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47"/>
  </p:notesMasterIdLst>
  <p:sldIdLst>
    <p:sldId id="351" r:id="rId2"/>
    <p:sldId id="429" r:id="rId3"/>
    <p:sldId id="472" r:id="rId4"/>
    <p:sldId id="431" r:id="rId5"/>
    <p:sldId id="432" r:id="rId6"/>
    <p:sldId id="433" r:id="rId7"/>
    <p:sldId id="434" r:id="rId8"/>
    <p:sldId id="435" r:id="rId9"/>
    <p:sldId id="473" r:id="rId10"/>
    <p:sldId id="437" r:id="rId11"/>
    <p:sldId id="438" r:id="rId12"/>
    <p:sldId id="439" r:id="rId13"/>
    <p:sldId id="440" r:id="rId14"/>
    <p:sldId id="442" r:id="rId15"/>
    <p:sldId id="441" r:id="rId16"/>
    <p:sldId id="443" r:id="rId17"/>
    <p:sldId id="444" r:id="rId18"/>
    <p:sldId id="445" r:id="rId19"/>
    <p:sldId id="446" r:id="rId20"/>
    <p:sldId id="474" r:id="rId21"/>
    <p:sldId id="448" r:id="rId22"/>
    <p:sldId id="449" r:id="rId23"/>
    <p:sldId id="450" r:id="rId24"/>
    <p:sldId id="451" r:id="rId25"/>
    <p:sldId id="452" r:id="rId26"/>
    <p:sldId id="453" r:id="rId27"/>
    <p:sldId id="454" r:id="rId28"/>
    <p:sldId id="455" r:id="rId29"/>
    <p:sldId id="456" r:id="rId30"/>
    <p:sldId id="457" r:id="rId31"/>
    <p:sldId id="458" r:id="rId32"/>
    <p:sldId id="475" r:id="rId33"/>
    <p:sldId id="460" r:id="rId34"/>
    <p:sldId id="469" r:id="rId35"/>
    <p:sldId id="470" r:id="rId36"/>
    <p:sldId id="471" r:id="rId37"/>
    <p:sldId id="461" r:id="rId38"/>
    <p:sldId id="462" r:id="rId39"/>
    <p:sldId id="463" r:id="rId40"/>
    <p:sldId id="464" r:id="rId41"/>
    <p:sldId id="465" r:id="rId42"/>
    <p:sldId id="466" r:id="rId43"/>
    <p:sldId id="467" r:id="rId44"/>
    <p:sldId id="476" r:id="rId45"/>
    <p:sldId id="262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tze" initials="E" lastIdx="1" clrIdx="0">
    <p:extLst>
      <p:ext uri="{19B8F6BF-5375-455C-9EA6-DF929625EA0E}">
        <p15:presenceInfo xmlns:p15="http://schemas.microsoft.com/office/powerpoint/2012/main" userId="Eetz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F8"/>
    <a:srgbClr val="F8F898"/>
    <a:srgbClr val="88B429"/>
    <a:srgbClr val="0D055B"/>
    <a:srgbClr val="596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91640" autoAdjust="0"/>
  </p:normalViewPr>
  <p:slideViewPr>
    <p:cSldViewPr>
      <p:cViewPr varScale="1">
        <p:scale>
          <a:sx n="78" d="100"/>
          <a:sy n="78" d="100"/>
        </p:scale>
        <p:origin x="50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A2597F-C5BB-4280-B5FF-5FA31CFB843A}" type="doc">
      <dgm:prSet loTypeId="urn:microsoft.com/office/officeart/2005/8/layout/matrix1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B0FE417-440A-41D9-A33E-ECCB516CC513}">
      <dgm:prSet phldrT="[文本]"/>
      <dgm:spPr/>
      <dgm:t>
        <a:bodyPr/>
        <a:lstStyle/>
        <a:p>
          <a:r>
            <a:rPr lang="en-US" altLang="zh-CN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APK</a:t>
          </a:r>
          <a:endParaRPr lang="zh-CN" altLang="en-US" b="1" dirty="0">
            <a:solidFill>
              <a:schemeClr val="tx1">
                <a:lumMod val="85000"/>
                <a:lumOff val="1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2E21E90-2A88-4A73-BDF3-CBD7D887E8CA}" type="parTrans" cxnId="{063DAE06-0B40-4002-A8F9-CBE58C9F4B68}">
      <dgm:prSet/>
      <dgm:spPr/>
      <dgm:t>
        <a:bodyPr/>
        <a:lstStyle/>
        <a:p>
          <a:endParaRPr lang="zh-CN" altLang="en-US"/>
        </a:p>
      </dgm:t>
    </dgm:pt>
    <dgm:pt modelId="{380CCBF1-1EFA-4B17-B116-DE57A277F835}" type="sibTrans" cxnId="{063DAE06-0B40-4002-A8F9-CBE58C9F4B68}">
      <dgm:prSet/>
      <dgm:spPr/>
      <dgm:t>
        <a:bodyPr/>
        <a:lstStyle/>
        <a:p>
          <a:endParaRPr lang="zh-CN" altLang="en-US"/>
        </a:p>
      </dgm:t>
    </dgm:pt>
    <dgm:pt modelId="{B6B9DAAC-3B0C-469B-B5FC-A867CE118436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Activity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A90DEE0-FBAA-4BCD-B298-C6A60D76BF13}" type="parTrans" cxnId="{C8A4FA66-4803-4940-B73C-B39B953F2C52}">
      <dgm:prSet/>
      <dgm:spPr/>
      <dgm:t>
        <a:bodyPr/>
        <a:lstStyle/>
        <a:p>
          <a:endParaRPr lang="zh-CN" altLang="en-US"/>
        </a:p>
      </dgm:t>
    </dgm:pt>
    <dgm:pt modelId="{347886F2-C57B-47D9-8BE4-3C2C3E0F3FC7}" type="sibTrans" cxnId="{C8A4FA66-4803-4940-B73C-B39B953F2C52}">
      <dgm:prSet/>
      <dgm:spPr/>
      <dgm:t>
        <a:bodyPr/>
        <a:lstStyle/>
        <a:p>
          <a:endParaRPr lang="zh-CN" altLang="en-US"/>
        </a:p>
      </dgm:t>
    </dgm:pt>
    <dgm:pt modelId="{46A59155-D923-41B4-9A50-48DC8BD2FC3A}">
      <dgm:prSet phldrT="[文本]"/>
      <dgm:spPr/>
      <dgm:t>
        <a:bodyPr/>
        <a:lstStyle/>
        <a:p>
          <a:r>
            <a: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BroadcastReceiver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604B6E7-730C-4CA0-B907-F17883312F53}" type="parTrans" cxnId="{CC7D6CA8-F878-407D-9064-BFA0B1F51E8F}">
      <dgm:prSet/>
      <dgm:spPr/>
      <dgm:t>
        <a:bodyPr/>
        <a:lstStyle/>
        <a:p>
          <a:endParaRPr lang="zh-CN" altLang="en-US"/>
        </a:p>
      </dgm:t>
    </dgm:pt>
    <dgm:pt modelId="{0B75EAED-3FC8-45EF-9C96-5804188822FF}" type="sibTrans" cxnId="{CC7D6CA8-F878-407D-9064-BFA0B1F51E8F}">
      <dgm:prSet/>
      <dgm:spPr/>
      <dgm:t>
        <a:bodyPr/>
        <a:lstStyle/>
        <a:p>
          <a:endParaRPr lang="zh-CN" altLang="en-US"/>
        </a:p>
      </dgm:t>
    </dgm:pt>
    <dgm:pt modelId="{1DE4A122-44E1-46F5-B9C9-93A7379BF8F9}">
      <dgm:prSet phldrT="[文本]"/>
      <dgm:spPr/>
      <dgm:t>
        <a:bodyPr/>
        <a:lstStyle/>
        <a:p>
          <a:r>
            <a: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Service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1F55E84-39DA-406F-BC0F-B3F30C342C04}" type="parTrans" cxnId="{5647F76E-8BF9-4F24-816A-684F4585169D}">
      <dgm:prSet/>
      <dgm:spPr/>
      <dgm:t>
        <a:bodyPr/>
        <a:lstStyle/>
        <a:p>
          <a:endParaRPr lang="zh-CN" altLang="en-US"/>
        </a:p>
      </dgm:t>
    </dgm:pt>
    <dgm:pt modelId="{B94171CE-47D9-4A31-9DCA-6ED132C7395D}" type="sibTrans" cxnId="{5647F76E-8BF9-4F24-816A-684F4585169D}">
      <dgm:prSet/>
      <dgm:spPr/>
      <dgm:t>
        <a:bodyPr/>
        <a:lstStyle/>
        <a:p>
          <a:endParaRPr lang="zh-CN" altLang="en-US"/>
        </a:p>
      </dgm:t>
    </dgm:pt>
    <dgm:pt modelId="{B8EFBB6E-3D30-411D-BFE0-3ACF1D9E4383}">
      <dgm:prSet phldrT="[文本]"/>
      <dgm:spPr/>
      <dgm:t>
        <a:bodyPr/>
        <a:lstStyle/>
        <a:p>
          <a:r>
            <a:rPr lang="en-US" altLang="zh-CN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ContentProvider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9E6FDDE-11DF-4C6D-8849-987C33D6180D}" type="parTrans" cxnId="{6FE611F4-A2B5-4BC4-B4A7-B860E70A2C93}">
      <dgm:prSet/>
      <dgm:spPr/>
      <dgm:t>
        <a:bodyPr/>
        <a:lstStyle/>
        <a:p>
          <a:endParaRPr lang="zh-CN" altLang="en-US"/>
        </a:p>
      </dgm:t>
    </dgm:pt>
    <dgm:pt modelId="{592705A4-09C8-45C9-8DD9-7CBB89351F63}" type="sibTrans" cxnId="{6FE611F4-A2B5-4BC4-B4A7-B860E70A2C93}">
      <dgm:prSet/>
      <dgm:spPr/>
      <dgm:t>
        <a:bodyPr/>
        <a:lstStyle/>
        <a:p>
          <a:endParaRPr lang="zh-CN" altLang="en-US"/>
        </a:p>
      </dgm:t>
    </dgm:pt>
    <dgm:pt modelId="{B4320208-8C7E-461B-B5D6-777A14AA997A}" type="pres">
      <dgm:prSet presAssocID="{D0A2597F-C5BB-4280-B5FF-5FA31CFB843A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4A9930-DAF0-4DAB-90FC-1691160949ED}" type="pres">
      <dgm:prSet presAssocID="{D0A2597F-C5BB-4280-B5FF-5FA31CFB843A}" presName="matrix" presStyleCnt="0"/>
      <dgm:spPr/>
    </dgm:pt>
    <dgm:pt modelId="{68F691CA-07F4-4C2C-9CA7-FA3F6BE0F72E}" type="pres">
      <dgm:prSet presAssocID="{D0A2597F-C5BB-4280-B5FF-5FA31CFB843A}" presName="tile1" presStyleLbl="node1" presStyleIdx="0" presStyleCnt="4"/>
      <dgm:spPr/>
      <dgm:t>
        <a:bodyPr/>
        <a:lstStyle/>
        <a:p>
          <a:endParaRPr lang="zh-CN" altLang="en-US"/>
        </a:p>
      </dgm:t>
    </dgm:pt>
    <dgm:pt modelId="{ACC260B2-C02F-41E0-B406-6F69BED2248E}" type="pres">
      <dgm:prSet presAssocID="{D0A2597F-C5BB-4280-B5FF-5FA31CFB843A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DBFA12-552A-4242-B21E-5DFABC498D0C}" type="pres">
      <dgm:prSet presAssocID="{D0A2597F-C5BB-4280-B5FF-5FA31CFB843A}" presName="tile2" presStyleLbl="node1" presStyleIdx="1" presStyleCnt="4"/>
      <dgm:spPr/>
      <dgm:t>
        <a:bodyPr/>
        <a:lstStyle/>
        <a:p>
          <a:endParaRPr lang="zh-CN" altLang="en-US"/>
        </a:p>
      </dgm:t>
    </dgm:pt>
    <dgm:pt modelId="{9008AC94-E29D-4B78-9A3C-F9C0D33A7FFF}" type="pres">
      <dgm:prSet presAssocID="{D0A2597F-C5BB-4280-B5FF-5FA31CFB843A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818AF4-138A-4A6F-9106-3F3717992638}" type="pres">
      <dgm:prSet presAssocID="{D0A2597F-C5BB-4280-B5FF-5FA31CFB843A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6FAB9542-FCD6-4C4C-BE04-94A55648B760}" type="pres">
      <dgm:prSet presAssocID="{D0A2597F-C5BB-4280-B5FF-5FA31CFB843A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D5CABE-BCA8-4FCA-9310-F655BD4F4B44}" type="pres">
      <dgm:prSet presAssocID="{D0A2597F-C5BB-4280-B5FF-5FA31CFB843A}" presName="tile4" presStyleLbl="node1" presStyleIdx="3" presStyleCnt="4"/>
      <dgm:spPr/>
      <dgm:t>
        <a:bodyPr/>
        <a:lstStyle/>
        <a:p>
          <a:endParaRPr lang="zh-CN" altLang="en-US"/>
        </a:p>
      </dgm:t>
    </dgm:pt>
    <dgm:pt modelId="{C993774F-80FE-48D5-88B7-3F75B9FADB04}" type="pres">
      <dgm:prSet presAssocID="{D0A2597F-C5BB-4280-B5FF-5FA31CFB843A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DA486F-FE4A-4F5F-A5A7-E1163B5EDDD6}" type="pres">
      <dgm:prSet presAssocID="{D0A2597F-C5BB-4280-B5FF-5FA31CFB843A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77B7437-ACAB-4885-8AFD-DA3433D6652E}" type="presOf" srcId="{46A59155-D923-41B4-9A50-48DC8BD2FC3A}" destId="{D8DBFA12-552A-4242-B21E-5DFABC498D0C}" srcOrd="0" destOrd="0" presId="urn:microsoft.com/office/officeart/2005/8/layout/matrix1"/>
    <dgm:cxn modelId="{B826AA56-94C4-4443-AE10-BCF4EADCBD71}" type="presOf" srcId="{46A59155-D923-41B4-9A50-48DC8BD2FC3A}" destId="{9008AC94-E29D-4B78-9A3C-F9C0D33A7FFF}" srcOrd="1" destOrd="0" presId="urn:microsoft.com/office/officeart/2005/8/layout/matrix1"/>
    <dgm:cxn modelId="{730D5CFD-2B31-44FD-9958-E405FF7F6ADD}" type="presOf" srcId="{B8EFBB6E-3D30-411D-BFE0-3ACF1D9E4383}" destId="{E3D5CABE-BCA8-4FCA-9310-F655BD4F4B44}" srcOrd="0" destOrd="0" presId="urn:microsoft.com/office/officeart/2005/8/layout/matrix1"/>
    <dgm:cxn modelId="{0906FE95-9ED7-48F1-8B05-C473499B4627}" type="presOf" srcId="{1DE4A122-44E1-46F5-B9C9-93A7379BF8F9}" destId="{68818AF4-138A-4A6F-9106-3F3717992638}" srcOrd="0" destOrd="0" presId="urn:microsoft.com/office/officeart/2005/8/layout/matrix1"/>
    <dgm:cxn modelId="{CC7D6CA8-F878-407D-9064-BFA0B1F51E8F}" srcId="{3B0FE417-440A-41D9-A33E-ECCB516CC513}" destId="{46A59155-D923-41B4-9A50-48DC8BD2FC3A}" srcOrd="1" destOrd="0" parTransId="{5604B6E7-730C-4CA0-B907-F17883312F53}" sibTransId="{0B75EAED-3FC8-45EF-9C96-5804188822FF}"/>
    <dgm:cxn modelId="{021E95DC-2238-498E-92E8-92929186FEB7}" type="presOf" srcId="{B8EFBB6E-3D30-411D-BFE0-3ACF1D9E4383}" destId="{C993774F-80FE-48D5-88B7-3F75B9FADB04}" srcOrd="1" destOrd="0" presId="urn:microsoft.com/office/officeart/2005/8/layout/matrix1"/>
    <dgm:cxn modelId="{063DAE06-0B40-4002-A8F9-CBE58C9F4B68}" srcId="{D0A2597F-C5BB-4280-B5FF-5FA31CFB843A}" destId="{3B0FE417-440A-41D9-A33E-ECCB516CC513}" srcOrd="0" destOrd="0" parTransId="{52E21E90-2A88-4A73-BDF3-CBD7D887E8CA}" sibTransId="{380CCBF1-1EFA-4B17-B116-DE57A277F835}"/>
    <dgm:cxn modelId="{E45682B0-BB2F-4BEF-959F-6218B3A06D30}" type="presOf" srcId="{1DE4A122-44E1-46F5-B9C9-93A7379BF8F9}" destId="{6FAB9542-FCD6-4C4C-BE04-94A55648B760}" srcOrd="1" destOrd="0" presId="urn:microsoft.com/office/officeart/2005/8/layout/matrix1"/>
    <dgm:cxn modelId="{6FE611F4-A2B5-4BC4-B4A7-B860E70A2C93}" srcId="{3B0FE417-440A-41D9-A33E-ECCB516CC513}" destId="{B8EFBB6E-3D30-411D-BFE0-3ACF1D9E4383}" srcOrd="3" destOrd="0" parTransId="{A9E6FDDE-11DF-4C6D-8849-987C33D6180D}" sibTransId="{592705A4-09C8-45C9-8DD9-7CBB89351F63}"/>
    <dgm:cxn modelId="{5647F76E-8BF9-4F24-816A-684F4585169D}" srcId="{3B0FE417-440A-41D9-A33E-ECCB516CC513}" destId="{1DE4A122-44E1-46F5-B9C9-93A7379BF8F9}" srcOrd="2" destOrd="0" parTransId="{81F55E84-39DA-406F-BC0F-B3F30C342C04}" sibTransId="{B94171CE-47D9-4A31-9DCA-6ED132C7395D}"/>
    <dgm:cxn modelId="{1C9CC168-0BB1-48FE-B1D0-58FB3C975938}" type="presOf" srcId="{3B0FE417-440A-41D9-A33E-ECCB516CC513}" destId="{FADA486F-FE4A-4F5F-A5A7-E1163B5EDDD6}" srcOrd="0" destOrd="0" presId="urn:microsoft.com/office/officeart/2005/8/layout/matrix1"/>
    <dgm:cxn modelId="{C8A4FA66-4803-4940-B73C-B39B953F2C52}" srcId="{3B0FE417-440A-41D9-A33E-ECCB516CC513}" destId="{B6B9DAAC-3B0C-469B-B5FC-A867CE118436}" srcOrd="0" destOrd="0" parTransId="{6A90DEE0-FBAA-4BCD-B298-C6A60D76BF13}" sibTransId="{347886F2-C57B-47D9-8BE4-3C2C3E0F3FC7}"/>
    <dgm:cxn modelId="{2945708E-9BBD-456E-B242-37095294A6D3}" type="presOf" srcId="{B6B9DAAC-3B0C-469B-B5FC-A867CE118436}" destId="{ACC260B2-C02F-41E0-B406-6F69BED2248E}" srcOrd="1" destOrd="0" presId="urn:microsoft.com/office/officeart/2005/8/layout/matrix1"/>
    <dgm:cxn modelId="{E7F39CC3-7792-4831-A93C-DDA9C1D9C00F}" type="presOf" srcId="{D0A2597F-C5BB-4280-B5FF-5FA31CFB843A}" destId="{B4320208-8C7E-461B-B5D6-777A14AA997A}" srcOrd="0" destOrd="0" presId="urn:microsoft.com/office/officeart/2005/8/layout/matrix1"/>
    <dgm:cxn modelId="{E816162E-6A01-45BF-BF88-44EB8F67A06A}" type="presOf" srcId="{B6B9DAAC-3B0C-469B-B5FC-A867CE118436}" destId="{68F691CA-07F4-4C2C-9CA7-FA3F6BE0F72E}" srcOrd="0" destOrd="0" presId="urn:microsoft.com/office/officeart/2005/8/layout/matrix1"/>
    <dgm:cxn modelId="{69DB93D2-7368-4547-9982-952282BADB9D}" type="presParOf" srcId="{B4320208-8C7E-461B-B5D6-777A14AA997A}" destId="{334A9930-DAF0-4DAB-90FC-1691160949ED}" srcOrd="0" destOrd="0" presId="urn:microsoft.com/office/officeart/2005/8/layout/matrix1"/>
    <dgm:cxn modelId="{422949C3-4806-4F2E-B4B3-6E676FB73E93}" type="presParOf" srcId="{334A9930-DAF0-4DAB-90FC-1691160949ED}" destId="{68F691CA-07F4-4C2C-9CA7-FA3F6BE0F72E}" srcOrd="0" destOrd="0" presId="urn:microsoft.com/office/officeart/2005/8/layout/matrix1"/>
    <dgm:cxn modelId="{BA8BFA46-F6D5-4472-9B0D-3C18FB79F07F}" type="presParOf" srcId="{334A9930-DAF0-4DAB-90FC-1691160949ED}" destId="{ACC260B2-C02F-41E0-B406-6F69BED2248E}" srcOrd="1" destOrd="0" presId="urn:microsoft.com/office/officeart/2005/8/layout/matrix1"/>
    <dgm:cxn modelId="{C4848BC6-1C3D-406C-BDB3-D262D7448112}" type="presParOf" srcId="{334A9930-DAF0-4DAB-90FC-1691160949ED}" destId="{D8DBFA12-552A-4242-B21E-5DFABC498D0C}" srcOrd="2" destOrd="0" presId="urn:microsoft.com/office/officeart/2005/8/layout/matrix1"/>
    <dgm:cxn modelId="{1BB816ED-D9AA-494A-8F66-C0F41C7708BB}" type="presParOf" srcId="{334A9930-DAF0-4DAB-90FC-1691160949ED}" destId="{9008AC94-E29D-4B78-9A3C-F9C0D33A7FFF}" srcOrd="3" destOrd="0" presId="urn:microsoft.com/office/officeart/2005/8/layout/matrix1"/>
    <dgm:cxn modelId="{D3D55756-20D7-4A87-AE9B-73341AF69442}" type="presParOf" srcId="{334A9930-DAF0-4DAB-90FC-1691160949ED}" destId="{68818AF4-138A-4A6F-9106-3F3717992638}" srcOrd="4" destOrd="0" presId="urn:microsoft.com/office/officeart/2005/8/layout/matrix1"/>
    <dgm:cxn modelId="{3BCB18D9-A283-4E8D-9CA1-D087231DFE1A}" type="presParOf" srcId="{334A9930-DAF0-4DAB-90FC-1691160949ED}" destId="{6FAB9542-FCD6-4C4C-BE04-94A55648B760}" srcOrd="5" destOrd="0" presId="urn:microsoft.com/office/officeart/2005/8/layout/matrix1"/>
    <dgm:cxn modelId="{097CC327-6734-4C4B-BB11-0B4A2743E290}" type="presParOf" srcId="{334A9930-DAF0-4DAB-90FC-1691160949ED}" destId="{E3D5CABE-BCA8-4FCA-9310-F655BD4F4B44}" srcOrd="6" destOrd="0" presId="urn:microsoft.com/office/officeart/2005/8/layout/matrix1"/>
    <dgm:cxn modelId="{7609ADF4-25AA-4DCC-8D63-D7BCD91A9E7A}" type="presParOf" srcId="{334A9930-DAF0-4DAB-90FC-1691160949ED}" destId="{C993774F-80FE-48D5-88B7-3F75B9FADB04}" srcOrd="7" destOrd="0" presId="urn:microsoft.com/office/officeart/2005/8/layout/matrix1"/>
    <dgm:cxn modelId="{36C16BB3-019B-402B-86C6-82A1147DF106}" type="presParOf" srcId="{B4320208-8C7E-461B-B5D6-777A14AA997A}" destId="{FADA486F-FE4A-4F5F-A5A7-E1163B5EDDD6}" srcOrd="1" destOrd="0" presId="urn:microsoft.com/office/officeart/2005/8/layout/matrix1"/>
  </dgm:cxnLst>
  <dgm:bg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691CA-07F4-4C2C-9CA7-FA3F6BE0F72E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Activity</a:t>
          </a:r>
          <a:endParaRPr lang="zh-CN" altLang="en-US" sz="2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0" y="0"/>
        <a:ext cx="3048000" cy="1524000"/>
      </dsp:txXfrm>
    </dsp:sp>
    <dsp:sp modelId="{D8DBFA12-552A-4242-B21E-5DFABC498D0C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BroadcastReceiver</a:t>
          </a:r>
          <a:endParaRPr lang="zh-CN" altLang="en-US" sz="2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48000" y="0"/>
        <a:ext cx="3048000" cy="1524000"/>
      </dsp:txXfrm>
    </dsp:sp>
    <dsp:sp modelId="{68818AF4-138A-4A6F-9106-3F3717992638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Service</a:t>
          </a:r>
          <a:endParaRPr lang="zh-CN" altLang="en-US" sz="2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0" y="2539999"/>
        <a:ext cx="3048000" cy="1524000"/>
      </dsp:txXfrm>
    </dsp:sp>
    <dsp:sp modelId="{E3D5CABE-BCA8-4FCA-9310-F655BD4F4B44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ContentProvider</a:t>
          </a:r>
          <a:endParaRPr lang="zh-CN" altLang="en-US" sz="2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3048000" y="2539999"/>
        <a:ext cx="3048000" cy="1524000"/>
      </dsp:txXfrm>
    </dsp:sp>
    <dsp:sp modelId="{FADA486F-FE4A-4F5F-A5A7-E1163B5EDDD6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b="1" kern="12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APK</a:t>
          </a:r>
          <a:endParaRPr lang="zh-CN" altLang="en-US" sz="2700" b="1" kern="1200" dirty="0">
            <a:solidFill>
              <a:schemeClr val="tx1">
                <a:lumMod val="85000"/>
                <a:lumOff val="1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183197" y="1573596"/>
        <a:ext cx="1729606" cy="916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7A4FE-15A4-4468-9890-CEB24014ACB3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FED13-18EC-4853-B935-6E23F2540B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016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171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458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846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68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换一个事件，找一些常用的控件的常用事件 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种方法：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571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原理性的东西：比如事件监听器的执行过程（以图表形式展示较好）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把握住重点，不要过细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FED13-18EC-4853-B935-6E23F2540B2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5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1">
                <a:lumMod val="95000"/>
              </a:schemeClr>
            </a:gs>
            <a:gs pos="5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39817" y="3311768"/>
            <a:ext cx="6336703" cy="1354460"/>
          </a:xfrm>
        </p:spPr>
        <p:txBody>
          <a:bodyPr>
            <a:noAutofit/>
          </a:bodyPr>
          <a:lstStyle>
            <a:lvl1pPr>
              <a:defRPr lang="zh-CN" altLang="en-US" sz="4000" b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32" y="2222074"/>
            <a:ext cx="2053312" cy="2431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  <p:cxnSp>
        <p:nvCxnSpPr>
          <p:cNvPr id="15" name="直接连接符 8"/>
          <p:cNvCxnSpPr>
            <a:cxnSpLocks noChangeShapeType="1"/>
          </p:cNvCxnSpPr>
          <p:nvPr userDrawn="1"/>
        </p:nvCxnSpPr>
        <p:spPr bwMode="auto">
          <a:xfrm>
            <a:off x="4007769" y="2087632"/>
            <a:ext cx="0" cy="2781528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4827169" y="3167752"/>
            <a:ext cx="5661320" cy="0"/>
          </a:xfrm>
          <a:prstGeom prst="line">
            <a:avLst/>
          </a:prstGeom>
          <a:noFill/>
          <a:ln w="127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组合 18"/>
          <p:cNvGrpSpPr/>
          <p:nvPr userDrawn="1"/>
        </p:nvGrpSpPr>
        <p:grpSpPr>
          <a:xfrm>
            <a:off x="7807001" y="6237561"/>
            <a:ext cx="4254228" cy="461665"/>
            <a:chOff x="7890444" y="6278695"/>
            <a:chExt cx="4254228" cy="461665"/>
          </a:xfrm>
        </p:grpSpPr>
        <p:sp>
          <p:nvSpPr>
            <p:cNvPr id="17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5015880" y="2264747"/>
            <a:ext cx="5354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cap="none" spc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en-US" altLang="zh-CN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800" b="1" cap="none" spc="0" baseline="0" smtClean="0">
                <a:ln w="10160">
                  <a:noFill/>
                  <a:prstDash val="solid"/>
                </a:ln>
                <a:solidFill>
                  <a:srgbClr val="59666C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基础开发</a:t>
            </a:r>
            <a:endParaRPr lang="zh-CN" altLang="en-US" sz="4800" b="1" cap="none" spc="0">
              <a:ln w="10160">
                <a:noFill/>
                <a:prstDash val="solid"/>
              </a:ln>
              <a:solidFill>
                <a:srgbClr val="59666C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6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274638"/>
            <a:ext cx="9842883" cy="95811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24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3" y="274638"/>
            <a:ext cx="9842884" cy="9581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624"/>
            <a:ext cx="1271464" cy="1271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 userDrawn="1"/>
        </p:nvSpPr>
        <p:spPr>
          <a:xfrm>
            <a:off x="0" y="1232756"/>
            <a:ext cx="12192000" cy="180020"/>
          </a:xfrm>
          <a:prstGeom prst="rect">
            <a:avLst/>
          </a:prstGeom>
          <a:solidFill>
            <a:srgbClr val="88B4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73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59563" y="1268760"/>
            <a:ext cx="7620805" cy="2160240"/>
          </a:xfrm>
          <a:prstGeom prst="rect">
            <a:avLst/>
          </a:prstGeom>
          <a:noFill/>
        </p:spPr>
        <p:txBody>
          <a:bodyPr wrap="none" lIns="91440" tIns="45720" rIns="91440" bIns="45720" numCol="1">
            <a:prstTxWarp prst="textDeflateBottom">
              <a:avLst>
                <a:gd name="adj" fmla="val 32993"/>
              </a:avLst>
            </a:prstTxWarp>
            <a:spAutoFit/>
          </a:bodyPr>
          <a:lstStyle/>
          <a:p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100000">
                      <a:srgbClr val="FF0000"/>
                    </a:gs>
                    <a:gs pos="0">
                      <a:srgbClr val="00FF00"/>
                    </a:gs>
                    <a:gs pos="100000">
                      <a:srgbClr val="0000FF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！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5833" y="188640"/>
            <a:ext cx="881755" cy="792088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2276871"/>
            <a:ext cx="2736304" cy="3239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55000" endPos="20000" dist="254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452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2" descr="软件学院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11" y="1"/>
            <a:ext cx="610446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55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view/View.html#lattrs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ui/ui-events.html#EventListener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第二章 第一节</a:t>
            </a:r>
            <a:br>
              <a:rPr lang="zh-CN" altLang="en-US"/>
            </a:br>
            <a:r>
              <a:rPr lang="en-US" altLang="zh-CN"/>
              <a:t>Android</a:t>
            </a:r>
            <a:r>
              <a:rPr lang="zh-CN" altLang="en-US"/>
              <a:t>用户界面基础</a:t>
            </a:r>
          </a:p>
        </p:txBody>
      </p:sp>
    </p:spTree>
    <p:extLst>
      <p:ext uri="{BB962C8B-B14F-4D97-AF65-F5344CB8AC3E}">
        <p14:creationId xmlns:p14="http://schemas.microsoft.com/office/powerpoint/2010/main" val="24653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用户界面简介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55440" y="1600201"/>
            <a:ext cx="9793088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应用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中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zh-CN" altLang="en-US" sz="3200">
                <a:solidFill>
                  <a:srgbClr val="C00000"/>
                </a:solidFill>
              </a:rPr>
              <a:t>应用中每个界面对应一个</a:t>
            </a:r>
            <a:r>
              <a:rPr lang="en-US" altLang="zh-CN" sz="3200">
                <a:solidFill>
                  <a:srgbClr val="C00000"/>
                </a:solidFill>
              </a:rPr>
              <a:t>Activity</a:t>
            </a:r>
            <a:r>
              <a:rPr lang="zh-CN" altLang="en-US" sz="3200" smtClean="0">
                <a:solidFill>
                  <a:srgbClr val="C00000"/>
                </a:solidFill>
              </a:rPr>
              <a:t>，</a:t>
            </a:r>
            <a:r>
              <a:rPr lang="zh-CN" altLang="en-US" sz="3200" dirty="0">
                <a:solidFill>
                  <a:srgbClr val="C00000"/>
                </a:solidFill>
              </a:rPr>
              <a:t>每个</a:t>
            </a:r>
            <a:r>
              <a:rPr lang="en-US" altLang="zh-CN" sz="3200" dirty="0">
                <a:solidFill>
                  <a:srgbClr val="C00000"/>
                </a:solidFill>
              </a:rPr>
              <a:t>Activity</a:t>
            </a:r>
            <a:r>
              <a:rPr lang="zh-CN" altLang="en-US" sz="3200" dirty="0">
                <a:solidFill>
                  <a:srgbClr val="C00000"/>
                </a:solidFill>
              </a:rPr>
              <a:t>由一个布局来决定如何显示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，这就是（</a:t>
            </a:r>
            <a:r>
              <a:rPr lang="en-US" altLang="zh-CN" sz="3200" dirty="0">
                <a:solidFill>
                  <a:srgbClr val="C00000"/>
                </a:solidFill>
              </a:rPr>
              <a:t>U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 </a:t>
            </a:r>
            <a:r>
              <a:rPr lang="en-US" altLang="zh-CN" sz="3200" dirty="0">
                <a:solidFill>
                  <a:srgbClr val="C00000"/>
                </a:solidFill>
              </a:rPr>
              <a:t>I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nterface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）。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80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1752195"/>
            <a:ext cx="2981930" cy="4773149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用户界面简介</a:t>
            </a:r>
          </a:p>
        </p:txBody>
      </p:sp>
      <p:sp>
        <p:nvSpPr>
          <p:cNvPr id="2" name="矩形 1"/>
          <p:cNvSpPr/>
          <p:nvPr/>
        </p:nvSpPr>
        <p:spPr>
          <a:xfrm>
            <a:off x="4439816" y="1916833"/>
            <a:ext cx="3008932" cy="4248472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21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用户界面简介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55440" y="1628800"/>
            <a:ext cx="9865096" cy="449736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是人机之间传递、交换信息的接口；它实现了信息的内部形式与用户可接受形式之间的转换。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altLang="zh-CN" sz="3200" dirty="0">
                <a:solidFill>
                  <a:srgbClr val="C00000"/>
                </a:solidFill>
              </a:rPr>
              <a:t>UI</a:t>
            </a:r>
            <a:r>
              <a:rPr lang="zh-CN" altLang="en-US" sz="3200" dirty="0">
                <a:solidFill>
                  <a:srgbClr val="C00000"/>
                </a:solidFill>
              </a:rPr>
              <a:t>负责捕获用户动作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，在程序中处理动作。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altLang="zh-CN" sz="3200" dirty="0">
                <a:solidFill>
                  <a:srgbClr val="C00000"/>
                </a:solidFill>
              </a:rPr>
              <a:t>UI</a:t>
            </a:r>
            <a:r>
              <a:rPr lang="zh-CN" altLang="en-US" sz="3200" dirty="0">
                <a:solidFill>
                  <a:srgbClr val="C00000"/>
                </a:solidFill>
              </a:rPr>
              <a:t>负责显示数据给用户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67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</a:t>
            </a:r>
            <a:r>
              <a:rPr lang="en-US" altLang="zh-CN" dirty="0"/>
              <a:t>UI</a:t>
            </a:r>
            <a:r>
              <a:rPr lang="zh-CN" altLang="en-US" dirty="0"/>
              <a:t>工作机制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600201"/>
            <a:ext cx="10598968" cy="290891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用户界面采用</a:t>
            </a:r>
            <a:r>
              <a:rPr lang="en-US" sz="3200" dirty="0">
                <a:solidFill>
                  <a:srgbClr val="C00000"/>
                </a:solidFill>
              </a:rPr>
              <a:t>MVC</a:t>
            </a:r>
            <a:r>
              <a:rPr lang="zh-CN" altLang="en-US" sz="3200" dirty="0">
                <a:solidFill>
                  <a:srgbClr val="C00000"/>
                </a:solidFill>
              </a:rPr>
              <a:t>（</a:t>
            </a:r>
            <a:r>
              <a:rPr lang="en-US" sz="3200" dirty="0">
                <a:solidFill>
                  <a:srgbClr val="C00000"/>
                </a:solidFill>
              </a:rPr>
              <a:t>Model-View-Controller</a:t>
            </a:r>
            <a:r>
              <a:rPr lang="zh-CN" altLang="en-US" sz="3200" dirty="0">
                <a:solidFill>
                  <a:srgbClr val="C00000"/>
                </a:solidFill>
              </a:rPr>
              <a:t>）框架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来接收用户动作、显示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界面与及处理数据等工作。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控制器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3200" dirty="0">
                <a:solidFill>
                  <a:srgbClr val="C00000"/>
                </a:solidFill>
              </a:rPr>
              <a:t>处理用户的数据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视图：</a:t>
            </a:r>
            <a:r>
              <a:rPr lang="zh-CN" sz="3200" dirty="0">
                <a:solidFill>
                  <a:srgbClr val="C00000"/>
                </a:solidFill>
              </a:rPr>
              <a:t>显示用户界面</a:t>
            </a:r>
            <a:r>
              <a:rPr lang="zh-CN" altLang="en-US" sz="3200" dirty="0">
                <a:solidFill>
                  <a:srgbClr val="C00000"/>
                </a:solidFill>
              </a:rPr>
              <a:t>，与用户交互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模型：</a:t>
            </a:r>
            <a:r>
              <a:rPr lang="zh-CN" altLang="en-US" sz="3200">
                <a:solidFill>
                  <a:srgbClr val="C00000"/>
                </a:solidFill>
              </a:rPr>
              <a:t>数据模型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9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905" y="3861048"/>
            <a:ext cx="4248472" cy="267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655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</a:t>
            </a:r>
            <a:r>
              <a:rPr lang="en-US" altLang="zh-CN" dirty="0"/>
              <a:t>UI</a:t>
            </a:r>
            <a:r>
              <a:rPr lang="zh-CN" altLang="en-US" dirty="0"/>
              <a:t>工作机制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600201"/>
            <a:ext cx="10598968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用户界面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MVC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模式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模型层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defRPr/>
            </a:pPr>
            <a:r>
              <a:rPr lang="zh-CN" altLang="en-US" sz="3200" dirty="0">
                <a:solidFill>
                  <a:srgbClr val="C00000"/>
                </a:solidFill>
              </a:rPr>
              <a:t>模型层负责对数据的操作、对网络服务等的操作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中，数据库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文件操作、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、网络访问等等充当模型层。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模型层后续会逐步介绍，在此不再赘述。</a:t>
            </a:r>
          </a:p>
        </p:txBody>
      </p:sp>
    </p:spTree>
    <p:extLst>
      <p:ext uri="{BB962C8B-B14F-4D97-AF65-F5344CB8AC3E}">
        <p14:creationId xmlns:p14="http://schemas.microsoft.com/office/powerpoint/2010/main" val="113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</a:t>
            </a:r>
            <a:r>
              <a:rPr lang="en-US" altLang="zh-CN" dirty="0"/>
              <a:t>UI</a:t>
            </a:r>
            <a:r>
              <a:rPr lang="zh-CN" altLang="en-US" dirty="0"/>
              <a:t>工作机制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600200"/>
            <a:ext cx="10657184" cy="485313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用户界面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MVC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模式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控制器层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  <a:defRPr/>
            </a:pPr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控制器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负责</a:t>
            </a:r>
            <a:r>
              <a:rPr lang="zh-CN" sz="2800" dirty="0">
                <a:solidFill>
                  <a:srgbClr val="C00000"/>
                </a:solidFill>
              </a:rPr>
              <a:t>接受</a:t>
            </a:r>
            <a:r>
              <a:rPr lang="zh-CN" altLang="en-US" sz="2800" dirty="0">
                <a:solidFill>
                  <a:srgbClr val="C00000"/>
                </a:solidFill>
              </a:rPr>
              <a:t>用户</a:t>
            </a:r>
            <a:r>
              <a:rPr lang="zh-CN" sz="2800" dirty="0">
                <a:solidFill>
                  <a:srgbClr val="C00000"/>
                </a:solidFill>
              </a:rPr>
              <a:t>动作</a:t>
            </a:r>
            <a:r>
              <a:rPr lang="zh-CN" altLang="en-US" sz="2800" dirty="0">
                <a:solidFill>
                  <a:srgbClr val="C00000"/>
                </a:solidFill>
              </a:rPr>
              <a:t>请求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如按键动作或触摸屏动作等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），</a:t>
            </a:r>
            <a:r>
              <a:rPr lang="zh-CN" altLang="en-US" sz="2800" dirty="0">
                <a:solidFill>
                  <a:srgbClr val="C00000"/>
                </a:solidFill>
              </a:rPr>
              <a:t>调用指定模型处理用户请求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（如读取数据库、发送网络请求等），</a:t>
            </a:r>
            <a:r>
              <a:rPr lang="zh-CN" altLang="en-US" sz="2800" dirty="0">
                <a:solidFill>
                  <a:srgbClr val="C00000"/>
                </a:solidFill>
              </a:rPr>
              <a:t>响应用户结果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（如返回视图界面等）。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Aft>
                <a:spcPts val="600"/>
              </a:spcAft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系统中，</a:t>
            </a:r>
            <a:r>
              <a:rPr lang="zh-CN" altLang="en-US" sz="2800" dirty="0">
                <a:solidFill>
                  <a:srgbClr val="C00000"/>
                </a:solidFill>
              </a:rPr>
              <a:t>控制器的责任由</a:t>
            </a:r>
            <a:r>
              <a:rPr lang="en-US" altLang="zh-CN" sz="2800" dirty="0">
                <a:solidFill>
                  <a:srgbClr val="C00000"/>
                </a:solidFill>
              </a:rPr>
              <a:t>Activity</a:t>
            </a:r>
            <a:r>
              <a:rPr lang="zh-CN" altLang="en-US" sz="2800" dirty="0">
                <a:solidFill>
                  <a:srgbClr val="C00000"/>
                </a:solidFill>
              </a:rPr>
              <a:t>承担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，意味着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负责接收用户请求、调用模型方法、响应用户界面等操作（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不应承担过多业务逻辑（应交给模型层））。</a:t>
            </a:r>
          </a:p>
        </p:txBody>
      </p:sp>
    </p:spTree>
    <p:extLst>
      <p:ext uri="{BB962C8B-B14F-4D97-AF65-F5344CB8AC3E}">
        <p14:creationId xmlns:p14="http://schemas.microsoft.com/office/powerpoint/2010/main" val="127899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</a:t>
            </a:r>
            <a:r>
              <a:rPr lang="en-US" altLang="zh-CN" dirty="0"/>
              <a:t>UI</a:t>
            </a:r>
            <a:r>
              <a:rPr lang="zh-CN" altLang="en-US" dirty="0"/>
              <a:t>工作机制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600201"/>
            <a:ext cx="10598968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用户界面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MVC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模式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视图层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视图层主要</a:t>
            </a:r>
            <a:r>
              <a:rPr lang="zh-CN" altLang="en-US" sz="3200" dirty="0">
                <a:solidFill>
                  <a:srgbClr val="C00000"/>
                </a:solidFill>
              </a:rPr>
              <a:t>负责用户界面（</a:t>
            </a:r>
            <a:r>
              <a:rPr lang="en-US" altLang="zh-CN" sz="3200" dirty="0">
                <a:solidFill>
                  <a:srgbClr val="C00000"/>
                </a:solidFill>
              </a:rPr>
              <a:t>UI</a:t>
            </a:r>
            <a:r>
              <a:rPr lang="zh-CN" altLang="en-US" sz="3200" dirty="0">
                <a:solidFill>
                  <a:srgbClr val="C00000"/>
                </a:solidFill>
              </a:rPr>
              <a:t>）的设计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zh-CN" altLang="en-US" sz="3200" dirty="0">
                <a:solidFill>
                  <a:srgbClr val="C00000"/>
                </a:solidFill>
              </a:rPr>
              <a:t>页面布局</a:t>
            </a:r>
            <a:r>
              <a:rPr lang="en-US" altLang="zh-CN" sz="3200" dirty="0">
                <a:solidFill>
                  <a:srgbClr val="C00000"/>
                </a:solidFill>
              </a:rPr>
              <a:t>XML</a:t>
            </a:r>
            <a:r>
              <a:rPr lang="zh-CN" altLang="en-US" sz="3200" dirty="0">
                <a:solidFill>
                  <a:srgbClr val="C00000"/>
                </a:solidFill>
              </a:rPr>
              <a:t>文件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等）。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</a:t>
            </a:r>
            <a:r>
              <a:rPr lang="zh-CN" altLang="en-US" sz="3200" dirty="0">
                <a:solidFill>
                  <a:srgbClr val="C00000"/>
                </a:solidFill>
              </a:rPr>
              <a:t>使用</a:t>
            </a:r>
            <a:r>
              <a:rPr lang="en-US" altLang="zh-CN" sz="3200" dirty="0">
                <a:solidFill>
                  <a:srgbClr val="C00000"/>
                </a:solidFill>
              </a:rPr>
              <a:t>XML</a:t>
            </a:r>
            <a:r>
              <a:rPr lang="zh-CN" altLang="en-US" sz="3200" dirty="0">
                <a:solidFill>
                  <a:srgbClr val="C00000"/>
                </a:solidFill>
              </a:rPr>
              <a:t>布局文件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实现视图层和模型层的分离。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76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936" y="2240868"/>
            <a:ext cx="4912238" cy="42844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中如何实现</a:t>
            </a:r>
            <a:r>
              <a:rPr lang="en-US" altLang="zh-CN" dirty="0"/>
              <a:t>MVC</a:t>
            </a:r>
            <a:r>
              <a:rPr lang="zh-CN" altLang="en-US" dirty="0"/>
              <a:t>分离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600200"/>
            <a:ext cx="9227368" cy="64066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用户界面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MVC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模式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56040" y="3501008"/>
            <a:ext cx="3025874" cy="34139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31704" y="3375438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控制器层</a:t>
            </a:r>
          </a:p>
        </p:txBody>
      </p:sp>
      <p:sp>
        <p:nvSpPr>
          <p:cNvPr id="7" name="矩形 6"/>
          <p:cNvSpPr/>
          <p:nvPr/>
        </p:nvSpPr>
        <p:spPr>
          <a:xfrm>
            <a:off x="6454502" y="5102545"/>
            <a:ext cx="3025874" cy="33418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59024" y="4941168"/>
            <a:ext cx="1788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视图层</a:t>
            </a:r>
          </a:p>
        </p:txBody>
      </p:sp>
    </p:spTree>
    <p:extLst>
      <p:ext uri="{BB962C8B-B14F-4D97-AF65-F5344CB8AC3E}">
        <p14:creationId xmlns:p14="http://schemas.microsoft.com/office/powerpoint/2010/main" val="151448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062656"/>
              </p:ext>
            </p:extLst>
          </p:nvPr>
        </p:nvGraphicFramePr>
        <p:xfrm>
          <a:off x="1512385" y="3589000"/>
          <a:ext cx="9480159" cy="25603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480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9232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400" b="1" kern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public class </a:t>
                      </a:r>
                      <a:r>
                        <a:rPr lang="en-US" sz="2400" b="1" kern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MainActivity</a:t>
                      </a:r>
                      <a:r>
                        <a:rPr lang="en-US" sz="2400" b="1" kern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extends Activity {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400" b="1" kern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	public void onCreate(Bundle savedInstanceState) {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400" b="1" kern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super.onCreate(savedInstanceState);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400" b="1" kern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	</a:t>
                      </a:r>
                      <a:r>
                        <a:rPr lang="en-US" sz="2400" b="1" kern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setContentView(R.layout.main);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400" b="1" kern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//……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400" b="1" kern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}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400" b="1" kern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}</a:t>
                      </a:r>
                      <a:endParaRPr lang="en-US" sz="2400" b="1" kern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68583" marR="685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</a:t>
            </a:r>
            <a:r>
              <a:rPr lang="en-US" altLang="zh-CN" dirty="0"/>
              <a:t>MVC</a:t>
            </a:r>
            <a:r>
              <a:rPr lang="zh-CN" altLang="en-US" dirty="0"/>
              <a:t>如何整合到一起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600200"/>
            <a:ext cx="10009112" cy="1828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视图层与控制器层、模型层的整合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文件，使用</a:t>
            </a:r>
            <a:r>
              <a:rPr lang="en-US" altLang="zh-CN" sz="3200" dirty="0" err="1">
                <a:solidFill>
                  <a:srgbClr val="C00000"/>
                </a:solidFill>
              </a:rPr>
              <a:t>setContentView</a:t>
            </a:r>
            <a:r>
              <a:rPr lang="en-US" altLang="zh-CN" sz="3200" dirty="0">
                <a:solidFill>
                  <a:srgbClr val="C00000"/>
                </a:solidFill>
              </a:rPr>
              <a:t>( )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方法，确定当前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如何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显示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7320136" y="5003884"/>
            <a:ext cx="3024336" cy="533673"/>
            <a:chOff x="5724128" y="4869160"/>
            <a:chExt cx="3024336" cy="53367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5724128" y="4869160"/>
              <a:ext cx="936104" cy="21602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60232" y="4941168"/>
              <a:ext cx="2088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203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界面原理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600201"/>
            <a:ext cx="10598968" cy="4525963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分析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，编写布局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中建立相应对象，设置属性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中建立对象，设置相应监听器方法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设计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逻辑</a:t>
            </a:r>
          </a:p>
        </p:txBody>
      </p:sp>
    </p:spTree>
    <p:extLst>
      <p:ext uri="{BB962C8B-B14F-4D97-AF65-F5344CB8AC3E}">
        <p14:creationId xmlns:p14="http://schemas.microsoft.com/office/powerpoint/2010/main" val="180993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教学目标</a:t>
            </a:r>
          </a:p>
        </p:txBody>
      </p:sp>
      <p:sp>
        <p:nvSpPr>
          <p:cNvPr id="33" name="内容占位符 4"/>
          <p:cNvSpPr txBox="1">
            <a:spLocks/>
          </p:cNvSpPr>
          <p:nvPr/>
        </p:nvSpPr>
        <p:spPr>
          <a:xfrm>
            <a:off x="1055440" y="1600201"/>
            <a:ext cx="9145016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四大组件的功能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中基本视图的使用及事件监听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44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3575720" y="2952012"/>
            <a:ext cx="4507965" cy="685801"/>
            <a:chOff x="4828395" y="764704"/>
            <a:chExt cx="4507965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界面的工作机制 </a:t>
              </a: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4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5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" name="组合 4"/>
          <p:cNvGrpSpPr/>
          <p:nvPr/>
        </p:nvGrpSpPr>
        <p:grpSpPr>
          <a:xfrm>
            <a:off x="3575720" y="2132856"/>
            <a:ext cx="4507965" cy="685801"/>
            <a:chOff x="4828395" y="764704"/>
            <a:chExt cx="4507965" cy="685801"/>
          </a:xfrm>
        </p:grpSpPr>
        <p:sp>
          <p:nvSpPr>
            <p:cNvPr id="6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四大基本组件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6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575720" y="3789040"/>
            <a:ext cx="4507965" cy="685801"/>
            <a:chOff x="3467195" y="1571956"/>
            <a:chExt cx="4507965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4308475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基本视图控件的使用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3575720" y="4590324"/>
            <a:ext cx="4507965" cy="685801"/>
            <a:chOff x="4828395" y="764704"/>
            <a:chExt cx="4507965" cy="685801"/>
          </a:xfrm>
        </p:grpSpPr>
        <p:sp>
          <p:nvSpPr>
            <p:cNvPr id="8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事件监听器的使用</a:t>
              </a: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8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1561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中视图层的使用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298092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视图层简介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视图层采用</a:t>
            </a:r>
            <a:r>
              <a:rPr lang="zh-CN" altLang="en-US" sz="3200" dirty="0">
                <a:solidFill>
                  <a:srgbClr val="C00000"/>
                </a:solidFill>
              </a:rPr>
              <a:t>视图树（</a:t>
            </a:r>
            <a:r>
              <a:rPr lang="en-US" altLang="zh-CN" sz="3200" dirty="0">
                <a:solidFill>
                  <a:srgbClr val="C00000"/>
                </a:solidFill>
              </a:rPr>
              <a:t>View Tree</a:t>
            </a:r>
            <a:r>
              <a:rPr lang="zh-CN" altLang="en-US" sz="3200" dirty="0">
                <a:solidFill>
                  <a:srgbClr val="C00000"/>
                </a:solidFill>
              </a:rPr>
              <a:t>）模型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用户界面中的界面元素以树型结构组织在一起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，整个视图界面为一个视图树模型。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视图树：</a:t>
            </a:r>
            <a:r>
              <a:rPr lang="zh-CN" altLang="en-US" sz="3200" dirty="0">
                <a:solidFill>
                  <a:srgbClr val="C00000"/>
                </a:solidFill>
              </a:rPr>
              <a:t>由</a:t>
            </a:r>
            <a:r>
              <a:rPr lang="en-US" altLang="zh-CN" sz="3200" dirty="0">
                <a:solidFill>
                  <a:srgbClr val="C00000"/>
                </a:solidFill>
              </a:rPr>
              <a:t>View</a:t>
            </a:r>
            <a:r>
              <a:rPr lang="zh-CN" altLang="en-US" sz="3200" dirty="0">
                <a:solidFill>
                  <a:srgbClr val="C00000"/>
                </a:solidFill>
              </a:rPr>
              <a:t>控件或</a:t>
            </a:r>
            <a:r>
              <a:rPr lang="en-US" altLang="zh-CN" sz="3200" dirty="0" err="1">
                <a:solidFill>
                  <a:srgbClr val="C00000"/>
                </a:solidFill>
              </a:rPr>
              <a:t>ViewGroup</a:t>
            </a:r>
            <a:r>
              <a:rPr lang="zh-CN" altLang="en-US" sz="3200">
                <a:solidFill>
                  <a:srgbClr val="C00000"/>
                </a:solidFill>
              </a:rPr>
              <a:t>构成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5128" name="Picture 8" descr="D:\android\docs\images\viewgro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798" y="3717032"/>
            <a:ext cx="4888833" cy="314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0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Android</a:t>
            </a:r>
            <a:r>
              <a:rPr lang="zh-CN" altLang="en-US" dirty="0"/>
              <a:t>中视图层的使用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492514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视图层简介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defRPr/>
            </a:pPr>
            <a:r>
              <a:rPr lang="en-US" sz="3200" dirty="0">
                <a:solidFill>
                  <a:srgbClr val="C00000"/>
                </a:solidFill>
              </a:rPr>
              <a:t>View</a:t>
            </a:r>
            <a:r>
              <a:rPr lang="zh-CN" altLang="en-US" sz="3200" dirty="0">
                <a:solidFill>
                  <a:srgbClr val="C00000"/>
                </a:solidFill>
              </a:rPr>
              <a:t>控件</a:t>
            </a:r>
            <a:r>
              <a:rPr lang="zh-CN" sz="3200" dirty="0">
                <a:solidFill>
                  <a:srgbClr val="C00000"/>
                </a:solidFill>
              </a:rPr>
              <a:t>是界面的最基本的可视单元</a:t>
            </a:r>
            <a:r>
              <a:rPr 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视图界面的基类。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例如：文本（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TextView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）、输入框（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EditText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en-US" altLang="zh-CN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……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defRPr/>
            </a:pPr>
            <a:r>
              <a:rPr lang="en-US" sz="3200" dirty="0" err="1">
                <a:solidFill>
                  <a:srgbClr val="C00000"/>
                </a:solidFill>
              </a:rPr>
              <a:t>ViewGroup</a:t>
            </a:r>
            <a:r>
              <a:rPr lang="zh-CN" sz="3200" dirty="0">
                <a:solidFill>
                  <a:srgbClr val="C00000"/>
                </a:solidFill>
              </a:rPr>
              <a:t>是</a:t>
            </a:r>
            <a:r>
              <a:rPr lang="zh-CN" altLang="en-US" sz="3200" dirty="0">
                <a:solidFill>
                  <a:srgbClr val="C00000"/>
                </a:solidFill>
              </a:rPr>
              <a:t>由其它</a:t>
            </a:r>
            <a:r>
              <a:rPr lang="en-US" sz="3200" dirty="0">
                <a:solidFill>
                  <a:srgbClr val="C00000"/>
                </a:solidFill>
              </a:rPr>
              <a:t>View</a:t>
            </a:r>
            <a:r>
              <a:rPr lang="zh-CN" altLang="en-US" sz="3200" dirty="0">
                <a:solidFill>
                  <a:srgbClr val="C00000"/>
                </a:solidFill>
              </a:rPr>
              <a:t>或</a:t>
            </a:r>
            <a:r>
              <a:rPr lang="en-US" altLang="zh-CN" sz="3200" dirty="0" err="1">
                <a:solidFill>
                  <a:srgbClr val="C00000"/>
                </a:solidFill>
              </a:rPr>
              <a:t>ViewGroup</a:t>
            </a:r>
            <a:r>
              <a:rPr lang="zh-CN" altLang="en-US" sz="3200" dirty="0">
                <a:solidFill>
                  <a:srgbClr val="C00000"/>
                </a:solidFill>
              </a:rPr>
              <a:t>组成</a:t>
            </a:r>
            <a:r>
              <a:rPr lang="zh-CN" sz="3200" dirty="0">
                <a:solidFill>
                  <a:srgbClr val="C00000"/>
                </a:solidFill>
              </a:rPr>
              <a:t>的显示单元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，继承自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类。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defRPr/>
            </a:pP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ViewGroup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功能：提供了一种</a:t>
            </a:r>
            <a:r>
              <a:rPr lang="zh-CN" altLang="en-US" sz="2800" dirty="0">
                <a:solidFill>
                  <a:srgbClr val="C00000"/>
                </a:solidFill>
              </a:rPr>
              <a:t>布局方法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，可以按照该布局定制视图的外观和顺序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例如：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LinerLayout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FrameLayout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……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5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</a:t>
            </a:r>
            <a:r>
              <a:rPr lang="zh-CN" altLang="en-US" dirty="0"/>
              <a:t>类及其子类的层次关系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1340768"/>
            <a:ext cx="7992888" cy="575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8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j-ea"/>
              </a:rPr>
              <a:t>在</a:t>
            </a:r>
            <a:r>
              <a:rPr lang="en-US" altLang="zh-CN" dirty="0">
                <a:latin typeface="+mj-ea"/>
              </a:rPr>
              <a:t>Android</a:t>
            </a:r>
            <a:r>
              <a:rPr lang="zh-CN" altLang="en-US" dirty="0">
                <a:latin typeface="+mj-ea"/>
              </a:rPr>
              <a:t>中创建视图界面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4525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中创建用户视图界面基本流程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确定视图界面所采用的布局方式（</a:t>
            </a:r>
            <a:r>
              <a:rPr lang="zh-CN" altLang="en-US" sz="3200" dirty="0">
                <a:solidFill>
                  <a:srgbClr val="C00000"/>
                </a:solidFill>
              </a:rPr>
              <a:t>暂用</a:t>
            </a:r>
            <a:r>
              <a:rPr lang="en-US" altLang="zh-CN" sz="3200" dirty="0" err="1">
                <a:solidFill>
                  <a:srgbClr val="C00000"/>
                </a:solidFill>
              </a:rPr>
              <a:t>LinearLayout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为视图界面添加视图组件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  <a:defRPr/>
            </a:pP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51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j-ea"/>
              </a:rPr>
              <a:t>在</a:t>
            </a:r>
            <a:r>
              <a:rPr lang="en-US" altLang="zh-CN" dirty="0">
                <a:latin typeface="+mj-ea"/>
              </a:rPr>
              <a:t>Android</a:t>
            </a:r>
            <a:r>
              <a:rPr lang="zh-CN" altLang="en-US" dirty="0">
                <a:latin typeface="+mj-ea"/>
              </a:rPr>
              <a:t>中创建视图界面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4997151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中创建布局有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种方法：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使用可视化编辑方式，创建用户视图界面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最简单的布局方式，但不适合创建复杂布局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rgbClr val="C00000"/>
                </a:solidFill>
              </a:rPr>
              <a:t>使用</a:t>
            </a:r>
            <a:r>
              <a:rPr lang="en-US" altLang="zh-CN" sz="3200" dirty="0">
                <a:solidFill>
                  <a:srgbClr val="C00000"/>
                </a:solidFill>
              </a:rPr>
              <a:t>XML</a:t>
            </a:r>
            <a:r>
              <a:rPr lang="zh-CN" altLang="en-US" sz="3200" dirty="0">
                <a:solidFill>
                  <a:srgbClr val="C00000"/>
                </a:solidFill>
              </a:rPr>
              <a:t>代码方式，创建用户视图界面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最常用的布局方式，但只能创建静态界面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代码方式，动态创建用户视图界面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0"/>
              </a:spcBef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最灵活的布局方式，但复杂度较大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spcBef>
                <a:spcPts val="600"/>
              </a:spcBef>
              <a:defRPr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findViewById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 )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得到</a:t>
            </a:r>
            <a:r>
              <a:rPr lang="zh-CN" altLang="en-US" sz="2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73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162" y="1561230"/>
            <a:ext cx="3314286" cy="4657143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j-ea"/>
              </a:rPr>
              <a:t>在</a:t>
            </a:r>
            <a:r>
              <a:rPr lang="en-US" altLang="zh-CN" dirty="0">
                <a:latin typeface="+mj-ea"/>
              </a:rPr>
              <a:t>Android</a:t>
            </a:r>
            <a:r>
              <a:rPr lang="zh-CN" altLang="en-US" dirty="0">
                <a:latin typeface="+mj-ea"/>
              </a:rPr>
              <a:t>中创建视图界面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4525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最基本的视图组件：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defRPr/>
            </a:pP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TextView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defRPr/>
            </a:pP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EditText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defRPr/>
            </a:pP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RadioButton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Checkbox</a:t>
            </a:r>
          </a:p>
          <a:p>
            <a:pPr lvl="1">
              <a:defRPr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</a:t>
            </a:r>
          </a:p>
          <a:p>
            <a:pPr lvl="1">
              <a:defRPr/>
            </a:pP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503712" y="2921548"/>
            <a:ext cx="3816424" cy="14741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295800" y="3360389"/>
            <a:ext cx="3024336" cy="40012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3863752" y="3760509"/>
            <a:ext cx="3456384" cy="60459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178717" y="4365104"/>
            <a:ext cx="3997403" cy="58353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3503712" y="2536372"/>
            <a:ext cx="3310450" cy="9374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9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使用基本的视图组件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6046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XML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布局中，视图控件常用的公有布局属性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有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3473" y="6269250"/>
            <a:ext cx="10369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hlinkClick r:id="rId2"/>
              </a:rPr>
              <a:t>http://developer.android.com/reference/android/view/View.html#lattrs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077813"/>
              </p:ext>
            </p:extLst>
          </p:nvPr>
        </p:nvGraphicFramePr>
        <p:xfrm>
          <a:off x="407368" y="2276872"/>
          <a:ext cx="11477636" cy="3881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6998">
                  <a:extLst>
                    <a:ext uri="{9D8B030D-6E8A-4147-A177-3AD203B41FA5}">
                      <a16:colId xmlns:a16="http://schemas.microsoft.com/office/drawing/2014/main" val="1568519663"/>
                    </a:ext>
                  </a:extLst>
                </a:gridCol>
                <a:gridCol w="460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5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zh-CN" altLang="en-US" sz="24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属性值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25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android:background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图片资源或颜色值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控件的背景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60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android:id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@+id/</a:t>
                      </a:r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控件的标识符（在程序中可以通过</a:t>
                      </a:r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获得该控件引用）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17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android:layout_width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match_parent</a:t>
                      </a:r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（铺满父容器）</a:t>
                      </a:r>
                      <a:endParaRPr lang="en-US" altLang="zh-CN" sz="2000" b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wrap_content</a:t>
                      </a:r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（由内容决定）</a:t>
                      </a:r>
                      <a:endParaRPr lang="en-US" altLang="zh-CN" sz="2000" b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数据值（固定值）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控件在其父容器中的显示宽度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15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android:layout_height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控件在其父容器中的显示高度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40492"/>
                  </a:ext>
                </a:extLst>
              </a:tr>
              <a:tr h="45420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android:layout_gravity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关键字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控件在其父容器中的相对位置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25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android:layout_margin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控件在其父容器中与界面四周的页边距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25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android:padding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控件四周的填充（内边距）</a:t>
                      </a:r>
                      <a:endParaRPr lang="zh-CN" altLang="en-US" sz="20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007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84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常用的</a:t>
            </a:r>
            <a:r>
              <a:rPr lang="en-US" altLang="zh-CN" dirty="0"/>
              <a:t>View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139675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TextView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：显示一段文本内容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EditText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：显示接收用户输入的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输入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框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620356"/>
              </p:ext>
            </p:extLst>
          </p:nvPr>
        </p:nvGraphicFramePr>
        <p:xfrm>
          <a:off x="1145451" y="2996952"/>
          <a:ext cx="10202922" cy="36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7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4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r>
                        <a:rPr lang="zh-CN" altLang="en-US" sz="2400" b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</a:t>
                      </a:r>
                      <a:endParaRPr lang="zh-CN" altLang="en-US" sz="2400" b="1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gravity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TextView</a:t>
                      </a:r>
                      <a:r>
                        <a:rPr lang="zh-CN" altLang="en-US" sz="24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内文本对齐方式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TextView</a:t>
                      </a:r>
                      <a:r>
                        <a:rPr lang="zh-CN" altLang="en-US" sz="24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内文本显示的内容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hint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EditText</a:t>
                      </a:r>
                      <a:r>
                        <a:rPr lang="zh-CN" altLang="en-US" sz="24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内默认显示的提示文本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inputType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EditText</a:t>
                      </a:r>
                      <a:r>
                        <a:rPr lang="zh-CN" altLang="en-US" sz="24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内文本的格式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6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ellipsize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</a:t>
                      </a:r>
                      <a:r>
                        <a:rPr lang="en-US" altLang="zh-CN" sz="24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TextView</a:t>
                      </a:r>
                      <a:r>
                        <a:rPr lang="zh-CN" altLang="en-US" sz="24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中文本太长可以设置中间文本用省略号取代，取值</a:t>
                      </a:r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center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autoLink</a:t>
                      </a:r>
                      <a:endParaRPr lang="zh-CN" altLang="en-US" sz="24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取值</a:t>
                      </a:r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email</a:t>
                      </a:r>
                      <a:r>
                        <a:rPr lang="zh-CN" altLang="en-US" sz="24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phone</a:t>
                      </a:r>
                      <a:r>
                        <a:rPr lang="zh-CN" altLang="en-US" sz="24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等，给文本中的</a:t>
                      </a:r>
                      <a:r>
                        <a:rPr lang="en-US" altLang="zh-CN" sz="24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email</a:t>
                      </a:r>
                      <a:r>
                        <a:rPr lang="zh-CN" altLang="en-US" sz="24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或者电话增加链接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9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常用的</a:t>
            </a:r>
            <a:r>
              <a:rPr lang="en-US" altLang="zh-CN" dirty="0"/>
              <a:t>View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83431" y="1600201"/>
            <a:ext cx="10130915" cy="1756791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RadioButton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：单选按钮，用户只能在一组单选按钮中选择一个；使用时需要借助</a:t>
            </a:r>
            <a:r>
              <a:rPr lang="en-US" altLang="zh-CN" sz="3200" dirty="0" err="1">
                <a:solidFill>
                  <a:srgbClr val="C00000"/>
                </a:solidFill>
              </a:rPr>
              <a:t>RadioGroup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一起使用。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CheckBox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：多选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框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858184"/>
              </p:ext>
            </p:extLst>
          </p:nvPr>
        </p:nvGraphicFramePr>
        <p:xfrm>
          <a:off x="1775520" y="3750896"/>
          <a:ext cx="8856984" cy="2270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0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5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414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orientation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RadioGroup</a:t>
                      </a:r>
                      <a:r>
                        <a:rPr lang="zh-CN" altLang="en-US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的属性，设置其内部的</a:t>
                      </a:r>
                      <a:r>
                        <a:rPr lang="en-US" altLang="zh-CN" sz="24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RadioButton</a:t>
                      </a:r>
                      <a:r>
                        <a:rPr lang="zh-CN" altLang="en-US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排列方式（水平或者垂直）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8414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checked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RadioButton</a:t>
                      </a:r>
                      <a:r>
                        <a:rPr lang="zh-CN" altLang="en-US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或者</a:t>
                      </a:r>
                      <a:r>
                        <a:rPr lang="en-US" altLang="zh-CN" sz="24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CheckBox</a:t>
                      </a:r>
                      <a:r>
                        <a:rPr lang="zh-CN" altLang="en-US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的属性，设置此项是否为选中状态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11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3575720" y="2132856"/>
            <a:ext cx="4507965" cy="685801"/>
            <a:chOff x="3467195" y="1571956"/>
            <a:chExt cx="4507965" cy="685801"/>
          </a:xfrm>
        </p:grpSpPr>
        <p:sp>
          <p:nvSpPr>
            <p:cNvPr id="15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4308475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四大基本组件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1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700" cy="584200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1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" name="组合 4"/>
          <p:cNvGrpSpPr/>
          <p:nvPr/>
        </p:nvGrpSpPr>
        <p:grpSpPr>
          <a:xfrm>
            <a:off x="3575720" y="2952012"/>
            <a:ext cx="4507965" cy="685801"/>
            <a:chOff x="4828395" y="764704"/>
            <a:chExt cx="4507965" cy="685801"/>
          </a:xfrm>
        </p:grpSpPr>
        <p:sp>
          <p:nvSpPr>
            <p:cNvPr id="6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界面的工作机制 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6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0" name="组合 69"/>
          <p:cNvGrpSpPr/>
          <p:nvPr/>
        </p:nvGrpSpPr>
        <p:grpSpPr>
          <a:xfrm>
            <a:off x="3575720" y="3771168"/>
            <a:ext cx="4507965" cy="685801"/>
            <a:chOff x="4828395" y="764704"/>
            <a:chExt cx="4507965" cy="685801"/>
          </a:xfrm>
        </p:grpSpPr>
        <p:sp>
          <p:nvSpPr>
            <p:cNvPr id="7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基本视图控件的使用</a:t>
              </a: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7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9" name="组合 78"/>
          <p:cNvGrpSpPr/>
          <p:nvPr/>
        </p:nvGrpSpPr>
        <p:grpSpPr>
          <a:xfrm>
            <a:off x="3575720" y="4590324"/>
            <a:ext cx="4507965" cy="685801"/>
            <a:chOff x="4828395" y="764704"/>
            <a:chExt cx="4507965" cy="685801"/>
          </a:xfrm>
        </p:grpSpPr>
        <p:sp>
          <p:nvSpPr>
            <p:cNvPr id="8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事件监听器的使用</a:t>
              </a: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8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12483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常用的</a:t>
            </a:r>
            <a:r>
              <a:rPr lang="en-US" altLang="zh-CN" dirty="0"/>
              <a:t>View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83432" y="1600201"/>
            <a:ext cx="9361040" cy="182879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Button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：按钮。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ImageButton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：图片按钮。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ToggleButton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：切换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按钮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545759"/>
              </p:ext>
            </p:extLst>
          </p:nvPr>
        </p:nvGraphicFramePr>
        <p:xfrm>
          <a:off x="1433481" y="3573016"/>
          <a:ext cx="9518847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0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6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ImageButton</a:t>
                      </a:r>
                      <a:r>
                        <a:rPr lang="zh-CN" altLang="en-US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的属性，设置图片的资源标识符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checked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ToggleButton</a:t>
                      </a:r>
                      <a:r>
                        <a:rPr lang="zh-CN" altLang="en-US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的属性，设置是否为选中状态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textOn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ToggleButton</a:t>
                      </a:r>
                      <a:r>
                        <a:rPr lang="zh-CN" altLang="en-US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的属性，当处于选中状态时显示的文本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textOff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ToggleButton</a:t>
                      </a:r>
                      <a:r>
                        <a:rPr lang="zh-CN" altLang="en-US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的属性，当处于未被选中状态时显示的文本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41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中常用的</a:t>
            </a:r>
            <a:r>
              <a:rPr lang="en-US" altLang="zh-CN" dirty="0"/>
              <a:t>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139675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Pickers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：时间、日期的选择对话框。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包括：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TimePicker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DatePicker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……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473259"/>
              </p:ext>
            </p:extLst>
          </p:nvPr>
        </p:nvGraphicFramePr>
        <p:xfrm>
          <a:off x="1559496" y="2996952"/>
          <a:ext cx="9289032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3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5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calendarTextColor</a:t>
                      </a:r>
                      <a:endParaRPr lang="zh-CN" altLang="en-US" sz="24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设置日历选择器上的文本颜色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calendarViewShown</a:t>
                      </a:r>
                      <a:endParaRPr lang="zh-CN" altLang="en-US" sz="24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是否显示日历视图</a:t>
                      </a:r>
                      <a:r>
                        <a:rPr lang="en-US" altLang="zh-CN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true/false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minDate</a:t>
                      </a:r>
                      <a:endParaRPr lang="zh-CN" altLang="en-US" sz="24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设置日期选择器的最小日期格式为</a:t>
                      </a:r>
                      <a:r>
                        <a:rPr lang="en-US" altLang="zh-CN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mm/</a:t>
                      </a:r>
                      <a:r>
                        <a:rPr lang="en-US" altLang="zh-CN" sz="24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dd</a:t>
                      </a:r>
                      <a:r>
                        <a:rPr lang="en-US" altLang="zh-CN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4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yyyy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maxDate</a:t>
                      </a:r>
                      <a:endParaRPr lang="zh-CN" altLang="en-US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设置日期选择器的最大日期格式为</a:t>
                      </a:r>
                      <a:r>
                        <a:rPr lang="en-US" altLang="zh-CN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mm/</a:t>
                      </a:r>
                      <a:r>
                        <a:rPr lang="en-US" altLang="zh-CN" sz="24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dd</a:t>
                      </a:r>
                      <a:r>
                        <a:rPr lang="en-US" altLang="zh-CN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24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yyyy</a:t>
                      </a:r>
                      <a:endParaRPr lang="en-US" altLang="zh-CN" sz="2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1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3575720" y="3771168"/>
            <a:ext cx="4507965" cy="685801"/>
            <a:chOff x="4828395" y="764704"/>
            <a:chExt cx="4507965" cy="685801"/>
          </a:xfrm>
        </p:grpSpPr>
        <p:sp>
          <p:nvSpPr>
            <p:cNvPr id="58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基本视图控件的使用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组合 47"/>
          <p:cNvGrpSpPr/>
          <p:nvPr/>
        </p:nvGrpSpPr>
        <p:grpSpPr>
          <a:xfrm>
            <a:off x="3575720" y="2952012"/>
            <a:ext cx="4507965" cy="685801"/>
            <a:chOff x="4828395" y="764704"/>
            <a:chExt cx="4507965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界面的工作机制 </a:t>
              </a: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4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5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" name="组合 4"/>
          <p:cNvGrpSpPr/>
          <p:nvPr/>
        </p:nvGrpSpPr>
        <p:grpSpPr>
          <a:xfrm>
            <a:off x="3575720" y="2132856"/>
            <a:ext cx="4507965" cy="685801"/>
            <a:chOff x="4828395" y="764704"/>
            <a:chExt cx="4507965" cy="685801"/>
          </a:xfrm>
        </p:grpSpPr>
        <p:sp>
          <p:nvSpPr>
            <p:cNvPr id="6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四大基本组件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6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575720" y="4581128"/>
            <a:ext cx="4507965" cy="685801"/>
            <a:chOff x="3467195" y="1571956"/>
            <a:chExt cx="4507965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4308475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事件监听器的使用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315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中常见的事件监听器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4525963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findViewById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获取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控件对应的对象后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，不但可以设置相应属性，而且可以设置相应的事件监听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例如：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Button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点击事件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控件得到焦点，失去焦点事件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的长按事件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屏幕的触摸事件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键盘事件等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92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事件监听器实现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4799856" y="1700808"/>
            <a:ext cx="3528392" cy="1152128"/>
          </a:xfrm>
          <a:prstGeom prst="rect">
            <a:avLst/>
          </a:prstGeom>
          <a:solidFill>
            <a:srgbClr val="F8F898"/>
          </a:solidFill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实现了某种</a:t>
            </a:r>
            <a:r>
              <a:rPr lang="zh-CN" altLang="en-US" sz="3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监听器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接口的类的对象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703512" y="4236292"/>
            <a:ext cx="3528392" cy="1152128"/>
          </a:xfrm>
          <a:prstGeom prst="rect">
            <a:avLst/>
          </a:prstGeom>
          <a:solidFill>
            <a:srgbClr val="00C8F8"/>
          </a:solidFill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事件源对象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曲线连接符 13"/>
          <p:cNvCxnSpPr>
            <a:stCxn id="5" idx="1"/>
            <a:endCxn id="7" idx="0"/>
          </p:cNvCxnSpPr>
          <p:nvPr/>
        </p:nvCxnSpPr>
        <p:spPr>
          <a:xfrm rot="10800000" flipV="1">
            <a:off x="3467708" y="2276872"/>
            <a:ext cx="1332148" cy="1959420"/>
          </a:xfrm>
          <a:prstGeom prst="curved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ash"/>
            <a:headEnd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7" idx="2"/>
            <a:endCxn id="5" idx="2"/>
          </p:cNvCxnSpPr>
          <p:nvPr/>
        </p:nvCxnSpPr>
        <p:spPr>
          <a:xfrm rot="5400000" flipH="1" flipV="1">
            <a:off x="3748138" y="2572506"/>
            <a:ext cx="2535484" cy="3096344"/>
          </a:xfrm>
          <a:prstGeom prst="curvedConnector3">
            <a:avLst>
              <a:gd name="adj1" fmla="val -26046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headEnd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804364" y="219951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471019" y="2972746"/>
            <a:ext cx="2916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接到事件对象后某种处理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96143" y="5149553"/>
            <a:ext cx="5012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向监听器传送某种事件对象</a:t>
            </a:r>
            <a:endParaRPr lang="en-US" altLang="zh-CN" sz="2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（封装了某种事件的信息）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02177" y="5855085"/>
            <a:ext cx="2528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某种事件发生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438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事件监听器实现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事件的处理步骤为：</a:t>
            </a: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事件源上触发一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个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事件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比如用户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按下鼠标、按下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按钮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等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系统会自动产生对应的事件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对象</a:t>
            </a:r>
            <a:r>
              <a:rPr lang="en-US" altLang="zh-CN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EventObject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，并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通知所有授权的事件监听者</a:t>
            </a:r>
          </a:p>
          <a:p>
            <a:pPr lvl="1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事件监听者中有对应的事件处理方法来处理该事件</a:t>
            </a:r>
          </a:p>
          <a:p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0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事件监听器实现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2207568" y="2355152"/>
            <a:ext cx="7920880" cy="2946056"/>
            <a:chOff x="2207568" y="2355152"/>
            <a:chExt cx="7920880" cy="2946056"/>
          </a:xfrm>
        </p:grpSpPr>
        <p:sp>
          <p:nvSpPr>
            <p:cNvPr id="13" name="矩形 12"/>
            <p:cNvSpPr/>
            <p:nvPr/>
          </p:nvSpPr>
          <p:spPr bwMode="auto">
            <a:xfrm>
              <a:off x="2207568" y="4515392"/>
              <a:ext cx="1728192" cy="785816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按钮</a:t>
              </a: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7584426" y="4515392"/>
              <a:ext cx="2544022" cy="785816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按钮监听器</a:t>
              </a: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5052115" y="4297574"/>
              <a:ext cx="1713372" cy="5778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注册监听</a:t>
              </a: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606219" y="2355152"/>
              <a:ext cx="2659522" cy="792088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按钮事件类</a:t>
              </a:r>
            </a:p>
          </p:txBody>
        </p:sp>
        <p:sp>
          <p:nvSpPr>
            <p:cNvPr id="19" name="矩形 18"/>
            <p:cNvSpPr/>
            <p:nvPr/>
          </p:nvSpPr>
          <p:spPr bwMode="auto">
            <a:xfrm rot="18577530">
              <a:off x="2753185" y="3234261"/>
              <a:ext cx="1654158" cy="52274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产生事件</a:t>
              </a:r>
            </a:p>
          </p:txBody>
        </p:sp>
        <p:sp>
          <p:nvSpPr>
            <p:cNvPr id="20" name="矩形 19"/>
            <p:cNvSpPr/>
            <p:nvPr/>
          </p:nvSpPr>
          <p:spPr bwMode="auto">
            <a:xfrm rot="2646894">
              <a:off x="7413781" y="3147926"/>
              <a:ext cx="1762473" cy="62425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传递事件</a:t>
              </a:r>
            </a:p>
          </p:txBody>
        </p:sp>
        <p:cxnSp>
          <p:nvCxnSpPr>
            <p:cNvPr id="26" name="直接箭头连接符 25"/>
            <p:cNvCxnSpPr>
              <a:stCxn id="14" idx="1"/>
              <a:endCxn id="13" idx="3"/>
            </p:cNvCxnSpPr>
            <p:nvPr/>
          </p:nvCxnSpPr>
          <p:spPr bwMode="auto">
            <a:xfrm flipH="1">
              <a:off x="3935760" y="4908300"/>
              <a:ext cx="3648666" cy="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7" name="矩形 26"/>
            <p:cNvSpPr/>
            <p:nvPr/>
          </p:nvSpPr>
          <p:spPr bwMode="auto">
            <a:xfrm>
              <a:off x="5052115" y="4295885"/>
              <a:ext cx="1713372" cy="57785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注册监听</a:t>
              </a:r>
            </a:p>
          </p:txBody>
        </p:sp>
        <p:cxnSp>
          <p:nvCxnSpPr>
            <p:cNvPr id="28" name="直接箭头连接符 27"/>
            <p:cNvCxnSpPr>
              <a:stCxn id="13" idx="0"/>
            </p:cNvCxnSpPr>
            <p:nvPr/>
          </p:nvCxnSpPr>
          <p:spPr bwMode="auto">
            <a:xfrm flipV="1">
              <a:off x="3071664" y="2749508"/>
              <a:ext cx="1534555" cy="1765884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29" name="直接箭头连接符 28"/>
            <p:cNvCxnSpPr>
              <a:stCxn id="17" idx="3"/>
              <a:endCxn id="14" idx="0"/>
            </p:cNvCxnSpPr>
            <p:nvPr/>
          </p:nvCxnSpPr>
          <p:spPr bwMode="auto">
            <a:xfrm>
              <a:off x="7265741" y="2751196"/>
              <a:ext cx="1590696" cy="1764196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28097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基本视图控件的事件监听器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11424" y="1600200"/>
            <a:ext cx="9299376" cy="262088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/>
              <a:t>为视图控件绑定事件监听器的步骤</a:t>
            </a:r>
            <a:endParaRPr lang="en-US" altLang="zh-CN" sz="32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3200" dirty="0"/>
              <a:t>获得视图控件对象</a:t>
            </a:r>
            <a:endParaRPr lang="en-US" altLang="zh-CN" sz="32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3200" dirty="0"/>
              <a:t>设置事件监听类型</a:t>
            </a:r>
            <a:endParaRPr lang="en-US" altLang="zh-CN" sz="32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sz="3200" dirty="0"/>
              <a:t>绑定</a:t>
            </a:r>
            <a:r>
              <a:rPr lang="zh-CN" altLang="en-US" sz="3200"/>
              <a:t>事件</a:t>
            </a:r>
            <a:r>
              <a:rPr lang="zh-CN" altLang="en-US" sz="3200" smtClean="0"/>
              <a:t>监听器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384619"/>
              </p:ext>
            </p:extLst>
          </p:nvPr>
        </p:nvGraphicFramePr>
        <p:xfrm>
          <a:off x="972325" y="3861048"/>
          <a:ext cx="10441160" cy="28651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044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8440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zh-CN" altLang="en-US" sz="2800" b="1" kern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控件对象</a:t>
                      </a:r>
                      <a:r>
                        <a:rPr lang="en-US" altLang="zh-CN" sz="2800" b="1" kern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.</a:t>
                      </a:r>
                      <a:r>
                        <a:rPr lang="en-US" sz="2800" b="1" kern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setOn</a:t>
                      </a:r>
                      <a:r>
                        <a:rPr lang="zh-CN" altLang="en-US" sz="2800" b="1" kern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事件类型</a:t>
                      </a:r>
                      <a:r>
                        <a:rPr lang="en-US" sz="2800" b="1" kern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Listener</a:t>
                      </a:r>
                      <a:r>
                        <a:rPr lang="en-US" sz="2800" b="1" kern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(new On</a:t>
                      </a:r>
                      <a:r>
                        <a:rPr lang="zh-CN" altLang="en-US" sz="2800" b="1" kern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事件类型</a:t>
                      </a:r>
                      <a:r>
                        <a:rPr lang="en-US" sz="2800" b="1" kern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Listener() {</a:t>
                      </a:r>
                    </a:p>
                    <a:p>
                      <a:pPr marL="0" lvl="0" indent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800" b="1" kern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	    public </a:t>
                      </a:r>
                      <a:r>
                        <a:rPr lang="zh-CN" altLang="en-US" sz="2800" b="1" kern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返回类型 </a:t>
                      </a:r>
                      <a:r>
                        <a:rPr lang="en-US" sz="2800" b="1" kern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on</a:t>
                      </a:r>
                      <a:r>
                        <a:rPr lang="zh-CN" altLang="en-US" sz="2800" b="1" kern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事件类型</a:t>
                      </a:r>
                      <a:r>
                        <a:rPr lang="en-US" altLang="zh-CN" sz="2800" b="1" kern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(</a:t>
                      </a:r>
                      <a:r>
                        <a:rPr lang="en-US" sz="2800" b="1" kern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View v, …) {</a:t>
                      </a:r>
                    </a:p>
                    <a:p>
                      <a:pPr marL="0" lvl="0" indent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800" b="1" kern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       </a:t>
                      </a:r>
                      <a:r>
                        <a:rPr lang="en-US" sz="2800" b="1" kern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// TODO Code Here</a:t>
                      </a:r>
                    </a:p>
                    <a:p>
                      <a:pPr marL="0" lvl="0" indent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800" b="1" kern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   }</a:t>
                      </a:r>
                    </a:p>
                    <a:p>
                      <a:pPr marL="0" lvl="0" indent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800" b="1" kern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})；</a:t>
                      </a:r>
                    </a:p>
                  </a:txBody>
                  <a:tcPr marL="68583" marR="685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16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基本视图控件的事件监听器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55440" y="1600200"/>
            <a:ext cx="9155360" cy="60466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Button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控件的事件监听器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748018"/>
              </p:ext>
            </p:extLst>
          </p:nvPr>
        </p:nvGraphicFramePr>
        <p:xfrm>
          <a:off x="1632845" y="2572308"/>
          <a:ext cx="9120119" cy="29870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120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9232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800" b="1" kern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btn.</a:t>
                      </a:r>
                      <a:r>
                        <a:rPr lang="en-US" sz="2800" b="1" kern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setOnClickListener</a:t>
                      </a:r>
                      <a:r>
                        <a:rPr lang="en-US" sz="2800" b="1" kern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(new OnClickListener() {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endParaRPr lang="en-US" sz="2800" b="1" kern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宋体"/>
                        <a:cs typeface="Times New Roman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800" b="1" kern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@Override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800" b="1" kern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public void </a:t>
                      </a:r>
                      <a:r>
                        <a:rPr lang="en-US" sz="2800" b="1" kern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onClick</a:t>
                      </a:r>
                      <a:r>
                        <a:rPr lang="en-US" sz="2800" b="1" kern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(View v) {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800" b="1" kern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    </a:t>
                      </a:r>
                      <a:r>
                        <a:rPr lang="en-US" sz="2800" b="1" kern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// TODO Auto-generated method stub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800" b="1" kern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    }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ctr"/>
                          <a:tab pos="5274310" algn="r"/>
                        </a:tabLst>
                      </a:pPr>
                      <a:r>
                        <a:rPr lang="en-US" sz="2800" b="1" kern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宋体"/>
                          <a:cs typeface="Times New Roman" pitchFamily="18" charset="0"/>
                        </a:rPr>
                        <a:t>});</a:t>
                      </a:r>
                    </a:p>
                  </a:txBody>
                  <a:tcPr marL="68583" marR="6858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01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视图控件的常用事件类型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434907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TextView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控件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Click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LongClick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Touch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CreateContext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FocusChange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……</a:t>
            </a:r>
          </a:p>
          <a:p>
            <a:pPr>
              <a:spcBef>
                <a:spcPts val="600"/>
              </a:spcBef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EditText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控件：继承父类（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TextView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Button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：继承父类（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TextView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CheckBox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RadioGroup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：继承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TextView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CheckedChange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8663" y="6165304"/>
            <a:ext cx="10598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http://developer.android.com/guide/topics/ui/ui-events.html#EventListeners</a:t>
            </a:r>
            <a:endParaRPr lang="zh-CN" altLang="en-US" sz="20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Android</a:t>
            </a:r>
            <a:r>
              <a:rPr lang="zh-CN" altLang="en-US" b="1" dirty="0">
                <a:solidFill>
                  <a:srgbClr val="000000"/>
                </a:solidFill>
                <a:ea typeface="宋体" charset="-122"/>
              </a:rPr>
              <a:t>四大基本组件</a:t>
            </a:r>
            <a:endParaRPr lang="en-US" altLang="zh-CN" b="1" dirty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55440" y="1600201"/>
            <a:ext cx="9721080" cy="74867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所有的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应用都是有以下四大组件组成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770204510"/>
              </p:ext>
            </p:extLst>
          </p:nvPr>
        </p:nvGraphicFramePr>
        <p:xfrm>
          <a:off x="2927648" y="238933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427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为视图控件绑定事件监听器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62088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实例：扩充用户注册实例，实现用户注册信息的数据校验</a:t>
            </a:r>
            <a:endParaRPr lang="en-US" altLang="zh-CN" sz="3200" dirty="0"/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zh-CN" altLang="en-US" sz="3200" dirty="0"/>
              <a:t>当“用户名”</a:t>
            </a:r>
            <a:r>
              <a:rPr lang="en-US" altLang="zh-CN" sz="3200" dirty="0"/>
              <a:t>/</a:t>
            </a:r>
            <a:r>
              <a:rPr lang="zh-CN" altLang="en-US" sz="3200" dirty="0"/>
              <a:t>“密码”输入完毕后校验用户输入信息，保证用户名</a:t>
            </a:r>
            <a:r>
              <a:rPr lang="en-US" altLang="zh-CN" sz="3200" dirty="0"/>
              <a:t>/</a:t>
            </a:r>
            <a:r>
              <a:rPr lang="zh-CN" altLang="en-US" sz="3200" dirty="0"/>
              <a:t>密码在</a:t>
            </a:r>
            <a:r>
              <a:rPr lang="en-US" altLang="zh-CN" sz="3200" dirty="0"/>
              <a:t>6</a:t>
            </a:r>
            <a:r>
              <a:rPr lang="zh-CN" altLang="en-US" sz="3200" dirty="0"/>
              <a:t>个字符以上，否则提示用户</a:t>
            </a:r>
            <a:r>
              <a:rPr lang="zh-CN" altLang="en-US" sz="3200"/>
              <a:t>重新</a:t>
            </a:r>
            <a:r>
              <a:rPr lang="zh-CN" altLang="en-US" sz="3200" smtClean="0"/>
              <a:t>输入</a:t>
            </a:r>
            <a:r>
              <a:rPr lang="zh-CN" altLang="en-US" sz="3200"/>
              <a:t>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205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1578182"/>
            <a:ext cx="2907999" cy="51462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959" y="1601398"/>
            <a:ext cx="2896476" cy="508899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433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1600201"/>
            <a:ext cx="3312368" cy="49973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659" y="1597879"/>
            <a:ext cx="3024336" cy="499015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85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339" y="1600201"/>
            <a:ext cx="2785322" cy="489584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078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>
            <a:off x="3575720" y="4590324"/>
            <a:ext cx="4507965" cy="685801"/>
            <a:chOff x="4828395" y="764704"/>
            <a:chExt cx="4507965" cy="685801"/>
          </a:xfrm>
        </p:grpSpPr>
        <p:sp>
          <p:nvSpPr>
            <p:cNvPr id="75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6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事件监听器的使用</a:t>
              </a: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0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79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7" name="组合 56"/>
          <p:cNvGrpSpPr/>
          <p:nvPr/>
        </p:nvGrpSpPr>
        <p:grpSpPr>
          <a:xfrm>
            <a:off x="3575720" y="3771168"/>
            <a:ext cx="4507965" cy="685801"/>
            <a:chOff x="4828395" y="764704"/>
            <a:chExt cx="4507965" cy="685801"/>
          </a:xfrm>
        </p:grpSpPr>
        <p:sp>
          <p:nvSpPr>
            <p:cNvPr id="58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基本视图控件的使用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1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70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组合 47"/>
          <p:cNvGrpSpPr/>
          <p:nvPr/>
        </p:nvGrpSpPr>
        <p:grpSpPr>
          <a:xfrm>
            <a:off x="3575720" y="2952012"/>
            <a:ext cx="4507965" cy="685801"/>
            <a:chOff x="4828395" y="764704"/>
            <a:chExt cx="4507965" cy="685801"/>
          </a:xfrm>
        </p:grpSpPr>
        <p:sp>
          <p:nvSpPr>
            <p:cNvPr id="49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界面的工作机制 </a:t>
              </a: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54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53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" name="组合 4"/>
          <p:cNvGrpSpPr/>
          <p:nvPr/>
        </p:nvGrpSpPr>
        <p:grpSpPr>
          <a:xfrm>
            <a:off x="3575720" y="2132856"/>
            <a:ext cx="4507965" cy="685801"/>
            <a:chOff x="4828395" y="764704"/>
            <a:chExt cx="4507965" cy="685801"/>
          </a:xfrm>
        </p:grpSpPr>
        <p:sp>
          <p:nvSpPr>
            <p:cNvPr id="6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四大基本组件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6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3082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5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Android</a:t>
            </a:r>
            <a:r>
              <a:rPr lang="zh-CN" altLang="en-US" b="1" dirty="0">
                <a:solidFill>
                  <a:srgbClr val="000000"/>
                </a:solidFill>
                <a:ea typeface="宋体" charset="-122"/>
              </a:rPr>
              <a:t>四大基本组件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7560840" cy="492514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活动（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是最基本的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应用程序组件，应用程序中，一个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通常就是一个单独的屏幕。每个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都被实现为一个独立的类，并且从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基类继承而来，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Activity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会提供视图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控制组件的用户接口，并对事件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作出响应，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大多数应用程序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都是由多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组成的。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8" y="1916832"/>
            <a:ext cx="2734395" cy="416191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55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Android</a:t>
            </a:r>
            <a:r>
              <a:rPr lang="zh-CN" altLang="en-US" b="1" dirty="0">
                <a:solidFill>
                  <a:srgbClr val="000000"/>
                </a:solidFill>
                <a:ea typeface="宋体" charset="-122"/>
              </a:rPr>
              <a:t>四大基本组件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2260847"/>
          </a:xfrm>
        </p:spPr>
        <p:txBody>
          <a:bodyPr>
            <a:normAutofit lnSpcReduction="10000"/>
          </a:bodyPr>
          <a:lstStyle/>
          <a:p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广播消息接收器（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BroadcastReceiver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BroadcastReceiver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Android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系统中常用的一种机制，用户让应用对一个外部的事件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作出响应。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例如：当电话呼入时，数据网络可用时等。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3645024"/>
            <a:ext cx="2448272" cy="2730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48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Android</a:t>
            </a:r>
            <a:r>
              <a:rPr lang="zh-CN" altLang="en-US" b="1" dirty="0">
                <a:solidFill>
                  <a:srgbClr val="000000"/>
                </a:solidFill>
                <a:ea typeface="宋体" charset="-122"/>
              </a:rPr>
              <a:t>四大基本组件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10670976" cy="45259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服务（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一个服务是具有一个较长生命周期且没有用户界面的程序。例如：一个正在从播放列表中播放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歌曲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的媒体播放器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3530625"/>
            <a:ext cx="2557264" cy="2962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734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00"/>
                </a:solidFill>
                <a:ea typeface="宋体" charset="-122"/>
              </a:rPr>
              <a:t>Android</a:t>
            </a:r>
            <a:r>
              <a:rPr lang="zh-CN" altLang="en-US" b="1" dirty="0">
                <a:solidFill>
                  <a:srgbClr val="000000"/>
                </a:solidFill>
                <a:ea typeface="宋体" charset="-122"/>
              </a:rPr>
              <a:t>四大基本组件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00201"/>
            <a:ext cx="7848872" cy="4853135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内容提供者（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应用程序能够将它们的数据保存到文件、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SQLite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数据库中，甚至是任何有效的设备中。当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需要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将当前应用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与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其它应用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共享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时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类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实现了一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组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标准方法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，从而能够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让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其它的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应用保存或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读取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此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</a:rPr>
              <a:t>ContentProvider</a:t>
            </a:r>
            <a:r>
              <a:rPr lang="zh-CN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处理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的各种数据类型。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328" y="2238776"/>
            <a:ext cx="2580726" cy="357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472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575720" y="2132856"/>
            <a:ext cx="4507965" cy="685801"/>
            <a:chOff x="4828395" y="764704"/>
            <a:chExt cx="4507965" cy="685801"/>
          </a:xfrm>
        </p:grpSpPr>
        <p:sp>
          <p:nvSpPr>
            <p:cNvPr id="62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3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四大基本组件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67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1</a:t>
                  </a:r>
                </a:p>
              </p:txBody>
            </p:sp>
          </p:grpSp>
          <p:pic>
            <p:nvPicPr>
              <p:cNvPr id="66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9" name="组合 38"/>
          <p:cNvGrpSpPr/>
          <p:nvPr/>
        </p:nvGrpSpPr>
        <p:grpSpPr>
          <a:xfrm>
            <a:off x="3575720" y="2944792"/>
            <a:ext cx="4507965" cy="685801"/>
            <a:chOff x="3467195" y="1571956"/>
            <a:chExt cx="4507965" cy="685801"/>
          </a:xfrm>
        </p:grpSpPr>
        <p:sp>
          <p:nvSpPr>
            <p:cNvPr id="40" name="AutoShape 20"/>
            <p:cNvSpPr>
              <a:spLocks noChangeArrowheads="1"/>
            </p:cNvSpPr>
            <p:nvPr/>
          </p:nvSpPr>
          <p:spPr bwMode="gray">
            <a:xfrm>
              <a:off x="3666685" y="1622841"/>
              <a:ext cx="4308475" cy="5476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Text Box 13"/>
            <p:cNvSpPr txBox="1">
              <a:spLocks noChangeArrowheads="1"/>
            </p:cNvSpPr>
            <p:nvPr/>
          </p:nvSpPr>
          <p:spPr bwMode="gray">
            <a:xfrm>
              <a:off x="4323184" y="1670893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用户界面的工作机制 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3467195" y="1571956"/>
              <a:ext cx="838200" cy="685801"/>
              <a:chOff x="2154677" y="1533774"/>
              <a:chExt cx="838200" cy="685801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4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2</a:t>
                  </a:r>
                </a:p>
              </p:txBody>
            </p:sp>
          </p:grpSp>
          <p:pic>
            <p:nvPicPr>
              <p:cNvPr id="4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70" name="组合 69"/>
          <p:cNvGrpSpPr/>
          <p:nvPr/>
        </p:nvGrpSpPr>
        <p:grpSpPr>
          <a:xfrm>
            <a:off x="3575720" y="3771168"/>
            <a:ext cx="4507965" cy="685801"/>
            <a:chOff x="4828395" y="764704"/>
            <a:chExt cx="4507965" cy="685801"/>
          </a:xfrm>
        </p:grpSpPr>
        <p:sp>
          <p:nvSpPr>
            <p:cNvPr id="71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2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基本视图控件的使用</a:t>
              </a: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76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3</a:t>
                  </a:r>
                </a:p>
              </p:txBody>
            </p:sp>
          </p:grpSp>
          <p:pic>
            <p:nvPicPr>
              <p:cNvPr id="75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9" name="组合 78"/>
          <p:cNvGrpSpPr/>
          <p:nvPr/>
        </p:nvGrpSpPr>
        <p:grpSpPr>
          <a:xfrm>
            <a:off x="3575720" y="4590324"/>
            <a:ext cx="4507965" cy="685801"/>
            <a:chOff x="4828395" y="764704"/>
            <a:chExt cx="4507965" cy="685801"/>
          </a:xfrm>
        </p:grpSpPr>
        <p:sp>
          <p:nvSpPr>
            <p:cNvPr id="80" name="AutoShape 20"/>
            <p:cNvSpPr>
              <a:spLocks noChangeArrowheads="1"/>
            </p:cNvSpPr>
            <p:nvPr/>
          </p:nvSpPr>
          <p:spPr bwMode="gray">
            <a:xfrm>
              <a:off x="5027885" y="815589"/>
              <a:ext cx="4308475" cy="547688"/>
            </a:xfrm>
            <a:prstGeom prst="roundRect">
              <a:avLst>
                <a:gd name="adj" fmla="val 50000"/>
              </a:avLst>
            </a:prstGeom>
            <a:solidFill>
              <a:srgbClr val="F7F1C4"/>
            </a:solidFill>
            <a:ln w="38100" algn="ctr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1" name="Text Box 13"/>
            <p:cNvSpPr txBox="1">
              <a:spLocks noChangeArrowheads="1"/>
            </p:cNvSpPr>
            <p:nvPr/>
          </p:nvSpPr>
          <p:spPr bwMode="gray">
            <a:xfrm>
              <a:off x="5684384" y="863641"/>
              <a:ext cx="342900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事件监听器的使用</a:t>
              </a: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4828395" y="764704"/>
              <a:ext cx="838200" cy="685801"/>
              <a:chOff x="2154677" y="1533774"/>
              <a:chExt cx="838200" cy="685801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2154677" y="1533774"/>
                <a:ext cx="838200" cy="685801"/>
                <a:chOff x="2154677" y="1533774"/>
                <a:chExt cx="838200" cy="685801"/>
              </a:xfrm>
            </p:grpSpPr>
            <p:sp>
              <p:nvSpPr>
                <p:cNvPr id="85" name="Oval 15"/>
                <p:cNvSpPr>
                  <a:spLocks noChangeArrowheads="1"/>
                </p:cNvSpPr>
                <p:nvPr/>
              </p:nvSpPr>
              <p:spPr bwMode="gray">
                <a:xfrm rot="1758052">
                  <a:off x="2176902" y="1557587"/>
                  <a:ext cx="815975" cy="66198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Oval 16"/>
                <p:cNvSpPr>
                  <a:spLocks noChangeArrowheads="1"/>
                </p:cNvSpPr>
                <p:nvPr/>
              </p:nvSpPr>
              <p:spPr bwMode="gray">
                <a:xfrm rot="1758052">
                  <a:off x="2154677" y="1533774"/>
                  <a:ext cx="815975" cy="661988"/>
                </a:xfrm>
                <a:prstGeom prst="ellipse">
                  <a:avLst/>
                </a:prstGeom>
                <a:solidFill>
                  <a:srgbClr val="A6A6A6"/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Text Box 18"/>
                <p:cNvSpPr txBox="1">
                  <a:spLocks noChangeArrowheads="1"/>
                </p:cNvSpPr>
                <p:nvPr/>
              </p:nvSpPr>
              <p:spPr bwMode="gray">
                <a:xfrm>
                  <a:off x="2389932" y="1548656"/>
                  <a:ext cx="393056" cy="58477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innerShdw blurRad="114300">
                    <a:prstClr val="black"/>
                  </a:inn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</a:rPr>
                    <a:t>4</a:t>
                  </a:r>
                </a:p>
              </p:txBody>
            </p:sp>
          </p:grpSp>
          <p:pic>
            <p:nvPicPr>
              <p:cNvPr id="84" name="Picture 17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0877" y="1571874"/>
                <a:ext cx="379413" cy="385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45010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2995</TotalTime>
  <Words>1904</Words>
  <Application>Microsoft Office PowerPoint</Application>
  <PresentationFormat>宽屏</PresentationFormat>
  <Paragraphs>305</Paragraphs>
  <Slides>45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3" baseType="lpstr">
      <vt:lpstr>宋体</vt:lpstr>
      <vt:lpstr>微软雅黑</vt:lpstr>
      <vt:lpstr>Arial</vt:lpstr>
      <vt:lpstr>Calibri</vt:lpstr>
      <vt:lpstr>Consolas</vt:lpstr>
      <vt:lpstr>Times New Roman</vt:lpstr>
      <vt:lpstr>Wingdings</vt:lpstr>
      <vt:lpstr>2_Office 主题</vt:lpstr>
      <vt:lpstr>第二章 第一节 Android用户界面基础</vt:lpstr>
      <vt:lpstr>教学目标</vt:lpstr>
      <vt:lpstr>目录</vt:lpstr>
      <vt:lpstr>Android四大基本组件</vt:lpstr>
      <vt:lpstr>Android四大基本组件</vt:lpstr>
      <vt:lpstr>Android四大基本组件</vt:lpstr>
      <vt:lpstr>Android四大基本组件</vt:lpstr>
      <vt:lpstr>Android四大基本组件</vt:lpstr>
      <vt:lpstr>目录</vt:lpstr>
      <vt:lpstr>用户界面简介</vt:lpstr>
      <vt:lpstr>用户界面简介</vt:lpstr>
      <vt:lpstr>用户界面简介</vt:lpstr>
      <vt:lpstr>Android中UI工作机制</vt:lpstr>
      <vt:lpstr>Android中UI工作机制</vt:lpstr>
      <vt:lpstr>Android中UI工作机制</vt:lpstr>
      <vt:lpstr>Android中UI工作机制</vt:lpstr>
      <vt:lpstr>Android中如何实现MVC分离</vt:lpstr>
      <vt:lpstr>Android中MVC如何整合到一起</vt:lpstr>
      <vt:lpstr>Android界面原理</vt:lpstr>
      <vt:lpstr>目录</vt:lpstr>
      <vt:lpstr>Android中视图层的使用</vt:lpstr>
      <vt:lpstr>Android中视图层的使用</vt:lpstr>
      <vt:lpstr>View类及其子类的层次关系</vt:lpstr>
      <vt:lpstr>在Android中创建视图界面</vt:lpstr>
      <vt:lpstr>在Android中创建视图界面</vt:lpstr>
      <vt:lpstr>在Android中创建视图界面</vt:lpstr>
      <vt:lpstr>使用基本的视图组件</vt:lpstr>
      <vt:lpstr>Android常用的View</vt:lpstr>
      <vt:lpstr>Android常用的View</vt:lpstr>
      <vt:lpstr>Android常用的View</vt:lpstr>
      <vt:lpstr>Android中常用的View</vt:lpstr>
      <vt:lpstr>目录</vt:lpstr>
      <vt:lpstr>Android中常见的事件监听器</vt:lpstr>
      <vt:lpstr>事件监听器实现</vt:lpstr>
      <vt:lpstr>事件监听器实现</vt:lpstr>
      <vt:lpstr>事件监听器实现</vt:lpstr>
      <vt:lpstr>基本视图控件的事件监听器</vt:lpstr>
      <vt:lpstr>基本视图控件的事件监听器</vt:lpstr>
      <vt:lpstr>视图控件的常用事件类型</vt:lpstr>
      <vt:lpstr>为视图控件绑定事件监听器</vt:lpstr>
      <vt:lpstr>实例</vt:lpstr>
      <vt:lpstr>实例</vt:lpstr>
      <vt:lpstr>实例</vt:lpstr>
      <vt:lpstr>目录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Eetze</cp:lastModifiedBy>
  <cp:revision>270</cp:revision>
  <dcterms:created xsi:type="dcterms:W3CDTF">2012-01-28T13:55:28Z</dcterms:created>
  <dcterms:modified xsi:type="dcterms:W3CDTF">2018-03-06T14:18:51Z</dcterms:modified>
</cp:coreProperties>
</file>