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3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1"/>
  </p:notesMasterIdLst>
  <p:sldIdLst>
    <p:sldId id="35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531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532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33" r:id="rId38"/>
    <p:sldId id="508" r:id="rId39"/>
    <p:sldId id="509" r:id="rId40"/>
    <p:sldId id="510" r:id="rId41"/>
    <p:sldId id="511" r:id="rId42"/>
    <p:sldId id="534" r:id="rId43"/>
    <p:sldId id="513" r:id="rId44"/>
    <p:sldId id="514" r:id="rId45"/>
    <p:sldId id="515" r:id="rId46"/>
    <p:sldId id="516" r:id="rId47"/>
    <p:sldId id="528" r:id="rId48"/>
    <p:sldId id="529" r:id="rId49"/>
    <p:sldId id="535" r:id="rId50"/>
    <p:sldId id="520" r:id="rId51"/>
    <p:sldId id="521" r:id="rId52"/>
    <p:sldId id="522" r:id="rId53"/>
    <p:sldId id="530" r:id="rId54"/>
    <p:sldId id="536" r:id="rId55"/>
    <p:sldId id="524" r:id="rId56"/>
    <p:sldId id="525" r:id="rId57"/>
    <p:sldId id="526" r:id="rId58"/>
    <p:sldId id="527" r:id="rId59"/>
    <p:sldId id="262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322" autoAdjust="0"/>
  </p:normalViewPr>
  <p:slideViewPr>
    <p:cSldViewPr>
      <p:cViewPr varScale="1">
        <p:scale>
          <a:sx n="80" d="100"/>
          <a:sy n="80" d="100"/>
        </p:scale>
        <p:origin x="42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</a:p>
          <a:p>
            <a:endParaRPr lang="en-US" altLang="zh-CN" smtClean="0"/>
          </a:p>
          <a:p>
            <a:r>
              <a:rPr lang="en-US" altLang="zh-CN" smtClean="0"/>
              <a:t>https://developer.android.com/reference/android/support/constraint/ConstraintLayout.html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6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QVGA</a:t>
            </a:r>
            <a:r>
              <a:rPr lang="zh-CN" altLang="en-US" smtClean="0"/>
              <a:t>、</a:t>
            </a:r>
            <a:r>
              <a:rPr lang="en-US" altLang="zh-CN" smtClean="0"/>
              <a:t>WQVGA</a:t>
            </a:r>
            <a:r>
              <a:rPr lang="zh-CN" altLang="en-US" smtClean="0"/>
              <a:t>、</a:t>
            </a:r>
            <a:r>
              <a:rPr lang="en-US" altLang="zh-CN" smtClean="0"/>
              <a:t>HVGA</a:t>
            </a:r>
            <a:r>
              <a:rPr lang="zh-CN" altLang="en-US" smtClean="0"/>
              <a:t>、</a:t>
            </a:r>
            <a:r>
              <a:rPr lang="en-US" altLang="zh-CN" smtClean="0"/>
              <a:t>WVGA</a:t>
            </a:r>
            <a:r>
              <a:rPr lang="zh-CN" altLang="en-US" smtClean="0"/>
              <a:t>的介绍</a:t>
            </a:r>
            <a:endParaRPr lang="en-US" altLang="zh-CN" smtClean="0"/>
          </a:p>
          <a:p>
            <a:r>
              <a:rPr lang="en-US" altLang="zh-CN" smtClean="0"/>
              <a:t>https://baike.baidu.com/item/%E6%89%8B%E6%9C%BA%E5%B1%8F%E5%B9%95%E5%88%86%E8%BE%A8%E7%8E%87/6258414?fr=aladdin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控件说明要在界面中显示什么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ViewGroup</a:t>
            </a:r>
            <a:r>
              <a:rPr lang="zh-CN" altLang="en-US" dirty="0"/>
              <a:t>布局说明如何显示这些</a:t>
            </a:r>
            <a:r>
              <a:rPr lang="en-US" altLang="zh-CN" dirty="0"/>
              <a:t>View</a:t>
            </a:r>
            <a:r>
              <a:rPr lang="zh-CN" altLang="en-US" dirty="0"/>
              <a:t>控件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换一个事件，找一些常用的控件的常用事件 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种方法：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LinearLayout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AbsoluteLayout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RelativeLayout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TableLayout.html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FrameLayout.html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界面</a:t>
            </a:r>
            <a:r>
              <a:rPr lang="zh-CN" altLang="en-US" smtClean="0"/>
              <a:t>布局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5" cy="334096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通过表格的形式布局子视图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AbsoluteLayout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让子视图使用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x/y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坐标确定位置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系统默认的在屏幕上就有空白区显示它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3" descr="未标题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26" y="1700808"/>
            <a:ext cx="2522634" cy="20025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未标题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34" y="4171420"/>
            <a:ext cx="2489093" cy="19619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2952328" cy="2620888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ListView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列表布局      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GridView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网格布局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91" y="4221088"/>
            <a:ext cx="2471589" cy="24482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221088"/>
            <a:ext cx="2592288" cy="24377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5114442" y="1700808"/>
            <a:ext cx="60941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界面中显示的内容是动态的，选用此两种界面布局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公共的父类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，填充内容时需要用到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007768" y="2596320"/>
            <a:ext cx="792088" cy="628648"/>
          </a:xfrm>
          <a:prstGeom prst="chevron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238590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65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中线性布局的使用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6315636" cy="518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线性布局（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）是一种重要的界面布局中，也是经常使用到的一种界面布局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在线性布局中，所有的子元素都按照垂直或水平的顺序在界面上排列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如果垂直排列，则每行仅包含一个界面元素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如果水平排列，则每列仅包含一个界面元素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14" y="4365104"/>
            <a:ext cx="4305901" cy="18722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715" y="2190859"/>
            <a:ext cx="4305901" cy="18862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5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7070576" cy="17567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中布局创建的方式有两种：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9" y="2494742"/>
            <a:ext cx="7492975" cy="3886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2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04167E-6 -3.7037E-6 L -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文件创建布局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文件创建用户界面布局的基本流程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 / layout / ***.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文件中设置界面布局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选择根元素（一般为布局方式）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控件（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嵌套添加）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中设置布局文件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setContentView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Step1</a:t>
            </a:r>
            <a:r>
              <a:rPr lang="zh-CN" altLang="en-US" dirty="0"/>
              <a:t>：创建</a:t>
            </a:r>
            <a:r>
              <a:rPr lang="en-US" altLang="zh-CN" dirty="0"/>
              <a:t>XML</a:t>
            </a:r>
            <a:r>
              <a:rPr lang="zh-CN" altLang="en-US" dirty="0"/>
              <a:t>布局文件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073008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文件名必须是</a:t>
            </a:r>
            <a:r>
              <a:rPr lang="zh-CN" altLang="en-US" sz="3200" dirty="0">
                <a:solidFill>
                  <a:srgbClr val="C00000"/>
                </a:solidFill>
              </a:rPr>
              <a:t>小写字母、数字或下划线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40968"/>
            <a:ext cx="6878662" cy="2376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：在</a:t>
            </a:r>
            <a:r>
              <a:rPr lang="en-US" altLang="zh-CN" dirty="0"/>
              <a:t>XML</a:t>
            </a:r>
            <a:r>
              <a:rPr lang="zh-CN" altLang="en-US" dirty="0"/>
              <a:t>文件中设置界面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513168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选择根元素：一般为布局对象，表明界面整体上采用的布局方式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添加子元素：可以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控件，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布局对象的嵌套使用）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设置元素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8926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224" y="6153918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https://developer.android.com/reference/android/widget/LinearLayout.html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27068"/>
              </p:ext>
            </p:extLst>
          </p:nvPr>
        </p:nvGraphicFramePr>
        <p:xfrm>
          <a:off x="839416" y="2276872"/>
          <a:ext cx="10317360" cy="37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168">
                  <a:extLst>
                    <a:ext uri="{9D8B030D-6E8A-4147-A177-3AD203B41FA5}">
                      <a16:colId xmlns:a16="http://schemas.microsoft.com/office/drawing/2014/main" val="99394140"/>
                    </a:ext>
                  </a:extLst>
                </a:gridCol>
                <a:gridCol w="2947817">
                  <a:extLst>
                    <a:ext uri="{9D8B030D-6E8A-4147-A177-3AD203B41FA5}">
                      <a16:colId xmlns:a16="http://schemas.microsoft.com/office/drawing/2014/main" val="1060703944"/>
                    </a:ext>
                  </a:extLst>
                </a:gridCol>
                <a:gridCol w="5232375">
                  <a:extLst>
                    <a:ext uri="{9D8B030D-6E8A-4147-A177-3AD203B41FA5}">
                      <a16:colId xmlns:a16="http://schemas.microsoft.com/office/drawing/2014/main" val="3865018876"/>
                    </a:ext>
                  </a:extLst>
                </a:gridCol>
              </a:tblGrid>
              <a:tr h="450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41139"/>
                  </a:ext>
                </a:extLst>
              </a:tr>
              <a:tr h="8053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layout_width</a:t>
                      </a:r>
                    </a:p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layout_height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fill_parent</a:t>
                      </a:r>
                      <a:endParaRPr lang="en-US" altLang="zh-CN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2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match_parent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高度占满父元素的宽度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高度空间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22571"/>
                  </a:ext>
                </a:extLst>
              </a:tr>
              <a:tr h="450969">
                <a:tc vMerge="1"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高度为其内容宽度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68884"/>
                  </a:ext>
                </a:extLst>
              </a:tr>
              <a:tr h="450969">
                <a:tc vMerge="1"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数值表示的距离单位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54640"/>
                  </a:ext>
                </a:extLst>
              </a:tr>
              <a:tr h="45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orientation</a:t>
                      </a:r>
                      <a:endParaRPr lang="zh-CN" altLang="en-US" sz="2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关键字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布局方向，线性水平布局或垂直布局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68259"/>
                  </a:ext>
                </a:extLst>
              </a:tr>
              <a:tr h="1159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layout_weight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控件中，表示当前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LinearLayout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剩余空间在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控件中的分配情况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9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Step3</a:t>
            </a:r>
            <a:r>
              <a:rPr lang="zh-CN" altLang="en-US" dirty="0"/>
              <a:t>：在</a:t>
            </a:r>
            <a:r>
              <a:rPr lang="en-US" altLang="zh-CN" dirty="0"/>
              <a:t>Activity</a:t>
            </a:r>
            <a:r>
              <a:rPr lang="zh-CN" altLang="en-US" dirty="0"/>
              <a:t>中显示视图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2527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/***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Activity.java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rgbClr val="C00000"/>
                </a:solidFill>
              </a:rPr>
              <a:t>setContentView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en-US" altLang="zh-CN" sz="3200" dirty="0" err="1">
                <a:solidFill>
                  <a:srgbClr val="C00000"/>
                </a:solidFill>
              </a:rPr>
              <a:t>R.layout</a:t>
            </a:r>
            <a:r>
              <a:rPr lang="en-US" altLang="zh-CN" sz="3200" dirty="0">
                <a:solidFill>
                  <a:srgbClr val="C00000"/>
                </a:solidFill>
              </a:rPr>
              <a:t>.</a:t>
            </a:r>
            <a:r>
              <a:rPr lang="zh-CN" altLang="en-US" sz="3200" dirty="0">
                <a:solidFill>
                  <a:srgbClr val="C00000"/>
                </a:solidFill>
              </a:rPr>
              <a:t>布局</a:t>
            </a:r>
            <a:r>
              <a:rPr lang="zh-CN" altLang="en-US" sz="3200">
                <a:solidFill>
                  <a:srgbClr val="C00000"/>
                </a:solidFill>
              </a:rPr>
              <a:t>文件名</a:t>
            </a:r>
            <a:r>
              <a:rPr lang="en-US" altLang="zh-CN" sz="3200" smtClean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矩形 3"/>
          <p:cNvSpPr/>
          <p:nvPr/>
        </p:nvSpPr>
        <p:spPr>
          <a:xfrm>
            <a:off x="1415480" y="3220380"/>
            <a:ext cx="9217024" cy="2728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Ch2_2Activity extends Activity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public void onCreate(Bundle savedState)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super.onCreate(savedState);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setContentView(R.layout.main);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中创建五种常见的布局。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6847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中布局创建的方式有两种：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852936"/>
            <a:ext cx="7855348" cy="3766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7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54167E-6 1.85185E-6 L 3.5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代码创建界面布局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10009112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基本格式：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先创建布局元素的对象（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设置布局属性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为布局元素添加子元素（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控件或其它布局元素）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setContentView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方法加载布局对象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：创建布局元素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7486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调函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数中</a:t>
            </a:r>
          </a:p>
        </p:txBody>
      </p:sp>
      <p:sp>
        <p:nvSpPr>
          <p:cNvPr id="6" name="矩形 5"/>
          <p:cNvSpPr/>
          <p:nvPr/>
        </p:nvSpPr>
        <p:spPr>
          <a:xfrm>
            <a:off x="1121611" y="2564904"/>
            <a:ext cx="10009112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onCreate(Bundle savedInstanceState)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super.onCreate(savedInstanceState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// setContentView(R.layout.main);</a:t>
            </a:r>
          </a:p>
          <a:p>
            <a:pPr>
              <a:defRPr/>
            </a:pP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layout = new LinearLayout(this);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layout.setOrientation(LinearLayout.VERTICAL);</a:t>
            </a:r>
          </a:p>
        </p:txBody>
      </p:sp>
    </p:spTree>
    <p:extLst>
      <p:ext uri="{BB962C8B-B14F-4D97-AF65-F5344CB8AC3E}">
        <p14:creationId xmlns:p14="http://schemas.microsoft.com/office/powerpoint/2010/main" val="33697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Step2</a:t>
            </a:r>
            <a:r>
              <a:rPr lang="zh-CN" altLang="en-US" dirty="0"/>
              <a:t>：设置布局属性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8206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8349" y="2420888"/>
            <a:ext cx="10009112" cy="2520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设置布局属性</a:t>
            </a:r>
          </a:p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 params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=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new LinearLayout.LayoutParams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LayoutParams.FILL_PARENT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    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LayoutParams.WRAP_CONTENT);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：添加布局子元素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676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4592" y="2420888"/>
            <a:ext cx="10009112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创建视图控件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 tv = new TextView(this);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tv.setText("This is a TextView");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tv.setLayoutParams(params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8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把视图控件添加到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布局对象中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layout.addView(tv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Step4</a:t>
            </a:r>
            <a:r>
              <a:rPr lang="zh-CN" altLang="en-US" dirty="0"/>
              <a:t>：加载布局对象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676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448" y="2420888"/>
            <a:ext cx="10009112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显示界面视图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setContentView(layout);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657184" cy="485313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文件创建布局：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优点：界面与逻辑控制代码相分离，同一个布局文件可适用于多个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缺点：在程序运行前确定界面的布局形式，运行中不易更改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代码创建布局：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优点：在程序运行过程中确定界面的布局形式，界面可伴随程序运行过程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缺点：界面与逻辑控制代码在一起，同一个布局文件仅能用于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3192675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65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中绝对布局的使用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绝对布局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绝对布局（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AbsoluteLayout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）能通过指定界面元素的坐标位置，来确定用户界面的整体布局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绝对布局是一种不推荐使用的界面布局，因为通过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轴和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轴确定界面元素位置后，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系统不能够根据不同屏幕对界面元素的位置进行调整，</a:t>
            </a:r>
            <a:r>
              <a:rPr lang="zh-CN" altLang="en-US" sz="3200" dirty="0">
                <a:solidFill>
                  <a:srgbClr val="C00000"/>
                </a:solidFill>
              </a:rPr>
              <a:t>降低了界面布局对不同类型和尺寸屏幕的适应能力</a:t>
            </a:r>
          </a:p>
        </p:txBody>
      </p:sp>
    </p:spTree>
    <p:extLst>
      <p:ext uri="{BB962C8B-B14F-4D97-AF65-F5344CB8AC3E}">
        <p14:creationId xmlns:p14="http://schemas.microsoft.com/office/powerpoint/2010/main" val="30200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中绝对布局的使用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6408712" cy="44930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绝对布局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每一个界面控件都必须指定坐标（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坐标原点（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）在屏幕的左上角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“确认”按钮的坐标是（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），“取消”按钮的坐标是（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120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0116" name="Picture 2" descr="未标题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348880"/>
            <a:ext cx="4287838" cy="3379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3143671" y="1571956"/>
            <a:ext cx="5472608" cy="685801"/>
            <a:chOff x="3467195" y="1571956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58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669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AbsoluteLayout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AbsoluteLayout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7586"/>
              </p:ext>
            </p:extLst>
          </p:nvPr>
        </p:nvGraphicFramePr>
        <p:xfrm>
          <a:off x="1739516" y="3140968"/>
          <a:ext cx="8640959" cy="18096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7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66">
                <a:tc>
                  <a:txBody>
                    <a:bodyPr/>
                    <a:lstStyle/>
                    <a:p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layout_x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此视图中控件的</a:t>
                      </a:r>
                      <a:r>
                        <a:rPr lang="en-US" altLang="zh-CN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89">
                <a:tc>
                  <a:txBody>
                    <a:bodyPr/>
                    <a:lstStyle/>
                    <a:p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layout_y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此视图中控件的</a:t>
                      </a:r>
                      <a:r>
                        <a:rPr lang="en-US" altLang="zh-CN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2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4393" y="609329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https://developer.android.com/reference/android/widget/AbsoluteLayout.html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绝对布局示例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742984" cy="110871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绝对布局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绝对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512" y="2520280"/>
            <a:ext cx="9073008" cy="4149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AbsoluteLayout android:id="@+id/AbsoluteLayout01"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android:layout_width="fill_parent"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android:layout_height="fill_parent"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xmlns:android="http://schemas.android.com/apk/res/android"&gt;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&lt;TextView android:id="@+id/label"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android:layout_x="40dip"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android:layout_y="40dip"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用户名：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&lt;/TextView&gt;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&lt;EditText android:id="@+id/entry"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android:layout_x="40dip"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android:layout_y="60dip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905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绝对布局</a:t>
            </a:r>
            <a:r>
              <a:rPr lang="zh-CN" altLang="en-US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3512" y="1628800"/>
            <a:ext cx="9073008" cy="50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="150dip"&gt;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android:id="@+id/ok"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="70dip"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 	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android:layout_x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="40dip"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android:layout_y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="120dip"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确认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="70dip"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android:layout_x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="120dip"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android:layout_y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="120dip" 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AbsoluteLayout&gt;</a:t>
            </a:r>
          </a:p>
        </p:txBody>
      </p:sp>
    </p:spTree>
    <p:extLst>
      <p:ext uri="{BB962C8B-B14F-4D97-AF65-F5344CB8AC3E}">
        <p14:creationId xmlns:p14="http://schemas.microsoft.com/office/powerpoint/2010/main" val="26388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屏幕尺寸：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寸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-4.8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寸</a:t>
            </a: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屏幕的分辨率：</a:t>
            </a:r>
          </a:p>
          <a:p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480x800, 480x854, 540x960, 720x1280, 800x1280</a:t>
            </a: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屏幕密度：点数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/inch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421087"/>
          </a:xfrm>
        </p:spPr>
        <p:txBody>
          <a:bodyPr>
            <a:noAutofit/>
          </a:bodyPr>
          <a:lstStyle/>
          <a:p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density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值表示每个英寸有多个显示点</a:t>
            </a:r>
          </a:p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分辨率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：屏幕长宽的显示点数</a:t>
            </a:r>
          </a:p>
          <a:p>
            <a:pPr lvl="1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QVGA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density=120</a:t>
            </a:r>
          </a:p>
          <a:p>
            <a:pPr lvl="1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WQVGA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density=120</a:t>
            </a:r>
          </a:p>
          <a:p>
            <a:pPr lvl="1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HVGA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density=160</a:t>
            </a:r>
          </a:p>
          <a:p>
            <a:pPr lvl="1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WVGA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density=240</a:t>
            </a:r>
          </a:p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分辨率：屏幕长宽的显示点数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px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像素：不同的设备显示效果相同。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dip(device independent 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设备独立像素：这个和设备的硬件有关，一般我们为了支持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HVGA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QVGA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推荐使用这个，不依赖像素，等同于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(points)-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磅：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1pt=1/72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英寸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in(inches)-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英寸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mm(millimeters)-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毫米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(scaled 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放大像素：主要用于字体显示</a:t>
            </a:r>
          </a:p>
        </p:txBody>
      </p:sp>
    </p:spTree>
    <p:extLst>
      <p:ext uri="{BB962C8B-B14F-4D97-AF65-F5344CB8AC3E}">
        <p14:creationId xmlns:p14="http://schemas.microsoft.com/office/powerpoint/2010/main" val="38468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字体大小一般使用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，此单位的字体能够根据用户的设置而自动缩放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空间等相对距离一般使用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，随密度变化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与实际像素有关，与密度有关，不建议使用</a:t>
            </a:r>
          </a:p>
        </p:txBody>
      </p:sp>
    </p:spTree>
    <p:extLst>
      <p:ext uri="{BB962C8B-B14F-4D97-AF65-F5344CB8AC3E}">
        <p14:creationId xmlns:p14="http://schemas.microsoft.com/office/powerpoint/2010/main" val="25852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4034160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6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 smtClean="0">
                <a:latin typeface="+mj-ea"/>
              </a:rPr>
              <a:t>中</a:t>
            </a:r>
            <a:r>
              <a:rPr lang="zh-CN" altLang="en-US">
                <a:latin typeface="+mj-ea"/>
              </a:rPr>
              <a:t>相对</a:t>
            </a:r>
            <a:r>
              <a:rPr lang="zh-CN" altLang="en-US" smtClean="0">
                <a:latin typeface="+mj-ea"/>
              </a:rPr>
              <a:t>布局</a:t>
            </a:r>
            <a:r>
              <a:rPr lang="zh-CN" altLang="en-US">
                <a:latin typeface="+mj-ea"/>
              </a:rPr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560840" cy="46371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）是一种非常灵活的布局方式，能够通过指定界面元素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的相对位置关系，确定界面中所有元素的布局位置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特点：能够</a:t>
            </a:r>
            <a:r>
              <a:rPr lang="zh-CN" altLang="en-US" sz="3200" dirty="0">
                <a:solidFill>
                  <a:srgbClr val="C00000"/>
                </a:solidFill>
              </a:rPr>
              <a:t>最大程度保证在各种屏幕类型的手机上正确显示界面布局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2492896"/>
            <a:ext cx="3240360" cy="25315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3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6309320"/>
            <a:ext cx="950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https://developer.android.com/reference/android/widget/RelativeLayout.html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6152"/>
              </p:ext>
            </p:extLst>
          </p:nvPr>
        </p:nvGraphicFramePr>
        <p:xfrm>
          <a:off x="1055441" y="2924944"/>
          <a:ext cx="10369152" cy="32773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69635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532337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5567180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layout_toLeftOf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layout_alignLeft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layout_alignParentLeft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当前控件是否与父元素的左侧对齐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75769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layout_below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元素控件的下方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99834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layout_alignTop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元素控件的上边对齐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5361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layout_alignParentTop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当前控件是否与父元素的上侧对齐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问题引入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299376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布局定义了一个用户界面（</a:t>
            </a:r>
            <a:r>
              <a:rPr lang="en-US" altLang="zh-CN" dirty="0"/>
              <a:t>UI</a:t>
            </a:r>
            <a:r>
              <a:rPr lang="zh-CN" altLang="en-US" dirty="0"/>
              <a:t>）中的视觉结构</a:t>
            </a:r>
            <a:endParaRPr lang="en-US" altLang="zh-CN" sz="2400" dirty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210364"/>
            <a:ext cx="2846116" cy="43059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873" y="2212420"/>
            <a:ext cx="2709539" cy="43122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714" y="2208388"/>
            <a:ext cx="2834084" cy="42832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相对布局</a:t>
            </a:r>
            <a:r>
              <a:rPr lang="zh-CN" altLang="en-US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7488" y="2492896"/>
            <a:ext cx="9073008" cy="4149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"?&gt;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&lt;RelativeLayout android:id="@+id/RelativeLayout01"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android:layout_width="fill_parent"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android:layout_height="fill_parent"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xmlns:android="http://schemas.android.com/apk/res/android"&gt;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&lt;TextView android:id="@+id/label"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android:layout_width="match_parent"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用户名：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&lt;/TextView&gt;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&lt;EditText android:id="@+id/entry"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="match_parent" 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android:layout_below="@id/label"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&lt;/EditText&gt;</a:t>
            </a:r>
          </a:p>
        </p:txBody>
      </p:sp>
    </p:spTree>
    <p:extLst>
      <p:ext uri="{BB962C8B-B14F-4D97-AF65-F5344CB8AC3E}">
        <p14:creationId xmlns:p14="http://schemas.microsoft.com/office/powerpoint/2010/main" val="20570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相对布局示例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9496" y="1772816"/>
            <a:ext cx="9073008" cy="4437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		android:layout_height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android:layout_alignParentRight="true"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android:layout_marginLeft="10dip"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android:layout_below="@id/entry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android:id="@+id/ok"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android:layout_toLeftOf="@id/cancel"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android:layout_alignTop="@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id/cancel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确认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967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483780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中表格布局的使用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）也是一种常用的界面布局，它将屏幕划分网格，通过指定</a:t>
            </a:r>
            <a:r>
              <a:rPr lang="zh-CN" altLang="en-US" sz="3200" dirty="0">
                <a:solidFill>
                  <a:srgbClr val="C00000"/>
                </a:solidFill>
              </a:rPr>
              <a:t>行</a:t>
            </a:r>
            <a:r>
              <a:rPr lang="zh-CN" altLang="en-US" sz="3200">
                <a:solidFill>
                  <a:srgbClr val="C00000"/>
                </a:solidFill>
              </a:rPr>
              <a:t>和</a:t>
            </a:r>
            <a:r>
              <a:rPr lang="zh-CN" altLang="en-US" sz="3200" smtClean="0">
                <a:solidFill>
                  <a:srgbClr val="C00000"/>
                </a:solidFill>
              </a:rPr>
              <a:t>列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界面元素添加的网格中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网格的边界对用户是不可见的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表格布局还支持嵌套，可以将另一个表格布局放置在前一个表格布局的网格中，也可以在表格布局中添加其他界面布局，例如线性布局、相对</a:t>
            </a:r>
            <a:r>
              <a:rPr 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中表格布局的使用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5112568" cy="1371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示意图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7" name="内容占位符 8"/>
          <p:cNvSpPr>
            <a:spLocks noGrp="1"/>
          </p:cNvSpPr>
          <p:nvPr>
            <p:ph sz="half" idx="4294967295"/>
          </p:nvPr>
        </p:nvSpPr>
        <p:spPr>
          <a:xfrm>
            <a:off x="6514765" y="2204592"/>
            <a:ext cx="4038600" cy="648344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表格布局效果图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9" name="Picture 3" descr="未标题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020287"/>
            <a:ext cx="4092760" cy="32489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2097" y="3196263"/>
            <a:ext cx="5899887" cy="2897033"/>
            <a:chOff x="124105" y="3212976"/>
            <a:chExt cx="5899887" cy="2897033"/>
          </a:xfrm>
        </p:grpSpPr>
        <p:sp>
          <p:nvSpPr>
            <p:cNvPr id="2" name="矩形 1"/>
            <p:cNvSpPr/>
            <p:nvPr/>
          </p:nvSpPr>
          <p:spPr>
            <a:xfrm>
              <a:off x="1847528" y="3212976"/>
              <a:ext cx="4176464" cy="2897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35560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TextView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37974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EditText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35560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7974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25281" y="53959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表格布局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05" y="3541321"/>
              <a:ext cx="1579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998" y="4611867"/>
              <a:ext cx="1579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6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784887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654" y="6309320"/>
            <a:ext cx="87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https://developer.android.com/reference/android/widget/TableLayout.html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78927"/>
              </p:ext>
            </p:extLst>
          </p:nvPr>
        </p:nvGraphicFramePr>
        <p:xfrm>
          <a:off x="1302525" y="2657590"/>
          <a:ext cx="9690020" cy="35077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17211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6192689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stretchColumns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设置自动伸展哪些列，列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shrinkColumns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设置自动收缩哪些列，列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collapseColumns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设置隐藏哪些列，列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开始，多个列的话用“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99834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layout_column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设置当前控件在哪一列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33025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layout_span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设置当前控件占据几列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表格布局示例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556792"/>
            <a:ext cx="4151961" cy="4968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4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表格布局示例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1504" y="2492896"/>
            <a:ext cx="8856984" cy="4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&lt;TableLayout android:layout_width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="match_parent"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="match_parent"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android:stretchColumns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</a:rPr>
              <a:t>="0,1,2"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android:layout_width="wrap_content"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android:layout_height="wrap_content"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android:text="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我占据一行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android:layout_width="wrap_content"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android:text="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android:layout_width="wrap_content"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android:layout_height="wrap_content"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android:text="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表格布局示例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504" y="1700807"/>
            <a:ext cx="9145016" cy="5044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android:layout_width="wrap_content"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android:layout_height="wrap_content"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android:text="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android:layout_width="wrap_content"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android:layout_height="wrap_content"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android:layout_span="2"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android:text="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我占据两列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&lt;/TableRow&gt;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&lt;TableRow&gt;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android:layout_width="wrap_content"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android:layout_height="wrap_content"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endParaRPr lang="en-US" altLang="zh-CN" sz="20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android:text="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我在</a:t>
            </a:r>
            <a:r>
              <a:rPr lang="zh-CN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&lt;/TableRow&gt;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TableLayout&gt;</a:t>
            </a:r>
          </a:p>
        </p:txBody>
      </p:sp>
    </p:spTree>
    <p:extLst>
      <p:ext uri="{BB962C8B-B14F-4D97-AF65-F5344CB8AC3E}">
        <p14:creationId xmlns:p14="http://schemas.microsoft.com/office/powerpoint/2010/main" val="1799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8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5667582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454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6912768" cy="48531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视图层次结构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中视图按照树形结构进行设计（</a:t>
            </a:r>
            <a:r>
              <a:rPr lang="zh-CN" altLang="en-US" sz="2800" dirty="0">
                <a:solidFill>
                  <a:srgbClr val="C00000"/>
                </a:solidFill>
              </a:rPr>
              <a:t>视图树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）；而</a:t>
            </a:r>
            <a:r>
              <a:rPr lang="zh-CN" altLang="en-US" sz="2800" dirty="0">
                <a:solidFill>
                  <a:srgbClr val="C00000"/>
                </a:solidFill>
              </a:rPr>
              <a:t>视图树由</a:t>
            </a:r>
            <a:r>
              <a:rPr lang="en-US" altLang="zh-CN" sz="2800" dirty="0">
                <a:solidFill>
                  <a:srgbClr val="C00000"/>
                </a:solidFill>
              </a:rPr>
              <a:t>View</a:t>
            </a:r>
            <a:r>
              <a:rPr lang="zh-CN" altLang="en-US" sz="2800" dirty="0">
                <a:solidFill>
                  <a:srgbClr val="C00000"/>
                </a:solidFill>
              </a:rPr>
              <a:t>或</a:t>
            </a:r>
            <a:r>
              <a:rPr lang="en-US" altLang="zh-CN" sz="2800" dirty="0" err="1">
                <a:solidFill>
                  <a:srgbClr val="C00000"/>
                </a:solidFill>
              </a:rPr>
              <a:t>ViewGroup</a:t>
            </a:r>
            <a:r>
              <a:rPr lang="zh-CN" altLang="en-US" sz="2800" dirty="0">
                <a:solidFill>
                  <a:srgbClr val="C00000"/>
                </a:solidFill>
              </a:rPr>
              <a:t>构成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：视图控件，界面可操作的最小可视化元素。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：由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组成的元素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780928"/>
            <a:ext cx="479143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中框架布局的使用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3200" dirty="0"/>
              <a:t>框架布局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3200" dirty="0"/>
              <a:t>框架布局（</a:t>
            </a:r>
            <a:r>
              <a:rPr lang="en-US" altLang="zh-CN" sz="3200" dirty="0" err="1"/>
              <a:t>FrameLayout</a:t>
            </a:r>
            <a:r>
              <a:rPr lang="zh-CN" altLang="zh-CN" sz="3200" dirty="0"/>
              <a:t>）</a:t>
            </a:r>
            <a:r>
              <a:rPr lang="zh-CN" altLang="en-US" sz="3200" dirty="0"/>
              <a:t>又称为帧布局，</a:t>
            </a:r>
            <a:r>
              <a:rPr lang="zh-CN" altLang="zh-CN" sz="3200" dirty="0"/>
              <a:t>是最简单的界面布局，</a:t>
            </a:r>
            <a:r>
              <a:rPr lang="zh-CN" altLang="en-US" sz="3200" dirty="0"/>
              <a:t>所有放在布局内的控件，都按照层次堆叠在屏幕左上角。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3200" dirty="0"/>
              <a:t>如果有多</a:t>
            </a:r>
            <a:r>
              <a:rPr lang="zh-CN" altLang="en-US" sz="3200" dirty="0"/>
              <a:t>个控件</a:t>
            </a:r>
            <a:r>
              <a:rPr lang="zh-CN" altLang="zh-CN" sz="3200" dirty="0"/>
              <a:t>，后放置的子元素将遮挡先放置的</a:t>
            </a:r>
            <a:r>
              <a:rPr lang="zh-CN" altLang="en-US" sz="3200" dirty="0"/>
              <a:t>控件，即默认情况下</a:t>
            </a:r>
            <a:r>
              <a:rPr lang="en-US" altLang="zh-CN" sz="3200" dirty="0" err="1"/>
              <a:t>FrameLayout</a:t>
            </a:r>
            <a:r>
              <a:rPr lang="zh-CN" altLang="en-US" sz="3200" dirty="0"/>
              <a:t>里的控件是左上角对齐。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 err="1"/>
              <a:t>FrameLayout</a:t>
            </a:r>
            <a:r>
              <a:rPr lang="zh-CN" altLang="en-US" sz="3200" dirty="0"/>
              <a:t> 就像画布，固定从屏幕的左上角开始填充图片，文字等。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507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2608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/>
              <a:t>FrameLayout</a:t>
            </a:r>
            <a:r>
              <a:rPr lang="zh-CN" altLang="en-US" sz="3200" dirty="0"/>
              <a:t>元素的</a:t>
            </a:r>
            <a:r>
              <a:rPr lang="en-US" altLang="zh-CN" sz="3200"/>
              <a:t>XML</a:t>
            </a:r>
            <a:r>
              <a:rPr lang="zh-CN" altLang="en-US" sz="3200" smtClean="0"/>
              <a:t>属性</a:t>
            </a:r>
            <a:endParaRPr lang="en-US" altLang="zh-CN" sz="3200" dirty="0"/>
          </a:p>
          <a:p>
            <a:pPr lvl="1">
              <a:defRPr/>
            </a:pPr>
            <a:r>
              <a:rPr lang="zh-CN" altLang="en-US" sz="3200"/>
              <a:t>前景</a:t>
            </a:r>
            <a:r>
              <a:rPr lang="zh-CN" altLang="en-US" sz="3200" smtClean="0"/>
              <a:t>图像：永远处于</a:t>
            </a:r>
            <a:r>
              <a:rPr lang="zh-CN" altLang="en-US" sz="3200"/>
              <a:t>框架</a:t>
            </a:r>
            <a:r>
              <a:rPr lang="zh-CN" altLang="en-US" sz="3200" smtClean="0"/>
              <a:t>布局</a:t>
            </a:r>
            <a:r>
              <a:rPr lang="zh-CN" altLang="en-US" sz="3200"/>
              <a:t>最</a:t>
            </a:r>
            <a:r>
              <a:rPr lang="zh-CN" altLang="en-US" sz="3200" smtClean="0"/>
              <a:t>上层</a:t>
            </a:r>
            <a:r>
              <a:rPr lang="zh-CN" altLang="en-US" sz="3200"/>
              <a:t>，</a:t>
            </a:r>
            <a:r>
              <a:rPr lang="zh-CN" altLang="en-US" sz="3200" smtClean="0"/>
              <a:t>直接</a:t>
            </a:r>
            <a:r>
              <a:rPr lang="zh-CN" altLang="en-US" sz="3200"/>
              <a:t>面对用户的</a:t>
            </a:r>
            <a:r>
              <a:rPr lang="zh-CN" altLang="en-US" sz="3200" smtClean="0"/>
              <a:t>图像，就是</a:t>
            </a:r>
            <a:r>
              <a:rPr lang="zh-CN" altLang="en-US" sz="3200"/>
              <a:t>不会被覆盖的图片。</a:t>
            </a:r>
            <a:endParaRPr lang="en-US" altLang="zh-CN" sz="3200" smtClean="0"/>
          </a:p>
          <a:p>
            <a:pPr lvl="1">
              <a:defRPr/>
            </a:pPr>
            <a:r>
              <a:rPr lang="zh-CN" altLang="en-US" sz="3200" smtClean="0"/>
              <a:t>以下</a:t>
            </a:r>
            <a:r>
              <a:rPr lang="zh-CN" altLang="en-US" sz="3200" dirty="0"/>
              <a:t>属性均使用在</a:t>
            </a:r>
            <a:r>
              <a:rPr lang="en-US" altLang="zh-CN" sz="3200" dirty="0" err="1"/>
              <a:t>FrameLayout</a:t>
            </a:r>
            <a:r>
              <a:rPr lang="zh-CN" altLang="en-US" sz="3200" dirty="0"/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2322" y="609329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https://developer.android.com/reference/android/widget/FrameLayout.html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5609"/>
              </p:ext>
            </p:extLst>
          </p:nvPr>
        </p:nvGraphicFramePr>
        <p:xfrm>
          <a:off x="1415480" y="4204802"/>
          <a:ext cx="8712969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47402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287589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4677978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设置前景图像的图片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5361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foregroundGravity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设置前景图像的位置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框架布局</a:t>
            </a:r>
            <a:r>
              <a:rPr lang="zh-CN" altLang="en-US"/>
              <a:t>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628800"/>
            <a:ext cx="3960440" cy="4876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框架</a:t>
            </a:r>
            <a:r>
              <a:rPr lang="zh-CN" altLang="en-US" smtClean="0"/>
              <a:t>布局</a:t>
            </a:r>
            <a:r>
              <a:rPr lang="zh-CN" altLang="en-US"/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框架布局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框架布局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1504" y="2492896"/>
            <a:ext cx="8856984" cy="4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&lt;FrameLayout android:layout_width="match_parent"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android:layout_height="match_parent"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</a:rPr>
              <a:t>android:foreground="@drawable/logo"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</a:rPr>
              <a:t>android:foregroundGravity="top|left"&gt;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android:layout_width="150dp"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android:layout_height="150dp"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android:background="#0000FF"/&gt;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android:layout_width="120dp"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android:layout_height="120dp"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android:background="#00FF00"/&gt;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android:layout_width="90dp"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android:layout_height="90dp"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android:background="#FF0000"/&gt;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&lt;/FrameLayout&gt;</a:t>
            </a:r>
          </a:p>
        </p:txBody>
      </p:sp>
    </p:spTree>
    <p:extLst>
      <p:ext uri="{BB962C8B-B14F-4D97-AF65-F5344CB8AC3E}">
        <p14:creationId xmlns:p14="http://schemas.microsoft.com/office/powerpoint/2010/main" val="18095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1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中框架布局的使用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1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4" name="组合 83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8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中表格布局的使用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中绝对布局的使用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26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700808"/>
            <a:ext cx="2999566" cy="4892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6" y="1700808"/>
            <a:ext cx="2999566" cy="4892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0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56792"/>
            <a:ext cx="3071574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62" y="1572792"/>
            <a:ext cx="3071574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4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56792"/>
            <a:ext cx="2941426" cy="5157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56" y="1548230"/>
            <a:ext cx="2925428" cy="5121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5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所能安装的最低手机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：编译当前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版本，默认使用当前有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中最高的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兼容的最新的手机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compileSdkVersion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556792"/>
            <a:ext cx="3888432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7486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视图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132857"/>
            <a:ext cx="7776864" cy="46386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423594" y="2348880"/>
            <a:ext cx="7776863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3591" y="5013176"/>
            <a:ext cx="7776865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41234" y="3165211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2872" y="5697252"/>
            <a:ext cx="205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36678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5577"/>
            <a:ext cx="10742984" cy="52577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界面布局：控制子视图对象（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对象）在界面中的显示方式（即</a:t>
            </a:r>
            <a:r>
              <a:rPr lang="zh-CN" altLang="en-US" sz="3200" dirty="0">
                <a:solidFill>
                  <a:srgbClr val="C00000"/>
                </a:solidFill>
              </a:rPr>
              <a:t>如何显示这些</a:t>
            </a:r>
            <a:r>
              <a:rPr lang="en-US" altLang="zh-CN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中内置的常用布局方式有：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：线性布局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：相对布局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：表格布局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AbsoluteLayout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：绝对布局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：框架布局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2011685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让所有子视图按照单一方向排列，垂直的或者水平的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让子视图的位置和其他视图位置相关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52" y="3979329"/>
            <a:ext cx="2359646" cy="23042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743" y="3979329"/>
            <a:ext cx="2304256" cy="214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 descr="未标题-3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33" y="3979329"/>
            <a:ext cx="2489093" cy="18086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未标题-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4023600"/>
            <a:ext cx="2510472" cy="17200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</TotalTime>
  <Words>2652</Words>
  <Application>Microsoft Office PowerPoint</Application>
  <PresentationFormat>宽屏</PresentationFormat>
  <Paragraphs>519</Paragraphs>
  <Slides>59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第二章 第二节 Android界面布局</vt:lpstr>
      <vt:lpstr>教学目标</vt:lpstr>
      <vt:lpstr>目录</vt:lpstr>
      <vt:lpstr>问题引入</vt:lpstr>
      <vt:lpstr>Android中视图层次结构</vt:lpstr>
      <vt:lpstr>Android中视图层次结构</vt:lpstr>
      <vt:lpstr>Android中视图层次结构</vt:lpstr>
      <vt:lpstr>Android界面布局简介</vt:lpstr>
      <vt:lpstr>Android界面布局简介</vt:lpstr>
      <vt:lpstr>Android界面布局简介</vt:lpstr>
      <vt:lpstr>Android界面布局简介</vt:lpstr>
      <vt:lpstr>目录</vt:lpstr>
      <vt:lpstr>Android中线性布局的使用</vt:lpstr>
      <vt:lpstr>Android中创建线性布局</vt:lpstr>
      <vt:lpstr>使用XML文件创建布局</vt:lpstr>
      <vt:lpstr>Step1：创建XML布局文件</vt:lpstr>
      <vt:lpstr>Step2：在XML文件中设置界面</vt:lpstr>
      <vt:lpstr>XML文件中布局元素的常用属性</vt:lpstr>
      <vt:lpstr>Step3：在Activity中显示视图</vt:lpstr>
      <vt:lpstr>Android中创建线性布局</vt:lpstr>
      <vt:lpstr>使用Java代码创建界面布局</vt:lpstr>
      <vt:lpstr>Step1：创建布局元素</vt:lpstr>
      <vt:lpstr>Step2：设置布局属性</vt:lpstr>
      <vt:lpstr>Step3：添加布局子元素</vt:lpstr>
      <vt:lpstr>Step4：加载布局对象</vt:lpstr>
      <vt:lpstr>Android中创建线性布局</vt:lpstr>
      <vt:lpstr>目录</vt:lpstr>
      <vt:lpstr>Android中绝对布局的使用</vt:lpstr>
      <vt:lpstr>Android中绝对布局的使用</vt:lpstr>
      <vt:lpstr>XML文件中布局元素的常用属性</vt:lpstr>
      <vt:lpstr>绝对布局示例</vt:lpstr>
      <vt:lpstr>绝对布局示例</vt:lpstr>
      <vt:lpstr>Android中的单位（补）</vt:lpstr>
      <vt:lpstr>Android中的单位（补）</vt:lpstr>
      <vt:lpstr>Android中的单位（补）</vt:lpstr>
      <vt:lpstr>Android中的单位（补）</vt:lpstr>
      <vt:lpstr>目录</vt:lpstr>
      <vt:lpstr>Android中相对布局的使用</vt:lpstr>
      <vt:lpstr>XML文件中布局元素的常用属性</vt:lpstr>
      <vt:lpstr>相对布局示例</vt:lpstr>
      <vt:lpstr>相对布局示例</vt:lpstr>
      <vt:lpstr>目录</vt:lpstr>
      <vt:lpstr>Android中表格布局的使用</vt:lpstr>
      <vt:lpstr>Android中表格布局的使用</vt:lpstr>
      <vt:lpstr>XML文件中布局元素的常用属性</vt:lpstr>
      <vt:lpstr>表格布局示例</vt:lpstr>
      <vt:lpstr>表格布局示例</vt:lpstr>
      <vt:lpstr>表格布局示例</vt:lpstr>
      <vt:lpstr>目录</vt:lpstr>
      <vt:lpstr>Android中框架布局的使用</vt:lpstr>
      <vt:lpstr>XML文件中布局元素的常用属性</vt:lpstr>
      <vt:lpstr>框架布局示例</vt:lpstr>
      <vt:lpstr>框架布局示例</vt:lpstr>
      <vt:lpstr>目录</vt:lpstr>
      <vt:lpstr>页面布局练习</vt:lpstr>
      <vt:lpstr>页面布局练习</vt:lpstr>
      <vt:lpstr>页面布局练习</vt:lpstr>
      <vt:lpstr>补充：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371</cp:revision>
  <dcterms:created xsi:type="dcterms:W3CDTF">2012-01-28T13:55:28Z</dcterms:created>
  <dcterms:modified xsi:type="dcterms:W3CDTF">2018-03-08T05:33:16Z</dcterms:modified>
</cp:coreProperties>
</file>