
<file path=[Content_Types].xml><?xml version="1.0" encoding="utf-8"?>
<Types xmlns="http://schemas.openxmlformats.org/package/2006/content-types">
  <Default Extension="png" ContentType="image/png"/>
  <Default Extension="tmp" ContentType="image/gi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1"/>
  </p:notesMasterIdLst>
  <p:sldIdLst>
    <p:sldId id="351" r:id="rId2"/>
    <p:sldId id="531" r:id="rId3"/>
    <p:sldId id="620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609" r:id="rId14"/>
    <p:sldId id="543" r:id="rId15"/>
    <p:sldId id="544" r:id="rId16"/>
    <p:sldId id="610" r:id="rId17"/>
    <p:sldId id="611" r:id="rId18"/>
    <p:sldId id="612" r:id="rId19"/>
    <p:sldId id="613" r:id="rId20"/>
    <p:sldId id="549" r:id="rId21"/>
    <p:sldId id="550" r:id="rId22"/>
    <p:sldId id="551" r:id="rId23"/>
    <p:sldId id="621" r:id="rId24"/>
    <p:sldId id="553" r:id="rId25"/>
    <p:sldId id="554" r:id="rId26"/>
    <p:sldId id="555" r:id="rId27"/>
    <p:sldId id="556" r:id="rId28"/>
    <p:sldId id="557" r:id="rId29"/>
    <p:sldId id="558" r:id="rId30"/>
    <p:sldId id="614" r:id="rId31"/>
    <p:sldId id="615" r:id="rId32"/>
    <p:sldId id="562" r:id="rId33"/>
    <p:sldId id="622" r:id="rId34"/>
    <p:sldId id="564" r:id="rId35"/>
    <p:sldId id="565" r:id="rId36"/>
    <p:sldId id="626" r:id="rId37"/>
    <p:sldId id="566" r:id="rId38"/>
    <p:sldId id="625" r:id="rId39"/>
    <p:sldId id="568" r:id="rId40"/>
    <p:sldId id="569" r:id="rId41"/>
    <p:sldId id="570" r:id="rId42"/>
    <p:sldId id="571" r:id="rId43"/>
    <p:sldId id="623" r:id="rId44"/>
    <p:sldId id="577" r:id="rId45"/>
    <p:sldId id="578" r:id="rId46"/>
    <p:sldId id="579" r:id="rId47"/>
    <p:sldId id="580" r:id="rId48"/>
    <p:sldId id="581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590" r:id="rId58"/>
    <p:sldId id="616" r:id="rId59"/>
    <p:sldId id="591" r:id="rId60"/>
    <p:sldId id="592" r:id="rId61"/>
    <p:sldId id="593" r:id="rId62"/>
    <p:sldId id="617" r:id="rId63"/>
    <p:sldId id="618" r:id="rId64"/>
    <p:sldId id="594" r:id="rId65"/>
    <p:sldId id="595" r:id="rId66"/>
    <p:sldId id="596" r:id="rId67"/>
    <p:sldId id="597" r:id="rId68"/>
    <p:sldId id="598" r:id="rId69"/>
    <p:sldId id="599" r:id="rId70"/>
    <p:sldId id="600" r:id="rId71"/>
    <p:sldId id="601" r:id="rId72"/>
    <p:sldId id="602" r:id="rId73"/>
    <p:sldId id="603" r:id="rId74"/>
    <p:sldId id="604" r:id="rId75"/>
    <p:sldId id="605" r:id="rId76"/>
    <p:sldId id="606" r:id="rId77"/>
    <p:sldId id="607" r:id="rId78"/>
    <p:sldId id="624" r:id="rId79"/>
    <p:sldId id="262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8" autoAdjust="0"/>
    <p:restoredTop sz="94322" autoAdjust="0"/>
  </p:normalViewPr>
  <p:slideViewPr>
    <p:cSldViewPr>
      <p:cViewPr>
        <p:scale>
          <a:sx n="66" d="100"/>
          <a:sy n="66" d="100"/>
        </p:scale>
        <p:origin x="756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http://blog.csdn.net/harvic880925/article/details/49272285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99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1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第一个参数：当前的上下文环境。可用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getApplicationContext()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第二个参数：要显示的字符串。也可是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R.string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中字符串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第三个参数：显示的时间长短。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默认的有两个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LENGTH_LONG(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LENGTH_SHORT(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，也可以使用毫秒如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2000ms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0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setGravity(int gravity, int xOffset, int yOffset)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三个参数分别表示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起点位置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水平向右位移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垂直向下位移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7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http://blog.csdn.net/ganlijianstyle/article/details/7937015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2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8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http://blog.csdn.net/a379992210/article/details/48423923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http://dwtedx.com/itshare_354.html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8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http://blog.csdn.net/yuxlong2010/article/details/9299507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40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http://blog.csdn.net/brastom/article/details/19487657</a:t>
            </a:r>
          </a:p>
          <a:p>
            <a:r>
              <a:rPr lang="en-US" altLang="zh-CN" dirty="0"/>
              <a:t>http://www.okbase.net/file/item/27747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oa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menu-resource.html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menus.html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menus.html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tmp"/><Relationship Id="rId4" Type="http://schemas.openxmlformats.org/officeDocument/2006/relationships/image" Target="../media/image47.gi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节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通知消息和菜单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Step0</a:t>
            </a:r>
            <a:r>
              <a:rPr lang="zh-CN" altLang="en-US" smtClean="0"/>
              <a:t>：添加</a:t>
            </a:r>
            <a:r>
              <a:rPr lang="zh-CN" altLang="en-US"/>
              <a:t>按钮并绑定单击事件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53265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中为该按钮绑定单击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3432" y="2420888"/>
            <a:ext cx="10225136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按钮绑定单击事件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Btn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findViewById(R.id.Btn_Main_button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Btn.setOnClickListener(new View.OnClickListener()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onClick(View v)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smtClean="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800" b="1" smtClean="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en-US" altLang="zh-CN" sz="2800" b="1">
              <a:solidFill>
                <a:srgbClr val="00642D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208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</a:t>
            </a:r>
            <a:r>
              <a:rPr lang="zh-CN" altLang="en-US" smtClean="0"/>
              <a:t>：</a:t>
            </a:r>
            <a:r>
              <a:rPr lang="zh-CN" altLang="en-US"/>
              <a:t>创建对话框创建</a:t>
            </a:r>
            <a:r>
              <a:rPr lang="zh-CN" altLang="en-US" smtClean="0"/>
              <a:t>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创建创建器；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5440" y="2572308"/>
            <a:ext cx="10225136" cy="1310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AlertDialog.Builder AdBuilder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new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(MyActivity.this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0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 smtClean="0"/>
              <a:t>：</a:t>
            </a:r>
            <a:r>
              <a:rPr lang="zh-CN" altLang="en-US"/>
              <a:t>设置对话框属性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8435280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设置基本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3392" y="2065773"/>
            <a:ext cx="11161240" cy="1056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setTitle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setMessage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您确定要退出安智市场吗？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6" name="矩形 5"/>
          <p:cNvSpPr/>
          <p:nvPr/>
        </p:nvSpPr>
        <p:spPr>
          <a:xfrm>
            <a:off x="623392" y="3785819"/>
            <a:ext cx="11161240" cy="2883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setPositiveButton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new OnClickListener() {</a:t>
            </a: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onClick(DialogInterface dialog, int which) </a:t>
            </a: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altLang="zh-CN" sz="26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6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6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退出当前应用</a:t>
            </a:r>
          </a:p>
          <a:p>
            <a:pPr>
              <a:defRPr/>
            </a:pPr>
            <a:r>
              <a:rPr lang="zh-CN" altLang="en-US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</a:rPr>
              <a:t>MyActivity.this.finish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6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setNegativeButton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null);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3140968"/>
            <a:ext cx="8435280" cy="62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添加按钮；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：创建、显示对话框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700808"/>
            <a:ext cx="8435280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5480" y="2353805"/>
            <a:ext cx="8856984" cy="890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 ad = AdBuilder.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6" name="矩形 5"/>
          <p:cNvSpPr/>
          <p:nvPr/>
        </p:nvSpPr>
        <p:spPr>
          <a:xfrm>
            <a:off x="1415480" y="4487417"/>
            <a:ext cx="8856984" cy="88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3789040"/>
            <a:ext cx="8435280" cy="62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添加按钮。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AlertDialog</a:t>
            </a:r>
            <a:r>
              <a:rPr lang="zh-CN" altLang="en-US" dirty="0"/>
              <a:t>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3409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实现一个自定义内容的对话框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创建自定义内容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onCreateDialog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提示：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加载用户自定义布局的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700808"/>
            <a:ext cx="2692867" cy="4311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99448" y="4941168"/>
            <a:ext cx="6928808" cy="88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getLayoutInflater().inflate( )</a:t>
            </a:r>
          </a:p>
        </p:txBody>
      </p:sp>
    </p:spTree>
    <p:extLst>
      <p:ext uri="{BB962C8B-B14F-4D97-AF65-F5344CB8AC3E}">
        <p14:creationId xmlns:p14="http://schemas.microsoft.com/office/powerpoint/2010/main" val="169882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Step0</a:t>
            </a:r>
            <a:r>
              <a:rPr lang="zh-CN" altLang="en-US"/>
              <a:t>：添加</a:t>
            </a:r>
            <a:r>
              <a:rPr lang="en-US" altLang="zh-CN"/>
              <a:t>XML</a:t>
            </a:r>
            <a:r>
              <a:rPr lang="zh-CN" altLang="en-US"/>
              <a:t>布局文件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3" y="1672208"/>
            <a:ext cx="10202923" cy="25488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主布局文件中添加按钮并绑定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单击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res/layout/dialog.xml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文件，为对话框内容的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1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：创建、设置对话框创建器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700808"/>
            <a:ext cx="10009112" cy="15431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rgbClr val="C00000"/>
                </a:solidFill>
              </a:rPr>
              <a:t>onCreateDialog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创建对话框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器；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3226" y="2798891"/>
            <a:ext cx="8856984" cy="958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AlertDialog.Builder AdBuilder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(this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1415480" y="4847457"/>
            <a:ext cx="8856984" cy="88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AdBuilder.setTitle("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提高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我的位置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精确度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4210697"/>
            <a:ext cx="10009112" cy="73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onCreateDialog( 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中设置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对话框标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题；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 smtClean="0"/>
              <a:t>：设置对话框</a:t>
            </a:r>
            <a:r>
              <a:rPr lang="zh-CN" altLang="en-US"/>
              <a:t>创建</a:t>
            </a:r>
            <a:r>
              <a:rPr lang="zh-CN" altLang="en-US" smtClean="0"/>
              <a:t>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加载对话框内容布局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24001" y="2348880"/>
            <a:ext cx="9375285" cy="4104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用户自定义布局文件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View dialogLayout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getLayoutInflater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inflate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(R.layout.dialog, null);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setView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(dialogLayout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用户自定义的布局文件视图控件绑定事件监听器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CheckBox CbAgreen =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dialogLayout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.findViewById(R.id.Cb_Dialog_Agree);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为多选框绑定事件监听器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......</a:t>
            </a:r>
            <a:endParaRPr lang="en-US" altLang="zh-CN" sz="28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8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Step2</a:t>
            </a:r>
            <a:r>
              <a:rPr lang="zh-CN" altLang="en-US"/>
              <a:t>：设置对话框创建器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为对话框添加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336" y="2276872"/>
            <a:ext cx="11928648" cy="338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用户自定义布局文件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setPositiveButton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new OnClickListener()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onClick(DialogInterface dialog, int which)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2800" b="1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执行操作</a:t>
            </a:r>
          </a:p>
          <a:p>
            <a:pPr>
              <a:defRPr/>
            </a:pPr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setNegativeButton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null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6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：创建、显示对话框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24001" y="2348880"/>
            <a:ext cx="9375285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return AdBuilder.create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11424" y="3760440"/>
            <a:ext cx="998786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中按钮的监听器方法中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调用，显示对话框。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1" y="4509120"/>
            <a:ext cx="9375285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showDialog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对话框标识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id 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9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911424" y="1600201"/>
            <a:ext cx="928903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的三种提醒类型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中菜单的使用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PopupWindow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92514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是用来实现一个弹出框的，可以使用任意布局的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作为其内容，这个弹出框是悬浮在当前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之上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的主要区别是：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只能默认显示在屏幕最中间（当然也可以通过设置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WindowManager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参数来改变位置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指定显示位置的，随便哪个位置都可以，更加灵活。</a:t>
            </a:r>
          </a:p>
        </p:txBody>
      </p:sp>
    </p:spTree>
    <p:extLst>
      <p:ext uri="{BB962C8B-B14F-4D97-AF65-F5344CB8AC3E}">
        <p14:creationId xmlns:p14="http://schemas.microsoft.com/office/powerpoint/2010/main" val="136156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PopupWindow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628800"/>
            <a:ext cx="3456384" cy="49685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1632346"/>
            <a:ext cx="3312368" cy="50501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45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对话框小结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684768" cy="504056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对话框：在应用的退出、更新、提示等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地方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使用方法小结：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宏观上，对话框创建有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两种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在事件监听器中直接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onCreateDialog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回调方法中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对话框创建及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设置对话框属性（标题、图标、内容、按钮、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创建、显示对话框。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11824" y="1988840"/>
            <a:ext cx="396044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defRPr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PopupWindow</a:t>
            </a:r>
          </a:p>
        </p:txBody>
      </p:sp>
    </p:spTree>
    <p:extLst>
      <p:ext uri="{BB962C8B-B14F-4D97-AF65-F5344CB8AC3E}">
        <p14:creationId xmlns:p14="http://schemas.microsoft.com/office/powerpoint/2010/main" val="371565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5720" y="2952012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25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Toast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0367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没有焦点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（即不干扰用户其它操作），且显示时间较短，会自动消失。</a:t>
            </a:r>
          </a:p>
          <a:p>
            <a:pPr>
              <a:defRPr/>
            </a:pP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07" y="2623329"/>
            <a:ext cx="2565507" cy="4031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625928"/>
            <a:ext cx="2448272" cy="3997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51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Toast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：没有焦点（即不干扰用户其它操作），且显示时间较短，会自动消失。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一般使用在用户信息合法性校验、</a:t>
            </a:r>
            <a:r>
              <a:rPr lang="zh-CN" altLang="en-US" sz="3200" dirty="0">
                <a:solidFill>
                  <a:srgbClr val="C00000"/>
                </a:solidFill>
              </a:rPr>
              <a:t>关闭应用时的提示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等场合。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同对话框一样，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一般在事件监听器中使用（即当特定事件触发时，显示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消息内容来自于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布局文件，使用流程基本同对话框，方法为</a:t>
            </a:r>
            <a:r>
              <a:rPr lang="en-US" altLang="zh-CN" sz="3200" dirty="0" err="1">
                <a:solidFill>
                  <a:srgbClr val="C00000"/>
                </a:solidFill>
              </a:rPr>
              <a:t>Toast.setView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80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848872" cy="20448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实现简单的用户注册信息校验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当点击“注册”按钮时，校验密码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弹出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784161"/>
            <a:ext cx="2880320" cy="44566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5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600200"/>
            <a:ext cx="10153129" cy="3412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文件中添加视图控件并绑定单击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（用以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触发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res/layout/main.xml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文件中添加按钮（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绑定单击事件（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3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</a:t>
            </a:r>
            <a:r>
              <a:rPr lang="zh-CN" altLang="en-US" smtClean="0"/>
              <a:t>：创建</a:t>
            </a:r>
            <a:r>
              <a:rPr lang="en-US" altLang="zh-CN" smtClean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441160" cy="132474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的监听器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函数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5262" y="2737520"/>
            <a:ext cx="9375285" cy="1699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Toast.makeText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(MyActivity.this,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"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提示字符串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Toast.LENGTH_LONG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83432" y="4495193"/>
            <a:ext cx="10441160" cy="2030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个参数：表示上下文环境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个参数：提示文本。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个参数：提示信息显示时间。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0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2132856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416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Step2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</a:t>
            </a:r>
            <a:r>
              <a:rPr lang="en-US" altLang="zh-CN" smtClean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6792"/>
            <a:ext cx="10441160" cy="86307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属性；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5262" y="2203846"/>
            <a:ext cx="9375285" cy="835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setGravity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(Gravity.CENTER, 0, 0);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72324" y="3255367"/>
            <a:ext cx="1044116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信息的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显示位置。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其它常用属性参考：</a:t>
            </a:r>
          </a:p>
        </p:txBody>
      </p:sp>
      <p:sp>
        <p:nvSpPr>
          <p:cNvPr id="4" name="矩形 3"/>
          <p:cNvSpPr/>
          <p:nvPr/>
        </p:nvSpPr>
        <p:spPr>
          <a:xfrm>
            <a:off x="1680132" y="4551511"/>
            <a:ext cx="9793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http://developer.android.com/reference/android/widget/Toast.html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0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Step3</a:t>
            </a:r>
            <a:r>
              <a:rPr lang="zh-CN" altLang="en-US"/>
              <a:t>：使用</a:t>
            </a:r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29817"/>
            <a:ext cx="10441160" cy="86307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5262" y="2449488"/>
            <a:ext cx="9375285" cy="835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6" y="3673115"/>
            <a:ext cx="10441160" cy="863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练习：点击两次返回按钮退出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4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Toast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0610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/>
              <a:t>Toast</a:t>
            </a:r>
            <a:r>
              <a:rPr lang="zh-CN" altLang="en-US" sz="3200" dirty="0"/>
              <a:t>：多用在用户数据校验、退出应用前提示等场合。</a:t>
            </a:r>
            <a:endParaRPr lang="en-US" altLang="zh-CN" sz="3200" dirty="0"/>
          </a:p>
          <a:p>
            <a:pPr>
              <a:spcAft>
                <a:spcPts val="600"/>
              </a:spcAft>
              <a:defRPr/>
            </a:pPr>
            <a:r>
              <a:rPr lang="en-US" altLang="zh-CN" sz="3200" dirty="0"/>
              <a:t>Toast</a:t>
            </a:r>
            <a:r>
              <a:rPr lang="zh-CN" altLang="en-US" sz="3200" dirty="0"/>
              <a:t>使用流程：</a:t>
            </a:r>
            <a:endParaRPr lang="en-US" altLang="zh-CN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/>
              <a:t>创建</a:t>
            </a:r>
            <a:r>
              <a:rPr lang="en-US" altLang="zh-CN" sz="3200" smtClean="0"/>
              <a:t>Toast</a:t>
            </a:r>
            <a:r>
              <a:rPr lang="zh-CN" altLang="en-US" sz="3200" smtClean="0"/>
              <a:t>；</a:t>
            </a:r>
            <a:endParaRPr lang="en-US" altLang="zh-CN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/>
              <a:t>设置</a:t>
            </a:r>
            <a:r>
              <a:rPr lang="en-US" altLang="zh-CN" sz="3200" dirty="0"/>
              <a:t>Toast</a:t>
            </a:r>
            <a:r>
              <a:rPr lang="zh-CN" altLang="en-US" sz="3200" dirty="0"/>
              <a:t>基本属性（可能设置</a:t>
            </a:r>
            <a:r>
              <a:rPr lang="en-US" altLang="zh-CN" sz="3200" dirty="0"/>
              <a:t>Toast</a:t>
            </a:r>
            <a:r>
              <a:rPr lang="zh-CN" altLang="en-US" sz="3200" dirty="0"/>
              <a:t>内容由</a:t>
            </a:r>
            <a:r>
              <a:rPr lang="en-US" altLang="zh-CN" sz="3200" dirty="0"/>
              <a:t>XML</a:t>
            </a:r>
            <a:r>
              <a:rPr lang="zh-CN" altLang="en-US" sz="3200" dirty="0"/>
              <a:t>文件</a:t>
            </a:r>
            <a:r>
              <a:rPr lang="zh-CN" altLang="en-US" sz="3200"/>
              <a:t>加载</a:t>
            </a:r>
            <a:r>
              <a:rPr lang="zh-CN" altLang="en-US" sz="3200" smtClean="0"/>
              <a:t>）；</a:t>
            </a:r>
            <a:endParaRPr lang="en-US" altLang="zh-CN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/>
              <a:t>显示</a:t>
            </a:r>
            <a:r>
              <a:rPr lang="en-US" altLang="zh-CN" sz="3200" smtClean="0"/>
              <a:t>Toast</a:t>
            </a:r>
            <a:r>
              <a:rPr lang="zh-CN" altLang="en-US" sz="3200" smtClean="0"/>
              <a:t>。</a:t>
            </a:r>
            <a:endParaRPr lang="zh-CN" altLang="en-US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09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565029" y="2942943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88811" y="3767913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678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：在状态栏显示提示信息，除非用户查看或关闭信息，状态栏才取消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872108"/>
            <a:ext cx="2165922" cy="35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663" y="2872108"/>
            <a:ext cx="2371149" cy="35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15880" y="2780928"/>
            <a:ext cx="223793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96200" y="2780928"/>
            <a:ext cx="23762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Notification详解 - 夏天的风 - FreeSimpleHap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60" y="2872108"/>
            <a:ext cx="2414115" cy="356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46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917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状态栏显示提示信息，除非用户查看或关闭信息，状态栏才取消显示。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一般使用在收到短信后、收到应用的推送消息后、收到未接电话等场合。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使用时，需要借助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（通知管理器）来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2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873208" cy="492514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smtClean="0">
                <a:solidFill>
                  <a:srgbClr val="C00000"/>
                </a:solidFill>
              </a:rPr>
              <a:t>NotificationManager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通知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管理器类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，它是一个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系统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服务，调用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notify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方法可以向系统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发送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通知。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smtClean="0">
                <a:solidFill>
                  <a:srgbClr val="C00000"/>
                </a:solidFill>
              </a:rPr>
              <a:t>Notification.Builer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通知构造器，</a:t>
            </a:r>
            <a:r>
              <a:rPr lang="zh-CN" altLang="en-US" sz="3200"/>
              <a:t>使用建造者模式构建 </a:t>
            </a:r>
            <a:r>
              <a:rPr lang="en-US" altLang="zh-CN" sz="3200"/>
              <a:t>Notification </a:t>
            </a:r>
            <a:r>
              <a:rPr lang="zh-CN" altLang="en-US" sz="3200"/>
              <a:t>对象。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smtClean="0">
                <a:solidFill>
                  <a:srgbClr val="C00000"/>
                </a:solidFill>
              </a:rPr>
              <a:t>Notification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/>
              <a:t>通知类</a:t>
            </a:r>
            <a:r>
              <a:rPr lang="zh-CN" altLang="en-US" sz="3200"/>
              <a:t>，保存通知相关的数据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smtClean="0">
                <a:solidFill>
                  <a:srgbClr val="C00000"/>
                </a:solidFill>
              </a:rPr>
              <a:t>NotificationChannel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：通知渠道，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API 26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引入的新特性。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4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获取通知管理器服务（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NotificationManager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创建通知构造器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Notification.Builer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通过通知构造器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通知（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调用通知管理器服务发送通知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46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056784" cy="24048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简单的状态栏提示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展示。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当点击“发送”按钮时，在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状态栏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1772816"/>
            <a:ext cx="2733132" cy="453397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258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Step0</a:t>
            </a:r>
            <a:r>
              <a:rPr lang="zh-CN" altLang="en-US" smtClean="0"/>
              <a:t>：添加控件并绑定事件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1089232" cy="4349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文件中添加视图控件并绑定单击事件（以触发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res/layout/avtivity_main.xml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文件中添加按钮（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绑定单击事件（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5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中的提示信息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567333"/>
            <a:ext cx="10972800" cy="61577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中系统经常会向用户反馈一些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提示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348880"/>
            <a:ext cx="2450587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348880"/>
            <a:ext cx="2520280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68" y="2399130"/>
            <a:ext cx="2376289" cy="3910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75920" y="5805264"/>
            <a:ext cx="129614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24168" y="2348880"/>
            <a:ext cx="129616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63552" y="3857956"/>
            <a:ext cx="2160240" cy="11552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Step1</a:t>
            </a:r>
            <a:r>
              <a:rPr lang="zh-CN" altLang="en-US"/>
              <a:t>：获取通知管理器服务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7486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/>
              <a:t>获取通知管理器服务：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9376" y="2492896"/>
            <a:ext cx="1130525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NotificationManager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manager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(NotificationManager)getApplicationContext()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getSystemService(Context.NOTIFICATION_SERVICE)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65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/>
              <a:t>：创建通知构造器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28800"/>
            <a:ext cx="8435280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/>
              <a:t>创建</a:t>
            </a:r>
            <a:r>
              <a:rPr lang="zh-CN" altLang="en-US" sz="3200" smtClean="0"/>
              <a:t>通知构造器：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376" y="2305472"/>
            <a:ext cx="11305256" cy="3643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Notification.Builder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builder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Notification.Builder(getApplicationContext())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.setContentTitle("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最简单的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Notification")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.setContentText("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只有小图标、标题、内容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.setSmallIcon(R.drawable.header_xiaoxin)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setLargeIcon(BitmapFactory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.decodeResource(getResources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    R.drawable.header_xiaoxin));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0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：创建通知并发送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/>
              <a:t>通过通知构造器</a:t>
            </a:r>
            <a:r>
              <a:rPr lang="zh-CN" altLang="en-US" sz="3200"/>
              <a:t>创建</a:t>
            </a:r>
            <a:r>
              <a:rPr lang="zh-CN" altLang="en-US" sz="3200" smtClean="0"/>
              <a:t>通知：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0215" y="2283745"/>
            <a:ext cx="9289032" cy="835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Notification noti 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builder.build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6" y="3604683"/>
            <a:ext cx="9577064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/>
              <a:t>通过通知管理器</a:t>
            </a:r>
            <a:r>
              <a:rPr lang="zh-CN" altLang="en-US" sz="3200"/>
              <a:t>发送</a:t>
            </a:r>
            <a:r>
              <a:rPr lang="zh-CN" altLang="en-US" sz="3200" smtClean="0"/>
              <a:t>通知：</a:t>
            </a:r>
            <a:endParaRPr lang="en-US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1271463" y="4293096"/>
            <a:ext cx="9289032" cy="979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manager.notify(0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noti);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91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8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65029" y="2942943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9188" y="4594180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91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087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菜单：显示一个应用程序的主界面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不是直接可见的额外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选项的视图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722761"/>
            <a:ext cx="2696692" cy="3918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676759"/>
            <a:ext cx="2520280" cy="4015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2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菜单：用来显示一个应用程序的主用户界面中不是直接可见的额外选项。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菜单的应用十分广泛，应用的设置窗口、选项窗口、快捷操作等等都有菜单的身影。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中支持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种菜单形式：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上下文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5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369152" cy="49971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选项菜单：当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用户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按下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"Menu"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时，弹出的菜单。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如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窗口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"Menu"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弹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子菜单：当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用户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的某一项时，弹出的附加菜单。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选项菜单中点击某一个选项时，弹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上下文菜单：当用户长按某个视图元素时，弹出的菜单（相当于电脑中的右键菜单）。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如文本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元素长按时，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出现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复制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75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1352584" cy="41330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选项菜单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子菜单使用的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创建菜单项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布局文件（或由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代码生成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中创建菜单（</a:t>
            </a:r>
            <a:r>
              <a:rPr lang="en-US" altLang="zh-CN" sz="3200" dirty="0" err="1">
                <a:solidFill>
                  <a:srgbClr val="C00000"/>
                </a:solidFill>
              </a:rPr>
              <a:t>onCreateOptionsMenu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绑定菜单项选择事件（</a:t>
            </a:r>
            <a:r>
              <a:rPr lang="en-US" altLang="zh-CN" sz="3200" dirty="0" err="1">
                <a:solidFill>
                  <a:srgbClr val="C00000"/>
                </a:solidFill>
              </a:rPr>
              <a:t>onOptionsItemSelected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6840760" cy="34129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实现简单的选项菜单，要求如下：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建立一个简单的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该菜单中包含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为菜单项绑定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选择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26" y="4159309"/>
            <a:ext cx="2855278" cy="21360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600201"/>
            <a:ext cx="2844380" cy="23103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9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Step1:</a:t>
            </a:r>
            <a:r>
              <a:rPr lang="zh-CN" altLang="en-US" smtClean="0"/>
              <a:t>创建菜单资源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9577064" cy="12527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文件创建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res/menu/menu_options.xml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7408" y="2636911"/>
            <a:ext cx="10632425" cy="4104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200" b="1" i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&lt;?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xml version=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"1.0" 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encoding=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"utf-8"</a:t>
            </a:r>
            <a:r>
              <a:rPr lang="zh-CN" altLang="zh-CN" sz="2200" b="1" i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?&gt;</a:t>
            </a:r>
            <a:br>
              <a:rPr lang="zh-CN" altLang="zh-CN" sz="2200" b="1" i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 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xmlns: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"http://schemas.android.com/apk/res/android"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"@+id/menu_item1</a:t>
            </a:r>
            <a:r>
              <a:rPr lang="zh-CN" altLang="zh-CN" sz="2200" b="1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"选项一"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"@+id/menu_item1_item1"</a:t>
            </a:r>
            <a:b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"子菜单选项一" 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"@+id/menu_item1_item2"</a:t>
            </a:r>
            <a:b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"子菜单选项二" 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&lt;/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&lt;/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&lt;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item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:id=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"@+id/menu_item2</a:t>
            </a:r>
            <a:r>
              <a:rPr lang="zh-CN" altLang="zh-CN" sz="2200" b="1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 </a:t>
            </a:r>
            <a:r>
              <a:rPr lang="zh-CN" altLang="zh-CN" sz="2200" b="1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</a:t>
            </a:r>
            <a:r>
              <a:rPr lang="zh-CN" altLang="zh-CN" sz="22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:title=</a:t>
            </a:r>
            <a:r>
              <a:rPr lang="zh-CN" altLang="zh-CN" sz="2200" b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"选项二" 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/&gt;</a:t>
            </a:r>
            <a:b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&lt;/</a:t>
            </a:r>
            <a:r>
              <a:rPr lang="zh-CN" altLang="zh-CN" sz="2200" b="1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menu</a:t>
            </a:r>
            <a:r>
              <a:rPr lang="zh-CN" altLang="zh-CN" sz="2200" b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endParaRPr lang="zh-CN" altLang="zh-CN" sz="22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3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中的提示信息的形式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853135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中系统经常会向用户反馈一些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提示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中的提示信息，根据其展现形式可以分为以下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几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对话框（模式对话框）：以弹出层形式强制用户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作出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响应；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：显示提示信息，显示时间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短；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：在状态栏显示通知信息，除非用户查看信息或删除信息，否则一直在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状态栏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Step1:</a:t>
            </a:r>
            <a:r>
              <a:rPr lang="zh-CN" altLang="en-US"/>
              <a:t>创建菜单资源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233285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文件中根节点必须是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&lt;menu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元素。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可以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item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元素。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具体节点属性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参考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27448" y="3837307"/>
            <a:ext cx="9986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http://developer.android.com/guide/topics/resources/menu-resource.html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94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Step2</a:t>
            </a:r>
            <a:r>
              <a:rPr lang="zh-CN" altLang="en-US" smtClean="0"/>
              <a:t>：</a:t>
            </a:r>
            <a:r>
              <a:rPr lang="zh-CN" altLang="en-US"/>
              <a:t>加载菜单资源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412776"/>
            <a:ext cx="9505056" cy="6046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中加载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55439" y="3934178"/>
            <a:ext cx="10632503" cy="244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加载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文件方式的菜单项；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若使用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代码方式加载菜单项，需要调用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方法为其依次添加菜单项；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具体查看：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823" y="6165304"/>
            <a:ext cx="991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http://developer.android.com/guide/topics/ui/menus.html#options-menu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68" y="2059726"/>
            <a:ext cx="11280575" cy="1801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boolean onCreateOptionsMenu(Menu menu)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getMenuInflater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().inflate(R.menu.menu_options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menu);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return super.onCreateOptionsMenu(menu);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8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88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Step3</a:t>
            </a:r>
            <a:r>
              <a:rPr lang="zh-CN" altLang="en-US"/>
              <a:t>：绑定菜单项选择事件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8435280" cy="5691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/>
              <a:t>绑定</a:t>
            </a:r>
            <a:r>
              <a:rPr lang="zh-CN" altLang="en-US" sz="3200" dirty="0"/>
              <a:t>菜单项</a:t>
            </a:r>
            <a:r>
              <a:rPr lang="zh-CN" altLang="en-US" sz="3200"/>
              <a:t>选择</a:t>
            </a:r>
            <a:r>
              <a:rPr lang="zh-CN" altLang="en-US" sz="3200" smtClean="0"/>
              <a:t>事件。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9416" y="5806447"/>
            <a:ext cx="8435280" cy="5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defRPr/>
            </a:pPr>
            <a:r>
              <a:rPr lang="zh-CN" altLang="en-US" sz="2800" smtClean="0"/>
              <a:t>其它菜单事件监听器，参考：</a:t>
            </a:r>
            <a:endParaRPr lang="en-US" altLang="zh-CN" sz="2800" smtClean="0"/>
          </a:p>
        </p:txBody>
      </p:sp>
      <p:sp>
        <p:nvSpPr>
          <p:cNvPr id="7" name="矩形 6"/>
          <p:cNvSpPr/>
          <p:nvPr/>
        </p:nvSpPr>
        <p:spPr>
          <a:xfrm>
            <a:off x="1437421" y="2060848"/>
            <a:ext cx="9510967" cy="3672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boolean onOptionsItemSelected(MenuItem item)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switch 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item.getItemId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case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R.id.menu_item2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//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TODO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return true;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case R.id.menu_item1_item1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//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TODO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return true;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......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return super.onOptionsItemSelected(item);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5919" y="6341258"/>
            <a:ext cx="9139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http://developer.android.com/reference/android/app/Activity.html#pubmethods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50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上下文菜单使用的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创建菜单项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布局文件（或由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代码生成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上下文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为视图元素绑定</a:t>
            </a:r>
            <a:r>
              <a:rPr lang="zh-CN" altLang="en-US" sz="3200">
                <a:solidFill>
                  <a:srgbClr val="C00000"/>
                </a:solidFill>
              </a:rPr>
              <a:t>上下文</a:t>
            </a:r>
            <a:r>
              <a:rPr lang="zh-CN" altLang="en-US" sz="3200" smtClean="0">
                <a:solidFill>
                  <a:srgbClr val="C00000"/>
                </a:solidFill>
              </a:rPr>
              <a:t>菜单；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绑定菜单项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选择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72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142584" cy="34129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实现简单的上下文菜单，要求如下：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模拟文本的复制和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粘贴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功能；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该菜单中包含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为菜单项绑定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选择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44" y="1600201"/>
            <a:ext cx="3342857" cy="50190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946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Step1</a:t>
            </a:r>
            <a:r>
              <a:rPr lang="zh-CN" altLang="en-US"/>
              <a:t>：使用</a:t>
            </a:r>
            <a:r>
              <a:rPr lang="en-US" altLang="zh-CN"/>
              <a:t>XML</a:t>
            </a:r>
            <a:r>
              <a:rPr lang="zh-CN" altLang="en-US"/>
              <a:t>文件创建菜单资源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12527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res/menu/menu_options.xml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文件的使用方法，同选项菜单。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376" y="2924944"/>
            <a:ext cx="11305256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&lt;menu xmlns:android="http://schemas.android.com/apk/res/android"&gt;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android:id="@+id/copy"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复制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android:id="@+id/paste"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粘贴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&lt;/menu&gt;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09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Step2</a:t>
            </a:r>
            <a:r>
              <a:rPr lang="zh-CN" altLang="en-US"/>
              <a:t>：在</a:t>
            </a:r>
            <a:r>
              <a:rPr lang="en-US" altLang="zh-CN"/>
              <a:t>Activity</a:t>
            </a:r>
            <a:r>
              <a:rPr lang="zh-CN" altLang="en-US"/>
              <a:t>中加载菜单资源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600200"/>
            <a:ext cx="10274931" cy="16127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加载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文件方式的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若使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代码方式加载菜单项，需要调用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dirty="0">
                <a:solidFill>
                  <a:srgbClr val="C00000"/>
                </a:solidFill>
              </a:rPr>
              <a:t>add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方法为其依次添加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6341" y="5929808"/>
            <a:ext cx="1015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http://developer.android.com/guide/topics/ui/menus.html#context-menu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08" y="3176972"/>
            <a:ext cx="10801200" cy="205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onCreateContextMenu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(ContextMenu menu, View v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ContextMenu.ContextMenuInfo menuInfo)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getMenuInflater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().inflate(R.menu.menu_options, menu);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super.onCreateContextMenu(menu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v, menuInfo);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5" y="5373216"/>
            <a:ext cx="10274931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具体查看：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25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Step3</a:t>
            </a:r>
            <a:r>
              <a:rPr lang="zh-CN" altLang="en-US"/>
              <a:t>：绑定菜单项选择事件</a:t>
            </a: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5360" y="1484784"/>
            <a:ext cx="11593288" cy="5301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boolean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</a:rPr>
              <a:t>onContextItemSelected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(MenuItem item) {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Context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context = getApplicationContext();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ClipboardManager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cm = (ClipboardManager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getSystemService(Context.CLIPBOARD_SERVICE);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剪贴板管理服务</a:t>
            </a:r>
            <a:endParaRPr lang="en-US" altLang="zh-CN" sz="200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switch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(item.getItemId()) {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case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R.id.copy: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EditText editText = findViewById(R.id.source_text);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cm.setPrimaryClip(ClipData.newPlainText("test", </a:t>
            </a:r>
            <a:endParaRPr lang="en-US" altLang="zh-CN" sz="20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editText.getText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().toString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())); </a:t>
            </a:r>
            <a:r>
              <a:rPr lang="en-US" altLang="zh-CN" sz="20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获取文本并放入剪贴板中</a:t>
            </a:r>
            <a:endParaRPr lang="en-US" altLang="zh-CN" sz="200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return true;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case R.id.paste: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 textView = findViewById(R.id.copy_text);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textView.setText(cm.getPrimaryClip().getItemAt(0).getText().toString());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return true;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return super.onOptionsItemSelected(item);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0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49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Step4</a:t>
            </a:r>
            <a:r>
              <a:rPr lang="zh-CN" altLang="en-US" smtClean="0"/>
              <a:t>：为</a:t>
            </a:r>
            <a:r>
              <a:rPr lang="en-US" altLang="zh-CN" smtClean="0"/>
              <a:t>TextView</a:t>
            </a:r>
            <a:r>
              <a:rPr lang="zh-CN" altLang="en-US" smtClean="0"/>
              <a:t>注册上下文菜单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676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onCreate( 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方法中为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控件注册上下文菜单。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15480" y="2420888"/>
            <a:ext cx="9433048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 textView = findViewById(R.id.copy_text);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registerForContextMenu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(textView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3654016"/>
            <a:ext cx="10009112" cy="179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ContextMenu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必须通过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registerForContextMenu(View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来进行注册，而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OptionsMenu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不用。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568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  <a:ea typeface="宋体" charset="-122"/>
              </a:rPr>
              <a:t>PopupMenu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PopupMenu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可以非常方便的在指定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的下面显示一个弹出菜单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类似于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溢出菜单的效果。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2741455"/>
            <a:ext cx="2656887" cy="39279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25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对话框简介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3967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对话框：以弹出层形式显示内容的视图控件，强制用户做出响应，属于模式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对话框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55" y="2934467"/>
            <a:ext cx="2325984" cy="3775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924944"/>
            <a:ext cx="2301628" cy="3787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698" y="2934889"/>
            <a:ext cx="2313806" cy="3775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94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Step1</a:t>
            </a:r>
            <a:r>
              <a:rPr lang="zh-CN" altLang="en-US" smtClean="0">
                <a:solidFill>
                  <a:srgbClr val="000000"/>
                </a:solidFill>
              </a:rPr>
              <a:t>：创建</a:t>
            </a:r>
            <a:r>
              <a:rPr lang="zh-CN" altLang="en-US">
                <a:solidFill>
                  <a:srgbClr val="000000"/>
                </a:solidFill>
              </a:rPr>
              <a:t>菜单文件</a:t>
            </a:r>
            <a:endParaRPr lang="zh-CN" altLang="en-US" dirty="0" err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376" y="1772816"/>
            <a:ext cx="11305256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&lt;menu xmlns:android="http://schemas.android.com/apk/res/android"&gt;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android:id="@+id/item1"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测试一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android:id="@+id/item2"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测试二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android:id="@+id/item3"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测试三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android:id="@+id/item4" android:title="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测试四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&lt;/menu&gt;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1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Step2</a:t>
            </a:r>
            <a:r>
              <a:rPr lang="zh-CN" altLang="en-US" smtClean="0">
                <a:solidFill>
                  <a:srgbClr val="000000"/>
                </a:solidFill>
              </a:rPr>
              <a:t>：给</a:t>
            </a:r>
            <a:r>
              <a:rPr lang="en-US" altLang="zh-CN" smtClean="0">
                <a:solidFill>
                  <a:srgbClr val="000000"/>
                </a:solidFill>
              </a:rPr>
              <a:t>Button</a:t>
            </a:r>
            <a:r>
              <a:rPr lang="zh-CN" altLang="en-US" smtClean="0">
                <a:solidFill>
                  <a:srgbClr val="000000"/>
                </a:solidFill>
              </a:rPr>
              <a:t>添加点击监听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676671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onCreate( 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方法中为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添加点击监听。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432" y="2420888"/>
            <a:ext cx="10130915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final Button btn = findViewById(R.id.button);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btn.setOnClickListener(new View.OnClickListener()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@Override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onClick(View v)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Step3</a:t>
            </a:r>
            <a:r>
              <a:rPr lang="zh-CN" altLang="en-US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Step4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943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Step3</a:t>
            </a:r>
            <a:r>
              <a:rPr lang="zh-CN" altLang="en-US" smtClean="0">
                <a:solidFill>
                  <a:srgbClr val="000000"/>
                </a:solidFill>
              </a:rPr>
              <a:t>：创建弹出菜单并填充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324743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给指定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创建弹出弹出菜单对象；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文件对创建的弹出菜单对象进行填充。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432" y="2997055"/>
            <a:ext cx="10130915" cy="2880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出菜单</a:t>
            </a:r>
            <a:endParaRPr lang="en-US" altLang="zh-CN" sz="2400" smtClean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 </a:t>
            </a:r>
            <a:endParaRPr lang="en-US" altLang="zh-CN" sz="24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PopupMenu(getApplicationContext(), btn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4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文件对菜单进行填充</a:t>
            </a:r>
            <a:endParaRPr lang="en-US" altLang="zh-CN" sz="240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popupMenu.getMenuInflater()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inflate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(R.menu.popup_menu, popupMenu.getMenu());</a:t>
            </a:r>
            <a:endParaRPr lang="en-US" altLang="zh-CN" sz="2400" b="1">
              <a:solidFill>
                <a:srgbClr val="00642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6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Step4</a:t>
            </a:r>
            <a:r>
              <a:rPr lang="zh-CN" altLang="en-US" smtClean="0">
                <a:solidFill>
                  <a:srgbClr val="000000"/>
                </a:solidFill>
              </a:rPr>
              <a:t>：菜单添加点击监听并显示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3432" y="1844927"/>
            <a:ext cx="10130915" cy="4536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给弹出菜单添加点击监听</a:t>
            </a:r>
            <a:endParaRPr lang="en-US" altLang="zh-CN" sz="2400" smtClean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popupMenu.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setOnMenuItemClickListener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(new PopupMenu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.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OnMenuItemClickListener()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Override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boolean onMenuItemClick(MenuItem item)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400" b="1">
                <a:solidFill>
                  <a:srgbClr val="00642D"/>
                </a:solidFill>
                <a:latin typeface="Consolas" panose="020B0609020204030204" pitchFamily="49" charset="0"/>
              </a:rPr>
              <a:t>TODO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false;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642D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smtClean="0">
                <a:solidFill>
                  <a:srgbClr val="00642D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显示弹出菜单</a:t>
            </a:r>
            <a:endParaRPr lang="en-US" altLang="zh-CN" sz="2400" smtClean="0">
              <a:solidFill>
                <a:srgbClr val="006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popupMenu.show();</a:t>
            </a:r>
            <a:endParaRPr lang="en-US" altLang="zh-CN" sz="24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57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42902"/>
            <a:ext cx="3168352" cy="504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17" y="2204864"/>
            <a:ext cx="528987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3791744" y="1484784"/>
            <a:ext cx="5832648" cy="5373216"/>
            <a:chOff x="107504" y="2132857"/>
            <a:chExt cx="4608512" cy="5245815"/>
          </a:xfrm>
        </p:grpSpPr>
        <p:grpSp>
          <p:nvGrpSpPr>
            <p:cNvPr id="8" name="组合 7"/>
            <p:cNvGrpSpPr/>
            <p:nvPr/>
          </p:nvGrpSpPr>
          <p:grpSpPr>
            <a:xfrm>
              <a:off x="179512" y="2132857"/>
              <a:ext cx="4536504" cy="4725143"/>
              <a:chOff x="755576" y="2132857"/>
              <a:chExt cx="4248472" cy="5572797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2132857"/>
                <a:ext cx="4248472" cy="2615748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600" y="4725144"/>
                <a:ext cx="3512976" cy="2980510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04" y="6858803"/>
              <a:ext cx="3423037" cy="519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456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Stept2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2204864"/>
            <a:ext cx="8743673" cy="1152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501008"/>
            <a:ext cx="75724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实现菜单示例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600201"/>
            <a:ext cx="8229600" cy="4525963"/>
          </a:xfrm>
        </p:spPr>
        <p:txBody>
          <a:bodyPr/>
          <a:lstStyle/>
          <a:p>
            <a:r>
              <a:rPr lang="en-US" altLang="zh-CN" dirty="0"/>
              <a:t>Stept3</a:t>
            </a:r>
            <a:r>
              <a:rPr lang="zh-CN" altLang="en-US" dirty="0"/>
              <a:t>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791744" y="1599456"/>
            <a:ext cx="7163646" cy="5229200"/>
            <a:chOff x="218467" y="1114102"/>
            <a:chExt cx="8707065" cy="75151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467" y="1114102"/>
              <a:ext cx="8707065" cy="46297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5733256"/>
              <a:ext cx="8659433" cy="2896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601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和</a:t>
            </a:r>
            <a:r>
              <a:rPr lang="en-US" altLang="zh-CN" dirty="0" err="1"/>
              <a:t>PopupMenu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1469746"/>
            <a:ext cx="2943225" cy="450532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47155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2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PopupWindow</a:t>
            </a:r>
            <a:r>
              <a:rPr lang="zh-CN" altLang="en-US" dirty="0"/>
              <a:t>仿</a:t>
            </a:r>
            <a:r>
              <a:rPr lang="en-US" altLang="zh-CN" dirty="0" err="1"/>
              <a:t>PopupMenu</a:t>
            </a:r>
            <a:endParaRPr lang="zh-CN" altLang="en-US" dirty="0"/>
          </a:p>
        </p:txBody>
      </p:sp>
      <p:pic>
        <p:nvPicPr>
          <p:cNvPr id="1026" name="Picture 2" descr="仿微信popupwind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700809"/>
            <a:ext cx="44005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对话框简介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873208" cy="50691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对话框：以弹出层形式显示内容的视图控件。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对话框的应用也很广泛，很多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应用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新版本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、退出时提示、列表项目附加信息等等都是使用对话框形式展现的。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</a:t>
            </a:r>
            <a:r>
              <a:rPr lang="en-US" altLang="zh-CN" sz="3200" dirty="0" err="1">
                <a:solidFill>
                  <a:srgbClr val="C00000"/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类来实现基本对话框的创建。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是最常用的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对话框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DatePickerDialog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ProgressDialog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TimePickerDialog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是子类，方便创建一些特殊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：活动条，位于传统标题栏的位置，即屏幕的顶部。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主要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显示选项菜单的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使用程序图标作为返回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或者向上的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导航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提供交互式的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Action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提供基于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的导航方式，可用于切换多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个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提供基于下拉的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导航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1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版本的默认会启用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的显示和隐藏可以通过程序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hide()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隐藏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59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ActionBar</a:t>
            </a:r>
            <a:r>
              <a:rPr lang="zh-CN" altLang="en-US" dirty="0"/>
              <a:t>显示选项菜单项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解决没有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按键的问题，通过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可以将选项菜单显示成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Action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setShowAsAction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actionEnum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，设置选项菜单是否显示在</a:t>
            </a:r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SHOW_AS_ACTION_ALWAYS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：总是显示在</a:t>
            </a:r>
            <a:r>
              <a:rPr lang="en-US" altLang="zh-CN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SHOW_AS_ACTION_COLLAPSE_ACTION_VIEW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折叠成普通的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SHOW_AS_ACTION_IF_ROOM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位置足够时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才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SHOW_AS_ACTION_NEVER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：不将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MenuItem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显示在</a:t>
            </a:r>
            <a:r>
              <a:rPr lang="en-US" altLang="zh-CN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SHOW_AS_ACTION_WITH_TEXT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MenuItem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ActionBar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上，并显示该菜单项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文本。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765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r>
              <a:rPr lang="zh-CN" altLang="en-US" dirty="0"/>
              <a:t>的其他功能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4392488" cy="125273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启动程序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图标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下拉式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77" y="3084376"/>
            <a:ext cx="4473358" cy="2811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192905" y="38653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启动程序图标导航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10" y="3069646"/>
            <a:ext cx="4412358" cy="282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423391" y="36345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下拉式导航</a:t>
            </a:r>
          </a:p>
        </p:txBody>
      </p:sp>
    </p:spTree>
    <p:extLst>
      <p:ext uri="{BB962C8B-B14F-4D97-AF65-F5344CB8AC3E}">
        <p14:creationId xmlns:p14="http://schemas.microsoft.com/office/powerpoint/2010/main" val="10729715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r>
              <a:rPr lang="zh-CN" altLang="en-US" dirty="0"/>
              <a:t>的其他功能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3" y="1556792"/>
            <a:ext cx="3672409" cy="120231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搜索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Tab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导航。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780929"/>
            <a:ext cx="3816424" cy="37444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7114124" y="3721293"/>
            <a:ext cx="227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页导航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759105"/>
            <a:ext cx="4172532" cy="3765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2495600" y="373058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搜索导航</a:t>
            </a:r>
          </a:p>
        </p:txBody>
      </p:sp>
    </p:spTree>
    <p:extLst>
      <p:ext uri="{BB962C8B-B14F-4D97-AF65-F5344CB8AC3E}">
        <p14:creationId xmlns:p14="http://schemas.microsoft.com/office/powerpoint/2010/main" val="4001535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ActionBar</a:t>
            </a:r>
            <a:endParaRPr lang="zh-CN" altLang="en-US" dirty="0"/>
          </a:p>
        </p:txBody>
      </p:sp>
      <p:pic>
        <p:nvPicPr>
          <p:cNvPr id="2050" name="Picture 2" descr="http://img.blog.csdn.net/20130711131518781?watermark/2/text/aHR0cDovL2Jsb2cuY3Nkbi5uZXQveXV4bG9uZzIwMTA=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72816"/>
            <a:ext cx="2880320" cy="48037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blog.csdn.net/20130711163318406?watermark/2/text/aHR0cDovL2Jsb2cuY3Nkbi5uZXQveXV4bG9uZzIwMTA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72816"/>
            <a:ext cx="2895600" cy="4772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31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菜单小结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78112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菜单分类：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选项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上下文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菜单。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菜单使用的基本流程：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建立菜单布局视图（使用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中加载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绑定元素的上下文菜单（仅限上下文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菜单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为菜单绑定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533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课外练习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571425"/>
            <a:ext cx="2904758" cy="4525963"/>
          </a:xfr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571424"/>
            <a:ext cx="3048000" cy="457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28" y="1556792"/>
            <a:ext cx="3048000" cy="457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1092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菜单的使用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4" name="组合 73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Notification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8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65029" y="2942943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8530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对话框的使用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AlertDialog</a:t>
            </a:r>
            <a:r>
              <a:rPr lang="zh-CN" altLang="en-US" dirty="0"/>
              <a:t>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499715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中使用对话框有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两种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直接在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回调方法中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 err="1">
                <a:solidFill>
                  <a:srgbClr val="C00000"/>
                </a:solidFill>
              </a:rPr>
              <a:t>onCreateDialog</a:t>
            </a:r>
            <a:r>
              <a:rPr lang="en-US" altLang="zh-CN" sz="2800" dirty="0">
                <a:solidFill>
                  <a:srgbClr val="C00000"/>
                </a:solidFill>
              </a:rPr>
              <a:t>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使用对话框的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2800" dirty="0" err="1">
                <a:solidFill>
                  <a:srgbClr val="C00000"/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的创建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器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对象的方法为对话框设置属性（标题、图标、内容、按钮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AlertDialog.Builder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j-ea"/>
              </a:rPr>
              <a:t>简单对话框实现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70485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实现一个简单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创建简单的带有两个按钮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提示：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退出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应用使用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finish(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899024"/>
            <a:ext cx="2595529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5597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3291</Words>
  <Application>Microsoft Office PowerPoint</Application>
  <PresentationFormat>宽屏</PresentationFormat>
  <Paragraphs>490</Paragraphs>
  <Slides>79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6" baseType="lpstr">
      <vt:lpstr>宋体</vt:lpstr>
      <vt:lpstr>微软雅黑</vt:lpstr>
      <vt:lpstr>Arial</vt:lpstr>
      <vt:lpstr>Calibri</vt:lpstr>
      <vt:lpstr>Consolas</vt:lpstr>
      <vt:lpstr>Wingdings</vt:lpstr>
      <vt:lpstr>2_Office 主题</vt:lpstr>
      <vt:lpstr>第二章 第四节 通知消息和菜单</vt:lpstr>
      <vt:lpstr>教学目标</vt:lpstr>
      <vt:lpstr>目录</vt:lpstr>
      <vt:lpstr>Android中的提示信息</vt:lpstr>
      <vt:lpstr>Android中的提示信息的形式</vt:lpstr>
      <vt:lpstr>对话框简介</vt:lpstr>
      <vt:lpstr>对话框简介</vt:lpstr>
      <vt:lpstr>使用AlertDialog对话框</vt:lpstr>
      <vt:lpstr>简单对话框实现</vt:lpstr>
      <vt:lpstr>Step0：添加按钮并绑定单击事件</vt:lpstr>
      <vt:lpstr>Step1：创建对话框创建器</vt:lpstr>
      <vt:lpstr>Step2：设置对话框属性</vt:lpstr>
      <vt:lpstr>Step3、4：创建、显示对话框</vt:lpstr>
      <vt:lpstr>使用AlertDialog对话框</vt:lpstr>
      <vt:lpstr>Step0：添加XML布局文件</vt:lpstr>
      <vt:lpstr>Step1、2：创建、设置对话框创建器</vt:lpstr>
      <vt:lpstr>Step2：设置对话框创建器</vt:lpstr>
      <vt:lpstr>Step2：设置对话框创建器</vt:lpstr>
      <vt:lpstr>Step3、4：创建、显示对话框</vt:lpstr>
      <vt:lpstr>PopupWindow</vt:lpstr>
      <vt:lpstr>PopupWindow示例</vt:lpstr>
      <vt:lpstr>对话框小结</vt:lpstr>
      <vt:lpstr>目录</vt:lpstr>
      <vt:lpstr>Toast简介</vt:lpstr>
      <vt:lpstr>Toast简介</vt:lpstr>
      <vt:lpstr>使用Toast</vt:lpstr>
      <vt:lpstr>使用Toast</vt:lpstr>
      <vt:lpstr>使用Toast</vt:lpstr>
      <vt:lpstr>Step1：创建Toast</vt:lpstr>
      <vt:lpstr>Step2：设置Toast</vt:lpstr>
      <vt:lpstr>Step3：使用Toast</vt:lpstr>
      <vt:lpstr>Toast小结</vt:lpstr>
      <vt:lpstr>目录</vt:lpstr>
      <vt:lpstr>Notification简介</vt:lpstr>
      <vt:lpstr>Notification简介</vt:lpstr>
      <vt:lpstr>使用Notification</vt:lpstr>
      <vt:lpstr>使用Notification</vt:lpstr>
      <vt:lpstr>使用Notification</vt:lpstr>
      <vt:lpstr>Step0：添加控件并绑定事件</vt:lpstr>
      <vt:lpstr>Step1：获取通知管理器服务</vt:lpstr>
      <vt:lpstr>Step2：创建通知构造器</vt:lpstr>
      <vt:lpstr>Step3、4：创建通知并发送</vt:lpstr>
      <vt:lpstr>目录</vt:lpstr>
      <vt:lpstr>菜单简介</vt:lpstr>
      <vt:lpstr>菜单简介</vt:lpstr>
      <vt:lpstr>菜单简介</vt:lpstr>
      <vt:lpstr>使用选项菜单和子菜单</vt:lpstr>
      <vt:lpstr>使用选项菜单和子菜单</vt:lpstr>
      <vt:lpstr>Step1:创建菜单资源</vt:lpstr>
      <vt:lpstr>Step1:创建菜单资源</vt:lpstr>
      <vt:lpstr>Step2：加载菜单资源</vt:lpstr>
      <vt:lpstr>Step3：绑定菜单项选择事件</vt:lpstr>
      <vt:lpstr>使用上下文菜单</vt:lpstr>
      <vt:lpstr>使用上下文菜单</vt:lpstr>
      <vt:lpstr>Step1：使用XML文件创建菜单资源</vt:lpstr>
      <vt:lpstr>Step2：在Activity中加载菜单资源</vt:lpstr>
      <vt:lpstr>Step3：绑定菜单项选择事件</vt:lpstr>
      <vt:lpstr>Step4：为TextView注册上下文菜单</vt:lpstr>
      <vt:lpstr>PopupMenu</vt:lpstr>
      <vt:lpstr>Step1：创建菜单文件</vt:lpstr>
      <vt:lpstr>Step2：给Button添加点击监听</vt:lpstr>
      <vt:lpstr>Step3：创建弹出菜单并填充</vt:lpstr>
      <vt:lpstr>Step4：菜单添加点击监听并显示</vt:lpstr>
      <vt:lpstr>PopupWindow实现菜单</vt:lpstr>
      <vt:lpstr>PopupWindow实现菜单示例</vt:lpstr>
      <vt:lpstr>PopupWindow实现菜单示例</vt:lpstr>
      <vt:lpstr>PopupWindow实现菜单示例</vt:lpstr>
      <vt:lpstr>PopupWindow和PopupMenu</vt:lpstr>
      <vt:lpstr>PopupWindow仿PopupMenu</vt:lpstr>
      <vt:lpstr>ActionBar</vt:lpstr>
      <vt:lpstr>ActionBar</vt:lpstr>
      <vt:lpstr>使用ActionBar显示选项菜单项</vt:lpstr>
      <vt:lpstr>ActionBar的其他功能</vt:lpstr>
      <vt:lpstr>ActionBar的其他功能</vt:lpstr>
      <vt:lpstr>ActionBar</vt:lpstr>
      <vt:lpstr>菜单小结</vt:lpstr>
      <vt:lpstr>课外练习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486</cp:revision>
  <dcterms:created xsi:type="dcterms:W3CDTF">2012-01-28T13:55:28Z</dcterms:created>
  <dcterms:modified xsi:type="dcterms:W3CDTF">2018-03-13T15:56:08Z</dcterms:modified>
</cp:coreProperties>
</file>