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8"/>
  </p:notesMasterIdLst>
  <p:sldIdLst>
    <p:sldId id="351" r:id="rId2"/>
    <p:sldId id="652" r:id="rId3"/>
    <p:sldId id="686" r:id="rId4"/>
    <p:sldId id="654" r:id="rId5"/>
    <p:sldId id="655" r:id="rId6"/>
    <p:sldId id="687" r:id="rId7"/>
    <p:sldId id="657" r:id="rId8"/>
    <p:sldId id="658" r:id="rId9"/>
    <p:sldId id="659" r:id="rId10"/>
    <p:sldId id="660" r:id="rId11"/>
    <p:sldId id="661" r:id="rId12"/>
    <p:sldId id="688" r:id="rId13"/>
    <p:sldId id="689" r:id="rId14"/>
    <p:sldId id="664" r:id="rId15"/>
    <p:sldId id="690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91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5" r:id="rId36"/>
    <p:sldId id="26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91" autoAdjust="0"/>
    <p:restoredTop sz="95110" autoAdjust="0"/>
  </p:normalViewPr>
  <p:slideViewPr>
    <p:cSldViewPr>
      <p:cViewPr varScale="1">
        <p:scale>
          <a:sx n="81" d="100"/>
          <a:sy n="81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R.styleabl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Bundle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章 第一节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Activity</a:t>
            </a:r>
            <a:r>
              <a:rPr lang="zh-CN" altLang="en-US"/>
              <a:t>创建及跳转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937104" cy="19728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200" dirty="0"/>
              <a:t>Step2</a:t>
            </a:r>
            <a:r>
              <a:rPr lang="zh-CN" altLang="en-US" sz="3200" dirty="0"/>
              <a:t>：为新的</a:t>
            </a:r>
            <a:r>
              <a:rPr lang="en-US" altLang="zh-CN" sz="3200" dirty="0"/>
              <a:t>Activity</a:t>
            </a:r>
            <a:r>
              <a:rPr lang="zh-CN" altLang="en-US" sz="3200" dirty="0"/>
              <a:t>绑定视图页面</a:t>
            </a:r>
            <a:endParaRPr lang="en-US" altLang="zh-CN" sz="3200" dirty="0"/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/>
              <a:t>在</a:t>
            </a:r>
            <a:r>
              <a:rPr lang="en-US" altLang="zh-CN" sz="3200" dirty="0"/>
              <a:t>res/layout/</a:t>
            </a:r>
            <a:r>
              <a:rPr lang="zh-CN" altLang="en-US" sz="3200" dirty="0"/>
              <a:t>目录下建立新的</a:t>
            </a:r>
            <a:r>
              <a:rPr lang="en-US" altLang="zh-CN" sz="3200" dirty="0"/>
              <a:t>xml</a:t>
            </a:r>
            <a:r>
              <a:rPr lang="zh-CN" altLang="en-US" sz="3200" dirty="0"/>
              <a:t>布局文件</a:t>
            </a:r>
            <a:endParaRPr lang="en-US" altLang="zh-CN" sz="3200" dirty="0"/>
          </a:p>
          <a:p>
            <a:pPr lvl="1">
              <a:spcBef>
                <a:spcPts val="1200"/>
              </a:spcBef>
              <a:defRPr/>
            </a:pPr>
            <a:r>
              <a:rPr lang="zh-CN" altLang="en-US" sz="3200" smtClean="0"/>
              <a:t>为</a:t>
            </a:r>
            <a:r>
              <a:rPr lang="en-US" altLang="zh-CN" sz="3200" dirty="0"/>
              <a:t>Activity</a:t>
            </a:r>
            <a:r>
              <a:rPr lang="zh-CN" altLang="en-US" sz="3200" dirty="0"/>
              <a:t>绑定该视图文件</a:t>
            </a:r>
            <a:endParaRPr lang="en-US" altLang="zh-CN" sz="32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789040"/>
            <a:ext cx="6406457" cy="9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8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96470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348880"/>
            <a:ext cx="7483115" cy="2891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27648" y="4448572"/>
            <a:ext cx="6624736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83432" y="5404407"/>
            <a:ext cx="10657184" cy="11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创建一个新的</a:t>
            </a:r>
            <a:r>
              <a:rPr lang="en-US" altLang="zh-CN" sz="3200" smtClean="0"/>
              <a:t>Activity</a:t>
            </a:r>
            <a:r>
              <a:rPr lang="zh-CN" altLang="en-US" sz="3200" smtClean="0"/>
              <a:t>，必须在</a:t>
            </a:r>
            <a:r>
              <a:rPr lang="en-US" altLang="zh-CN" sz="3200" smtClean="0"/>
              <a:t>AndroidManifest.xml</a:t>
            </a:r>
            <a:r>
              <a:rPr lang="zh-CN" altLang="en-US" sz="3200" smtClean="0"/>
              <a:t>文件中注册，否则此</a:t>
            </a:r>
            <a:r>
              <a:rPr lang="en-US" altLang="zh-CN" sz="3200" smtClean="0"/>
              <a:t>Activity</a:t>
            </a:r>
            <a:r>
              <a:rPr lang="zh-CN" altLang="en-US" sz="3200" smtClean="0"/>
              <a:t>不可使用。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1648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729192" cy="13247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声明的基本语法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50932" y="5406360"/>
            <a:ext cx="10306160" cy="11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android:name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属性表示当前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对应的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类名。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924944"/>
            <a:ext cx="7395970" cy="231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7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729192" cy="5257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声明的基本语法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&lt;activity&gt;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元素之间，经常需要添加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元素，以确保其它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是否可以启动当前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（具体内容在第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章中涉及）。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&lt;activity&gt;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元素的常用属性及其子元素详细说明，参考：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800">
                <a:hlinkClick r:id="rId2"/>
              </a:rPr>
              <a:t>http://developer.android.com/reference/android/R.styleable.html#AndroidManifestActivity</a:t>
            </a:r>
            <a:endParaRPr lang="en-US" altLang="zh-CN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创建</a:t>
            </a:r>
            <a:r>
              <a:rPr lang="en-US" altLang="zh-CN" dirty="0"/>
              <a:t>Activity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表示应用中的一个屏幕，一个应用中可能有多个屏幕，即对应着多个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创建新的类继承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 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类绑定布局（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文件中注册该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6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2" y="4021171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87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00202"/>
            <a:ext cx="10887000" cy="11087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一个</a:t>
            </a:r>
            <a:r>
              <a:rPr lang="en-US" altLang="zh-CN" sz="3200" dirty="0"/>
              <a:t>Android</a:t>
            </a:r>
            <a:r>
              <a:rPr lang="zh-CN" altLang="en-US" sz="3200" dirty="0"/>
              <a:t>应用中包含多个</a:t>
            </a:r>
            <a:r>
              <a:rPr lang="en-US" altLang="zh-CN" sz="3200" dirty="0"/>
              <a:t>Activity</a:t>
            </a:r>
            <a:r>
              <a:rPr lang="zh-CN" altLang="en-US" sz="3200" dirty="0"/>
              <a:t>，</a:t>
            </a:r>
            <a:r>
              <a:rPr lang="en-US" altLang="zh-CN" sz="3200" dirty="0"/>
              <a:t>Activity</a:t>
            </a:r>
            <a:r>
              <a:rPr lang="zh-CN" altLang="en-US" sz="3200" dirty="0"/>
              <a:t>之间必然存在某种跳</a:t>
            </a:r>
            <a:r>
              <a:rPr lang="zh-CN" altLang="en-US" sz="3200"/>
              <a:t>转关系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852937"/>
            <a:ext cx="2199925" cy="3661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52936"/>
            <a:ext cx="2232248" cy="3661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4007768" y="3501007"/>
            <a:ext cx="2664296" cy="43204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6793"/>
            <a:ext cx="11017224" cy="5184576"/>
          </a:xfrm>
        </p:spPr>
        <p:txBody>
          <a:bodyPr>
            <a:normAutofit lnSpcReduction="10000"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回顾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应用中，页面与页面之间的跳转是通过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协议进行的。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请求页面会向目的地页面发送一个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请求（借助</a:t>
            </a:r>
            <a:r>
              <a:rPr lang="zh-CN" altLang="en-US" sz="2800" dirty="0">
                <a:solidFill>
                  <a:srgbClr val="C00000"/>
                </a:solidFill>
              </a:rPr>
              <a:t>请求对象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请求对象中内容包括（</a:t>
            </a:r>
            <a:r>
              <a:rPr lang="zh-CN" altLang="en-US" sz="2800" dirty="0">
                <a:solidFill>
                  <a:srgbClr val="C00000"/>
                </a:solidFill>
              </a:rPr>
              <a:t>请求目的地、提交数据等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目的地页面会反馈给请求页面一个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响应（借助</a:t>
            </a:r>
            <a:r>
              <a:rPr lang="zh-CN" altLang="en-US" sz="2800" dirty="0">
                <a:solidFill>
                  <a:srgbClr val="C00000"/>
                </a:solidFill>
              </a:rPr>
              <a:t>响应对象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响应对象中包括（</a:t>
            </a:r>
            <a:r>
              <a:rPr lang="zh-CN" altLang="en-US" sz="2800" dirty="0">
                <a:solidFill>
                  <a:srgbClr val="C00000"/>
                </a:solidFill>
              </a:rPr>
              <a:t>响应消息</a:t>
            </a:r>
            <a:r>
              <a:rPr lang="zh-CN" altLang="en-US" sz="2800">
                <a:solidFill>
                  <a:srgbClr val="C00000"/>
                </a:solidFill>
              </a:rPr>
              <a:t>内容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中要实现页面跳转，同样需要具备充当请求对象和响应对象的东西。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之间的跳转是借助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对象用来在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之间传递请求消息和响应消息。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也就是说，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对象充当了</a:t>
            </a:r>
            <a:r>
              <a:rPr lang="en-US" altLang="zh-CN" sz="3200" dirty="0">
                <a:solidFill>
                  <a:srgbClr val="C00000"/>
                </a:solidFill>
              </a:rPr>
              <a:t>HTTP</a:t>
            </a:r>
            <a:r>
              <a:rPr lang="zh-CN" altLang="en-US" sz="3200" dirty="0">
                <a:solidFill>
                  <a:srgbClr val="C00000"/>
                </a:solidFill>
              </a:rPr>
              <a:t>协议中的请求对象和响应对象双重作用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4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108719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之间的跳转是借助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67" y="2564904"/>
            <a:ext cx="5832648" cy="3810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9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中建立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之间传递数据的方式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4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对象简介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：意图对象，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之间跳转的中介。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Aft>
                <a:spcPts val="600"/>
              </a:spcAft>
            </a:pPr>
            <a:r>
              <a:rPr lang="zh-CN" altLang="en-US" sz="3200" dirty="0">
                <a:solidFill>
                  <a:srgbClr val="C00000"/>
                </a:solidFill>
              </a:rPr>
              <a:t>如何实现由一个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跳转到下一个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？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125730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跳转目的地？是否携带参数？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Aft>
                <a:spcPts val="600"/>
              </a:spcAft>
            </a:pPr>
            <a:r>
              <a:rPr lang="zh-CN" altLang="en-US" sz="3200" dirty="0">
                <a:solidFill>
                  <a:srgbClr val="C00000"/>
                </a:solidFill>
              </a:rPr>
              <a:t>目的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如何实现向上一个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返回数据？</a:t>
            </a:r>
          </a:p>
        </p:txBody>
      </p:sp>
    </p:spTree>
    <p:extLst>
      <p:ext uri="{BB962C8B-B14F-4D97-AF65-F5344CB8AC3E}">
        <p14:creationId xmlns:p14="http://schemas.microsoft.com/office/powerpoint/2010/main" val="110422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081120" cy="5184576"/>
          </a:xfrm>
        </p:spPr>
        <p:txBody>
          <a:bodyPr>
            <a:no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/>
              <a:t>发送请求的</a:t>
            </a:r>
            <a:r>
              <a:rPr lang="en-US" altLang="zh-CN" sz="3200" dirty="0"/>
              <a:t>Activity</a:t>
            </a:r>
            <a:r>
              <a:rPr lang="zh-CN" altLang="en-US" sz="3200" dirty="0"/>
              <a:t>页面</a:t>
            </a:r>
            <a:endParaRPr lang="en-US" altLang="zh-CN" sz="3200" dirty="0"/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创建</a:t>
            </a:r>
            <a:r>
              <a:rPr lang="en-US" altLang="zh-CN" sz="2800" dirty="0"/>
              <a:t>Intent</a:t>
            </a:r>
            <a:r>
              <a:rPr lang="zh-CN" altLang="en-US" sz="2800" dirty="0"/>
              <a:t>对象：</a:t>
            </a:r>
            <a:endParaRPr lang="en-US" altLang="zh-CN" sz="2800" dirty="0"/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Intent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 = new Intent( );</a:t>
            </a: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设置请求目的地：</a:t>
            </a:r>
            <a:endParaRPr lang="en-US" altLang="zh-CN" sz="2800" dirty="0"/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i.setClass</a:t>
            </a:r>
            <a:r>
              <a:rPr lang="en-US" altLang="zh-CN" sz="2800" dirty="0">
                <a:solidFill>
                  <a:srgbClr val="C00000"/>
                </a:solidFill>
              </a:rPr>
              <a:t>( </a:t>
            </a:r>
            <a:r>
              <a:rPr lang="zh-CN" altLang="en-US" sz="2800" dirty="0">
                <a:solidFill>
                  <a:srgbClr val="C00000"/>
                </a:solidFill>
              </a:rPr>
              <a:t>上下文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zh-CN" altLang="en-US" sz="2800" dirty="0">
                <a:solidFill>
                  <a:srgbClr val="C00000"/>
                </a:solidFill>
              </a:rPr>
              <a:t>待启动的</a:t>
            </a:r>
            <a:r>
              <a:rPr lang="en-US" altLang="zh-CN" sz="2800" dirty="0" err="1">
                <a:solidFill>
                  <a:srgbClr val="C00000"/>
                </a:solidFill>
              </a:rPr>
              <a:t>Activity.class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i.setAction</a:t>
            </a:r>
            <a:r>
              <a:rPr lang="en-US" altLang="zh-CN" sz="2800" dirty="0">
                <a:solidFill>
                  <a:srgbClr val="C00000"/>
                </a:solidFill>
              </a:rPr>
              <a:t>( </a:t>
            </a:r>
            <a:r>
              <a:rPr lang="zh-CN" altLang="en-US" sz="2800" dirty="0">
                <a:solidFill>
                  <a:srgbClr val="C00000"/>
                </a:solidFill>
              </a:rPr>
              <a:t>目的</a:t>
            </a:r>
            <a:r>
              <a:rPr lang="en-US" altLang="zh-CN" sz="2800" dirty="0">
                <a:solidFill>
                  <a:srgbClr val="C00000"/>
                </a:solidFill>
              </a:rPr>
              <a:t>Activity</a:t>
            </a:r>
            <a:r>
              <a:rPr lang="zh-CN" altLang="en-US" sz="2800" dirty="0">
                <a:solidFill>
                  <a:srgbClr val="C00000"/>
                </a:solidFill>
              </a:rPr>
              <a:t>字符串 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携带数据（</a:t>
            </a:r>
            <a:r>
              <a:rPr lang="zh-CN" altLang="en-US" sz="2800"/>
              <a:t>可选</a:t>
            </a:r>
            <a:r>
              <a:rPr lang="zh-CN" altLang="en-US" sz="2800" smtClean="0"/>
              <a:t>）</a:t>
            </a:r>
            <a:endParaRPr lang="en-US" altLang="zh-CN" sz="2800" dirty="0"/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发送请求（启动新的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）：</a:t>
            </a:r>
            <a:endParaRPr lang="en-US" altLang="zh-CN" sz="2800" dirty="0"/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startActivity</a:t>
            </a:r>
            <a:r>
              <a:rPr lang="en-US" altLang="zh-CN" sz="2800" dirty="0">
                <a:solidFill>
                  <a:srgbClr val="C00000"/>
                </a:solidFill>
              </a:rPr>
              <a:t>( Intent</a:t>
            </a:r>
            <a:r>
              <a:rPr lang="zh-CN" altLang="en-US" sz="2800" dirty="0">
                <a:solidFill>
                  <a:srgbClr val="C00000"/>
                </a:solidFill>
              </a:rPr>
              <a:t>对象 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startActivityForResult</a:t>
            </a:r>
            <a:r>
              <a:rPr lang="en-US" altLang="zh-CN" sz="2800" dirty="0">
                <a:solidFill>
                  <a:srgbClr val="C00000"/>
                </a:solidFill>
              </a:rPr>
              <a:t>( Intent</a:t>
            </a:r>
            <a:r>
              <a:rPr lang="zh-CN" altLang="en-US" sz="2800" dirty="0">
                <a:solidFill>
                  <a:srgbClr val="C00000"/>
                </a:solidFill>
              </a:rPr>
              <a:t>对象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zh-CN" altLang="en-US" sz="2800" dirty="0">
                <a:solidFill>
                  <a:srgbClr val="C00000"/>
                </a:solidFill>
              </a:rPr>
              <a:t>请求码 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07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跳转（携带数据）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657184" cy="2664296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2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携带数据（可选）：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直接添加基本类型参数：</a:t>
            </a:r>
            <a:r>
              <a:rPr lang="en-US" altLang="zh-CN" sz="2800" dirty="0" err="1">
                <a:solidFill>
                  <a:srgbClr val="C00000"/>
                </a:solidFill>
              </a:rPr>
              <a:t>i.putExtra</a:t>
            </a:r>
            <a:r>
              <a:rPr lang="en-US" altLang="zh-CN" sz="2800" dirty="0">
                <a:solidFill>
                  <a:srgbClr val="C00000"/>
                </a:solidFill>
              </a:rPr>
              <a:t>( key, </a:t>
            </a:r>
            <a:r>
              <a:rPr lang="en-US" altLang="zh-CN" sz="2800">
                <a:solidFill>
                  <a:srgbClr val="C00000"/>
                </a:solidFill>
              </a:rPr>
              <a:t>value </a:t>
            </a:r>
            <a:r>
              <a:rPr lang="en-US" altLang="zh-CN" sz="2800" smtClean="0">
                <a:solidFill>
                  <a:srgbClr val="C00000"/>
                </a:solidFill>
              </a:rPr>
              <a:t>);</a:t>
            </a: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传递类的对象（需要序列化对象后才可传递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7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跳转（携带数据）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801200" cy="5040560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2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携带数据（可选）：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复杂数据对象：借助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对象实现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0" lvl="4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对象：</a:t>
            </a:r>
            <a:r>
              <a:rPr lang="en-US" altLang="zh-CN" sz="2800" dirty="0">
                <a:solidFill>
                  <a:srgbClr val="C00000"/>
                </a:solidFill>
              </a:rPr>
              <a:t>Bundle b = new Bundle( );</a:t>
            </a:r>
          </a:p>
          <a:p>
            <a:pPr marL="1714500" lvl="4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对象添加数据：</a:t>
            </a:r>
            <a:r>
              <a:rPr lang="en-US" altLang="zh-CN" sz="2800" dirty="0" err="1">
                <a:solidFill>
                  <a:srgbClr val="C00000"/>
                </a:solidFill>
              </a:rPr>
              <a:t>b.putString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rgbClr val="C00000"/>
                </a:solidFill>
              </a:rPr>
              <a:t>b.putSerializable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  <a:p>
            <a:pPr marL="1714500" lvl="4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对象添加到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对象中：</a:t>
            </a:r>
            <a:r>
              <a:rPr lang="en-US" altLang="zh-CN" sz="2800" dirty="0" err="1">
                <a:solidFill>
                  <a:srgbClr val="C00000"/>
                </a:solidFill>
              </a:rPr>
              <a:t>i.putExtra</a:t>
            </a:r>
            <a:r>
              <a:rPr lang="en-US" altLang="zh-CN" sz="2800" dirty="0">
                <a:solidFill>
                  <a:srgbClr val="C00000"/>
                </a:solidFill>
              </a:rPr>
              <a:t>(Bundle</a:t>
            </a:r>
            <a:r>
              <a:rPr lang="zh-CN" altLang="en-US" sz="2800" dirty="0">
                <a:solidFill>
                  <a:srgbClr val="C00000"/>
                </a:solidFill>
              </a:rPr>
              <a:t>对象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85725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://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developer.android.com/reference/android/os/Bundle.html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跳转（被请求页面处理请求）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对象（请求对象）：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Intent request = </a:t>
            </a:r>
            <a:r>
              <a:rPr lang="en-US" altLang="zh-CN" sz="2800" dirty="0" err="1">
                <a:solidFill>
                  <a:srgbClr val="C00000"/>
                </a:solidFill>
              </a:rPr>
              <a:t>getIntent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获得请求参数：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request.getIntExtra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：返回基本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类型数据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request.getExtras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：返回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http://developer.android.com/reference/android/content/Intent.html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跳转（无响应）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348498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的跳转的步骤：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注册跳转的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触发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构造跳转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加入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跳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在跳转到的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中接受传入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5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跳转（无响应的请求实例）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完善简单通讯录实例，实现点击某一个用户时，显示该用户的详细信息。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AddressBookActivity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中，为每一个用户绑定单击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在事件监听器中，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中接收请求参数，获得用户信息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发送请求页面发送跳转请求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274931" cy="7486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/>
              <a:t>Step1</a:t>
            </a:r>
            <a:r>
              <a:rPr lang="zh-CN" altLang="en-US" sz="3200" dirty="0"/>
              <a:t>：在</a:t>
            </a:r>
            <a:r>
              <a:rPr lang="en-US" altLang="zh-CN" sz="3200" dirty="0" err="1"/>
              <a:t>AddressBookActivity</a:t>
            </a:r>
            <a:r>
              <a:rPr lang="zh-CN" altLang="en-US" sz="3200" dirty="0"/>
              <a:t>中绑定</a:t>
            </a:r>
            <a:r>
              <a:rPr lang="zh-CN" altLang="en-US" sz="3200"/>
              <a:t>事件</a:t>
            </a:r>
            <a:r>
              <a:rPr lang="zh-CN" altLang="en-US" sz="3200" smtClean="0"/>
              <a:t>监听器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1" y="2564904"/>
            <a:ext cx="8909696" cy="2984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6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发送请求页面发送跳转请求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49251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：启动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373610"/>
            <a:ext cx="7591261" cy="3359646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2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被请求页面处理请求消息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7486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中接收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请求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682921"/>
            <a:ext cx="6137279" cy="2245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800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跳转（被请求页面设置响应）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2514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对象（响应对象）：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Intent response = new  Intent( );</a:t>
            </a: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添加响应消息：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response.putIntExtra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：添加基本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类型数据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response.putExtras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：添加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实现响应：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this.setResult</a:t>
            </a:r>
            <a:r>
              <a:rPr lang="en-US" altLang="zh-CN" sz="2800" dirty="0">
                <a:solidFill>
                  <a:srgbClr val="C00000"/>
                </a:solidFill>
              </a:rPr>
              <a:t>(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resoponseCode</a:t>
            </a:r>
            <a:r>
              <a:rPr lang="en-US" altLang="zh-CN" sz="2800" dirty="0">
                <a:solidFill>
                  <a:srgbClr val="C00000"/>
                </a:solidFill>
              </a:rPr>
              <a:t>, Intent </a:t>
            </a:r>
            <a:r>
              <a:rPr lang="zh-CN" altLang="en-US" sz="2800" dirty="0">
                <a:solidFill>
                  <a:srgbClr val="C00000"/>
                </a:solidFill>
              </a:rPr>
              <a:t>响应对象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14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跳转（请求页获取响应消息）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720279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96" y="2320480"/>
            <a:ext cx="6838757" cy="3700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05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跳转（期望响应的请求）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8450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实现选择城市的模拟。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首页显示输入框和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“选择城市”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当用户点击“选择城市”按钮时，启动选择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城市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当用户在选择城市页面返回到上一个页面时，在输入框中显示用户选择的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城市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跳转小结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跳转：实现屏幕与屏幕之间的切换。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实现跳转基本流程：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请求页面发送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请求（可能添加请求参数）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被请求页面处理请求消息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被请求页面返回响应消息（可选）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请求页面处理响应消息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5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补充练习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65" y="1600201"/>
            <a:ext cx="2879670" cy="4525963"/>
          </a:xfr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1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5252412" cy="505811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应用中最重要的核心组件，每一个应用屏幕就是一个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；这意味着，要创建多屏幕的应用，必须创建多个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97" y="1988840"/>
            <a:ext cx="2483786" cy="4052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916832"/>
            <a:ext cx="2520280" cy="4133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7104112" y="2996952"/>
            <a:ext cx="2664296" cy="43204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的使用基本上分为以下三大类问题：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如何创建多屏幕（</a:t>
            </a:r>
            <a:r>
              <a:rPr lang="zh-CN" altLang="en-US" sz="3200" dirty="0">
                <a:solidFill>
                  <a:srgbClr val="C00000"/>
                </a:solidFill>
              </a:rPr>
              <a:t>如何创建多个</a:t>
            </a:r>
            <a:r>
              <a:rPr lang="en-US" altLang="zh-CN" sz="3200" dirty="0">
                <a:solidFill>
                  <a:srgbClr val="C00000"/>
                </a:solidFill>
              </a:rPr>
              <a:t>Activity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屏幕与屏幕之间如何切换（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之间的跳转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屏幕是何时产生何时消亡的（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的生命周期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4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18281" y="3094447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39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的基本流程是：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创建新的类继承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 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类绑定布局（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26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创建新的</a:t>
            </a:r>
            <a:r>
              <a:rPr lang="en-US" altLang="zh-CN" dirty="0">
                <a:latin typeface="+mj-ea"/>
              </a:rPr>
              <a:t>Activity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687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简单通讯录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创建联系人详细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信息显示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863537"/>
            <a:ext cx="2441097" cy="3740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50" y="2868320"/>
            <a:ext cx="2398038" cy="3740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9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766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目录下建立新的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302463"/>
            <a:ext cx="7133406" cy="225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286821" y="4725144"/>
            <a:ext cx="9827525" cy="1684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smtClean="0">
                <a:solidFill>
                  <a:srgbClr val="C00000"/>
                </a:solidFill>
              </a:rPr>
              <a:t>必须继承</a:t>
            </a:r>
            <a:r>
              <a:rPr lang="en-US" altLang="zh-CN" sz="3200" smtClean="0">
                <a:solidFill>
                  <a:srgbClr val="C00000"/>
                </a:solidFill>
              </a:rPr>
              <a:t>Activity</a:t>
            </a:r>
            <a:r>
              <a:rPr lang="zh-CN" altLang="en-US" sz="3200" smtClean="0">
                <a:solidFill>
                  <a:srgbClr val="C00000"/>
                </a:solidFill>
              </a:rPr>
              <a:t>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必须实现</a:t>
            </a:r>
            <a:r>
              <a:rPr lang="en-US" altLang="zh-CN" sz="3200" smtClean="0">
                <a:solidFill>
                  <a:srgbClr val="C00000"/>
                </a:solidFill>
              </a:rPr>
              <a:t>onCreate( )</a:t>
            </a:r>
            <a:r>
              <a:rPr lang="zh-CN" altLang="en-US" sz="3200" smtClean="0">
                <a:solidFill>
                  <a:srgbClr val="C00000"/>
                </a:solidFill>
              </a:rPr>
              <a:t>回调方法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（创建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时自动调用，相当于构造方法）。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1358</Words>
  <Application>Microsoft Office PowerPoint</Application>
  <PresentationFormat>宽屏</PresentationFormat>
  <Paragraphs>171</Paragraphs>
  <Slides>36</Slides>
  <Notes>1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Wingdings</vt:lpstr>
      <vt:lpstr>2_Office 主题</vt:lpstr>
      <vt:lpstr>第四章 第一节 Activity创建及跳转</vt:lpstr>
      <vt:lpstr>教学目标</vt:lpstr>
      <vt:lpstr>目录</vt:lpstr>
      <vt:lpstr>Activity概念</vt:lpstr>
      <vt:lpstr>Activity概念</vt:lpstr>
      <vt:lpstr>目录</vt:lpstr>
      <vt:lpstr>创建新的Activity</vt:lpstr>
      <vt:lpstr>创建新的Activity</vt:lpstr>
      <vt:lpstr>创建新的Activity</vt:lpstr>
      <vt:lpstr>创建新的Activity</vt:lpstr>
      <vt:lpstr>创建新的Activity</vt:lpstr>
      <vt:lpstr>创建新的Activity</vt:lpstr>
      <vt:lpstr>创建新的Activity</vt:lpstr>
      <vt:lpstr>创建Activity小结</vt:lpstr>
      <vt:lpstr>目录</vt:lpstr>
      <vt:lpstr>Activity跳转简介</vt:lpstr>
      <vt:lpstr>Activity跳转的基本原理</vt:lpstr>
      <vt:lpstr>Activity跳转的基本原理</vt:lpstr>
      <vt:lpstr>Activity跳转的基本原理</vt:lpstr>
      <vt:lpstr>Intent对象简介</vt:lpstr>
      <vt:lpstr>Activity跳转</vt:lpstr>
      <vt:lpstr>Activity跳转（携带数据）</vt:lpstr>
      <vt:lpstr>Activity跳转（携带数据）</vt:lpstr>
      <vt:lpstr>Activity跳转（被请求页面处理请求）</vt:lpstr>
      <vt:lpstr>Activity跳转（无响应）</vt:lpstr>
      <vt:lpstr>Activity跳转（无响应的请求实例）</vt:lpstr>
      <vt:lpstr>发送请求页面发送跳转请求</vt:lpstr>
      <vt:lpstr>发送请求页面发送跳转请求</vt:lpstr>
      <vt:lpstr>被请求页面处理请求消息</vt:lpstr>
      <vt:lpstr>Activity跳转（被请求页面设置响应）</vt:lpstr>
      <vt:lpstr>Activity跳转（请求页获取响应消息）</vt:lpstr>
      <vt:lpstr>Activity跳转（期望响应的请求）</vt:lpstr>
      <vt:lpstr>Activity跳转小结</vt:lpstr>
      <vt:lpstr>补充练习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622</cp:revision>
  <dcterms:created xsi:type="dcterms:W3CDTF">2012-01-28T13:55:28Z</dcterms:created>
  <dcterms:modified xsi:type="dcterms:W3CDTF">2018-03-21T00:03:09Z</dcterms:modified>
</cp:coreProperties>
</file>