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6"/>
  </p:notesMasterIdLst>
  <p:sldIdLst>
    <p:sldId id="351" r:id="rId2"/>
    <p:sldId id="692" r:id="rId3"/>
    <p:sldId id="712" r:id="rId4"/>
    <p:sldId id="694" r:id="rId5"/>
    <p:sldId id="695" r:id="rId6"/>
    <p:sldId id="696" r:id="rId7"/>
    <p:sldId id="713" r:id="rId8"/>
    <p:sldId id="697" r:id="rId9"/>
    <p:sldId id="714" r:id="rId10"/>
    <p:sldId id="698" r:id="rId11"/>
    <p:sldId id="699" r:id="rId12"/>
    <p:sldId id="700" r:id="rId13"/>
    <p:sldId id="701" r:id="rId14"/>
    <p:sldId id="702" r:id="rId15"/>
    <p:sldId id="703" r:id="rId16"/>
    <p:sldId id="715" r:id="rId17"/>
    <p:sldId id="705" r:id="rId18"/>
    <p:sldId id="716" r:id="rId19"/>
    <p:sldId id="707" r:id="rId20"/>
    <p:sldId id="708" r:id="rId21"/>
    <p:sldId id="709" r:id="rId22"/>
    <p:sldId id="710" r:id="rId23"/>
    <p:sldId id="717" r:id="rId24"/>
    <p:sldId id="26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1" autoAdjust="0"/>
    <p:restoredTop sz="89560" autoAdjust="0"/>
  </p:normalViewPr>
  <p:slideViewPr>
    <p:cSldViewPr>
      <p:cViewPr varScale="1">
        <p:scale>
          <a:sx n="65" d="100"/>
          <a:sy n="65" d="100"/>
        </p:scale>
        <p:origin x="69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44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此例子有问题？？？</a:t>
            </a:r>
            <a:endParaRPr lang="en-US" altLang="zh-CN" dirty="0" smtClean="0"/>
          </a:p>
          <a:p>
            <a:r>
              <a:rPr lang="zh-CN" altLang="en-US" dirty="0" smtClean="0"/>
              <a:t>默认情况下：输入框会自动保存状态数据；只有当内存耗尽时，释放当前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内存，才会不保存当前状态数据。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1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90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392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58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zh-CN" altLang="en-US"/>
              <a:t>四</a:t>
            </a:r>
            <a:r>
              <a:rPr lang="zh-CN" altLang="en-US" smtClean="0"/>
              <a:t>章 第</a:t>
            </a:r>
            <a:r>
              <a:rPr lang="zh-CN" altLang="en-US"/>
              <a:t>二</a:t>
            </a:r>
            <a:r>
              <a:rPr lang="zh-CN" altLang="en-US" smtClean="0"/>
              <a:t>节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Activity</a:t>
            </a:r>
            <a:r>
              <a:rPr lang="zh-CN" altLang="en-US"/>
              <a:t>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j-ea"/>
              </a:rPr>
              <a:t>Activity</a:t>
            </a:r>
            <a:r>
              <a:rPr lang="zh-CN" altLang="en-US" dirty="0" smtClean="0">
                <a:latin typeface="+mj-ea"/>
              </a:rPr>
              <a:t>活动状态之间的切换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1180728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各个活动状态之间发生切换时，会触发以下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95676" y="3026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</a:pPr>
            <a:endParaRPr lang="zh-CN" altLang="zh-CN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42" y="2708920"/>
            <a:ext cx="8089332" cy="38557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6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活动状态之间的切换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946737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各个活动状态之间发生切换时，会触发以下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回调方法：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115" name="组合 114"/>
          <p:cNvGrpSpPr/>
          <p:nvPr/>
        </p:nvGrpSpPr>
        <p:grpSpPr>
          <a:xfrm>
            <a:off x="344432" y="2420888"/>
            <a:ext cx="11485351" cy="4176464"/>
            <a:chOff x="272424" y="2204864"/>
            <a:chExt cx="11485351" cy="417646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519788" y="3198782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</a:pPr>
              <a:endParaRPr lang="zh-CN" altLang="zh-CN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72424" y="4064982"/>
              <a:ext cx="989020" cy="75290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Activity </a:t>
              </a:r>
            </a:p>
            <a:p>
              <a:pPr algn="ctr"/>
              <a:r>
                <a:rPr lang="zh-CN" altLang="en-US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启动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048104" y="4064982"/>
              <a:ext cx="1298783" cy="752901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Activity </a:t>
              </a:r>
            </a:p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is running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83608" y="4168348"/>
              <a:ext cx="1195902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onCreate()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58020" y="4168348"/>
              <a:ext cx="997128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onStart()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3928" y="4168348"/>
              <a:ext cx="1311184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onResume()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632280" y="4168348"/>
              <a:ext cx="1196815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onPause()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104564" y="4168348"/>
              <a:ext cx="1047996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onStop()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65264" y="2924944"/>
              <a:ext cx="1182640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onRestart()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467449" y="4168348"/>
              <a:ext cx="1290326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onDestory()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6" name="直接箭头连接符 15"/>
            <p:cNvCxnSpPr>
              <a:stCxn id="4" idx="3"/>
              <a:endCxn id="6" idx="1"/>
            </p:cNvCxnSpPr>
            <p:nvPr/>
          </p:nvCxnSpPr>
          <p:spPr>
            <a:xfrm>
              <a:off x="1261444" y="4441433"/>
              <a:ext cx="322164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3"/>
              <a:endCxn id="10" idx="1"/>
            </p:cNvCxnSpPr>
            <p:nvPr/>
          </p:nvCxnSpPr>
          <p:spPr>
            <a:xfrm>
              <a:off x="2779510" y="4441433"/>
              <a:ext cx="378510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3"/>
              <a:endCxn id="11" idx="1"/>
            </p:cNvCxnSpPr>
            <p:nvPr/>
          </p:nvCxnSpPr>
          <p:spPr>
            <a:xfrm>
              <a:off x="4155148" y="4441433"/>
              <a:ext cx="308780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1" idx="3"/>
              <a:endCxn id="8" idx="1"/>
            </p:cNvCxnSpPr>
            <p:nvPr/>
          </p:nvCxnSpPr>
          <p:spPr>
            <a:xfrm>
              <a:off x="5775112" y="4441433"/>
              <a:ext cx="272992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10513973" y="5176533"/>
              <a:ext cx="1197278" cy="7529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Activity</a:t>
              </a:r>
            </a:p>
            <a:p>
              <a:pPr algn="ctr"/>
              <a:r>
                <a:rPr lang="zh-CN" altLang="en-US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关闭</a:t>
              </a:r>
            </a:p>
          </p:txBody>
        </p:sp>
        <p:cxnSp>
          <p:nvCxnSpPr>
            <p:cNvPr id="25" name="直接箭头连接符 24"/>
            <p:cNvCxnSpPr>
              <a:stCxn id="15" idx="2"/>
              <a:endCxn id="24" idx="0"/>
            </p:cNvCxnSpPr>
            <p:nvPr/>
          </p:nvCxnSpPr>
          <p:spPr>
            <a:xfrm>
              <a:off x="11112612" y="4714517"/>
              <a:ext cx="0" cy="46201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3" idx="3"/>
              <a:endCxn id="15" idx="1"/>
            </p:cNvCxnSpPr>
            <p:nvPr/>
          </p:nvCxnSpPr>
          <p:spPr>
            <a:xfrm>
              <a:off x="10152560" y="4441433"/>
              <a:ext cx="314889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圆角矩形 57"/>
            <p:cNvSpPr/>
            <p:nvPr/>
          </p:nvSpPr>
          <p:spPr>
            <a:xfrm>
              <a:off x="1583608" y="5618579"/>
              <a:ext cx="1197386" cy="7529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进程</a:t>
              </a:r>
              <a:endPara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zh-CN" altLang="en-US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终止</a:t>
              </a:r>
            </a:p>
          </p:txBody>
        </p:sp>
        <p:cxnSp>
          <p:nvCxnSpPr>
            <p:cNvPr id="59" name="直接箭头连接符 58"/>
            <p:cNvCxnSpPr>
              <a:stCxn id="8" idx="3"/>
              <a:endCxn id="12" idx="1"/>
            </p:cNvCxnSpPr>
            <p:nvPr/>
          </p:nvCxnSpPr>
          <p:spPr>
            <a:xfrm>
              <a:off x="7346887" y="4441433"/>
              <a:ext cx="28539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12" idx="3"/>
              <a:endCxn id="13" idx="1"/>
            </p:cNvCxnSpPr>
            <p:nvPr/>
          </p:nvCxnSpPr>
          <p:spPr>
            <a:xfrm>
              <a:off x="8829095" y="4441433"/>
              <a:ext cx="275469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14" idx="2"/>
              <a:endCxn id="10" idx="0"/>
            </p:cNvCxnSpPr>
            <p:nvPr/>
          </p:nvCxnSpPr>
          <p:spPr>
            <a:xfrm>
              <a:off x="3656584" y="3471113"/>
              <a:ext cx="0" cy="697235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8" idx="0"/>
              <a:endCxn id="6" idx="2"/>
            </p:cNvCxnSpPr>
            <p:nvPr/>
          </p:nvCxnSpPr>
          <p:spPr>
            <a:xfrm flipH="1" flipV="1">
              <a:off x="2181559" y="4714517"/>
              <a:ext cx="742" cy="90406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73"/>
            <p:cNvCxnSpPr>
              <a:stCxn id="13" idx="0"/>
              <a:endCxn id="14" idx="3"/>
            </p:cNvCxnSpPr>
            <p:nvPr/>
          </p:nvCxnSpPr>
          <p:spPr>
            <a:xfrm rot="16200000" flipV="1">
              <a:off x="6453074" y="992860"/>
              <a:ext cx="970319" cy="5380658"/>
            </a:xfrm>
            <a:prstGeom prst="bentConnector2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/>
            <p:cNvCxnSpPr>
              <a:stCxn id="12" idx="0"/>
              <a:endCxn id="11" idx="0"/>
            </p:cNvCxnSpPr>
            <p:nvPr/>
          </p:nvCxnSpPr>
          <p:spPr>
            <a:xfrm rot="16200000" flipV="1">
              <a:off x="6675104" y="2612764"/>
              <a:ext cx="12700" cy="3111168"/>
            </a:xfrm>
            <a:prstGeom prst="bentConnector3">
              <a:avLst>
                <a:gd name="adj1" fmla="val 4200000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肘形连接符 78"/>
            <p:cNvCxnSpPr>
              <a:stCxn id="13" idx="2"/>
              <a:endCxn id="58" idx="3"/>
            </p:cNvCxnSpPr>
            <p:nvPr/>
          </p:nvCxnSpPr>
          <p:spPr>
            <a:xfrm rot="5400000">
              <a:off x="5564522" y="1930989"/>
              <a:ext cx="1280513" cy="6847568"/>
            </a:xfrm>
            <a:prstGeom prst="bentConnector2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/>
            <p:cNvCxnSpPr>
              <a:stCxn id="12" idx="2"/>
              <a:endCxn id="58" idx="3"/>
            </p:cNvCxnSpPr>
            <p:nvPr/>
          </p:nvCxnSpPr>
          <p:spPr>
            <a:xfrm rot="5400000">
              <a:off x="4865585" y="2629926"/>
              <a:ext cx="1280513" cy="5449694"/>
            </a:xfrm>
            <a:prstGeom prst="bentConnector2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5463664" y="5981218"/>
              <a:ext cx="274947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其它应用程序需要内存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207568" y="5022066"/>
              <a:ext cx="211468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用户返回</a:t>
              </a:r>
              <a:r>
                <a:rPr lang="en-US" altLang="zh-CN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Acticity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8832304" y="2204864"/>
              <a:ext cx="211468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Acticity</a:t>
              </a:r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不再可见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6023992" y="2204864"/>
              <a:ext cx="26276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其它</a:t>
              </a:r>
              <a:r>
                <a:rPr lang="en-US" altLang="zh-CN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Acticity</a:t>
              </a:r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位于顶层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779022" y="2780928"/>
              <a:ext cx="211468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Acticity</a:t>
              </a:r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回到顶层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9" name="直接连接符 108"/>
            <p:cNvCxnSpPr>
              <a:stCxn id="107" idx="2"/>
            </p:cNvCxnSpPr>
            <p:nvPr/>
          </p:nvCxnSpPr>
          <p:spPr>
            <a:xfrm>
              <a:off x="7337813" y="2604974"/>
              <a:ext cx="147209" cy="176758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06" idx="2"/>
            </p:cNvCxnSpPr>
            <p:nvPr/>
          </p:nvCxnSpPr>
          <p:spPr>
            <a:xfrm flipH="1">
              <a:off x="8959709" y="2604974"/>
              <a:ext cx="929936" cy="18364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/>
            <p:cNvSpPr txBox="1"/>
            <p:nvPr/>
          </p:nvSpPr>
          <p:spPr>
            <a:xfrm>
              <a:off x="5253197" y="3219912"/>
              <a:ext cx="211468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Acticity</a:t>
              </a:r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回到顶层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52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状态切换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1"/>
            <a:ext cx="10814992" cy="139675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查看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状态切换之间触发的回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调方法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Log.v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方法在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窗口查看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提示信息。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状态切换时数据保持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实现状态切换之间用户信息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的维持。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首先用户在输入框中输入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一段文本；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用户点击“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Home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”键，返回桌面（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状态由活动状态切换为暂停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状态）；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用户再次打开应用，期望输入框中信息保持不变（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状态由暂停状态切换为活动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状态）。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中的数据保持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945216" cy="5069159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活动状态切换时，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提供了两种机制实现数据的保持：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借助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onPause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onRestart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回调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方法实现。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状态由活动态切换到暂停状态时，可以在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onPause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回调方法，保持持久化数据（可以把数据保存在内存中，或把数据保存在文本、数据库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中）。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由暂停状态或停止状态恢复到活动状态时，可以在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onRestart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回调文中，恢复用户所保存的状态数据。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中的数据保持（补）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484784"/>
            <a:ext cx="10742984" cy="5257799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活动状态切换时，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提供了两个回调函数临时保持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的状态：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借助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onSaveInstanceState( )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和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onRestoreInstanceState( )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 smtClean="0">
                <a:solidFill>
                  <a:srgbClr val="C00000"/>
                </a:solidFill>
              </a:rPr>
              <a:t>由活动状态切换到暂停状态或停止状态时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，会自动调用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onSaveInstanceState</a:t>
            </a:r>
            <a:r>
              <a:rPr lang="en-US" altLang="zh-CN" sz="2800" dirty="0" smtClean="0">
                <a:solidFill>
                  <a:srgbClr val="C00000"/>
                </a:solidFill>
              </a:rPr>
              <a:t>( )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方法，把用户状态数据</a:t>
            </a:r>
            <a:r>
              <a:rPr lang="zh-CN" altLang="en-US" sz="2800" dirty="0" smtClean="0">
                <a:solidFill>
                  <a:srgbClr val="C00000"/>
                </a:solidFill>
              </a:rPr>
              <a:t>保存到</a:t>
            </a:r>
            <a:r>
              <a:rPr lang="en-US" altLang="zh-CN" sz="2800" dirty="0" smtClean="0">
                <a:solidFill>
                  <a:srgbClr val="C00000"/>
                </a:solidFill>
              </a:rPr>
              <a:t>Bundle</a:t>
            </a:r>
            <a:r>
              <a:rPr lang="zh-CN" altLang="en-US" sz="2800" dirty="0" smtClean="0">
                <a:solidFill>
                  <a:srgbClr val="C00000"/>
                </a:solidFill>
              </a:rPr>
              <a:t>对象中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（若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用户点击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返回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键退出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当前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，则此时不会调用该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方法）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onStart</a:t>
            </a:r>
            <a:r>
              <a:rPr lang="en-US" altLang="zh-CN" sz="2800" dirty="0" smtClean="0">
                <a:solidFill>
                  <a:srgbClr val="C00000"/>
                </a:solidFill>
              </a:rPr>
              <a:t>( )</a:t>
            </a:r>
            <a:r>
              <a:rPr lang="zh-CN" altLang="en-US" sz="2800" dirty="0" smtClean="0">
                <a:solidFill>
                  <a:srgbClr val="C00000"/>
                </a:solidFill>
              </a:rPr>
              <a:t>回调方法调用结束后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，会自动调用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onRestoreInstanceState</a:t>
            </a:r>
            <a:r>
              <a:rPr lang="en-US" altLang="zh-CN" sz="2800" dirty="0" smtClean="0">
                <a:solidFill>
                  <a:srgbClr val="C00000"/>
                </a:solidFill>
              </a:rPr>
              <a:t>( )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方法，恢复用户在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Bundle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对象中所保存的状态数据。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71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143672" y="2132856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47175" y="3080353"/>
            <a:ext cx="6362094" cy="685801"/>
            <a:chOff x="3467195" y="1571956"/>
            <a:chExt cx="6362094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的应用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3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0423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945216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应用中最核心的组件，每一个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应用必须涉及到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的使用。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实际应用：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切换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时的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状态保存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栈的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基础应用。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的应用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2" y="2132856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47175" y="4039343"/>
            <a:ext cx="6362094" cy="685801"/>
            <a:chOff x="3467195" y="1571956"/>
            <a:chExt cx="6362094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3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2519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7811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v3.0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版本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开始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引入。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不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具有在屏幕上显示视图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能力。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依赖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的存在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存在。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时生命周期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方法先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生命周期中的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执行。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在销毁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时，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生命周期中的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方法先于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生命周期中的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方法执行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教学</a:t>
            </a:r>
            <a:r>
              <a:rPr lang="zh-CN" altLang="en-US" dirty="0"/>
              <a:t>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609600" y="1700808"/>
            <a:ext cx="8363272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掌握在</a:t>
            </a:r>
            <a:r>
              <a:rPr lang="en-US" altLang="zh-CN" dirty="0"/>
              <a:t>Activity</a:t>
            </a:r>
            <a:r>
              <a:rPr lang="zh-CN" altLang="en-US" dirty="0"/>
              <a:t>的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的生命周期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88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Fragment</a:t>
            </a:r>
            <a:r>
              <a:rPr lang="zh-CN" altLang="en-US" dirty="0" smtClean="0"/>
              <a:t>活动状态之间的切换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0"/>
            <a:ext cx="10814992" cy="1000950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各个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活动状态之间发生切换时，会触发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以下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调方法：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335360" y="2888726"/>
            <a:ext cx="11593288" cy="3420594"/>
            <a:chOff x="335360" y="2924944"/>
            <a:chExt cx="11593288" cy="342059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855716" y="3203684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</a:pPr>
              <a:endParaRPr lang="zh-CN" altLang="zh-CN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951836" y="3591643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</a:pPr>
              <a:endParaRPr lang="zh-CN" altLang="zh-CN"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35360" y="2924944"/>
              <a:ext cx="1244296" cy="75290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Fragment </a:t>
              </a:r>
            </a:p>
            <a:p>
              <a:pPr algn="ctr"/>
              <a:r>
                <a:rPr lang="zh-CN" altLang="en-US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被添加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629865" y="4544143"/>
              <a:ext cx="1298783" cy="130579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Fragment</a:t>
              </a:r>
            </a:p>
            <a:p>
              <a:pPr algn="ctr"/>
              <a:r>
                <a:rPr lang="zh-CN" altLang="en-US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活动状态</a:t>
              </a:r>
              <a:endPara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503712" y="3028310"/>
              <a:ext cx="1195902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onCreate()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08269" y="4923952"/>
              <a:ext cx="1263395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onDetach()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617464" y="3028310"/>
              <a:ext cx="1311184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onResume()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852756" y="4566632"/>
              <a:ext cx="1100445" cy="12608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onPause()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392144" y="4570800"/>
              <a:ext cx="995344" cy="12524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onStop()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437522" y="4923953"/>
              <a:ext cx="1290326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onDestory()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8" name="直接箭头连接符 17"/>
            <p:cNvCxnSpPr>
              <a:stCxn id="9" idx="3"/>
              <a:endCxn id="43" idx="1"/>
            </p:cNvCxnSpPr>
            <p:nvPr/>
          </p:nvCxnSpPr>
          <p:spPr>
            <a:xfrm>
              <a:off x="1579656" y="3301395"/>
              <a:ext cx="339880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3"/>
              <a:endCxn id="50" idx="1"/>
            </p:cNvCxnSpPr>
            <p:nvPr/>
          </p:nvCxnSpPr>
          <p:spPr>
            <a:xfrm>
              <a:off x="4699614" y="3301395"/>
              <a:ext cx="384709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1" idx="3"/>
              <a:endCxn id="53" idx="1"/>
            </p:cNvCxnSpPr>
            <p:nvPr/>
          </p:nvCxnSpPr>
          <p:spPr>
            <a:xfrm>
              <a:off x="9023964" y="3301395"/>
              <a:ext cx="237789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3" idx="3"/>
              <a:endCxn id="13" idx="1"/>
            </p:cNvCxnSpPr>
            <p:nvPr/>
          </p:nvCxnSpPr>
          <p:spPr>
            <a:xfrm>
              <a:off x="10258881" y="3301395"/>
              <a:ext cx="35858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圆角矩形 24"/>
            <p:cNvSpPr/>
            <p:nvPr/>
          </p:nvSpPr>
          <p:spPr>
            <a:xfrm>
              <a:off x="360040" y="4820585"/>
              <a:ext cx="1197386" cy="7529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Fragment</a:t>
              </a:r>
            </a:p>
            <a:p>
              <a:pPr algn="ctr"/>
              <a:r>
                <a:rPr lang="zh-CN" altLang="en-US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销毁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 flipV="1">
              <a:off x="9980522" y="4888888"/>
              <a:ext cx="651982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50" idx="3"/>
              <a:endCxn id="51" idx="1"/>
            </p:cNvCxnSpPr>
            <p:nvPr/>
          </p:nvCxnSpPr>
          <p:spPr>
            <a:xfrm>
              <a:off x="6747637" y="3301395"/>
              <a:ext cx="267011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3" idx="2"/>
              <a:endCxn id="10" idx="0"/>
            </p:cNvCxnSpPr>
            <p:nvPr/>
          </p:nvCxnSpPr>
          <p:spPr>
            <a:xfrm>
              <a:off x="11273056" y="3574479"/>
              <a:ext cx="6201" cy="96966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6717259" y="5945428"/>
              <a:ext cx="45512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用户导航向后</a:t>
              </a:r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被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移除</a:t>
              </a:r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替换</a:t>
              </a:r>
            </a:p>
          </p:txBody>
        </p:sp>
        <p:cxnSp>
          <p:nvCxnSpPr>
            <p:cNvPr id="39" name="直接连接符 38"/>
            <p:cNvCxnSpPr/>
            <p:nvPr/>
          </p:nvCxnSpPr>
          <p:spPr>
            <a:xfrm flipV="1">
              <a:off x="10272947" y="4408294"/>
              <a:ext cx="0" cy="47162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2239921" y="3944562"/>
              <a:ext cx="34163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从返回栈返回布局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919536" y="3028310"/>
              <a:ext cx="1195902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onAttach()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084323" y="3028310"/>
              <a:ext cx="1663314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onCreateView()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014648" y="3028310"/>
              <a:ext cx="2009316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onActivityCreated()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261753" y="3028310"/>
              <a:ext cx="997128" cy="54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onStart()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9980522" y="5550053"/>
              <a:ext cx="644645" cy="964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5015880" y="4570800"/>
              <a:ext cx="1825434" cy="12524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onDestoryView()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04" name="直接箭头连接符 103"/>
            <p:cNvCxnSpPr>
              <a:stCxn id="99" idx="1"/>
              <a:endCxn id="17" idx="3"/>
            </p:cNvCxnSpPr>
            <p:nvPr/>
          </p:nvCxnSpPr>
          <p:spPr>
            <a:xfrm flipH="1" flipV="1">
              <a:off x="4727848" y="5197038"/>
              <a:ext cx="288032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17" idx="1"/>
              <a:endCxn id="12" idx="3"/>
            </p:cNvCxnSpPr>
            <p:nvPr/>
          </p:nvCxnSpPr>
          <p:spPr>
            <a:xfrm flipH="1" flipV="1">
              <a:off x="3071664" y="5197037"/>
              <a:ext cx="365858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12" idx="1"/>
              <a:endCxn id="25" idx="3"/>
            </p:cNvCxnSpPr>
            <p:nvPr/>
          </p:nvCxnSpPr>
          <p:spPr>
            <a:xfrm flipH="1" flipV="1">
              <a:off x="1557426" y="5197036"/>
              <a:ext cx="250843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/>
            <p:nvPr/>
          </p:nvCxnSpPr>
          <p:spPr>
            <a:xfrm flipH="1">
              <a:off x="8387489" y="4901981"/>
              <a:ext cx="437946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 flipH="1" flipV="1">
              <a:off x="6841314" y="4901981"/>
              <a:ext cx="553709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43" idx="3"/>
              <a:endCxn id="11" idx="1"/>
            </p:cNvCxnSpPr>
            <p:nvPr/>
          </p:nvCxnSpPr>
          <p:spPr>
            <a:xfrm>
              <a:off x="3115438" y="3301395"/>
              <a:ext cx="388274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>
              <a:stCxn id="99" idx="0"/>
              <a:endCxn id="50" idx="2"/>
            </p:cNvCxnSpPr>
            <p:nvPr/>
          </p:nvCxnSpPr>
          <p:spPr>
            <a:xfrm flipH="1" flipV="1">
              <a:off x="5915980" y="3574479"/>
              <a:ext cx="12617" cy="99632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/>
            <p:nvPr/>
          </p:nvCxnSpPr>
          <p:spPr>
            <a:xfrm flipH="1" flipV="1">
              <a:off x="6836967" y="5550053"/>
              <a:ext cx="553709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/>
            <p:nvPr/>
          </p:nvCxnSpPr>
          <p:spPr>
            <a:xfrm flipH="1">
              <a:off x="8387488" y="5544447"/>
              <a:ext cx="437946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文本框 154"/>
            <p:cNvSpPr txBox="1"/>
            <p:nvPr/>
          </p:nvSpPr>
          <p:spPr>
            <a:xfrm>
              <a:off x="5961075" y="4059311"/>
              <a:ext cx="53206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被添加到返回栈，然后被移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除</a:t>
              </a:r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替换</a:t>
              </a:r>
            </a:p>
          </p:txBody>
        </p:sp>
        <p:cxnSp>
          <p:nvCxnSpPr>
            <p:cNvPr id="158" name="直接连接符 157"/>
            <p:cNvCxnSpPr/>
            <p:nvPr/>
          </p:nvCxnSpPr>
          <p:spPr>
            <a:xfrm flipH="1">
              <a:off x="10258881" y="5562725"/>
              <a:ext cx="14066" cy="39234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flipH="1">
              <a:off x="5519937" y="4144617"/>
              <a:ext cx="396043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91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Fragment</a:t>
            </a:r>
            <a:r>
              <a:rPr lang="zh-CN" altLang="en-US" dirty="0" smtClean="0"/>
              <a:t>使用回顾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0"/>
            <a:ext cx="10814992" cy="2513981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主布局文件中添加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FrameLayout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控件（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略）。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自定义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页面对应的布局文件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自定义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文件并加载对应的布局文件（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略）。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中添加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页面。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95676" y="3026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</a:pPr>
            <a:endParaRPr lang="zh-CN" altLang="zh-CN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2358" y="4280941"/>
            <a:ext cx="10704242" cy="22998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FragmentManager manager = getFragmentManager();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FragmentTransaction tr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 manager.beginTransaction();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FragmentTest fragment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 new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FragmentTest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tr.add(R.id.frl_fragment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fragment);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tr.commit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en-US" altLang="zh-CN" sz="2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Fragment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735807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中测试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Fragment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生命周期方法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的关系。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95676" y="3026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</a:pPr>
            <a:endParaRPr lang="zh-CN" altLang="zh-CN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2" y="2407491"/>
            <a:ext cx="4862170" cy="241819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880" y="2407490"/>
            <a:ext cx="3447479" cy="123753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272" y="2407491"/>
            <a:ext cx="3469523" cy="435937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099238" y="5966189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MainActivity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创建时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3958" y="4149080"/>
            <a:ext cx="2940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MainActivity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转到</a:t>
            </a:r>
            <a:endParaRPr lang="en-US" altLang="zh-CN" sz="24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AnotherActivity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95299" y="5349115"/>
            <a:ext cx="2632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MainActivity</a:t>
            </a:r>
          </a:p>
          <a:p>
            <a:pPr algn="ctr"/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8544272" y="4350846"/>
            <a:ext cx="3456384" cy="142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下箭头 15"/>
          <p:cNvSpPr/>
          <p:nvPr/>
        </p:nvSpPr>
        <p:spPr>
          <a:xfrm rot="10800000">
            <a:off x="2366722" y="4927884"/>
            <a:ext cx="416910" cy="936104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0800000">
            <a:off x="6615194" y="3730853"/>
            <a:ext cx="416910" cy="40862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rot="16200000">
            <a:off x="8007328" y="5407957"/>
            <a:ext cx="416910" cy="495151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0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6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的应用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2" y="2132856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0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118282" y="2132856"/>
            <a:ext cx="6362094" cy="685801"/>
            <a:chOff x="3467195" y="1571956"/>
            <a:chExt cx="6362094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的应用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016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的生命周期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在运行时会受到一些突发事件的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影响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例如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中，突然打入一个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电话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），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应用需要具备处理这些突发事件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能力，要处理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这些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事件需要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sz="3200" dirty="0">
                <a:solidFill>
                  <a:srgbClr val="C00000"/>
                </a:solidFill>
              </a:rPr>
              <a:t>Activity</a:t>
            </a:r>
            <a:r>
              <a:rPr lang="zh-CN" altLang="en-US" sz="3200" dirty="0">
                <a:solidFill>
                  <a:srgbClr val="C00000"/>
                </a:solidFill>
              </a:rPr>
              <a:t>的生命周期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在讨论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生命周期之前，补充两点基本内容：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活动栈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的活动状态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活动栈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756791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应用可能含有多个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，如何管理这些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之间的先后次序关系，需要借助</a:t>
            </a:r>
            <a:r>
              <a:rPr lang="en-US" altLang="zh-CN" sz="3200" dirty="0">
                <a:solidFill>
                  <a:srgbClr val="C00000"/>
                </a:solidFill>
              </a:rPr>
              <a:t>Activity</a:t>
            </a:r>
            <a:r>
              <a:rPr lang="zh-CN" altLang="en-US" sz="3200" dirty="0">
                <a:solidFill>
                  <a:srgbClr val="C00000"/>
                </a:solidFill>
              </a:rPr>
              <a:t>活动栈机制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186039"/>
              </p:ext>
            </p:extLst>
          </p:nvPr>
        </p:nvGraphicFramePr>
        <p:xfrm>
          <a:off x="3103376" y="2970213"/>
          <a:ext cx="6215063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isio" r:id="rId3" imgW="5562476" imgH="3476822" progId="Visio.Drawing.11">
                  <p:embed/>
                </p:oleObj>
              </mc:Choice>
              <mc:Fallback>
                <p:oleObj name="Visio" r:id="rId3" imgW="5562476" imgH="3476822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376" y="2970213"/>
                        <a:ext cx="6215063" cy="388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23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的活动状态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3629000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随着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的创建、销毁，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在内存中有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种状态表现形式：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活动状态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当前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活动栈中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处于最上层，完全能被用户看到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，并能够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与用户进行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交互。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正在运行的屏幕即为此种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状态。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的活动状态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205064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rgbClr val="C00000"/>
                </a:solidFill>
              </a:rPr>
              <a:t>暂停</a:t>
            </a:r>
            <a:r>
              <a:rPr lang="zh-CN" altLang="en-US" sz="3200" dirty="0" smtClean="0">
                <a:solidFill>
                  <a:srgbClr val="C00000"/>
                </a:solidFill>
              </a:rPr>
              <a:t>状态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：当前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在界面上被部分遮挡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，不再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处于用户界面的最上层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，不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能够与用户进行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交互。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若启动一个新的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（以对话框形式展示），则原来的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就处于暂停状态。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处于暂停状态的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仍然保留用户的状态信息，但在系统内存不足时，可能会被系统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杀死。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6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Activity</a:t>
            </a:r>
            <a:r>
              <a:rPr lang="zh-CN" altLang="en-US" smtClean="0"/>
              <a:t>的</a:t>
            </a:r>
            <a:r>
              <a:rPr lang="zh-CN" altLang="en-US" dirty="0" smtClean="0"/>
              <a:t>活动状态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5069160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rgbClr val="C00000"/>
                </a:solidFill>
              </a:rPr>
              <a:t>停止</a:t>
            </a:r>
            <a:r>
              <a:rPr lang="zh-CN" altLang="en-US" sz="3200" dirty="0" smtClean="0">
                <a:solidFill>
                  <a:srgbClr val="C00000"/>
                </a:solidFill>
              </a:rPr>
              <a:t>状态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在界面上完全不能被用户看到，也就是说这个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被其他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全部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遮挡。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例如：在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中，用户按下“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Home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”键时，原来的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就处于停止状态。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处于停止状态的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，仍然保留用户状态信息，但当系统内存不足时，会优先杀死该类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的活动状态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2404864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rgbClr val="C00000"/>
                </a:solidFill>
              </a:rPr>
              <a:t>非</a:t>
            </a:r>
            <a:r>
              <a:rPr lang="zh-CN" altLang="en-US" sz="3200" dirty="0">
                <a:solidFill>
                  <a:srgbClr val="C00000"/>
                </a:solidFill>
              </a:rPr>
              <a:t>活动</a:t>
            </a:r>
            <a:r>
              <a:rPr lang="zh-CN" altLang="en-US" sz="3200" dirty="0" smtClean="0">
                <a:solidFill>
                  <a:srgbClr val="C00000"/>
                </a:solidFill>
              </a:rPr>
              <a:t>状态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不在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以上三种状态中的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，处于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非活动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状态。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被销毁的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即处于该类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状态。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7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4921</TotalTime>
  <Words>1149</Words>
  <Application>Microsoft Office PowerPoint</Application>
  <PresentationFormat>宽屏</PresentationFormat>
  <Paragraphs>154</Paragraphs>
  <Slides>24</Slides>
  <Notes>5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Consolas</vt:lpstr>
      <vt:lpstr>Wingdings</vt:lpstr>
      <vt:lpstr>2_Office 主题</vt:lpstr>
      <vt:lpstr>Microsoft Visio 2003-2010 绘图</vt:lpstr>
      <vt:lpstr>第四章 第二节 Activity的生命周期</vt:lpstr>
      <vt:lpstr>教学目标</vt:lpstr>
      <vt:lpstr>目录</vt:lpstr>
      <vt:lpstr>Activity的生命周期</vt:lpstr>
      <vt:lpstr>Activity活动栈</vt:lpstr>
      <vt:lpstr>Activity的活动状态</vt:lpstr>
      <vt:lpstr>Activity的活动状态</vt:lpstr>
      <vt:lpstr>Activity的活动状态</vt:lpstr>
      <vt:lpstr>Activity的活动状态</vt:lpstr>
      <vt:lpstr>Activity活动状态之间的切换</vt:lpstr>
      <vt:lpstr>Activity活动状态之间的切换</vt:lpstr>
      <vt:lpstr>Activity状态切换</vt:lpstr>
      <vt:lpstr>Activity状态切换时数据保持</vt:lpstr>
      <vt:lpstr>Activity中的数据保持</vt:lpstr>
      <vt:lpstr>Activity中的数据保持（补）</vt:lpstr>
      <vt:lpstr>目录</vt:lpstr>
      <vt:lpstr>Activity的应用</vt:lpstr>
      <vt:lpstr>目录</vt:lpstr>
      <vt:lpstr>Fragment简介</vt:lpstr>
      <vt:lpstr>Fragment活动状态之间的切换</vt:lpstr>
      <vt:lpstr>Fragment使用回顾</vt:lpstr>
      <vt:lpstr>Fragment生命周期</vt:lpstr>
      <vt:lpstr>内容回顾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Eetze</cp:lastModifiedBy>
  <cp:revision>668</cp:revision>
  <dcterms:created xsi:type="dcterms:W3CDTF">2012-01-28T13:55:28Z</dcterms:created>
  <dcterms:modified xsi:type="dcterms:W3CDTF">2018-03-20T15:17:36Z</dcterms:modified>
</cp:coreProperties>
</file>