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2"/>
  </p:notesMasterIdLst>
  <p:sldIdLst>
    <p:sldId id="351" r:id="rId2"/>
    <p:sldId id="718" r:id="rId3"/>
    <p:sldId id="747" r:id="rId4"/>
    <p:sldId id="720" r:id="rId5"/>
    <p:sldId id="721" r:id="rId6"/>
    <p:sldId id="722" r:id="rId7"/>
    <p:sldId id="723" r:id="rId8"/>
    <p:sldId id="724" r:id="rId9"/>
    <p:sldId id="748" r:id="rId10"/>
    <p:sldId id="726" r:id="rId11"/>
    <p:sldId id="727" r:id="rId12"/>
    <p:sldId id="728" r:id="rId13"/>
    <p:sldId id="746" r:id="rId14"/>
    <p:sldId id="730" r:id="rId15"/>
    <p:sldId id="731" r:id="rId16"/>
    <p:sldId id="732" r:id="rId17"/>
    <p:sldId id="733" r:id="rId18"/>
    <p:sldId id="734" r:id="rId19"/>
    <p:sldId id="749" r:id="rId20"/>
    <p:sldId id="735" r:id="rId21"/>
    <p:sldId id="750" r:id="rId22"/>
    <p:sldId id="736" r:id="rId23"/>
    <p:sldId id="737" r:id="rId24"/>
    <p:sldId id="738" r:id="rId25"/>
    <p:sldId id="751" r:id="rId26"/>
    <p:sldId id="740" r:id="rId27"/>
    <p:sldId id="741" r:id="rId28"/>
    <p:sldId id="742" r:id="rId29"/>
    <p:sldId id="745" r:id="rId30"/>
    <p:sldId id="2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1" autoAdjust="0"/>
    <p:restoredTop sz="91575" autoAdjust="0"/>
  </p:normalViewPr>
  <p:slideViewPr>
    <p:cSldViewPr>
      <p:cViewPr varScale="1">
        <p:scale>
          <a:sx n="67" d="100"/>
          <a:sy n="67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被译作意图，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期望做到的就是把实现者和调用者完全解耦，调用者专心将意图描述清晰，发送出去，就可以梦想成真，达到目的。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3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是一种运行时绑定（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run-time binding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）机制，它能在程序运行过程中连接两个不同的组件。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，你的程序可以向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表达某种请求或者意愿，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会根据意愿的内容选择适当的组件来完成请求。</a:t>
            </a:r>
            <a:endParaRPr lang="zh-CN" altLang="en-US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进行联系，二者不需要直接联系，而是通过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作为桥梁。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通俗来讲，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Intnet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类似于中介、媒婆的角色。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6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代表了访问该应用环境信息的接口，而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应用的包名则作为应用的唯一标识，因此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对象与该应用的包名有一一对应的关系。</a:t>
            </a:r>
            <a:endParaRPr lang="en-US" altLang="zh-CN" dirty="0" smtClean="0"/>
          </a:p>
          <a:p>
            <a:r>
              <a:rPr lang="zh-CN" altLang="en-US" dirty="0" smtClean="0"/>
              <a:t>上面三个</a:t>
            </a:r>
            <a:r>
              <a:rPr lang="en-US" altLang="zh-CN" dirty="0" smtClean="0"/>
              <a:t>setClass()</a:t>
            </a:r>
            <a:r>
              <a:rPr lang="zh-CN" altLang="en-US" dirty="0" smtClean="0"/>
              <a:t>方法正是指定组件的包名和实现类</a:t>
            </a:r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：跳转到与该工程下的（同一个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setClassName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：可以跳转到同一或不同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Applicaiton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0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Component</a:t>
            </a:r>
            <a:r>
              <a:rPr lang="zh-CN" altLang="en-US" smtClean="0"/>
              <a:t>属性代表这个</a:t>
            </a:r>
            <a:r>
              <a:rPr lang="en-US" altLang="zh-CN" smtClean="0"/>
              <a:t>Intent</a:t>
            </a:r>
            <a:r>
              <a:rPr lang="zh-CN" altLang="en-US" smtClean="0"/>
              <a:t>的组件属性，表明此</a:t>
            </a:r>
            <a:r>
              <a:rPr lang="en-US" altLang="zh-CN" smtClean="0"/>
              <a:t>Intent</a:t>
            </a:r>
            <a:r>
              <a:rPr lang="zh-CN" altLang="en-US" smtClean="0"/>
              <a:t>所要启动的组件类。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被启动的组件无需进行</a:t>
            </a:r>
            <a:r>
              <a:rPr lang="en-US" altLang="zh-CN" smtClean="0"/>
              <a:t>&lt;intent-filter&gt;</a:t>
            </a:r>
            <a:r>
              <a:rPr lang="zh-CN" altLang="en-US" smtClean="0"/>
              <a:t>元素的声明配置。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53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指定</a:t>
            </a:r>
            <a:r>
              <a:rPr lang="en-US" altLang="zh-CN" smtClean="0"/>
              <a:t>Component</a:t>
            </a:r>
            <a:r>
              <a:rPr lang="zh-CN" altLang="en-US" smtClean="0"/>
              <a:t>属性的</a:t>
            </a:r>
            <a:r>
              <a:rPr lang="en-US" altLang="zh-CN" smtClean="0"/>
              <a:t>Intent</a:t>
            </a:r>
            <a:r>
              <a:rPr lang="zh-CN" altLang="en-US" smtClean="0"/>
              <a:t>已经明确了它将要启动哪个组件，因此这种</a:t>
            </a:r>
            <a:r>
              <a:rPr lang="en-US" altLang="zh-CN" smtClean="0"/>
              <a:t>Intent</a:t>
            </a:r>
            <a:r>
              <a:rPr lang="zh-CN" altLang="en-US" smtClean="0"/>
              <a:t>也被称为显示</a:t>
            </a:r>
            <a:r>
              <a:rPr lang="en-US" altLang="zh-CN" smtClean="0"/>
              <a:t>Intent</a:t>
            </a:r>
            <a:r>
              <a:rPr lang="zh-CN" altLang="en-US" smtClean="0"/>
              <a:t>，没有指定</a:t>
            </a:r>
            <a:r>
              <a:rPr lang="en-US" altLang="zh-CN" smtClean="0"/>
              <a:t>Component</a:t>
            </a:r>
            <a:r>
              <a:rPr lang="zh-CN" altLang="en-US" smtClean="0"/>
              <a:t>属性的</a:t>
            </a:r>
            <a:r>
              <a:rPr lang="en-US" altLang="zh-CN" smtClean="0"/>
              <a:t>Intent</a:t>
            </a:r>
            <a:r>
              <a:rPr lang="zh-CN" altLang="en-US" smtClean="0"/>
              <a:t>被称为隐式</a:t>
            </a:r>
            <a:r>
              <a:rPr lang="en-US" altLang="zh-CN" smtClean="0"/>
              <a:t>Intent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4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相比与显式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，隐式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则含蓄了许多，它并不明确指出我们想要启动哪一个活动，而是指定一系列更为抽象的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等信息，然后交由系统去分析这个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，并帮我们找出合适的活动去启动。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属性通常用于向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属性提供操作的数据，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属性接受一个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对象，一个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对象通常通过如下形式的字符串来表示：</a:t>
            </a:r>
          </a:p>
          <a:p>
            <a:r>
              <a:rPr lang="zh-CN" altLang="en-US" dirty="0" smtClean="0"/>
              <a:t>  </a:t>
            </a:r>
            <a:r>
              <a:rPr lang="zh-CN" altLang="en-US" dirty="0" smtClean="0">
                <a:effectLst/>
              </a:rPr>
              <a:t>   </a:t>
            </a:r>
            <a:r>
              <a:rPr lang="en-US" altLang="zh-CN" dirty="0" smtClean="0">
                <a:effectLst/>
              </a:rPr>
              <a:t>content://com.android.contacts/contacts/1</a:t>
            </a:r>
          </a:p>
          <a:p>
            <a:r>
              <a:rPr lang="en-US" altLang="zh-CN" dirty="0" smtClean="0">
                <a:effectLst/>
              </a:rPr>
              <a:t>Uri</a:t>
            </a:r>
            <a:r>
              <a:rPr lang="zh-CN" altLang="en-US" dirty="0" smtClean="0">
                <a:effectLst/>
              </a:rPr>
              <a:t>字符串总满足如下格式：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    </a:t>
            </a:r>
            <a:r>
              <a:rPr lang="en-US" altLang="zh-CN" dirty="0" smtClean="0">
                <a:effectLst/>
              </a:rPr>
              <a:t>scheme://host:port/path</a:t>
            </a:r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     </a:t>
            </a:r>
            <a:r>
              <a:rPr lang="zh-CN" altLang="en-US" dirty="0" smtClean="0">
                <a:effectLst/>
              </a:rPr>
              <a:t>例如上面给出</a:t>
            </a:r>
            <a:r>
              <a:rPr lang="en-US" altLang="zh-CN" dirty="0" smtClean="0">
                <a:effectLst/>
              </a:rPr>
              <a:t>content://com.android.contacts/contacts/1</a:t>
            </a:r>
            <a:r>
              <a:rPr lang="zh-CN" altLang="en-US" dirty="0" smtClean="0">
                <a:effectLst/>
              </a:rPr>
              <a:t>，其中</a:t>
            </a:r>
            <a:r>
              <a:rPr lang="en-US" altLang="zh-CN" dirty="0" smtClean="0">
                <a:effectLst/>
              </a:rPr>
              <a:t>content</a:t>
            </a:r>
            <a:r>
              <a:rPr lang="zh-CN" altLang="en-US" dirty="0" smtClean="0">
                <a:effectLst/>
              </a:rPr>
              <a:t>是</a:t>
            </a:r>
            <a:r>
              <a:rPr lang="en-US" altLang="zh-CN" dirty="0" smtClean="0">
                <a:effectLst/>
              </a:rPr>
              <a:t>scheme</a:t>
            </a:r>
            <a:r>
              <a:rPr lang="zh-CN" altLang="en-US" dirty="0" smtClean="0">
                <a:effectLst/>
              </a:rPr>
              <a:t>部分，</a:t>
            </a:r>
            <a:r>
              <a:rPr lang="en-US" altLang="zh-CN" dirty="0" smtClean="0">
                <a:effectLst/>
              </a:rPr>
              <a:t>com.android.contacts</a:t>
            </a:r>
            <a:r>
              <a:rPr lang="zh-CN" altLang="en-US" dirty="0" smtClean="0">
                <a:effectLst/>
              </a:rPr>
              <a:t>是</a:t>
            </a:r>
            <a:r>
              <a:rPr lang="en-US" altLang="zh-CN" dirty="0" smtClean="0">
                <a:effectLst/>
              </a:rPr>
              <a:t>host</a:t>
            </a:r>
            <a:r>
              <a:rPr lang="zh-CN" altLang="en-US" dirty="0" smtClean="0">
                <a:effectLst/>
              </a:rPr>
              <a:t>部分，</a:t>
            </a:r>
            <a:r>
              <a:rPr lang="en-US" altLang="zh-CN" dirty="0" smtClean="0">
                <a:effectLst/>
              </a:rPr>
              <a:t>port</a:t>
            </a:r>
            <a:r>
              <a:rPr lang="zh-CN" altLang="en-US" dirty="0" smtClean="0">
                <a:effectLst/>
              </a:rPr>
              <a:t>部分被省略了，</a:t>
            </a:r>
            <a:r>
              <a:rPr lang="en-US" altLang="zh-CN" dirty="0" smtClean="0">
                <a:effectLst/>
              </a:rPr>
              <a:t>/contacts/1 </a:t>
            </a:r>
            <a:r>
              <a:rPr lang="zh-CN" altLang="en-US" dirty="0" smtClean="0">
                <a:effectLst/>
              </a:rPr>
              <a:t>是</a:t>
            </a:r>
            <a:r>
              <a:rPr lang="en-US" altLang="zh-CN" dirty="0" smtClean="0">
                <a:effectLst/>
              </a:rPr>
              <a:t>path</a:t>
            </a:r>
            <a:r>
              <a:rPr lang="zh-CN" altLang="en-US" dirty="0" smtClean="0">
                <a:effectLst/>
              </a:rPr>
              <a:t>部分。</a:t>
            </a:r>
            <a:endParaRPr lang="zh-CN" altLang="en-US" dirty="0" smtClean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属性用于指定该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所指定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类型，这种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类型可以是任何自定义的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类型，只要符合</a:t>
            </a:r>
            <a:r>
              <a:rPr lang="en-US" altLang="zh-CN" dirty="0" smtClean="0"/>
              <a:t>abc/xyz</a:t>
            </a:r>
            <a:r>
              <a:rPr lang="zh-CN" altLang="en-US" dirty="0" smtClean="0"/>
              <a:t>格式的字符串即可。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属性与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属性的关系比较微妙，这两个属性会相互覆盖，例如：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如果为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先设置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属性，后设置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属性，那么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属性将会覆盖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属性。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如果为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先设置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属性，后设置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属性，那么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属性将会覆盖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属性。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如果希望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既有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属性，也有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属性，应该调用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setDataAndType()</a:t>
            </a:r>
            <a:r>
              <a:rPr lang="zh-CN" altLang="en-US" dirty="0" smtClean="0"/>
              <a:t>方法。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1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https://www.cnblogs.com/wolipengbo/p/3427574.html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93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https://www.cnblogs.com/wolipengbo/p/3427574.html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44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scheme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：协议名称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第五章 第一节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Intent</a:t>
            </a:r>
            <a:r>
              <a:rPr lang="zh-CN" altLang="en-US"/>
              <a:t>的</a:t>
            </a:r>
            <a:r>
              <a:rPr lang="zh-CN" altLang="en-US" smtClean="0"/>
              <a:t>使用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使用显式</a:t>
            </a:r>
            <a:r>
              <a:rPr lang="en-US" altLang="zh-CN" dirty="0" smtClean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2044824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式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：明确指定了当前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应该传递给哪个组件的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显式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使用的基本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3645024"/>
            <a:ext cx="11103024" cy="2773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setClass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packageContext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Class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&lt;?&gt; cls)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setClassName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packageContext, </a:t>
            </a:r>
            <a:endParaRPr lang="en-US" altLang="zh-CN" sz="32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String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className)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setClassName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packageName, </a:t>
            </a:r>
            <a:endParaRPr lang="en-US" altLang="zh-CN" sz="32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String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className)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使用显式</a:t>
            </a:r>
            <a:r>
              <a:rPr lang="en-US" altLang="zh-CN" dirty="0" smtClean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28800"/>
            <a:ext cx="10814992" cy="16976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：目的</a:t>
            </a:r>
            <a:r>
              <a:rPr lang="zh-CN" alt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组件，明确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指定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的目标组件的类</a:t>
            </a:r>
            <a:r>
              <a:rPr lang="zh-CN" alt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名称，</a:t>
            </a:r>
            <a:r>
              <a:rPr lang="en-US" altLang="zh-CN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</a:t>
            </a:r>
            <a:r>
              <a:rPr lang="zh-CN" alt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属性需要接受一个</a:t>
            </a:r>
            <a:r>
              <a:rPr lang="en-US" altLang="zh-CN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ComponentName</a:t>
            </a:r>
            <a:r>
              <a:rPr lang="zh-CN" altLang="en-US" sz="3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767408" y="3364683"/>
            <a:ext cx="11103024" cy="71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setComponent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(ComponentName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767408" y="4930054"/>
            <a:ext cx="11103024" cy="1611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pkg, String cls)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pkg, String cls)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pkg, Class&lt;?&gt; cls)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609600" y="4241904"/>
            <a:ext cx="10972800" cy="77761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ComponentName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对象的构造器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如下：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使用显式</a:t>
            </a:r>
            <a:r>
              <a:rPr lang="en-US" altLang="zh-CN"/>
              <a:t>Intent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384176"/>
            <a:ext cx="10814992" cy="111641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 smtClean="0"/>
              <a:t>当需要为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属性时，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已经提供了一个简化的构造器，这样可以方便指定启动其他</a:t>
            </a:r>
            <a:r>
              <a:rPr lang="zh-CN" altLang="en-US" smtClean="0"/>
              <a:t>组件。</a:t>
            </a:r>
            <a:endParaRPr lang="en-US" altLang="zh-CN" dirty="0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65210"/>
              </p:ext>
            </p:extLst>
          </p:nvPr>
        </p:nvGraphicFramePr>
        <p:xfrm>
          <a:off x="1559496" y="4293095"/>
          <a:ext cx="9289033" cy="244827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08766">
                  <a:extLst>
                    <a:ext uri="{9D8B030D-6E8A-4147-A177-3AD203B41FA5}">
                      <a16:colId xmlns:a16="http://schemas.microsoft.com/office/drawing/2014/main" val="2397425309"/>
                    </a:ext>
                  </a:extLst>
                </a:gridCol>
                <a:gridCol w="3372396">
                  <a:extLst>
                    <a:ext uri="{9D8B030D-6E8A-4147-A177-3AD203B41FA5}">
                      <a16:colId xmlns:a16="http://schemas.microsoft.com/office/drawing/2014/main" val="1497543612"/>
                    </a:ext>
                  </a:extLst>
                </a:gridCol>
                <a:gridCol w="2907871">
                  <a:extLst>
                    <a:ext uri="{9D8B030D-6E8A-4147-A177-3AD203B41FA5}">
                      <a16:colId xmlns:a16="http://schemas.microsoft.com/office/drawing/2014/main" val="4279983922"/>
                    </a:ext>
                  </a:extLst>
                </a:gridCol>
              </a:tblGrid>
              <a:tr h="40039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zh-CN" altLang="en-US" sz="20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0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80554"/>
                  </a:ext>
                </a:extLst>
              </a:tr>
              <a:tr h="415692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</a:t>
                      </a:r>
                      <a:endParaRPr lang="en-US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getIntent()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Intent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559828"/>
                  </a:ext>
                </a:extLst>
              </a:tr>
              <a:tr h="415692"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getComponentName()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ComponentName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05175"/>
                  </a:ext>
                </a:extLst>
              </a:tr>
              <a:tr h="4156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ntent</a:t>
                      </a:r>
                      <a:endParaRPr lang="en-US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getComponent()</a:t>
                      </a:r>
                      <a:endParaRPr lang="en-US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ComponentName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894341"/>
                  </a:ext>
                </a:extLst>
              </a:tr>
              <a:tr h="40039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ComponentName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getPackageName()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获取组件包名</a:t>
                      </a:r>
                      <a:endParaRPr lang="en-US" altLang="zh-CN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53878"/>
                  </a:ext>
                </a:extLst>
              </a:tr>
              <a:tr h="400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getClassName()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获取组件类名</a:t>
                      </a:r>
                      <a:endParaRPr lang="en-US" altLang="zh-CN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9295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3616" y="2505449"/>
            <a:ext cx="11103024" cy="71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Intent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packageContext, Class&lt;?&gt; cls)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4294967295"/>
          </p:nvPr>
        </p:nvSpPr>
        <p:spPr>
          <a:xfrm>
            <a:off x="818728" y="3289846"/>
            <a:ext cx="10972800" cy="100325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mtClean="0"/>
              <a:t>在</a:t>
            </a:r>
            <a:r>
              <a:rPr lang="zh-CN" altLang="en-US" dirty="0" smtClean="0"/>
              <a:t>组件中可以使用如下方法获取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，并且通过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获取组件包名及组件类名。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51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使用显式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7175" y="4039343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使用隐式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615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隐式</a:t>
            </a:r>
            <a:r>
              <a:rPr lang="en-US" altLang="zh-CN" dirty="0"/>
              <a:t>Intent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484784"/>
            <a:ext cx="10972800" cy="537321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隐式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：未明确指明待加载的组件类，但是在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属性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中给出了待加载组件需要满足的特征。那么对应被启动的组件中接受此种属性。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组件的特征取决于在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配置中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元素的配置。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就是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用于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描述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的各种属性，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元素通常可包含如下子元素。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0~N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.../&gt;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0~N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.../&gt;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0~1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.../&gt;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355699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属性都是普通的字符串，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代表想要完成的一个“动作”，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代表此动作的额外信息。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被启动的组件是不明确的，取决于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属性。例如：我提供的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="com.example.intent.AAA"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，那么就启动指定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intent-filter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的组件。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属性要结合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9376" y="5184576"/>
            <a:ext cx="11528176" cy="112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android:name="com.example.intent.AAA"/&gt;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android:name="android.intent.category.DEFAULT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mtClean="0"/>
              <a:t>Intent</a:t>
            </a:r>
            <a:r>
              <a:rPr lang="zh-CN" altLang="en-US" smtClean="0"/>
              <a:t>的</a:t>
            </a:r>
            <a:r>
              <a:rPr lang="en-US" altLang="zh-CN" smtClean="0"/>
              <a:t>Action</a:t>
            </a:r>
            <a:r>
              <a:rPr lang="zh-CN" altLang="en-US" smtClean="0"/>
              <a:t>、</a:t>
            </a:r>
            <a:r>
              <a:rPr lang="en-US" altLang="zh-CN" smtClean="0"/>
              <a:t>Category</a:t>
            </a:r>
            <a:r>
              <a:rPr lang="zh-CN" altLang="en-US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484784"/>
            <a:ext cx="10814992" cy="1036712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内部提供了大量的标准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Catetory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常量串的组合。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588642"/>
            <a:ext cx="9669238" cy="4224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9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988840"/>
            <a:ext cx="9850333" cy="4306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7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4637112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属性使用时注意事项：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dirty="0" smtClean="0">
                <a:solidFill>
                  <a:srgbClr val="C00000"/>
                </a:solidFill>
              </a:rPr>
              <a:t>只能设定一个</a:t>
            </a:r>
            <a:r>
              <a:rPr lang="en-US" altLang="zh-CN" sz="3200" dirty="0" smtClean="0">
                <a:solidFill>
                  <a:srgbClr val="C00000"/>
                </a:solidFill>
              </a:rPr>
              <a:t>Action</a:t>
            </a:r>
            <a:r>
              <a:rPr lang="zh-CN" altLang="en-US" sz="3200" dirty="0" smtClean="0">
                <a:solidFill>
                  <a:srgbClr val="C00000"/>
                </a:solidFill>
              </a:rPr>
              <a:t>属性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；表明某一个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只能加载一个组件。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为隐式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，且指明了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属性，则待加载组件必须在</a:t>
            </a:r>
            <a:r>
              <a:rPr lang="en-US" altLang="zh-CN" sz="3200" dirty="0" smtClean="0">
                <a:solidFill>
                  <a:srgbClr val="C00000"/>
                </a:solidFill>
              </a:rPr>
              <a:t>AndroidManifest.xml</a:t>
            </a:r>
            <a:r>
              <a:rPr lang="zh-CN" altLang="en-US" sz="3200" dirty="0" smtClean="0">
                <a:solidFill>
                  <a:srgbClr val="C00000"/>
                </a:solidFill>
              </a:rPr>
              <a:t>文件中进行注册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，且</a:t>
            </a:r>
            <a:r>
              <a:rPr lang="zh-CN" altLang="en-US" sz="3200" dirty="0" smtClean="0">
                <a:solidFill>
                  <a:srgbClr val="C00000"/>
                </a:solidFill>
              </a:rPr>
              <a:t>添加</a:t>
            </a:r>
            <a:r>
              <a:rPr lang="en-US" altLang="zh-CN" sz="3200" dirty="0" smtClean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元素并声明</a:t>
            </a:r>
            <a:r>
              <a:rPr lang="en-US" altLang="zh-CN" sz="3200" dirty="0" smtClean="0">
                <a:solidFill>
                  <a:srgbClr val="C00000"/>
                </a:solidFill>
              </a:rPr>
              <a:t>&lt;action&gt;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子</a:t>
            </a:r>
            <a:r>
              <a:rPr lang="zh-CN" altLang="en-US" sz="3200" smtClean="0">
                <a:solidFill>
                  <a:srgbClr val="C00000"/>
                </a:solidFill>
              </a:rPr>
              <a:t>元素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4637112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文件中，</a:t>
            </a:r>
            <a:r>
              <a:rPr lang="zh-CN" altLang="en-US" sz="3200" dirty="0" smtClean="0">
                <a:solidFill>
                  <a:srgbClr val="C00000"/>
                </a:solidFill>
              </a:rPr>
              <a:t>一个组件的</a:t>
            </a:r>
            <a:r>
              <a:rPr lang="en-US" altLang="zh-CN" sz="3200" dirty="0" smtClean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元素中可以包含多个</a:t>
            </a:r>
            <a:r>
              <a:rPr lang="en-US" altLang="zh-CN" sz="3200" dirty="0" smtClean="0">
                <a:solidFill>
                  <a:srgbClr val="C00000"/>
                </a:solidFill>
              </a:rPr>
              <a:t>&lt;action&gt;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表明该组件可以被不同的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加载。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属性值可以使用内置的，也可以使用用户自定义的。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若符合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对象的待加载组件有多个，将以列表形式显示出来以供用户选择。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教学</a:t>
            </a:r>
            <a:r>
              <a:rPr lang="zh-CN" altLang="en-US" dirty="0"/>
              <a:t>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767408" y="1600201"/>
            <a:ext cx="943304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掌握</a:t>
            </a:r>
            <a:r>
              <a:rPr lang="en-US" altLang="zh-CN" dirty="0"/>
              <a:t>Intent</a:t>
            </a:r>
            <a:r>
              <a:rPr lang="zh-CN" altLang="en-US" dirty="0"/>
              <a:t>的基本用法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78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470912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属性使用时注意事项：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dirty="0" smtClean="0">
                <a:solidFill>
                  <a:srgbClr val="C00000"/>
                </a:solidFill>
              </a:rPr>
              <a:t>可以添加多个</a:t>
            </a:r>
            <a:r>
              <a:rPr lang="en-US" altLang="zh-CN" sz="3200" dirty="0" smtClean="0">
                <a:solidFill>
                  <a:srgbClr val="C00000"/>
                </a:solidFill>
              </a:rPr>
              <a:t>Category</a:t>
            </a:r>
            <a:r>
              <a:rPr lang="zh-CN" altLang="en-US" sz="3200" dirty="0" smtClean="0">
                <a:solidFill>
                  <a:srgbClr val="C00000"/>
                </a:solidFill>
              </a:rPr>
              <a:t>属性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；使用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addCategory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removeCategory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来添加或删除属性。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为隐式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，且指明了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ategory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属性，则待加载组件需要在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文件中进行注册，且</a:t>
            </a:r>
            <a:r>
              <a:rPr lang="zh-CN" altLang="en-US" sz="3200" dirty="0" smtClean="0">
                <a:solidFill>
                  <a:srgbClr val="C00000"/>
                </a:solidFill>
              </a:rPr>
              <a:t>添加</a:t>
            </a:r>
            <a:r>
              <a:rPr lang="en-US" altLang="zh-CN" sz="3200" dirty="0" smtClean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元素声明</a:t>
            </a:r>
            <a:r>
              <a:rPr lang="en-US" altLang="zh-CN" sz="3200" dirty="0" smtClean="0">
                <a:solidFill>
                  <a:srgbClr val="C00000"/>
                </a:solidFill>
              </a:rPr>
              <a:t>&lt;category&gt;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子</a:t>
            </a:r>
            <a:r>
              <a:rPr lang="zh-CN" altLang="en-US" sz="3200" smtClean="0">
                <a:solidFill>
                  <a:srgbClr val="C00000"/>
                </a:solidFill>
              </a:rPr>
              <a:t>元素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4709120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文件中，</a:t>
            </a:r>
            <a:r>
              <a:rPr lang="zh-CN" altLang="en-US" sz="3200" dirty="0" smtClean="0">
                <a:solidFill>
                  <a:srgbClr val="C00000"/>
                </a:solidFill>
              </a:rPr>
              <a:t>一个组件的</a:t>
            </a:r>
            <a:r>
              <a:rPr lang="en-US" altLang="zh-CN" sz="3200" dirty="0" smtClean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元素中可以包含多个</a:t>
            </a:r>
            <a:r>
              <a:rPr lang="en-US" altLang="zh-CN" sz="3200" dirty="0" smtClean="0">
                <a:solidFill>
                  <a:srgbClr val="C00000"/>
                </a:solidFill>
              </a:rPr>
              <a:t>&lt;category&gt;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子元素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属性值可以使用内置的，也可以使用用户自定义的。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对象指明了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属性，但未指明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</a:t>
            </a:r>
            <a:r>
              <a:rPr lang="zh-CN" altLang="en-US" sz="3200" dirty="0" smtClean="0">
                <a:solidFill>
                  <a:srgbClr val="C00000"/>
                </a:solidFill>
              </a:rPr>
              <a:t>使用默认的</a:t>
            </a:r>
            <a:r>
              <a:rPr lang="en-US" altLang="zh-CN" sz="3200" dirty="0" smtClean="0">
                <a:solidFill>
                  <a:srgbClr val="C00000"/>
                </a:solidFill>
              </a:rPr>
              <a:t>category</a:t>
            </a:r>
            <a:r>
              <a:rPr lang="zh-CN" altLang="en-US" sz="3200" dirty="0" smtClean="0">
                <a:solidFill>
                  <a:srgbClr val="C00000"/>
                </a:solidFill>
              </a:rPr>
              <a:t>属性</a:t>
            </a:r>
            <a:r>
              <a:rPr lang="en-US" altLang="zh-CN" sz="3200" smtClean="0">
                <a:solidFill>
                  <a:srgbClr val="C00000"/>
                </a:solidFill>
              </a:rPr>
              <a:t>Intent.DEFAULT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6366" y="5589240"/>
            <a:ext cx="9520194" cy="112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CATEGORY_DEFAULT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"android.intent.category.DEFAULT"</a:t>
            </a:r>
          </a:p>
        </p:txBody>
      </p:sp>
    </p:spTree>
    <p:extLst>
      <p:ext uri="{BB962C8B-B14F-4D97-AF65-F5344CB8AC3E}">
        <p14:creationId xmlns:p14="http://schemas.microsoft.com/office/powerpoint/2010/main" val="39710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945216" cy="26928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属性通常用于向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属性提供操作的数据，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属性接受一个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对象通过如下形式的字符串表示：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scheme://host:port/path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lvl="1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例如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3564180"/>
            <a:ext cx="9520194" cy="6569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//com.android.contacts/contacts/1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1775520" y="4403650"/>
            <a:ext cx="7200800" cy="2265710"/>
          </a:xfrm>
        </p:spPr>
        <p:txBody>
          <a:bodyPr>
            <a:normAutofit/>
          </a:bodyPr>
          <a:lstStyle/>
          <a:p>
            <a:pPr lvl="1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scheme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host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com.android.contacts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部分被省略了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/contacts/1</a:t>
            </a:r>
          </a:p>
        </p:txBody>
      </p:sp>
    </p:spTree>
    <p:extLst>
      <p:ext uri="{BB962C8B-B14F-4D97-AF65-F5344CB8AC3E}">
        <p14:creationId xmlns:p14="http://schemas.microsoft.com/office/powerpoint/2010/main" val="21463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5069159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属性用于指定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属性的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类型，这种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类型可以是任何自定义的类型，只要符合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abc/xyz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格式的字符串即可。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</a:t>
            </a:r>
            <a:r>
              <a:rPr lang="en-US" altLang="zh-CN" sz="3200" dirty="0" err="1">
                <a:solidFill>
                  <a:srgbClr val="C00000"/>
                </a:solidFill>
              </a:rPr>
              <a:t>setData</a:t>
            </a:r>
            <a:r>
              <a:rPr lang="en-US" altLang="zh-CN" sz="3200" dirty="0">
                <a:solidFill>
                  <a:srgbClr val="C00000"/>
                </a:solidFill>
              </a:rPr>
              <a:t>( </a:t>
            </a:r>
            <a:r>
              <a:rPr lang="en-US" altLang="zh-CN" sz="3200">
                <a:solidFill>
                  <a:srgbClr val="C00000"/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</a:t>
            </a:r>
            <a:r>
              <a:rPr lang="en-US" altLang="zh-CN" sz="3200" dirty="0" err="1">
                <a:solidFill>
                  <a:srgbClr val="C00000"/>
                </a:solidFill>
              </a:rPr>
              <a:t>setType</a:t>
            </a:r>
            <a:r>
              <a:rPr lang="en-US" altLang="zh-CN" sz="3200" dirty="0">
                <a:solidFill>
                  <a:srgbClr val="C00000"/>
                </a:solidFill>
              </a:rPr>
              <a:t>( </a:t>
            </a:r>
            <a:r>
              <a:rPr lang="en-US" altLang="zh-CN" sz="3200">
                <a:solidFill>
                  <a:srgbClr val="C00000"/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solidFill>
                  <a:srgbClr val="C00000"/>
                </a:solidFill>
              </a:rPr>
              <a:t>data</a:t>
            </a:r>
            <a:r>
              <a:rPr lang="zh-CN" altLang="en-US">
                <a:solidFill>
                  <a:srgbClr val="C00000"/>
                </a:solidFill>
              </a:rPr>
              <a:t>和</a:t>
            </a:r>
            <a:r>
              <a:rPr lang="en-US" altLang="zh-CN">
                <a:solidFill>
                  <a:srgbClr val="C00000"/>
                </a:solidFill>
              </a:rPr>
              <a:t>type</a:t>
            </a:r>
            <a:r>
              <a:rPr lang="zh-CN" altLang="en-US">
                <a:solidFill>
                  <a:srgbClr val="C00000"/>
                </a:solidFill>
              </a:rPr>
              <a:t>属性一般只需要一个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，通过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setData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方法会把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属性设置为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，相反设置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setType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方法会把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设置为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，如果想要两个属性同时设置，要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mtClean="0">
                <a:solidFill>
                  <a:srgbClr val="C00000"/>
                </a:solidFill>
              </a:rPr>
              <a:t>setDataAndType</a:t>
            </a:r>
            <a:r>
              <a:rPr lang="en-US" altLang="zh-CN">
                <a:solidFill>
                  <a:srgbClr val="C00000"/>
                </a:solidFill>
              </a:rPr>
              <a:t>()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2000" y="1456184"/>
            <a:ext cx="10820399" cy="6046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组合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4383" y="2016224"/>
            <a:ext cx="10575634" cy="1196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intent.setAction(Intent.ACTION_VIEW);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 data = Uri.parse("http://localhost:8080/index ");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intent.setData(data);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67408" y="3356992"/>
            <a:ext cx="10972800" cy="1080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希望打开满足上述条件的组件时，则需要对组件的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做如下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声明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4382" y="4365104"/>
            <a:ext cx="10575634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android:name="android.intent.action.VIEW"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android:name="android.intent.category.DEFAULT" /&gt;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data android:scheme="http"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android:host="localhost"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android:port="8080"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android:path="/index"/&gt; </a:t>
            </a:r>
          </a:p>
        </p:txBody>
      </p:sp>
    </p:spTree>
    <p:extLst>
      <p:ext uri="{BB962C8B-B14F-4D97-AF65-F5344CB8AC3E}">
        <p14:creationId xmlns:p14="http://schemas.microsoft.com/office/powerpoint/2010/main" val="12070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2000" y="1456184"/>
            <a:ext cx="10820399" cy="60466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例如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属性、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属性同时使用。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4383" y="2016224"/>
            <a:ext cx="10575634" cy="126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intent = new Intent(Intent.ACTION_VIEW);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 uri = Uri.parse("file:///mp3/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平凡之路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.mp3");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intent.setDataAndType(uri, "audio/mp3"); 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67408" y="3356992"/>
            <a:ext cx="10972800" cy="1080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希望打开满足上述条件的组件时，则需要对组件的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做如下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声明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4382" y="4365104"/>
            <a:ext cx="10575634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android:name="android.intent.action.VIEW" /&gt;            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android:name="android.intent.category.DEFAULT" /&gt;  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&lt;data android:scheme=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"file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android:host=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mp3"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android:path=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平凡之路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mp3"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android:mimeType=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"audio/mp3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 </a:t>
            </a:r>
          </a:p>
        </p:txBody>
      </p:sp>
    </p:spTree>
    <p:extLst>
      <p:ext uri="{BB962C8B-B14F-4D97-AF65-F5344CB8AC3E}">
        <p14:creationId xmlns:p14="http://schemas.microsoft.com/office/powerpoint/2010/main" val="22310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2764903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属性通常用于在多个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之间进行数据交换。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属性值一般是一个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类似于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，存在多组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key-value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对，这样就可以在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多个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ctivity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之间交换数据了。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添加数据使用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putExtra()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9456" y="4264497"/>
            <a:ext cx="993710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intent.putExtra("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"10086");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67408" y="5195330"/>
            <a:ext cx="10814992" cy="67617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获取数据使用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getStringExtra()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进行获取。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9456" y="5871501"/>
            <a:ext cx="993710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intent.getStringExtra("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2843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关系。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就像一个容器，而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相当于填充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这个容器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的内容，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处于最下面，最后添加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最顶端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从最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顶端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取出。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Flags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（标志位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）表示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运行模式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67667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Flags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（标志位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）表示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运行模式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9356" y="2214127"/>
            <a:ext cx="11701300" cy="4383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ctivity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存在，拿到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最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顶端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不会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启动新的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intent.addFlags(Intent.FLAG_ACTIVITY_BROUGHT_TO_FRONT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ctivity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存在，将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之上的所有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结束掉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intent.addFlags(Intent.FLAG_ACTIVITY_CLEAR_TOP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默认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的跳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放到一个新的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intent.addFlags(Intent.FLAG_ACTIVITY_NEW_TASK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r>
              <a:rPr lang="zh-CN" altLang="en-US" sz="280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已运行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到了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，再次跳转</a:t>
            </a:r>
            <a:r>
              <a:rPr lang="zh-CN" altLang="en-US" sz="280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不会再运行这个</a:t>
            </a:r>
            <a:r>
              <a:rPr lang="en-US" altLang="zh-CN" sz="280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endParaRPr lang="en-US" altLang="zh-CN" sz="28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intent.addFlags(Intent.FLAG_ACTIVITY_SINGLE_TOP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0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使用隐式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使用显式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18282" y="2132856"/>
            <a:ext cx="6362094" cy="685801"/>
            <a:chOff x="3467195" y="1571956"/>
            <a:chExt cx="6362094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使用显示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使用隐式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037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28800"/>
            <a:ext cx="10814992" cy="4857402"/>
          </a:xfrm>
        </p:spPr>
        <p:txBody>
          <a:bodyPr>
            <a:noAutofit/>
          </a:bodyPr>
          <a:lstStyle/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基本设计理念是：减少组件间的耦合；因此在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中提供了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来实现在应用程序组件与组件之间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交互。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：意图，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负责对应用中一次操作的动作、动作涉及数据、附加数据进行描述；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根据此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的描述，负责找到对应的组件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传递给调用的组件，并完成组件的调用。 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最主要的作用就是，使用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启动三大核心</a:t>
            </a:r>
            <a:r>
              <a:rPr lang="zh-CN" altLang="en-US" sz="3200">
                <a:solidFill>
                  <a:srgbClr val="C00000"/>
                </a:solidFill>
              </a:rPr>
              <a:t>组件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1900807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中的三大核心组件，</a:t>
            </a:r>
            <a:r>
              <a:rPr lang="zh-CN" altLang="en-US" sz="3200" dirty="0">
                <a:solidFill>
                  <a:srgbClr val="C00000"/>
                </a:solidFill>
              </a:rPr>
              <a:t>活动</a:t>
            </a:r>
            <a:r>
              <a:rPr lang="en-US" altLang="zh-CN" sz="3200" dirty="0">
                <a:solidFill>
                  <a:srgbClr val="C00000"/>
                </a:solidFill>
              </a:rPr>
              <a:t>(Activity)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3200" dirty="0">
                <a:solidFill>
                  <a:srgbClr val="C00000"/>
                </a:solidFill>
              </a:rPr>
              <a:t>服务</a:t>
            </a:r>
            <a:r>
              <a:rPr lang="en-US" altLang="zh-CN" sz="3200" dirty="0">
                <a:solidFill>
                  <a:srgbClr val="C00000"/>
                </a:solidFill>
              </a:rPr>
              <a:t>(Service)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3200" dirty="0">
                <a:solidFill>
                  <a:srgbClr val="C00000"/>
                </a:solidFill>
              </a:rPr>
              <a:t>广播接收器</a:t>
            </a:r>
            <a:r>
              <a:rPr lang="en-US" altLang="zh-CN" sz="3200" dirty="0">
                <a:solidFill>
                  <a:srgbClr val="C00000"/>
                </a:solidFill>
              </a:rPr>
              <a:t>(BroadcastReceiver)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，都是通过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来启动或激活的。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11034" y="2852936"/>
            <a:ext cx="6513558" cy="3826079"/>
            <a:chOff x="3575720" y="2780928"/>
            <a:chExt cx="6513558" cy="3826079"/>
          </a:xfrm>
        </p:grpSpPr>
        <p:sp>
          <p:nvSpPr>
            <p:cNvPr id="4" name="椭圆 3"/>
            <p:cNvSpPr/>
            <p:nvPr/>
          </p:nvSpPr>
          <p:spPr>
            <a:xfrm>
              <a:off x="5799620" y="278092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Activity-1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99620" y="530120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Broadcast</a:t>
              </a:r>
            </a:p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Receiver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3575720" y="404398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8001046" y="4043989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Activity-2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5738464" y="4144253"/>
              <a:ext cx="2210544" cy="1105272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Intent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4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Intent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412776"/>
            <a:ext cx="9443392" cy="532775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788533"/>
              </p:ext>
            </p:extLst>
          </p:nvPr>
        </p:nvGraphicFramePr>
        <p:xfrm>
          <a:off x="2078752" y="1966600"/>
          <a:ext cx="8625759" cy="1102360"/>
        </p:xfrm>
        <a:graphic>
          <a:graphicData uri="http://schemas.openxmlformats.org/drawingml/2006/table">
            <a:tbl>
              <a:tblPr/>
              <a:tblGrid>
                <a:gridCol w="4161264">
                  <a:extLst>
                    <a:ext uri="{9D8B030D-6E8A-4147-A177-3AD203B41FA5}">
                      <a16:colId xmlns:a16="http://schemas.microsoft.com/office/drawing/2014/main" val="967325757"/>
                    </a:ext>
                  </a:extLst>
                </a:gridCol>
                <a:gridCol w="4464495">
                  <a:extLst>
                    <a:ext uri="{9D8B030D-6E8A-4147-A177-3AD203B41FA5}">
                      <a16:colId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Context.startActivity()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Activity.startActivityForResult()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Activity(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并获得相应信息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72124"/>
                  </a:ext>
                </a:extLst>
              </a:tr>
            </a:tbl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767408" y="3068961"/>
            <a:ext cx="9443392" cy="60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67408" y="4725145"/>
            <a:ext cx="9443392" cy="64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21746"/>
              </p:ext>
            </p:extLst>
          </p:nvPr>
        </p:nvGraphicFramePr>
        <p:xfrm>
          <a:off x="2063552" y="3633689"/>
          <a:ext cx="8625759" cy="1102360"/>
        </p:xfrm>
        <a:graphic>
          <a:graphicData uri="http://schemas.openxmlformats.org/drawingml/2006/table">
            <a:tbl>
              <a:tblPr/>
              <a:tblGrid>
                <a:gridCol w="4176464">
                  <a:extLst>
                    <a:ext uri="{9D8B030D-6E8A-4147-A177-3AD203B41FA5}">
                      <a16:colId xmlns:a16="http://schemas.microsoft.com/office/drawing/2014/main" val="967325757"/>
                    </a:ext>
                  </a:extLst>
                </a:gridCol>
                <a:gridCol w="4449295">
                  <a:extLst>
                    <a:ext uri="{9D8B030D-6E8A-4147-A177-3AD203B41FA5}">
                      <a16:colId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Context.startService()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Context.bindService()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在调用组件和目标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间建立连接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7212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9882"/>
              </p:ext>
            </p:extLst>
          </p:nvPr>
        </p:nvGraphicFramePr>
        <p:xfrm>
          <a:off x="2069909" y="5301208"/>
          <a:ext cx="8625759" cy="1501140"/>
        </p:xfrm>
        <a:graphic>
          <a:graphicData uri="http://schemas.openxmlformats.org/drawingml/2006/table">
            <a:tbl>
              <a:tblPr/>
              <a:tblGrid>
                <a:gridCol w="4168080">
                  <a:extLst>
                    <a:ext uri="{9D8B030D-6E8A-4147-A177-3AD203B41FA5}">
                      <a16:colId xmlns:a16="http://schemas.microsoft.com/office/drawing/2014/main" val="967325757"/>
                    </a:ext>
                  </a:extLst>
                </a:gridCol>
                <a:gridCol w="4457679">
                  <a:extLst>
                    <a:ext uri="{9D8B030D-6E8A-4147-A177-3AD203B41FA5}">
                      <a16:colId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Context.sendOrderedBroadcast()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7212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Context.sendStickyBroadcast()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粘性的发送广播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1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Intent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484784"/>
            <a:ext cx="10814992" cy="506916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由以下各个组成部分：</a:t>
            </a:r>
          </a:p>
          <a:p>
            <a:pPr lvl="1">
              <a:spcBef>
                <a:spcPts val="1200"/>
              </a:spcBef>
            </a:pP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omponent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（组件）：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目的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组件。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ction  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动作）：用来表现意图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行动。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ategory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类别）：用来表现动作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类别。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ata    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数据）：表示与动作要操纵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ype    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数据类型）：对于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范例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描写。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xtras  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扩展信息）：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扩展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Flags   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标志位）：期望这个意图的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运行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Intent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781127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对象在启动组件时，需要明确一个核心问题：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对象待启动的组件是什么？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800"/>
              </a:spcBef>
              <a:spcAft>
                <a:spcPts val="600"/>
              </a:spcAft>
              <a:buFont typeface="微软雅黑" panose="020B0503020204020204" pitchFamily="34" charset="-122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根据这个问题的解决思路，一般在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中有两种形式的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rgbClr val="C00000"/>
                </a:solidFill>
              </a:rPr>
              <a:t>显示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：直接指明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的目的地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rgbClr val="C00000"/>
                </a:solidFill>
              </a:rPr>
              <a:t>隐式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：没有直接指明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目的地，而是通过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其它属性来隐式指出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待加载的组件类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7175" y="3080353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使用显示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使用隐式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381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5042</TotalTime>
  <Words>2130</Words>
  <Application>Microsoft Office PowerPoint</Application>
  <PresentationFormat>宽屏</PresentationFormat>
  <Paragraphs>242</Paragraphs>
  <Slides>30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Consolas</vt:lpstr>
      <vt:lpstr>Wingdings</vt:lpstr>
      <vt:lpstr>2_Office 主题</vt:lpstr>
      <vt:lpstr>第五章 第一节 Intent的使用</vt:lpstr>
      <vt:lpstr>教学目标</vt:lpstr>
      <vt:lpstr>目录</vt:lpstr>
      <vt:lpstr>Intent简介</vt:lpstr>
      <vt:lpstr>Intent简介</vt:lpstr>
      <vt:lpstr>Intent简介</vt:lpstr>
      <vt:lpstr>Intent简介</vt:lpstr>
      <vt:lpstr>Intent简介</vt:lpstr>
      <vt:lpstr>目录</vt:lpstr>
      <vt:lpstr>使用显式Intent</vt:lpstr>
      <vt:lpstr>使用显式Intent</vt:lpstr>
      <vt:lpstr>使用显式Intent</vt:lpstr>
      <vt:lpstr>目录</vt:lpstr>
      <vt:lpstr>隐式Intent</vt:lpstr>
      <vt:lpstr>Intent的Action、Category属性</vt:lpstr>
      <vt:lpstr>Intent的Action、Category属性</vt:lpstr>
      <vt:lpstr>Intent的Action、Category属性</vt:lpstr>
      <vt:lpstr>Intent的Action、Category属性</vt:lpstr>
      <vt:lpstr>Intent的Action、Category属性</vt:lpstr>
      <vt:lpstr>Intent的Action、Category属性</vt:lpstr>
      <vt:lpstr>Intent的Action、Category属性</vt:lpstr>
      <vt:lpstr>Intent的Data、Type属性</vt:lpstr>
      <vt:lpstr>Intent的Data、Type属性</vt:lpstr>
      <vt:lpstr>Intent的Data、Type属性</vt:lpstr>
      <vt:lpstr>Intent的Data、Type属性</vt:lpstr>
      <vt:lpstr>Intent的Extra属性</vt:lpstr>
      <vt:lpstr>Intent的Flags属性</vt:lpstr>
      <vt:lpstr>Intent的Flags属性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706</cp:revision>
  <dcterms:created xsi:type="dcterms:W3CDTF">2012-01-28T13:55:28Z</dcterms:created>
  <dcterms:modified xsi:type="dcterms:W3CDTF">2018-03-21T15:05:38Z</dcterms:modified>
</cp:coreProperties>
</file>