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3"/>
  </p:notesMasterIdLst>
  <p:sldIdLst>
    <p:sldId id="351" r:id="rId2"/>
    <p:sldId id="607" r:id="rId3"/>
    <p:sldId id="657" r:id="rId4"/>
    <p:sldId id="609" r:id="rId5"/>
    <p:sldId id="610" r:id="rId6"/>
    <p:sldId id="611" r:id="rId7"/>
    <p:sldId id="658" r:id="rId8"/>
    <p:sldId id="613" r:id="rId9"/>
    <p:sldId id="615" r:id="rId10"/>
    <p:sldId id="616" r:id="rId11"/>
    <p:sldId id="617" r:id="rId12"/>
    <p:sldId id="618" r:id="rId13"/>
    <p:sldId id="619" r:id="rId14"/>
    <p:sldId id="620" r:id="rId15"/>
    <p:sldId id="621" r:id="rId16"/>
    <p:sldId id="622" r:id="rId17"/>
    <p:sldId id="623" r:id="rId18"/>
    <p:sldId id="624" r:id="rId19"/>
    <p:sldId id="625" r:id="rId20"/>
    <p:sldId id="626" r:id="rId21"/>
    <p:sldId id="627" r:id="rId22"/>
    <p:sldId id="628" r:id="rId23"/>
    <p:sldId id="629" r:id="rId24"/>
    <p:sldId id="630" r:id="rId25"/>
    <p:sldId id="631" r:id="rId26"/>
    <p:sldId id="632" r:id="rId27"/>
    <p:sldId id="633" r:id="rId28"/>
    <p:sldId id="634" r:id="rId29"/>
    <p:sldId id="635" r:id="rId30"/>
    <p:sldId id="636" r:id="rId31"/>
    <p:sldId id="638" r:id="rId32"/>
    <p:sldId id="639" r:id="rId33"/>
    <p:sldId id="640" r:id="rId34"/>
    <p:sldId id="641" r:id="rId35"/>
    <p:sldId id="642" r:id="rId36"/>
    <p:sldId id="643" r:id="rId37"/>
    <p:sldId id="644" r:id="rId38"/>
    <p:sldId id="659" r:id="rId39"/>
    <p:sldId id="646" r:id="rId40"/>
    <p:sldId id="660" r:id="rId41"/>
    <p:sldId id="647" r:id="rId42"/>
    <p:sldId id="648" r:id="rId43"/>
    <p:sldId id="649" r:id="rId44"/>
    <p:sldId id="661" r:id="rId45"/>
    <p:sldId id="651" r:id="rId46"/>
    <p:sldId id="652" r:id="rId47"/>
    <p:sldId id="653" r:id="rId48"/>
    <p:sldId id="654" r:id="rId49"/>
    <p:sldId id="655" r:id="rId50"/>
    <p:sldId id="662" r:id="rId51"/>
    <p:sldId id="262"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tze" initials="E" lastIdx="1" clrIdx="0">
    <p:extLst>
      <p:ext uri="{19B8F6BF-5375-455C-9EA6-DF929625EA0E}">
        <p15:presenceInfo xmlns:p15="http://schemas.microsoft.com/office/powerpoint/2012/main" userId="Eetz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42D"/>
    <a:srgbClr val="00C8F8"/>
    <a:srgbClr val="F8F898"/>
    <a:srgbClr val="88B429"/>
    <a:srgbClr val="0D055B"/>
    <a:srgbClr val="5966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15" autoAdjust="0"/>
    <p:restoredTop sz="94322" autoAdjust="0"/>
  </p:normalViewPr>
  <p:slideViewPr>
    <p:cSldViewPr>
      <p:cViewPr varScale="1">
        <p:scale>
          <a:sx n="73" d="100"/>
          <a:sy n="73" d="100"/>
        </p:scale>
        <p:origin x="666"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7A4FE-15A4-4468-9890-CEB24014ACB3}" type="datetimeFigureOut">
              <a:rPr lang="zh-CN" altLang="en-US" smtClean="0"/>
              <a:t>2018/3/26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AFED13-18EC-4853-B935-6E23F2540B2D}" type="slidenum">
              <a:rPr lang="zh-CN" altLang="en-US" smtClean="0"/>
              <a:t>‹#›</a:t>
            </a:fld>
            <a:endParaRPr lang="zh-CN" altLang="en-US"/>
          </a:p>
        </p:txBody>
      </p:sp>
    </p:spTree>
    <p:extLst>
      <p:ext uri="{BB962C8B-B14F-4D97-AF65-F5344CB8AC3E}">
        <p14:creationId xmlns:p14="http://schemas.microsoft.com/office/powerpoint/2010/main" val="2914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ink.zhihu.com/?target=http://developer.android.com/guide/topics/resources/drawable-resource.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link.zhihu.com/?target=http://developer.android.com/tools/projects/index.html#mipma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作者：狄方方</a:t>
            </a:r>
            <a:br>
              <a:rPr lang="zh-CN" altLang="en-US" dirty="0" smtClean="0"/>
            </a:br>
            <a:r>
              <a:rPr lang="zh-CN" altLang="en-US" dirty="0" smtClean="0"/>
              <a:t>链接：</a:t>
            </a:r>
            <a:r>
              <a:rPr lang="en-US" altLang="zh-CN" dirty="0" smtClean="0"/>
              <a:t>https://www.zhihu.com/question/29265243/answer/43746950</a:t>
            </a:r>
            <a:br>
              <a:rPr lang="en-US" altLang="zh-CN" dirty="0" smtClean="0"/>
            </a:br>
            <a:r>
              <a:rPr lang="zh-CN" altLang="en-US" dirty="0" smtClean="0"/>
              <a:t>来源：知乎</a:t>
            </a:r>
            <a:br>
              <a:rPr lang="zh-CN" altLang="en-US" dirty="0" smtClean="0"/>
            </a:br>
            <a:r>
              <a:rPr lang="zh-CN" altLang="en-US" dirty="0" smtClean="0"/>
              <a:t>著作权归作者所有。商业转载请联系作者获得授权，非商业转载请注明出处。</a:t>
            </a:r>
            <a:br>
              <a:rPr lang="zh-CN" altLang="en-US" dirty="0" smtClean="0"/>
            </a:br>
            <a:r>
              <a:rPr lang="zh-CN" altLang="en-US" dirty="0" smtClean="0"/>
              <a:t/>
            </a:r>
            <a:br>
              <a:rPr lang="zh-CN" altLang="en-US" dirty="0" smtClean="0"/>
            </a:br>
            <a:r>
              <a:rPr lang="en-US" altLang="zh-CN" dirty="0" err="1" smtClean="0"/>
              <a:t>drawable</a:t>
            </a:r>
            <a:r>
              <a:rPr lang="en-US" altLang="zh-CN" dirty="0" smtClean="0"/>
              <a:t>/</a:t>
            </a:r>
            <a:br>
              <a:rPr lang="en-US" altLang="zh-CN" dirty="0" smtClean="0"/>
            </a:br>
            <a:r>
              <a:rPr lang="en-US" altLang="zh-CN" dirty="0" smtClean="0"/>
              <a:t>For bitmap files (PNG, JPEG, or GIF), 9-Patch image files, and XML files that describe </a:t>
            </a:r>
            <a:r>
              <a:rPr lang="en-US" altLang="zh-CN" dirty="0" err="1" smtClean="0"/>
              <a:t>Drawable</a:t>
            </a:r>
            <a:r>
              <a:rPr lang="en-US" altLang="zh-CN" dirty="0" smtClean="0"/>
              <a:t> shapes or </a:t>
            </a:r>
            <a:r>
              <a:rPr lang="en-US" altLang="zh-CN" dirty="0" err="1" smtClean="0"/>
              <a:t>Drawable</a:t>
            </a:r>
            <a:r>
              <a:rPr lang="en-US" altLang="zh-CN" dirty="0" smtClean="0"/>
              <a:t> objects that contain multiple states (normal, pressed, or focused). See the </a:t>
            </a:r>
            <a:r>
              <a:rPr lang="en-US" altLang="zh-CN" dirty="0" err="1" smtClean="0">
                <a:hlinkClick r:id="rId3"/>
              </a:rPr>
              <a:t>Drawable</a:t>
            </a:r>
            <a:r>
              <a:rPr lang="en-US" altLang="zh-CN" dirty="0" smtClean="0"/>
              <a:t> resource type.</a:t>
            </a:r>
          </a:p>
          <a:p>
            <a:r>
              <a:rPr lang="en-US" altLang="zh-CN" dirty="0" err="1" smtClean="0"/>
              <a:t>mipmap</a:t>
            </a:r>
            <a:r>
              <a:rPr lang="en-US" altLang="zh-CN" dirty="0" smtClean="0"/>
              <a:t>/</a:t>
            </a:r>
            <a:br>
              <a:rPr lang="en-US" altLang="zh-CN" dirty="0" smtClean="0"/>
            </a:br>
            <a:r>
              <a:rPr lang="en-US" altLang="zh-CN" dirty="0" smtClean="0"/>
              <a:t>For app launcher icons. The Android system retains the resources in this folder (and density-specific folders such as </a:t>
            </a:r>
            <a:r>
              <a:rPr lang="en-US" altLang="zh-CN" dirty="0" err="1" smtClean="0"/>
              <a:t>mipmap-xxxhdpi</a:t>
            </a:r>
            <a:r>
              <a:rPr lang="en-US" altLang="zh-CN" dirty="0" smtClean="0"/>
              <a:t>) regardless of the screen resolution of the device where your app is installed. This behavior allows launcher apps to pick the best resolution icon for your app to display on the home screen. For more information about using the </a:t>
            </a:r>
            <a:r>
              <a:rPr lang="en-US" altLang="zh-CN" dirty="0" err="1" smtClean="0"/>
              <a:t>mipmap</a:t>
            </a:r>
            <a:r>
              <a:rPr lang="en-US" altLang="zh-CN" dirty="0" smtClean="0"/>
              <a:t> folders, see </a:t>
            </a:r>
            <a:r>
              <a:rPr lang="en-US" altLang="zh-CN" dirty="0" smtClean="0">
                <a:hlinkClick r:id="rId4"/>
              </a:rPr>
              <a:t>Managing Launcher Icons as </a:t>
            </a:r>
            <a:r>
              <a:rPr lang="en-US" altLang="zh-CN" dirty="0" err="1" smtClean="0">
                <a:hlinkClick r:id="rId4"/>
              </a:rPr>
              <a:t>mipmap</a:t>
            </a:r>
            <a:r>
              <a:rPr lang="en-US" altLang="zh-CN" dirty="0" smtClean="0">
                <a:hlinkClick r:id="rId4"/>
              </a:rPr>
              <a:t> Resources</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a:t>
            </a:fld>
            <a:endParaRPr lang="zh-CN" altLang="en-US"/>
          </a:p>
        </p:txBody>
      </p:sp>
    </p:spTree>
    <p:extLst>
      <p:ext uri="{BB962C8B-B14F-4D97-AF65-F5344CB8AC3E}">
        <p14:creationId xmlns:p14="http://schemas.microsoft.com/office/powerpoint/2010/main" val="378604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备注：这个</a:t>
            </a:r>
            <a:r>
              <a:rPr lang="en-US" altLang="zh-CN" dirty="0" smtClean="0"/>
              <a:t>XML</a:t>
            </a:r>
            <a:r>
              <a:rPr lang="zh-CN" altLang="en-US" dirty="0" smtClean="0"/>
              <a:t>文件一直提示有错误，但是从网上也查不到错误原因？？</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22</a:t>
            </a:fld>
            <a:endParaRPr lang="zh-CN" altLang="en-US"/>
          </a:p>
        </p:txBody>
      </p:sp>
    </p:spTree>
    <p:extLst>
      <p:ext uri="{BB962C8B-B14F-4D97-AF65-F5344CB8AC3E}">
        <p14:creationId xmlns:p14="http://schemas.microsoft.com/office/powerpoint/2010/main" val="662170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bg1">
                <a:lumMod val="95000"/>
              </a:schemeClr>
            </a:gs>
            <a:gs pos="56000">
              <a:schemeClr val="bg1">
                <a:lumMod val="95000"/>
              </a:schemeClr>
            </a:gs>
            <a:gs pos="100000">
              <a:schemeClr val="bg1">
                <a:lumMod val="8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439817" y="3311768"/>
            <a:ext cx="6336703" cy="1354460"/>
          </a:xfrm>
        </p:spPr>
        <p:txBody>
          <a:bodyPr>
            <a:noAutofit/>
          </a:bodyPr>
          <a:lstStyle>
            <a:lvl1pPr>
              <a:defRPr lang="zh-CN" altLang="en-US" sz="4000" b="0" dirty="0">
                <a:solidFill>
                  <a:schemeClr val="tx1">
                    <a:lumMod val="65000"/>
                    <a:lumOff val="3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38432" y="2222074"/>
            <a:ext cx="2053312" cy="2431062"/>
          </a:xfrm>
          <a:prstGeom prst="rect">
            <a:avLst/>
          </a:prstGeom>
          <a:effectLst>
            <a:outerShdw blurRad="50800" dist="38100" dir="2700000" algn="tl" rotWithShape="0">
              <a:prstClr val="black">
                <a:alpha val="40000"/>
              </a:prstClr>
            </a:outerShdw>
            <a:reflection stA="55000" endPos="20000" dist="25400" dir="5400000" sy="-100000" algn="bl" rotWithShape="0"/>
          </a:effectLst>
        </p:spPr>
      </p:pic>
      <p:cxnSp>
        <p:nvCxnSpPr>
          <p:cNvPr id="15" name="直接连接符 8"/>
          <p:cNvCxnSpPr>
            <a:cxnSpLocks noChangeShapeType="1"/>
          </p:cNvCxnSpPr>
          <p:nvPr userDrawn="1"/>
        </p:nvCxnSpPr>
        <p:spPr bwMode="auto">
          <a:xfrm>
            <a:off x="4007769" y="2087632"/>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16" name="直接连接符 8"/>
          <p:cNvCxnSpPr>
            <a:cxnSpLocks noChangeShapeType="1"/>
          </p:cNvCxnSpPr>
          <p:nvPr userDrawn="1"/>
        </p:nvCxnSpPr>
        <p:spPr bwMode="auto">
          <a:xfrm>
            <a:off x="4827169" y="3167752"/>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grpSp>
        <p:nvGrpSpPr>
          <p:cNvPr id="19" name="组合 18"/>
          <p:cNvGrpSpPr/>
          <p:nvPr userDrawn="1"/>
        </p:nvGrpSpPr>
        <p:grpSpPr>
          <a:xfrm>
            <a:off x="7807001" y="6237561"/>
            <a:ext cx="4254228" cy="461665"/>
            <a:chOff x="7890444" y="6278695"/>
            <a:chExt cx="4254228" cy="461665"/>
          </a:xfrm>
        </p:grpSpPr>
        <p:sp>
          <p:nvSpPr>
            <p:cNvPr id="17"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 name="图片 17"/>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grpSp>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sp>
        <p:nvSpPr>
          <p:cNvPr id="21" name="文本框 20"/>
          <p:cNvSpPr txBox="1"/>
          <p:nvPr userDrawn="1"/>
        </p:nvSpPr>
        <p:spPr>
          <a:xfrm>
            <a:off x="5015880" y="2264747"/>
            <a:ext cx="5354543" cy="830997"/>
          </a:xfrm>
          <a:prstGeom prst="rect">
            <a:avLst/>
          </a:prstGeom>
          <a:noFill/>
        </p:spPr>
        <p:txBody>
          <a:bodyPr wrap="none" rtlCol="0">
            <a:spAutoFit/>
          </a:bodyPr>
          <a:lstStyle/>
          <a:p>
            <a:r>
              <a:rPr lang="en-US" altLang="zh-CN" sz="4800" b="1" cap="none" spc="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Android</a:t>
            </a:r>
            <a:r>
              <a:rPr lang="en-US" altLang="zh-CN" sz="4800" b="1" cap="none" spc="0" baseline="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4800" b="1" cap="none" spc="0" baseline="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基础开发</a:t>
            </a:r>
            <a:endParaRPr lang="zh-CN" altLang="en-US" sz="4800" b="1" cap="none" spc="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16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4624"/>
            <a:ext cx="1271464" cy="1271464"/>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1271464" y="274638"/>
            <a:ext cx="9842883" cy="958118"/>
          </a:xfrm>
        </p:spPr>
        <p:txBody>
          <a:bodyPr/>
          <a:lstStyle/>
          <a:p>
            <a:r>
              <a:rPr lang="zh-CN" altLang="en-US" dirty="0"/>
              <a:t>单击此处编辑母版标题样式</a:t>
            </a: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
        <p:nvSpPr>
          <p:cNvPr id="53" name="矩形 52"/>
          <p:cNvSpPr/>
          <p:nvPr userDrawn="1"/>
        </p:nvSpPr>
        <p:spPr>
          <a:xfrm>
            <a:off x="0" y="1232756"/>
            <a:ext cx="12192000" cy="180020"/>
          </a:xfrm>
          <a:prstGeom prst="rect">
            <a:avLst/>
          </a:prstGeom>
          <a:solidFill>
            <a:srgbClr val="88B42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3">
            <a:extLst>
              <a:ext uri="{BEBA8EAE-BF5A-486C-A8C5-ECC9F3942E4B}">
                <a14:imgProps xmlns:a14="http://schemas.microsoft.com/office/drawing/2010/main">
                  <a14:imgLayer r:embed="rId4">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53524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1463" y="274638"/>
            <a:ext cx="9842884" cy="958118"/>
          </a:xfrm>
        </p:spPr>
        <p:txBody>
          <a:bodyPr/>
          <a:lstStyle/>
          <a:p>
            <a:r>
              <a:rPr lang="zh-CN" altLang="en-US"/>
              <a:t>单击此处编辑母版标题样式</a:t>
            </a:r>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4624"/>
            <a:ext cx="1271464" cy="1271464"/>
          </a:xfrm>
          <a:prstGeom prst="rect">
            <a:avLst/>
          </a:prstGeom>
          <a:effectLst>
            <a:outerShdw blurRad="50800" dist="38100" dir="2700000" algn="tl" rotWithShape="0">
              <a:prstClr val="black">
                <a:alpha val="40000"/>
              </a:prstClr>
            </a:outerShdw>
          </a:effectLst>
        </p:spPr>
      </p:pic>
      <p:sp>
        <p:nvSpPr>
          <p:cNvPr id="15" name="矩形 14"/>
          <p:cNvSpPr/>
          <p:nvPr userDrawn="1"/>
        </p:nvSpPr>
        <p:spPr>
          <a:xfrm>
            <a:off x="0" y="1232756"/>
            <a:ext cx="12192000" cy="180020"/>
          </a:xfrm>
          <a:prstGeom prst="rect">
            <a:avLst/>
          </a:prstGeom>
          <a:solidFill>
            <a:srgbClr val="88B42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pic>
        <p:nvPicPr>
          <p:cNvPr id="17" name="图片 16"/>
          <p:cNvPicPr>
            <a:picLocks noChangeAspect="1"/>
          </p:cNvPicPr>
          <p:nvPr userDrawn="1"/>
        </p:nvPicPr>
        <p:blipFill>
          <a:blip r:embed="rId3">
            <a:extLst>
              <a:ext uri="{BEBA8EAE-BF5A-486C-A8C5-ECC9F3942E4B}">
                <a14:imgProps xmlns:a14="http://schemas.microsoft.com/office/drawing/2010/main">
                  <a14:imgLayer r:embed="rId4">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4155732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2018/3/26</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596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2018/3/26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
        <p:nvSpPr>
          <p:cNvPr id="9" name="矩形 8"/>
          <p:cNvSpPr/>
          <p:nvPr userDrawn="1"/>
        </p:nvSpPr>
        <p:spPr>
          <a:xfrm>
            <a:off x="2159563" y="1268760"/>
            <a:ext cx="7620805" cy="2160240"/>
          </a:xfrm>
          <a:prstGeom prst="rect">
            <a:avLst/>
          </a:prstGeom>
          <a:noFill/>
        </p:spPr>
        <p:txBody>
          <a:bodyPr wrap="none" lIns="91440" tIns="45720" rIns="91440" bIns="45720" numCol="1">
            <a:prstTxWarp prst="textDeflateBottom">
              <a:avLst>
                <a:gd name="adj" fmla="val 32993"/>
              </a:avLst>
            </a:prstTxWarp>
            <a:spAutoFit/>
          </a:bodyPr>
          <a:lstStyle/>
          <a:p>
            <a:r>
              <a:rPr lang="en-US" altLang="zh-CN" sz="5400" b="1" spc="300" dirty="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rPr>
              <a:t>Thank you</a:t>
            </a:r>
            <a:r>
              <a:rPr lang="zh-CN" altLang="en-US" sz="5400" b="1" spc="300" dirty="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rPr>
              <a:t>！</a:t>
            </a:r>
          </a:p>
        </p:txBody>
      </p:sp>
      <p:pic>
        <p:nvPicPr>
          <p:cNvPr id="10" name="图片 9"/>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55840" y="2276871"/>
            <a:ext cx="2736304" cy="3239705"/>
          </a:xfrm>
          <a:prstGeom prst="rect">
            <a:avLst/>
          </a:prstGeom>
          <a:effectLst>
            <a:outerShdw blurRad="50800" dist="38100" dir="2700000" algn="tl" rotWithShape="0">
              <a:prstClr val="black">
                <a:alpha val="40000"/>
              </a:prstClr>
            </a:outerShdw>
            <a:reflection stA="55000" endPos="20000" dist="25400" dir="5400000" sy="-100000" algn="bl" rotWithShape="0"/>
          </a:effectLst>
        </p:spPr>
      </p:pic>
    </p:spTree>
    <p:extLst>
      <p:ext uri="{BB962C8B-B14F-4D97-AF65-F5344CB8AC3E}">
        <p14:creationId xmlns:p14="http://schemas.microsoft.com/office/powerpoint/2010/main" val="161452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2018/3/26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pic>
        <p:nvPicPr>
          <p:cNvPr id="7" name="图片 22" descr="软件学院.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2511" y="1"/>
            <a:ext cx="610446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1557327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android-doc.com/guide/topics/resources/style-resource.htm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www.android-doc.com/guide/topics/ui/themes.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www.android-doc.com/guide/topics/resources/drawable-resource.htm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www.android-doc.com/guide/topics/resources/color-list-resource.html"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www.android-doc.com/reference/android/content/res/AssetManager.html"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http://www.cnblogs.com/Mien/archive/2008/08/22/1273950.html"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a:t>第六章 第一讲</a:t>
            </a:r>
            <a:br>
              <a:rPr lang="zh-CN" altLang="en-US"/>
            </a:br>
            <a:r>
              <a:rPr lang="zh-CN" altLang="en-US"/>
              <a:t>使用</a:t>
            </a:r>
            <a:r>
              <a:rPr lang="en-US" altLang="zh-CN"/>
              <a:t>XML</a:t>
            </a:r>
            <a:r>
              <a:rPr lang="zh-CN" altLang="en-US"/>
              <a:t>资源</a:t>
            </a:r>
          </a:p>
        </p:txBody>
      </p:sp>
    </p:spTree>
    <p:extLst>
      <p:ext uri="{BB962C8B-B14F-4D97-AF65-F5344CB8AC3E}">
        <p14:creationId xmlns:p14="http://schemas.microsoft.com/office/powerpoint/2010/main" val="246536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res/</a:t>
            </a:r>
            <a:r>
              <a:rPr lang="zh-CN" altLang="en-US" dirty="0"/>
              <a:t>目录下资源的使用</a:t>
            </a:r>
          </a:p>
        </p:txBody>
      </p:sp>
      <p:sp>
        <p:nvSpPr>
          <p:cNvPr id="3" name="内容占位符 2"/>
          <p:cNvSpPr>
            <a:spLocks noGrp="1"/>
          </p:cNvSpPr>
          <p:nvPr>
            <p:ph idx="1"/>
          </p:nvPr>
        </p:nvSpPr>
        <p:spPr>
          <a:xfrm>
            <a:off x="839416" y="1601192"/>
            <a:ext cx="10670976" cy="2980928"/>
          </a:xfrm>
        </p:spPr>
        <p:txBody>
          <a:bodyPr>
            <a:normAutofit/>
          </a:bodyPr>
          <a:lstStyle/>
          <a:p>
            <a:pPr marL="342900" lvl="1" indent="-342900">
              <a:spcBef>
                <a:spcPts val="1200"/>
              </a:spcBef>
              <a:spcAft>
                <a:spcPts val="600"/>
              </a:spcAft>
              <a:buFont typeface="Arial" pitchFamily="34" charset="0"/>
              <a:buChar char="•"/>
            </a:pPr>
            <a:r>
              <a:rPr lang="zh-CN" altLang="en-US" sz="3200" dirty="0"/>
              <a:t>在</a:t>
            </a:r>
            <a:r>
              <a:rPr lang="en-US" altLang="zh-CN" sz="3200" dirty="0"/>
              <a:t>Android</a:t>
            </a:r>
            <a:r>
              <a:rPr lang="zh-CN" altLang="en-US" sz="3200" dirty="0"/>
              <a:t>中使用</a:t>
            </a:r>
            <a:r>
              <a:rPr lang="en-US" altLang="zh-CN" sz="3200" dirty="0"/>
              <a:t>res</a:t>
            </a:r>
            <a:r>
              <a:rPr lang="zh-CN" altLang="en-US" sz="3200" dirty="0"/>
              <a:t>目录下或系统内置资源：</a:t>
            </a:r>
            <a:endParaRPr lang="en-US" altLang="zh-CN" sz="3200" dirty="0"/>
          </a:p>
          <a:p>
            <a:pPr lvl="1">
              <a:spcBef>
                <a:spcPts val="600"/>
              </a:spcBef>
              <a:spcAft>
                <a:spcPts val="600"/>
              </a:spcAft>
              <a:defRPr/>
            </a:pPr>
            <a:r>
              <a:rPr lang="zh-CN" altLang="en-US" sz="3200" dirty="0" smtClean="0"/>
              <a:t>在</a:t>
            </a:r>
            <a:r>
              <a:rPr lang="en-US" altLang="zh-CN" sz="3200" dirty="0"/>
              <a:t>Java</a:t>
            </a:r>
            <a:r>
              <a:rPr lang="zh-CN" altLang="en-US" sz="3200" dirty="0" smtClean="0"/>
              <a:t>代码（</a:t>
            </a:r>
            <a:r>
              <a:rPr lang="en-US" altLang="zh-CN" sz="3200" dirty="0" smtClean="0"/>
              <a:t>Activity</a:t>
            </a:r>
            <a:r>
              <a:rPr lang="zh-CN" altLang="en-US" sz="3200" dirty="0" smtClean="0"/>
              <a:t>）中</a:t>
            </a:r>
            <a:r>
              <a:rPr lang="zh-CN" altLang="en-US" sz="3200" dirty="0"/>
              <a:t>使用资源</a:t>
            </a:r>
            <a:r>
              <a:rPr lang="zh-CN" altLang="en-US" sz="3200" dirty="0" smtClean="0"/>
              <a:t>：</a:t>
            </a:r>
            <a:endParaRPr lang="en-US" altLang="zh-CN" sz="3200" dirty="0" smtClean="0"/>
          </a:p>
          <a:p>
            <a:pPr lvl="2">
              <a:spcBef>
                <a:spcPts val="0"/>
              </a:spcBef>
              <a:spcAft>
                <a:spcPts val="600"/>
              </a:spcAft>
              <a:defRPr/>
            </a:pPr>
            <a:r>
              <a:rPr lang="zh-CN" altLang="en-US" sz="3200" dirty="0" smtClean="0"/>
              <a:t>使用</a:t>
            </a:r>
            <a:r>
              <a:rPr lang="en-US" altLang="zh-CN" sz="3200" dirty="0" err="1" smtClean="0"/>
              <a:t>R.res_type.res_name</a:t>
            </a:r>
            <a:r>
              <a:rPr lang="zh-CN" altLang="en-US" sz="3200" dirty="0" smtClean="0"/>
              <a:t>只是表示资源的标识符，并没有真正获得</a:t>
            </a:r>
            <a:r>
              <a:rPr lang="zh-CN" altLang="en-US" sz="3200" smtClean="0"/>
              <a:t>资源对象</a:t>
            </a:r>
            <a:r>
              <a:rPr lang="zh-CN" altLang="en-US" sz="3200"/>
              <a:t>。</a:t>
            </a:r>
            <a:endParaRPr lang="en-US" altLang="zh-CN" sz="3200" dirty="0" smtClean="0"/>
          </a:p>
          <a:p>
            <a:pPr lvl="2">
              <a:spcBef>
                <a:spcPts val="0"/>
              </a:spcBef>
              <a:spcAft>
                <a:spcPts val="600"/>
              </a:spcAft>
              <a:defRPr/>
            </a:pPr>
            <a:r>
              <a:rPr lang="zh-CN" altLang="en-US" sz="3200" dirty="0" smtClean="0"/>
              <a:t>真正获得资源对象的基本流程</a:t>
            </a:r>
            <a:r>
              <a:rPr lang="zh-CN" altLang="en-US" sz="3200" smtClean="0"/>
              <a:t>是：</a:t>
            </a:r>
            <a:endParaRPr lang="en-US" altLang="zh-CN" sz="3200" dirty="0"/>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6" name="矩形 5"/>
          <p:cNvSpPr/>
          <p:nvPr/>
        </p:nvSpPr>
        <p:spPr>
          <a:xfrm>
            <a:off x="1060992" y="4582120"/>
            <a:ext cx="10070015" cy="1927711"/>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800" b="1" dirty="0" smtClean="0">
                <a:solidFill>
                  <a:schemeClr val="tx1">
                    <a:lumMod val="85000"/>
                    <a:lumOff val="15000"/>
                  </a:schemeClr>
                </a:solidFill>
                <a:latin typeface="Consolas" panose="020B0609020204030204" pitchFamily="49" charset="0"/>
              </a:rPr>
              <a:t>Resources </a:t>
            </a:r>
            <a:r>
              <a:rPr lang="zh-CN" altLang="zh-CN" sz="2800" b="1" dirty="0">
                <a:solidFill>
                  <a:schemeClr val="tx1">
                    <a:lumMod val="85000"/>
                    <a:lumOff val="15000"/>
                  </a:schemeClr>
                </a:solidFill>
                <a:latin typeface="Consolas" panose="020B0609020204030204" pitchFamily="49" charset="0"/>
              </a:rPr>
              <a:t>res = getResources</a:t>
            </a:r>
            <a:r>
              <a:rPr lang="zh-CN" altLang="zh-CN" sz="2800" b="1">
                <a:solidFill>
                  <a:schemeClr val="tx1">
                    <a:lumMod val="85000"/>
                    <a:lumOff val="15000"/>
                  </a:schemeClr>
                </a:solidFill>
                <a:latin typeface="Consolas" panose="020B0609020204030204" pitchFamily="49" charset="0"/>
              </a:rPr>
              <a:t>()</a:t>
            </a:r>
            <a:r>
              <a:rPr lang="zh-CN" altLang="zh-CN" sz="2800" b="1" smtClean="0">
                <a:solidFill>
                  <a:schemeClr val="tx1">
                    <a:lumMod val="85000"/>
                    <a:lumOff val="15000"/>
                  </a:schemeClr>
                </a:solidFill>
                <a:latin typeface="Consolas" panose="020B0609020204030204" pitchFamily="49" charset="0"/>
              </a:rPr>
              <a:t>;</a:t>
            </a:r>
            <a:br>
              <a:rPr lang="zh-CN" altLang="zh-CN" sz="2800" b="1" smtClean="0">
                <a:solidFill>
                  <a:schemeClr val="tx1">
                    <a:lumMod val="85000"/>
                    <a:lumOff val="15000"/>
                  </a:schemeClr>
                </a:solidFill>
                <a:latin typeface="Consolas" panose="020B0609020204030204" pitchFamily="49" charset="0"/>
              </a:rPr>
            </a:br>
            <a:r>
              <a:rPr lang="zh-CN" altLang="zh-CN" sz="2800" b="1" smtClean="0">
                <a:solidFill>
                  <a:schemeClr val="tx1">
                    <a:lumMod val="85000"/>
                    <a:lumOff val="15000"/>
                  </a:schemeClr>
                </a:solidFill>
                <a:latin typeface="Consolas" panose="020B0609020204030204" pitchFamily="49" charset="0"/>
              </a:rPr>
              <a:t>String </a:t>
            </a:r>
            <a:r>
              <a:rPr lang="zh-CN" altLang="zh-CN" sz="2800" b="1" dirty="0">
                <a:solidFill>
                  <a:schemeClr val="tx1">
                    <a:lumMod val="85000"/>
                    <a:lumOff val="15000"/>
                  </a:schemeClr>
                </a:solidFill>
                <a:latin typeface="Consolas" panose="020B0609020204030204" pitchFamily="49" charset="0"/>
              </a:rPr>
              <a:t>appName = res.getString(</a:t>
            </a:r>
            <a:r>
              <a:rPr lang="zh-CN" altLang="zh-CN" sz="2800" b="1" dirty="0">
                <a:solidFill>
                  <a:srgbClr val="C00000"/>
                </a:solidFill>
                <a:latin typeface="Consolas" panose="020B0609020204030204" pitchFamily="49" charset="0"/>
              </a:rPr>
              <a:t>R.string.</a:t>
            </a:r>
            <a:r>
              <a:rPr lang="zh-CN" altLang="zh-CN" sz="2800" b="1" i="1" dirty="0">
                <a:solidFill>
                  <a:srgbClr val="C00000"/>
                </a:solidFill>
                <a:latin typeface="Consolas" panose="020B0609020204030204" pitchFamily="49" charset="0"/>
              </a:rPr>
              <a:t>app_name</a:t>
            </a:r>
            <a:r>
              <a:rPr lang="zh-CN" altLang="zh-CN" sz="2800" b="1" dirty="0">
                <a:solidFill>
                  <a:schemeClr val="tx1">
                    <a:lumMod val="85000"/>
                    <a:lumOff val="15000"/>
                  </a:schemeClr>
                </a:solidFill>
                <a:latin typeface="Consolas" panose="020B0609020204030204" pitchFamily="49" charset="0"/>
              </a:rPr>
              <a:t>);</a:t>
            </a:r>
            <a:br>
              <a:rPr lang="zh-CN" altLang="zh-CN" sz="2800" b="1" dirty="0">
                <a:solidFill>
                  <a:schemeClr val="tx1">
                    <a:lumMod val="85000"/>
                    <a:lumOff val="15000"/>
                  </a:schemeClr>
                </a:solidFill>
                <a:latin typeface="Consolas" panose="020B0609020204030204" pitchFamily="49" charset="0"/>
              </a:rPr>
            </a:br>
            <a:r>
              <a:rPr lang="zh-CN" altLang="zh-CN" sz="2800" b="1" dirty="0">
                <a:solidFill>
                  <a:schemeClr val="tx1">
                    <a:lumMod val="85000"/>
                    <a:lumOff val="15000"/>
                  </a:schemeClr>
                </a:solidFill>
                <a:latin typeface="Consolas" panose="020B0609020204030204" pitchFamily="49" charset="0"/>
              </a:rPr>
              <a:t>Drawable </a:t>
            </a:r>
            <a:r>
              <a:rPr lang="zh-CN" altLang="zh-CN" sz="2800" b="1">
                <a:solidFill>
                  <a:schemeClr val="tx1">
                    <a:lumMod val="85000"/>
                    <a:lumOff val="15000"/>
                  </a:schemeClr>
                </a:solidFill>
                <a:latin typeface="Consolas" panose="020B0609020204030204" pitchFamily="49" charset="0"/>
              </a:rPr>
              <a:t>drawable </a:t>
            </a:r>
            <a:endParaRPr lang="en-US" altLang="zh-CN" sz="2800" b="1" smtClean="0">
              <a:solidFill>
                <a:schemeClr val="tx1">
                  <a:lumMod val="85000"/>
                  <a:lumOff val="15000"/>
                </a:schemeClr>
              </a:solidFill>
              <a:latin typeface="Consolas" panose="020B0609020204030204" pitchFamily="49" charset="0"/>
            </a:endParaRPr>
          </a:p>
          <a:p>
            <a:pPr lvl="0" eaLnBrk="0" fontAlgn="base" hangingPunct="0">
              <a:spcBef>
                <a:spcPct val="0"/>
              </a:spcBef>
              <a:spcAft>
                <a:spcPct val="0"/>
              </a:spcAft>
            </a:pPr>
            <a:r>
              <a:rPr lang="en-US" altLang="zh-CN" sz="2800" b="1">
                <a:solidFill>
                  <a:schemeClr val="tx1">
                    <a:lumMod val="85000"/>
                    <a:lumOff val="15000"/>
                  </a:schemeClr>
                </a:solidFill>
                <a:latin typeface="Consolas" panose="020B0609020204030204" pitchFamily="49" charset="0"/>
              </a:rPr>
              <a:t> </a:t>
            </a:r>
            <a:r>
              <a:rPr lang="en-US" altLang="zh-CN" sz="2800" b="1" smtClean="0">
                <a:solidFill>
                  <a:schemeClr val="tx1">
                    <a:lumMod val="85000"/>
                    <a:lumOff val="15000"/>
                  </a:schemeClr>
                </a:solidFill>
                <a:latin typeface="Consolas" panose="020B0609020204030204" pitchFamily="49" charset="0"/>
              </a:rPr>
              <a:t>       </a:t>
            </a:r>
            <a:r>
              <a:rPr lang="zh-CN" altLang="zh-CN" sz="2800" b="1" smtClean="0">
                <a:solidFill>
                  <a:schemeClr val="tx1">
                    <a:lumMod val="85000"/>
                    <a:lumOff val="15000"/>
                  </a:schemeClr>
                </a:solidFill>
                <a:latin typeface="Consolas" panose="020B0609020204030204" pitchFamily="49" charset="0"/>
              </a:rPr>
              <a:t>= </a:t>
            </a:r>
            <a:r>
              <a:rPr lang="zh-CN" altLang="zh-CN" sz="2800" b="1" dirty="0">
                <a:solidFill>
                  <a:schemeClr val="tx1">
                    <a:lumMod val="85000"/>
                    <a:lumOff val="15000"/>
                  </a:schemeClr>
                </a:solidFill>
                <a:latin typeface="Consolas" panose="020B0609020204030204" pitchFamily="49" charset="0"/>
              </a:rPr>
              <a:t>res.getDrawable(</a:t>
            </a:r>
            <a:r>
              <a:rPr lang="zh-CN" altLang="zh-CN" sz="2800" b="1" dirty="0">
                <a:solidFill>
                  <a:srgbClr val="C00000"/>
                </a:solidFill>
                <a:latin typeface="Consolas" panose="020B0609020204030204" pitchFamily="49" charset="0"/>
              </a:rPr>
              <a:t>R.drawable.</a:t>
            </a:r>
            <a:r>
              <a:rPr lang="zh-CN" altLang="zh-CN" sz="2800" b="1" i="1" dirty="0">
                <a:solidFill>
                  <a:srgbClr val="C00000"/>
                </a:solidFill>
                <a:latin typeface="Consolas" panose="020B0609020204030204" pitchFamily="49" charset="0"/>
              </a:rPr>
              <a:t>ic_launcher</a:t>
            </a:r>
            <a:r>
              <a:rPr lang="zh-CN" altLang="zh-CN" sz="2800" b="1" dirty="0">
                <a:solidFill>
                  <a:schemeClr val="tx1">
                    <a:lumMod val="85000"/>
                    <a:lumOff val="15000"/>
                  </a:schemeClr>
                </a:solidFill>
                <a:latin typeface="Consolas" panose="020B0609020204030204" pitchFamily="49" charset="0"/>
              </a:rPr>
              <a:t>);</a:t>
            </a:r>
          </a:p>
        </p:txBody>
      </p:sp>
    </p:spTree>
    <p:extLst>
      <p:ext uri="{BB962C8B-B14F-4D97-AF65-F5344CB8AC3E}">
        <p14:creationId xmlns:p14="http://schemas.microsoft.com/office/powerpoint/2010/main" val="2299258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res/</a:t>
            </a:r>
            <a:r>
              <a:rPr lang="zh-CN" altLang="en-US" dirty="0"/>
              <a:t>目录下</a:t>
            </a:r>
            <a:r>
              <a:rPr lang="zh-CN" altLang="en-US" dirty="0" smtClean="0"/>
              <a:t>资源的使用</a:t>
            </a:r>
            <a:endParaRPr lang="zh-CN" altLang="en-US" dirty="0"/>
          </a:p>
        </p:txBody>
      </p:sp>
      <p:sp>
        <p:nvSpPr>
          <p:cNvPr id="3" name="内容占位符 2"/>
          <p:cNvSpPr>
            <a:spLocks noGrp="1"/>
          </p:cNvSpPr>
          <p:nvPr>
            <p:ph idx="1"/>
          </p:nvPr>
        </p:nvSpPr>
        <p:spPr>
          <a:xfrm>
            <a:off x="767408" y="1600200"/>
            <a:ext cx="10814992" cy="3556992"/>
          </a:xfrm>
        </p:spPr>
        <p:txBody>
          <a:bodyPr>
            <a:normAutofit/>
          </a:bodyPr>
          <a:lstStyle/>
          <a:p>
            <a:pPr marL="342900" lvl="1" indent="-342900">
              <a:spcBef>
                <a:spcPts val="1200"/>
              </a:spcBef>
              <a:spcAft>
                <a:spcPts val="600"/>
              </a:spcAft>
              <a:buFont typeface="Arial" pitchFamily="34" charset="0"/>
              <a:buChar char="•"/>
            </a:pPr>
            <a:r>
              <a:rPr lang="zh-CN" altLang="en-US" sz="3200" smtClean="0">
                <a:solidFill>
                  <a:schemeClr val="tx1">
                    <a:lumMod val="85000"/>
                    <a:lumOff val="15000"/>
                  </a:schemeClr>
                </a:solidFill>
              </a:rPr>
              <a:t>实例：</a:t>
            </a:r>
            <a:r>
              <a:rPr lang="zh-CN" altLang="en-US" sz="3200" dirty="0">
                <a:solidFill>
                  <a:schemeClr val="tx1">
                    <a:lumMod val="85000"/>
                    <a:lumOff val="15000"/>
                  </a:schemeClr>
                </a:solidFill>
              </a:rPr>
              <a:t>实验内置资源和自定义资源的使用</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布局文件中，使用自定义</a:t>
            </a:r>
            <a:r>
              <a:rPr lang="en-US" altLang="zh-CN" sz="3200" dirty="0" smtClean="0">
                <a:solidFill>
                  <a:schemeClr val="tx1">
                    <a:lumMod val="85000"/>
                    <a:lumOff val="15000"/>
                  </a:schemeClr>
                </a:solidFill>
              </a:rPr>
              <a:t>String</a:t>
            </a:r>
            <a:r>
              <a:rPr lang="zh-CN" altLang="en-US" sz="3200" smtClean="0">
                <a:solidFill>
                  <a:schemeClr val="tx1">
                    <a:lumMod val="85000"/>
                    <a:lumOff val="15000"/>
                  </a:schemeClr>
                </a:solidFill>
              </a:rPr>
              <a:t>资源；</a:t>
            </a:r>
            <a:endParaRPr lang="en-US" altLang="zh-CN" sz="3200" smtClean="0">
              <a:solidFill>
                <a:schemeClr val="tx1">
                  <a:lumMod val="85000"/>
                  <a:lumOff val="15000"/>
                </a:schemeClr>
              </a:solidFill>
            </a:endParaRPr>
          </a:p>
          <a:p>
            <a:pPr lvl="1">
              <a:spcBef>
                <a:spcPts val="1200"/>
              </a:spcBef>
              <a:spcAft>
                <a:spcPts val="600"/>
              </a:spcAft>
              <a:defRPr/>
            </a:pPr>
            <a:r>
              <a:rPr lang="zh-CN" altLang="en-US" sz="3200">
                <a:solidFill>
                  <a:schemeClr val="tx1">
                    <a:lumMod val="85000"/>
                    <a:lumOff val="15000"/>
                  </a:schemeClr>
                </a:solidFill>
              </a:rPr>
              <a:t>在</a:t>
            </a:r>
            <a:r>
              <a:rPr lang="en-US" altLang="zh-CN" sz="3200">
                <a:solidFill>
                  <a:schemeClr val="tx1">
                    <a:lumMod val="85000"/>
                    <a:lumOff val="15000"/>
                  </a:schemeClr>
                </a:solidFill>
              </a:rPr>
              <a:t>XML</a:t>
            </a:r>
            <a:r>
              <a:rPr lang="zh-CN" altLang="en-US" sz="3200">
                <a:solidFill>
                  <a:schemeClr val="tx1">
                    <a:lumMod val="85000"/>
                    <a:lumOff val="15000"/>
                  </a:schemeClr>
                </a:solidFill>
              </a:rPr>
              <a:t>布局文件</a:t>
            </a:r>
            <a:r>
              <a:rPr lang="zh-CN" altLang="en-US" sz="3200" smtClean="0">
                <a:solidFill>
                  <a:schemeClr val="tx1">
                    <a:lumMod val="85000"/>
                    <a:lumOff val="15000"/>
                  </a:schemeClr>
                </a:solidFill>
              </a:rPr>
              <a:t>中</a:t>
            </a:r>
            <a:r>
              <a:rPr lang="zh-CN" altLang="en-US" sz="3200">
                <a:solidFill>
                  <a:schemeClr val="tx1">
                    <a:lumMod val="85000"/>
                    <a:lumOff val="15000"/>
                  </a:schemeClr>
                </a:solidFill>
              </a:rPr>
              <a:t>，</a:t>
            </a:r>
            <a:r>
              <a:rPr lang="zh-CN" altLang="en-US" sz="3200" smtClean="0">
                <a:solidFill>
                  <a:schemeClr val="tx1">
                    <a:lumMod val="85000"/>
                    <a:lumOff val="15000"/>
                  </a:schemeClr>
                </a:solidFill>
              </a:rPr>
              <a:t>使用</a:t>
            </a:r>
            <a:r>
              <a:rPr lang="zh-CN" altLang="en-US" sz="3200" dirty="0" smtClean="0">
                <a:solidFill>
                  <a:schemeClr val="tx1">
                    <a:lumMod val="85000"/>
                    <a:lumOff val="15000"/>
                  </a:schemeClr>
                </a:solidFill>
              </a:rPr>
              <a:t>内置</a:t>
            </a:r>
            <a:r>
              <a:rPr lang="zh-CN" altLang="en-US" sz="3200" smtClean="0">
                <a:solidFill>
                  <a:schemeClr val="tx1">
                    <a:lumMod val="85000"/>
                    <a:lumOff val="15000"/>
                  </a:schemeClr>
                </a:solidFill>
              </a:rPr>
              <a:t>颜色资源；</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Java</a:t>
            </a:r>
            <a:r>
              <a:rPr lang="zh-CN" altLang="en-US" sz="3200" dirty="0" smtClean="0">
                <a:solidFill>
                  <a:schemeClr val="tx1">
                    <a:lumMod val="85000"/>
                    <a:lumOff val="15000"/>
                  </a:schemeClr>
                </a:solidFill>
              </a:rPr>
              <a:t>代码文件中，使用自定义</a:t>
            </a:r>
            <a:r>
              <a:rPr lang="en-US" altLang="zh-CN" sz="3200" smtClean="0">
                <a:solidFill>
                  <a:schemeClr val="tx1">
                    <a:lumMod val="85000"/>
                    <a:lumOff val="15000"/>
                  </a:schemeClr>
                </a:solidFill>
              </a:rPr>
              <a:t>String</a:t>
            </a:r>
            <a:r>
              <a:rPr lang="zh-CN" altLang="en-US" sz="3200" smtClean="0">
                <a:solidFill>
                  <a:schemeClr val="tx1">
                    <a:lumMod val="85000"/>
                    <a:lumOff val="15000"/>
                  </a:schemeClr>
                </a:solidFill>
              </a:rPr>
              <a:t>资源。</a:t>
            </a:r>
            <a:endParaRPr lang="en-US" altLang="zh-CN"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075347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res/values/String.xml</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2188840"/>
          </a:xfrm>
        </p:spPr>
        <p:txBody>
          <a:bodyPr>
            <a:normAutofit/>
          </a:bodyPr>
          <a:lstStyle/>
          <a:p>
            <a:r>
              <a:rPr lang="en-US" altLang="zh-CN" sz="3200" smtClean="0">
                <a:solidFill>
                  <a:schemeClr val="tx1">
                    <a:lumMod val="85000"/>
                    <a:lumOff val="15000"/>
                  </a:schemeClr>
                </a:solidFill>
              </a:rPr>
              <a:t>String</a:t>
            </a:r>
            <a:r>
              <a:rPr lang="zh-CN" altLang="en-US" sz="3200" dirty="0" smtClean="0">
                <a:solidFill>
                  <a:schemeClr val="tx1">
                    <a:lumMod val="85000"/>
                    <a:lumOff val="15000"/>
                  </a:schemeClr>
                </a:solidFill>
              </a:rPr>
              <a:t>资源是最简单的一类资源，用于存储程序中用到的字符串相关内容；</a:t>
            </a:r>
            <a:r>
              <a:rPr lang="en-US" altLang="zh-CN" sz="3200" dirty="0" smtClean="0">
                <a:solidFill>
                  <a:schemeClr val="tx1">
                    <a:lumMod val="85000"/>
                    <a:lumOff val="15000"/>
                  </a:schemeClr>
                </a:solidFill>
              </a:rPr>
              <a:t>String</a:t>
            </a:r>
            <a:r>
              <a:rPr lang="zh-CN" altLang="en-US" sz="3200" dirty="0" smtClean="0">
                <a:solidFill>
                  <a:schemeClr val="tx1">
                    <a:lumMod val="85000"/>
                    <a:lumOff val="15000"/>
                  </a:schemeClr>
                </a:solidFill>
              </a:rPr>
              <a:t>资源位于项目目录中</a:t>
            </a:r>
            <a:r>
              <a:rPr lang="zh-CN" altLang="en-US" sz="3200" smtClean="0">
                <a:solidFill>
                  <a:schemeClr val="tx1">
                    <a:lumMod val="85000"/>
                    <a:lumOff val="15000"/>
                  </a:schemeClr>
                </a:solidFill>
              </a:rPr>
              <a:t>的</a:t>
            </a:r>
            <a:r>
              <a:rPr lang="en-US" altLang="zh-CN" sz="3200" smtClean="0">
                <a:solidFill>
                  <a:srgbClr val="C00000"/>
                </a:solidFill>
              </a:rPr>
              <a:t>res/values/strings.xml</a:t>
            </a:r>
            <a:r>
              <a:rPr lang="zh-CN" altLang="en-US" sz="3200" dirty="0" smtClean="0">
                <a:solidFill>
                  <a:schemeClr val="tx1">
                    <a:lumMod val="85000"/>
                    <a:lumOff val="15000"/>
                  </a:schemeClr>
                </a:solidFill>
              </a:rPr>
              <a:t>文件中。</a:t>
            </a:r>
            <a:endParaRPr lang="en-US" altLang="zh-CN" sz="3200" dirty="0" smtClean="0">
              <a:solidFill>
                <a:schemeClr val="tx1">
                  <a:lumMod val="85000"/>
                  <a:lumOff val="15000"/>
                </a:schemeClr>
              </a:solidFill>
            </a:endParaRPr>
          </a:p>
          <a:p>
            <a:r>
              <a:rPr lang="zh-CN" altLang="en-US" sz="3200" dirty="0" smtClean="0">
                <a:solidFill>
                  <a:schemeClr val="tx1">
                    <a:lumMod val="85000"/>
                    <a:lumOff val="15000"/>
                  </a:schemeClr>
                </a:solidFill>
              </a:rPr>
              <a:t>基本</a:t>
            </a:r>
            <a:r>
              <a:rPr lang="zh-CN" altLang="en-US" sz="3200" smtClean="0">
                <a:solidFill>
                  <a:schemeClr val="tx1">
                    <a:lumMod val="85000"/>
                    <a:lumOff val="15000"/>
                  </a:schemeClr>
                </a:solidFill>
              </a:rPr>
              <a:t>结构：</a:t>
            </a:r>
            <a:endParaRPr lang="en-US" altLang="zh-CN" sz="2800" dirty="0" smtClean="0">
              <a:solidFill>
                <a:schemeClr val="tx1">
                  <a:lumMod val="85000"/>
                  <a:lumOff val="15000"/>
                </a:schemeClr>
              </a:solidFill>
            </a:endParaRPr>
          </a:p>
        </p:txBody>
      </p:sp>
      <p:sp>
        <p:nvSpPr>
          <p:cNvPr id="5" name="矩形 4"/>
          <p:cNvSpPr/>
          <p:nvPr/>
        </p:nvSpPr>
        <p:spPr>
          <a:xfrm>
            <a:off x="1595760" y="3789041"/>
            <a:ext cx="9612808" cy="1728192"/>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800" dirty="0">
                <a:solidFill>
                  <a:srgbClr val="000000"/>
                </a:solidFill>
                <a:latin typeface="Consolas" panose="020B0609020204030204" pitchFamily="49" charset="0"/>
                <a:ea typeface="微软雅黑" panose="020B0503020204020204" pitchFamily="34" charset="-122"/>
              </a:rPr>
              <a:t>&lt;</a:t>
            </a:r>
            <a:r>
              <a:rPr lang="zh-CN" altLang="zh-CN" sz="2800" b="1" dirty="0">
                <a:solidFill>
                  <a:srgbClr val="000080"/>
                </a:solidFill>
                <a:latin typeface="Consolas" panose="020B0609020204030204" pitchFamily="49" charset="0"/>
                <a:ea typeface="微软雅黑" panose="020B0503020204020204" pitchFamily="34" charset="-122"/>
              </a:rPr>
              <a:t>resources</a:t>
            </a:r>
            <a:r>
              <a:rPr lang="zh-CN" altLang="zh-CN" sz="2800" dirty="0">
                <a:solidFill>
                  <a:srgbClr val="000000"/>
                </a:solidFill>
                <a:latin typeface="Consolas" panose="020B0609020204030204" pitchFamily="49" charset="0"/>
                <a:ea typeface="微软雅黑" panose="020B0503020204020204" pitchFamily="34" charset="-122"/>
              </a:rPr>
              <a:t>&gt;</a:t>
            </a:r>
            <a:br>
              <a:rPr lang="zh-CN" altLang="zh-CN" sz="2800" dirty="0">
                <a:solidFill>
                  <a:srgbClr val="000000"/>
                </a:solidFill>
                <a:latin typeface="Consolas" panose="020B0609020204030204" pitchFamily="49" charset="0"/>
                <a:ea typeface="微软雅黑" panose="020B0503020204020204" pitchFamily="34" charset="-122"/>
              </a:rPr>
            </a:br>
            <a:r>
              <a:rPr lang="zh-CN" altLang="zh-CN" sz="2800" dirty="0">
                <a:solidFill>
                  <a:srgbClr val="000000"/>
                </a:solidFill>
                <a:latin typeface="Consolas" panose="020B0609020204030204" pitchFamily="49" charset="0"/>
                <a:ea typeface="微软雅黑" panose="020B0503020204020204" pitchFamily="34" charset="-122"/>
              </a:rPr>
              <a:t>    &lt;</a:t>
            </a:r>
            <a:r>
              <a:rPr lang="zh-CN" altLang="zh-CN" sz="2800" b="1" dirty="0">
                <a:solidFill>
                  <a:srgbClr val="000080"/>
                </a:solidFill>
                <a:latin typeface="Consolas" panose="020B0609020204030204" pitchFamily="49" charset="0"/>
                <a:ea typeface="微软雅黑" panose="020B0503020204020204" pitchFamily="34" charset="-122"/>
              </a:rPr>
              <a:t>string </a:t>
            </a:r>
            <a:r>
              <a:rPr lang="zh-CN" altLang="zh-CN" sz="2800" b="1" dirty="0">
                <a:solidFill>
                  <a:srgbClr val="0000FF"/>
                </a:solidFill>
                <a:latin typeface="Consolas" panose="020B0609020204030204" pitchFamily="49" charset="0"/>
                <a:ea typeface="微软雅黑" panose="020B0503020204020204" pitchFamily="34" charset="-122"/>
              </a:rPr>
              <a:t>name=</a:t>
            </a:r>
            <a:r>
              <a:rPr lang="zh-CN" altLang="zh-CN" sz="2800" b="1" dirty="0">
                <a:solidFill>
                  <a:srgbClr val="008000"/>
                </a:solidFill>
                <a:latin typeface="Consolas" panose="020B0609020204030204" pitchFamily="49" charset="0"/>
                <a:ea typeface="微软雅黑" panose="020B0503020204020204" pitchFamily="34" charset="-122"/>
              </a:rPr>
              <a:t>"app_name"</a:t>
            </a:r>
            <a:r>
              <a:rPr lang="zh-CN" altLang="zh-CN" sz="2800" dirty="0">
                <a:solidFill>
                  <a:srgbClr val="000000"/>
                </a:solidFill>
                <a:latin typeface="Consolas" panose="020B0609020204030204" pitchFamily="49" charset="0"/>
                <a:ea typeface="微软雅黑" panose="020B0503020204020204" pitchFamily="34" charset="-122"/>
              </a:rPr>
              <a:t>&gt;HelloWorld&lt;/</a:t>
            </a:r>
            <a:r>
              <a:rPr lang="zh-CN" altLang="zh-CN" sz="2800" b="1" dirty="0">
                <a:solidFill>
                  <a:srgbClr val="000080"/>
                </a:solidFill>
                <a:latin typeface="Consolas" panose="020B0609020204030204" pitchFamily="49" charset="0"/>
                <a:ea typeface="微软雅黑" panose="020B0503020204020204" pitchFamily="34" charset="-122"/>
              </a:rPr>
              <a:t>string</a:t>
            </a:r>
            <a:r>
              <a:rPr lang="zh-CN" altLang="zh-CN" sz="2800" dirty="0">
                <a:solidFill>
                  <a:srgbClr val="000000"/>
                </a:solidFill>
                <a:latin typeface="Consolas" panose="020B0609020204030204" pitchFamily="49" charset="0"/>
                <a:ea typeface="微软雅黑" panose="020B0503020204020204" pitchFamily="34" charset="-122"/>
              </a:rPr>
              <a:t>&gt;</a:t>
            </a:r>
            <a:br>
              <a:rPr lang="zh-CN" altLang="zh-CN" sz="2800" dirty="0">
                <a:solidFill>
                  <a:srgbClr val="000000"/>
                </a:solidFill>
                <a:latin typeface="Consolas" panose="020B0609020204030204" pitchFamily="49" charset="0"/>
                <a:ea typeface="微软雅黑" panose="020B0503020204020204" pitchFamily="34" charset="-122"/>
              </a:rPr>
            </a:br>
            <a:r>
              <a:rPr lang="zh-CN" altLang="zh-CN" sz="2800" dirty="0">
                <a:solidFill>
                  <a:srgbClr val="000000"/>
                </a:solidFill>
                <a:latin typeface="Consolas" panose="020B0609020204030204" pitchFamily="49" charset="0"/>
                <a:ea typeface="微软雅黑" panose="020B0503020204020204" pitchFamily="34" charset="-122"/>
              </a:rPr>
              <a:t>    &lt;</a:t>
            </a:r>
            <a:r>
              <a:rPr lang="zh-CN" altLang="zh-CN" sz="2800" b="1" dirty="0">
                <a:solidFill>
                  <a:srgbClr val="000080"/>
                </a:solidFill>
                <a:latin typeface="Consolas" panose="020B0609020204030204" pitchFamily="49" charset="0"/>
                <a:ea typeface="微软雅黑" panose="020B0503020204020204" pitchFamily="34" charset="-122"/>
              </a:rPr>
              <a:t>string </a:t>
            </a:r>
            <a:r>
              <a:rPr lang="zh-CN" altLang="zh-CN" sz="2800" b="1" dirty="0">
                <a:solidFill>
                  <a:srgbClr val="0000FF"/>
                </a:solidFill>
                <a:latin typeface="Consolas" panose="020B0609020204030204" pitchFamily="49" charset="0"/>
                <a:ea typeface="微软雅黑" panose="020B0503020204020204" pitchFamily="34" charset="-122"/>
              </a:rPr>
              <a:t>name=</a:t>
            </a:r>
            <a:r>
              <a:rPr lang="zh-CN" altLang="zh-CN" sz="2800" b="1" dirty="0">
                <a:solidFill>
                  <a:srgbClr val="008000"/>
                </a:solidFill>
                <a:latin typeface="Consolas" panose="020B0609020204030204" pitchFamily="49" charset="0"/>
                <a:ea typeface="微软雅黑" panose="020B0503020204020204" pitchFamily="34" charset="-122"/>
              </a:rPr>
              <a:t>"user_</a:t>
            </a:r>
            <a:r>
              <a:rPr lang="zh-CN" altLang="zh-CN" sz="2800" b="1">
                <a:solidFill>
                  <a:srgbClr val="008000"/>
                </a:solidFill>
                <a:latin typeface="Consolas" panose="020B0609020204030204" pitchFamily="49" charset="0"/>
                <a:ea typeface="微软雅黑" panose="020B0503020204020204" pitchFamily="34" charset="-122"/>
              </a:rPr>
              <a:t>name</a:t>
            </a:r>
            <a:r>
              <a:rPr lang="zh-CN" altLang="zh-CN" sz="2800" b="1" smtClean="0">
                <a:solidFill>
                  <a:srgbClr val="008000"/>
                </a:solidFill>
                <a:latin typeface="Consolas" panose="020B0609020204030204" pitchFamily="49" charset="0"/>
                <a:ea typeface="微软雅黑" panose="020B0503020204020204" pitchFamily="34" charset="-122"/>
              </a:rPr>
              <a:t>"</a:t>
            </a:r>
            <a:r>
              <a:rPr lang="zh-CN" altLang="zh-CN" sz="2800" smtClean="0">
                <a:solidFill>
                  <a:srgbClr val="000000"/>
                </a:solidFill>
                <a:latin typeface="Consolas" panose="020B0609020204030204" pitchFamily="49" charset="0"/>
                <a:ea typeface="微软雅黑" panose="020B0503020204020204" pitchFamily="34" charset="-122"/>
              </a:rPr>
              <a:t>&gt;</a:t>
            </a:r>
            <a:r>
              <a:rPr lang="zh-CN" altLang="en-US" sz="2800" smtClean="0">
                <a:solidFill>
                  <a:srgbClr val="000000"/>
                </a:solidFill>
                <a:latin typeface="Consolas" panose="020B0609020204030204" pitchFamily="49" charset="0"/>
                <a:ea typeface="微软雅黑" panose="020B0503020204020204" pitchFamily="34" charset="-122"/>
              </a:rPr>
              <a:t>张三</a:t>
            </a:r>
            <a:r>
              <a:rPr lang="zh-CN" altLang="zh-CN" sz="2800" smtClean="0">
                <a:solidFill>
                  <a:srgbClr val="000000"/>
                </a:solidFill>
                <a:latin typeface="Consolas" panose="020B0609020204030204" pitchFamily="49" charset="0"/>
                <a:ea typeface="微软雅黑" panose="020B0503020204020204" pitchFamily="34" charset="-122"/>
              </a:rPr>
              <a:t>&lt;/</a:t>
            </a:r>
            <a:r>
              <a:rPr lang="zh-CN" altLang="zh-CN" sz="2800" b="1" dirty="0">
                <a:solidFill>
                  <a:srgbClr val="000080"/>
                </a:solidFill>
                <a:latin typeface="Consolas" panose="020B0609020204030204" pitchFamily="49" charset="0"/>
                <a:ea typeface="微软雅黑" panose="020B0503020204020204" pitchFamily="34" charset="-122"/>
              </a:rPr>
              <a:t>string</a:t>
            </a:r>
            <a:r>
              <a:rPr lang="zh-CN" altLang="zh-CN" sz="2800" dirty="0">
                <a:solidFill>
                  <a:srgbClr val="000000"/>
                </a:solidFill>
                <a:latin typeface="Consolas" panose="020B0609020204030204" pitchFamily="49" charset="0"/>
                <a:ea typeface="微软雅黑" panose="020B0503020204020204" pitchFamily="34" charset="-122"/>
              </a:rPr>
              <a:t>&gt;</a:t>
            </a:r>
            <a:br>
              <a:rPr lang="zh-CN" altLang="zh-CN" sz="2800" dirty="0">
                <a:solidFill>
                  <a:srgbClr val="000000"/>
                </a:solidFill>
                <a:latin typeface="Consolas" panose="020B0609020204030204" pitchFamily="49" charset="0"/>
                <a:ea typeface="微软雅黑" panose="020B0503020204020204" pitchFamily="34" charset="-122"/>
              </a:rPr>
            </a:br>
            <a:r>
              <a:rPr lang="zh-CN" altLang="zh-CN" sz="2800" dirty="0">
                <a:solidFill>
                  <a:srgbClr val="000000"/>
                </a:solidFill>
                <a:latin typeface="Consolas" panose="020B0609020204030204" pitchFamily="49" charset="0"/>
                <a:ea typeface="微软雅黑" panose="020B0503020204020204" pitchFamily="34" charset="-122"/>
              </a:rPr>
              <a:t>&lt;/</a:t>
            </a:r>
            <a:r>
              <a:rPr lang="zh-CN" altLang="zh-CN" sz="2800" b="1" dirty="0">
                <a:solidFill>
                  <a:srgbClr val="000080"/>
                </a:solidFill>
                <a:latin typeface="Consolas" panose="020B0609020204030204" pitchFamily="49" charset="0"/>
                <a:ea typeface="微软雅黑" panose="020B0503020204020204" pitchFamily="34" charset="-122"/>
              </a:rPr>
              <a:t>resources</a:t>
            </a:r>
            <a:r>
              <a:rPr lang="zh-CN" altLang="zh-CN" sz="2800" dirty="0">
                <a:solidFill>
                  <a:srgbClr val="000000"/>
                </a:solidFill>
                <a:latin typeface="Consolas" panose="020B0609020204030204" pitchFamily="49" charset="0"/>
                <a:ea typeface="微软雅黑" panose="020B0503020204020204" pitchFamily="34" charset="-122"/>
              </a:rPr>
              <a:t>&gt;</a:t>
            </a:r>
            <a:endParaRPr lang="zh-CN" altLang="zh-CN" sz="2800" dirty="0">
              <a:solidFill>
                <a:schemeClr val="tx1"/>
              </a:solidFill>
              <a:latin typeface="Consolas" panose="020B0609020204030204" pitchFamily="49" charset="0"/>
              <a:ea typeface="微软雅黑" panose="020B0503020204020204" pitchFamily="34" charset="-122"/>
            </a:endParaRPr>
          </a:p>
        </p:txBody>
      </p:sp>
      <p:sp>
        <p:nvSpPr>
          <p:cNvPr id="6" name="内容占位符 2"/>
          <p:cNvSpPr txBox="1">
            <a:spLocks/>
          </p:cNvSpPr>
          <p:nvPr/>
        </p:nvSpPr>
        <p:spPr>
          <a:xfrm>
            <a:off x="839416" y="5660032"/>
            <a:ext cx="10742984" cy="10813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sz="2800" smtClean="0">
                <a:solidFill>
                  <a:schemeClr val="tx1">
                    <a:lumMod val="85000"/>
                    <a:lumOff val="15000"/>
                  </a:schemeClr>
                </a:solidFill>
              </a:rPr>
              <a:t>根节点必须是</a:t>
            </a:r>
            <a:r>
              <a:rPr lang="en-US" altLang="zh-CN" sz="2800" smtClean="0">
                <a:solidFill>
                  <a:schemeClr val="tx1">
                    <a:lumMod val="85000"/>
                    <a:lumOff val="15000"/>
                  </a:schemeClr>
                </a:solidFill>
              </a:rPr>
              <a:t>&lt;resources&gt;</a:t>
            </a:r>
            <a:r>
              <a:rPr lang="zh-CN" altLang="en-US" sz="2800" smtClean="0">
                <a:solidFill>
                  <a:schemeClr val="tx1">
                    <a:lumMod val="85000"/>
                    <a:lumOff val="15000"/>
                  </a:schemeClr>
                </a:solidFill>
              </a:rPr>
              <a:t>元素；一个子元素</a:t>
            </a:r>
            <a:r>
              <a:rPr lang="en-US" altLang="zh-CN" sz="2800" smtClean="0">
                <a:solidFill>
                  <a:schemeClr val="tx1">
                    <a:lumMod val="85000"/>
                    <a:lumOff val="15000"/>
                  </a:schemeClr>
                </a:solidFill>
              </a:rPr>
              <a:t>&lt;string&gt;</a:t>
            </a:r>
            <a:r>
              <a:rPr lang="zh-CN" altLang="en-US" sz="2800" smtClean="0">
                <a:solidFill>
                  <a:schemeClr val="tx1">
                    <a:lumMod val="85000"/>
                    <a:lumOff val="15000"/>
                  </a:schemeClr>
                </a:solidFill>
              </a:rPr>
              <a:t>对应一个字符串表示。</a:t>
            </a:r>
            <a:endParaRPr lang="en-US" altLang="zh-CN" sz="2800" dirty="0" smtClean="0">
              <a:solidFill>
                <a:schemeClr val="tx1">
                  <a:lumMod val="85000"/>
                  <a:lumOff val="15000"/>
                </a:schemeClr>
              </a:solidFill>
            </a:endParaRPr>
          </a:p>
        </p:txBody>
      </p:sp>
    </p:spTree>
    <p:extLst>
      <p:ext uri="{BB962C8B-B14F-4D97-AF65-F5344CB8AC3E}">
        <p14:creationId xmlns:p14="http://schemas.microsoft.com/office/powerpoint/2010/main" val="1694766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颜色</a:t>
            </a:r>
            <a:r>
              <a:rPr lang="zh-CN" altLang="en-US" dirty="0" smtClean="0"/>
              <a:t>资源和尺寸资源</a:t>
            </a:r>
            <a:endParaRPr lang="zh-CN" altLang="en-US" dirty="0"/>
          </a:p>
        </p:txBody>
      </p:sp>
      <p:sp>
        <p:nvSpPr>
          <p:cNvPr id="3" name="内容占位符 2"/>
          <p:cNvSpPr>
            <a:spLocks noGrp="1"/>
          </p:cNvSpPr>
          <p:nvPr>
            <p:ph idx="1"/>
          </p:nvPr>
        </p:nvSpPr>
        <p:spPr>
          <a:xfrm>
            <a:off x="839416" y="1600200"/>
            <a:ext cx="10742984" cy="682395"/>
          </a:xfrm>
        </p:spPr>
        <p:txBody>
          <a:bodyPr>
            <a:normAutofit/>
          </a:bodyPr>
          <a:lstStyle/>
          <a:p>
            <a:r>
              <a:rPr lang="en-US" altLang="zh-CN" sz="3200" smtClean="0">
                <a:solidFill>
                  <a:schemeClr val="tx1">
                    <a:lumMod val="85000"/>
                    <a:lumOff val="15000"/>
                  </a:schemeClr>
                </a:solidFill>
              </a:rPr>
              <a:t>Color</a:t>
            </a:r>
            <a:r>
              <a:rPr lang="zh-CN" altLang="en-US" sz="3200" dirty="0" smtClean="0">
                <a:solidFill>
                  <a:schemeClr val="tx1">
                    <a:lumMod val="85000"/>
                    <a:lumOff val="15000"/>
                  </a:schemeClr>
                </a:solidFill>
              </a:rPr>
              <a:t>资源基本结构</a:t>
            </a:r>
            <a:r>
              <a:rPr lang="zh-CN" altLang="en-US" sz="3200" smtClean="0">
                <a:solidFill>
                  <a:schemeClr val="tx1">
                    <a:lumMod val="85000"/>
                    <a:lumOff val="15000"/>
                  </a:schemeClr>
                </a:solidFill>
              </a:rPr>
              <a:t>：</a:t>
            </a:r>
            <a:r>
              <a:rPr lang="en-US" altLang="zh-CN" sz="3200" b="1" smtClean="0">
                <a:solidFill>
                  <a:srgbClr val="C00000"/>
                </a:solidFill>
              </a:rPr>
              <a:t>res/values/colors.xml</a:t>
            </a:r>
            <a:endParaRPr lang="en-US" altLang="zh-CN" sz="3200" b="1" dirty="0">
              <a:solidFill>
                <a:schemeClr val="tx1">
                  <a:lumMod val="85000"/>
                  <a:lumOff val="15000"/>
                </a:schemeClr>
              </a:solidFill>
            </a:endParaRPr>
          </a:p>
          <a:p>
            <a:endParaRPr lang="en-US" altLang="zh-CN" sz="3200" b="1" dirty="0" smtClean="0">
              <a:solidFill>
                <a:schemeClr val="tx1">
                  <a:lumMod val="85000"/>
                  <a:lumOff val="15000"/>
                </a:schemeClr>
              </a:solidFill>
            </a:endParaRPr>
          </a:p>
          <a:p>
            <a:endParaRPr lang="en-US" altLang="zh-CN" sz="3200" b="1" dirty="0">
              <a:solidFill>
                <a:schemeClr val="tx1">
                  <a:lumMod val="85000"/>
                  <a:lumOff val="15000"/>
                </a:schemeClr>
              </a:solidFill>
            </a:endParaRPr>
          </a:p>
        </p:txBody>
      </p:sp>
      <p:sp>
        <p:nvSpPr>
          <p:cNvPr id="6" name="矩形 5"/>
          <p:cNvSpPr/>
          <p:nvPr/>
        </p:nvSpPr>
        <p:spPr>
          <a:xfrm>
            <a:off x="1487488" y="2282595"/>
            <a:ext cx="9374832" cy="1722469"/>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800" dirty="0">
                <a:solidFill>
                  <a:srgbClr val="000000"/>
                </a:solidFill>
                <a:latin typeface="Consolas" panose="020B0609020204030204" pitchFamily="49" charset="0"/>
              </a:rPr>
              <a:t>&lt;</a:t>
            </a:r>
            <a:r>
              <a:rPr lang="zh-CN" altLang="zh-CN" sz="2800" b="1" dirty="0">
                <a:solidFill>
                  <a:srgbClr val="000080"/>
                </a:solidFill>
                <a:latin typeface="Consolas" panose="020B0609020204030204" pitchFamily="49" charset="0"/>
              </a:rPr>
              <a:t>resources</a:t>
            </a:r>
            <a:r>
              <a:rPr lang="zh-CN" altLang="zh-CN" sz="2800" dirty="0">
                <a:solidFill>
                  <a:srgbClr val="000000"/>
                </a:solidFill>
                <a:latin typeface="Consolas" panose="020B0609020204030204" pitchFamily="49" charset="0"/>
              </a:rPr>
              <a:t>&gt;</a:t>
            </a:r>
            <a:br>
              <a:rPr lang="zh-CN" altLang="zh-CN" sz="2800" dirty="0">
                <a:solidFill>
                  <a:srgbClr val="000000"/>
                </a:solidFill>
                <a:latin typeface="Consolas" panose="020B0609020204030204" pitchFamily="49" charset="0"/>
              </a:rPr>
            </a:br>
            <a:r>
              <a:rPr lang="zh-CN" altLang="zh-CN" sz="2800" dirty="0">
                <a:solidFill>
                  <a:srgbClr val="000000"/>
                </a:solidFill>
                <a:latin typeface="Consolas" panose="020B0609020204030204" pitchFamily="49" charset="0"/>
              </a:rPr>
              <a:t>    &lt;</a:t>
            </a:r>
            <a:r>
              <a:rPr lang="zh-CN" altLang="zh-CN" sz="2800" b="1" dirty="0">
                <a:solidFill>
                  <a:srgbClr val="000080"/>
                </a:solidFill>
                <a:latin typeface="Consolas" panose="020B0609020204030204" pitchFamily="49" charset="0"/>
              </a:rPr>
              <a:t>color </a:t>
            </a:r>
            <a:r>
              <a:rPr lang="zh-CN" altLang="zh-CN" sz="2800" b="1" dirty="0">
                <a:solidFill>
                  <a:srgbClr val="0000FF"/>
                </a:solidFill>
                <a:latin typeface="Consolas" panose="020B0609020204030204" pitchFamily="49" charset="0"/>
              </a:rPr>
              <a:t>name=</a:t>
            </a:r>
            <a:r>
              <a:rPr lang="zh-CN" altLang="zh-CN" sz="2800" b="1" dirty="0">
                <a:solidFill>
                  <a:srgbClr val="008000"/>
                </a:solidFill>
                <a:latin typeface="Consolas" panose="020B0609020204030204" pitchFamily="49" charset="0"/>
              </a:rPr>
              <a:t>"colorPrimary"</a:t>
            </a:r>
            <a:r>
              <a:rPr lang="zh-CN" altLang="zh-CN" sz="2800" dirty="0">
                <a:solidFill>
                  <a:srgbClr val="000000"/>
                </a:solidFill>
                <a:latin typeface="Consolas" panose="020B0609020204030204" pitchFamily="49" charset="0"/>
              </a:rPr>
              <a:t>&gt;#3F51B5&lt;/</a:t>
            </a:r>
            <a:r>
              <a:rPr lang="zh-CN" altLang="zh-CN" sz="2800" b="1" dirty="0">
                <a:solidFill>
                  <a:srgbClr val="000080"/>
                </a:solidFill>
                <a:latin typeface="Consolas" panose="020B0609020204030204" pitchFamily="49" charset="0"/>
              </a:rPr>
              <a:t>color</a:t>
            </a:r>
            <a:r>
              <a:rPr lang="zh-CN" altLang="zh-CN" sz="2800" dirty="0" smtClean="0">
                <a:solidFill>
                  <a:srgbClr val="000000"/>
                </a:solidFill>
                <a:latin typeface="Consolas" panose="020B0609020204030204" pitchFamily="49" charset="0"/>
              </a:rPr>
              <a:t>&gt;</a:t>
            </a:r>
            <a:endParaRPr lang="en-US" altLang="zh-CN" sz="2800" dirty="0" smtClean="0">
              <a:solidFill>
                <a:srgbClr val="000000"/>
              </a:solidFill>
              <a:latin typeface="Consolas" panose="020B0609020204030204" pitchFamily="49" charset="0"/>
            </a:endParaRPr>
          </a:p>
          <a:p>
            <a:pPr lvl="0" eaLnBrk="0" fontAlgn="base" hangingPunct="0">
              <a:spcBef>
                <a:spcPct val="0"/>
              </a:spcBef>
              <a:spcAft>
                <a:spcPct val="0"/>
              </a:spcAft>
            </a:pPr>
            <a:r>
              <a:rPr lang="zh-CN" altLang="zh-CN" sz="2800" dirty="0" smtClean="0">
                <a:solidFill>
                  <a:srgbClr val="000000"/>
                </a:solidFill>
                <a:latin typeface="Consolas" panose="020B0609020204030204" pitchFamily="49" charset="0"/>
              </a:rPr>
              <a:t>&lt;/</a:t>
            </a:r>
            <a:r>
              <a:rPr lang="zh-CN" altLang="zh-CN" sz="2800" b="1" dirty="0">
                <a:solidFill>
                  <a:srgbClr val="000080"/>
                </a:solidFill>
                <a:latin typeface="Consolas" panose="020B0609020204030204" pitchFamily="49" charset="0"/>
              </a:rPr>
              <a:t>resources</a:t>
            </a:r>
            <a:r>
              <a:rPr lang="zh-CN" altLang="zh-CN" sz="2800" dirty="0">
                <a:solidFill>
                  <a:srgbClr val="000000"/>
                </a:solidFill>
                <a:latin typeface="Consolas" panose="020B0609020204030204" pitchFamily="49" charset="0"/>
              </a:rPr>
              <a:t>&gt;</a:t>
            </a:r>
            <a:endParaRPr lang="zh-CN" altLang="zh-CN" sz="2800" dirty="0">
              <a:solidFill>
                <a:schemeClr val="tx1"/>
              </a:solidFill>
              <a:latin typeface="Consolas" panose="020B0609020204030204" pitchFamily="49" charset="0"/>
            </a:endParaRPr>
          </a:p>
        </p:txBody>
      </p:sp>
      <p:sp>
        <p:nvSpPr>
          <p:cNvPr id="8" name="矩形 7"/>
          <p:cNvSpPr/>
          <p:nvPr/>
        </p:nvSpPr>
        <p:spPr>
          <a:xfrm>
            <a:off x="1487488" y="4957673"/>
            <a:ext cx="9374832" cy="1423655"/>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800" dirty="0">
                <a:solidFill>
                  <a:srgbClr val="000000"/>
                </a:solidFill>
                <a:latin typeface="Consolas" panose="020B0609020204030204" pitchFamily="49" charset="0"/>
              </a:rPr>
              <a:t>&lt;</a:t>
            </a:r>
            <a:r>
              <a:rPr lang="zh-CN" altLang="zh-CN" sz="2800" b="1" dirty="0">
                <a:solidFill>
                  <a:srgbClr val="000080"/>
                </a:solidFill>
                <a:latin typeface="Consolas" panose="020B0609020204030204" pitchFamily="49" charset="0"/>
              </a:rPr>
              <a:t>resources</a:t>
            </a:r>
            <a:r>
              <a:rPr lang="zh-CN" altLang="zh-CN" sz="2800" dirty="0">
                <a:solidFill>
                  <a:srgbClr val="000000"/>
                </a:solidFill>
                <a:latin typeface="Consolas" panose="020B0609020204030204" pitchFamily="49" charset="0"/>
              </a:rPr>
              <a:t>&gt;</a:t>
            </a:r>
            <a:br>
              <a:rPr lang="zh-CN" altLang="zh-CN" sz="2800" dirty="0">
                <a:solidFill>
                  <a:srgbClr val="000000"/>
                </a:solidFill>
                <a:latin typeface="Consolas" panose="020B0609020204030204" pitchFamily="49" charset="0"/>
              </a:rPr>
            </a:br>
            <a:r>
              <a:rPr lang="zh-CN" altLang="zh-CN" sz="2800" dirty="0">
                <a:solidFill>
                  <a:srgbClr val="000000"/>
                </a:solidFill>
                <a:latin typeface="Consolas" panose="020B0609020204030204" pitchFamily="49" charset="0"/>
              </a:rPr>
              <a:t>    &lt;</a:t>
            </a:r>
            <a:r>
              <a:rPr lang="zh-CN" altLang="zh-CN" sz="2800" b="1" dirty="0">
                <a:solidFill>
                  <a:srgbClr val="000080"/>
                </a:solidFill>
                <a:latin typeface="Consolas" panose="020B0609020204030204" pitchFamily="49" charset="0"/>
              </a:rPr>
              <a:t>dimen </a:t>
            </a:r>
            <a:r>
              <a:rPr lang="zh-CN" altLang="zh-CN" sz="2800" b="1" dirty="0">
                <a:solidFill>
                  <a:srgbClr val="0000FF"/>
                </a:solidFill>
                <a:latin typeface="Consolas" panose="020B0609020204030204" pitchFamily="49" charset="0"/>
              </a:rPr>
              <a:t>name=</a:t>
            </a:r>
            <a:r>
              <a:rPr lang="zh-CN" altLang="zh-CN" sz="2800" b="1" dirty="0">
                <a:solidFill>
                  <a:srgbClr val="008000"/>
                </a:solidFill>
                <a:latin typeface="Consolas" panose="020B0609020204030204" pitchFamily="49" charset="0"/>
              </a:rPr>
              <a:t>"view_length"</a:t>
            </a:r>
            <a:r>
              <a:rPr lang="zh-CN" altLang="zh-CN" sz="2800" dirty="0">
                <a:solidFill>
                  <a:srgbClr val="000000"/>
                </a:solidFill>
                <a:latin typeface="Consolas" panose="020B0609020204030204" pitchFamily="49" charset="0"/>
              </a:rPr>
              <a:t>&gt;100dp&lt;/</a:t>
            </a:r>
            <a:r>
              <a:rPr lang="zh-CN" altLang="zh-CN" sz="2800" b="1" dirty="0">
                <a:solidFill>
                  <a:srgbClr val="000080"/>
                </a:solidFill>
                <a:latin typeface="Consolas" panose="020B0609020204030204" pitchFamily="49" charset="0"/>
              </a:rPr>
              <a:t>dimen</a:t>
            </a:r>
            <a:r>
              <a:rPr lang="zh-CN" altLang="zh-CN" sz="2800" dirty="0">
                <a:solidFill>
                  <a:srgbClr val="000000"/>
                </a:solidFill>
                <a:latin typeface="Consolas" panose="020B0609020204030204" pitchFamily="49" charset="0"/>
              </a:rPr>
              <a:t>&gt;</a:t>
            </a:r>
            <a:br>
              <a:rPr lang="zh-CN" altLang="zh-CN" sz="2800" dirty="0">
                <a:solidFill>
                  <a:srgbClr val="000000"/>
                </a:solidFill>
                <a:latin typeface="Consolas" panose="020B0609020204030204" pitchFamily="49" charset="0"/>
              </a:rPr>
            </a:br>
            <a:r>
              <a:rPr lang="zh-CN" altLang="zh-CN" sz="2800" dirty="0">
                <a:solidFill>
                  <a:srgbClr val="000000"/>
                </a:solidFill>
                <a:latin typeface="Consolas" panose="020B0609020204030204" pitchFamily="49" charset="0"/>
              </a:rPr>
              <a:t>&lt;/</a:t>
            </a:r>
            <a:r>
              <a:rPr lang="zh-CN" altLang="zh-CN" sz="2800" b="1" dirty="0">
                <a:solidFill>
                  <a:srgbClr val="000080"/>
                </a:solidFill>
                <a:latin typeface="Consolas" panose="020B0609020204030204" pitchFamily="49" charset="0"/>
              </a:rPr>
              <a:t>resources</a:t>
            </a:r>
            <a:r>
              <a:rPr lang="zh-CN" altLang="zh-CN" sz="2800" dirty="0">
                <a:solidFill>
                  <a:srgbClr val="000000"/>
                </a:solidFill>
                <a:latin typeface="Consolas" panose="020B0609020204030204" pitchFamily="49" charset="0"/>
              </a:rPr>
              <a:t>&gt;</a:t>
            </a:r>
            <a:endParaRPr lang="zh-CN" altLang="zh-CN" sz="2800" dirty="0">
              <a:solidFill>
                <a:schemeClr val="tx1"/>
              </a:solidFill>
              <a:latin typeface="Consolas" panose="020B0609020204030204" pitchFamily="49" charset="0"/>
            </a:endParaRPr>
          </a:p>
        </p:txBody>
      </p:sp>
      <p:sp>
        <p:nvSpPr>
          <p:cNvPr id="7" name="内容占位符 2"/>
          <p:cNvSpPr txBox="1">
            <a:spLocks/>
          </p:cNvSpPr>
          <p:nvPr/>
        </p:nvSpPr>
        <p:spPr>
          <a:xfrm>
            <a:off x="839416" y="4224328"/>
            <a:ext cx="10742984" cy="7212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3200" smtClean="0">
                <a:solidFill>
                  <a:schemeClr val="tx1">
                    <a:lumMod val="85000"/>
                    <a:lumOff val="15000"/>
                  </a:schemeClr>
                </a:solidFill>
              </a:rPr>
              <a:t>尺寸资源基本结构：</a:t>
            </a:r>
            <a:r>
              <a:rPr lang="en-US" altLang="zh-CN" sz="3200" b="1" smtClean="0">
                <a:solidFill>
                  <a:srgbClr val="C00000"/>
                </a:solidFill>
              </a:rPr>
              <a:t>res/values/dimens.xml</a:t>
            </a:r>
            <a:endParaRPr lang="en-US" altLang="zh-CN" sz="3200" b="1" dirty="0">
              <a:solidFill>
                <a:schemeClr val="tx1">
                  <a:lumMod val="85000"/>
                  <a:lumOff val="15000"/>
                </a:schemeClr>
              </a:solidFill>
            </a:endParaRPr>
          </a:p>
        </p:txBody>
      </p:sp>
    </p:spTree>
    <p:extLst>
      <p:ext uri="{BB962C8B-B14F-4D97-AF65-F5344CB8AC3E}">
        <p14:creationId xmlns:p14="http://schemas.microsoft.com/office/powerpoint/2010/main" val="2315249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res/values/array.xml</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5257800"/>
          </a:xfrm>
        </p:spPr>
        <p:txBody>
          <a:bodyPr>
            <a:normAutofit/>
          </a:bodyPr>
          <a:lstStyle/>
          <a:p>
            <a:r>
              <a:rPr lang="en-US" altLang="zh-CN" sz="3200" dirty="0">
                <a:solidFill>
                  <a:schemeClr val="tx1">
                    <a:lumMod val="85000"/>
                    <a:lumOff val="15000"/>
                  </a:schemeClr>
                </a:solidFill>
              </a:rPr>
              <a:t>A</a:t>
            </a:r>
            <a:r>
              <a:rPr lang="en-US" altLang="zh-CN" sz="3200" smtClean="0">
                <a:solidFill>
                  <a:schemeClr val="tx1">
                    <a:lumMod val="85000"/>
                    <a:lumOff val="15000"/>
                  </a:schemeClr>
                </a:solidFill>
              </a:rPr>
              <a:t>rray</a:t>
            </a:r>
            <a:r>
              <a:rPr lang="zh-CN" altLang="en-US" sz="3200" dirty="0" smtClean="0">
                <a:solidFill>
                  <a:schemeClr val="tx1">
                    <a:lumMod val="85000"/>
                    <a:lumOff val="15000"/>
                  </a:schemeClr>
                </a:solidFill>
              </a:rPr>
              <a:t>资源：把数组类信息存储到</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文件，方便统一管理这类资源。</a:t>
            </a:r>
            <a:endParaRPr lang="en-US" altLang="zh-CN" sz="3200" dirty="0" smtClean="0">
              <a:solidFill>
                <a:schemeClr val="tx1">
                  <a:lumMod val="85000"/>
                  <a:lumOff val="15000"/>
                </a:schemeClr>
              </a:solidFill>
            </a:endParaRPr>
          </a:p>
          <a:p>
            <a:pPr>
              <a:spcBef>
                <a:spcPts val="1200"/>
              </a:spcBef>
            </a:pPr>
            <a:r>
              <a:rPr lang="en-US" altLang="zh-CN" sz="3200" dirty="0">
                <a:solidFill>
                  <a:schemeClr val="tx1">
                    <a:lumMod val="85000"/>
                    <a:lumOff val="15000"/>
                  </a:schemeClr>
                </a:solidFill>
              </a:rPr>
              <a:t>A</a:t>
            </a:r>
            <a:r>
              <a:rPr lang="en-US" altLang="zh-CN" sz="3200" smtClean="0">
                <a:solidFill>
                  <a:schemeClr val="tx1">
                    <a:lumMod val="85000"/>
                    <a:lumOff val="15000"/>
                  </a:schemeClr>
                </a:solidFill>
              </a:rPr>
              <a:t>rray</a:t>
            </a:r>
            <a:r>
              <a:rPr lang="zh-CN" altLang="en-US" sz="3200" dirty="0" smtClean="0">
                <a:solidFill>
                  <a:schemeClr val="tx1">
                    <a:lumMod val="85000"/>
                    <a:lumOff val="15000"/>
                  </a:schemeClr>
                </a:solidFill>
              </a:rPr>
              <a:t>资源可以分为三类：</a:t>
            </a:r>
            <a:endParaRPr lang="en-US" altLang="zh-CN" sz="3200" dirty="0" smtClean="0">
              <a:solidFill>
                <a:schemeClr val="tx1">
                  <a:lumMod val="85000"/>
                  <a:lumOff val="15000"/>
                </a:schemeClr>
              </a:solidFill>
            </a:endParaRPr>
          </a:p>
          <a:p>
            <a:pPr lvl="1"/>
            <a:r>
              <a:rPr lang="en-US" altLang="zh-CN" sz="2800" dirty="0" smtClean="0">
                <a:solidFill>
                  <a:schemeClr val="tx1">
                    <a:lumMod val="85000"/>
                    <a:lumOff val="15000"/>
                  </a:schemeClr>
                </a:solidFill>
              </a:rPr>
              <a:t>string-array</a:t>
            </a:r>
            <a:r>
              <a:rPr lang="zh-CN" altLang="en-US" sz="2800" dirty="0" smtClean="0">
                <a:solidFill>
                  <a:schemeClr val="tx1">
                    <a:lumMod val="85000"/>
                    <a:lumOff val="15000"/>
                  </a:schemeClr>
                </a:solidFill>
              </a:rPr>
              <a:t>：字符串组成的</a:t>
            </a:r>
            <a:r>
              <a:rPr lang="zh-CN" altLang="en-US" sz="2800" smtClean="0">
                <a:solidFill>
                  <a:schemeClr val="tx1">
                    <a:lumMod val="85000"/>
                    <a:lumOff val="15000"/>
                  </a:schemeClr>
                </a:solidFill>
              </a:rPr>
              <a:t>数组形式</a:t>
            </a:r>
            <a:r>
              <a:rPr lang="zh-CN" altLang="en-US" sz="2800">
                <a:solidFill>
                  <a:schemeClr val="tx1">
                    <a:lumMod val="85000"/>
                    <a:lumOff val="15000"/>
                  </a:schemeClr>
                </a:solidFill>
              </a:rPr>
              <a:t>。</a:t>
            </a:r>
            <a:endParaRPr lang="en-US" altLang="zh-CN" sz="2800" dirty="0" smtClean="0">
              <a:solidFill>
                <a:schemeClr val="tx1">
                  <a:lumMod val="85000"/>
                  <a:lumOff val="15000"/>
                </a:schemeClr>
              </a:solidFill>
            </a:endParaRPr>
          </a:p>
          <a:p>
            <a:pPr lvl="1"/>
            <a:r>
              <a:rPr lang="en-US" altLang="zh-CN" sz="2800" dirty="0" smtClean="0">
                <a:solidFill>
                  <a:schemeClr val="tx1">
                    <a:lumMod val="85000"/>
                    <a:lumOff val="15000"/>
                  </a:schemeClr>
                </a:solidFill>
              </a:rPr>
              <a:t>integer-array</a:t>
            </a:r>
            <a:r>
              <a:rPr lang="zh-CN" altLang="en-US" sz="2800" dirty="0" smtClean="0">
                <a:solidFill>
                  <a:schemeClr val="tx1">
                    <a:lumMod val="85000"/>
                    <a:lumOff val="15000"/>
                  </a:schemeClr>
                </a:solidFill>
              </a:rPr>
              <a:t>：</a:t>
            </a:r>
            <a:r>
              <a:rPr lang="en-US" altLang="zh-CN" sz="2800" dirty="0" err="1" smtClean="0">
                <a:solidFill>
                  <a:schemeClr val="tx1">
                    <a:lumMod val="85000"/>
                    <a:lumOff val="15000"/>
                  </a:schemeClr>
                </a:solidFill>
              </a:rPr>
              <a:t>int</a:t>
            </a:r>
            <a:r>
              <a:rPr lang="zh-CN" altLang="en-US" sz="2800" dirty="0" smtClean="0">
                <a:solidFill>
                  <a:schemeClr val="tx1">
                    <a:lumMod val="85000"/>
                    <a:lumOff val="15000"/>
                  </a:schemeClr>
                </a:solidFill>
              </a:rPr>
              <a:t>型数据组成的</a:t>
            </a:r>
            <a:r>
              <a:rPr lang="zh-CN" altLang="en-US" sz="2800" smtClean="0">
                <a:solidFill>
                  <a:schemeClr val="tx1">
                    <a:lumMod val="85000"/>
                    <a:lumOff val="15000"/>
                  </a:schemeClr>
                </a:solidFill>
              </a:rPr>
              <a:t>数组形式。</a:t>
            </a:r>
            <a:endParaRPr lang="en-US" altLang="zh-CN" sz="2800" dirty="0" smtClean="0">
              <a:solidFill>
                <a:schemeClr val="tx1">
                  <a:lumMod val="85000"/>
                  <a:lumOff val="15000"/>
                </a:schemeClr>
              </a:solidFill>
            </a:endParaRPr>
          </a:p>
          <a:p>
            <a:pPr lvl="1"/>
            <a:r>
              <a:rPr lang="en-US" altLang="zh-CN" sz="2800" dirty="0" smtClean="0">
                <a:solidFill>
                  <a:schemeClr val="tx1">
                    <a:lumMod val="85000"/>
                    <a:lumOff val="15000"/>
                  </a:schemeClr>
                </a:solidFill>
              </a:rPr>
              <a:t>typed-array</a:t>
            </a:r>
            <a:r>
              <a:rPr lang="zh-CN" altLang="en-US" sz="2800" dirty="0" smtClean="0">
                <a:solidFill>
                  <a:schemeClr val="tx1">
                    <a:lumMod val="85000"/>
                    <a:lumOff val="15000"/>
                  </a:schemeClr>
                </a:solidFill>
              </a:rPr>
              <a:t>：一般数组形式（数据元素类型不</a:t>
            </a:r>
            <a:r>
              <a:rPr lang="zh-CN" altLang="en-US" sz="2800" smtClean="0">
                <a:solidFill>
                  <a:schemeClr val="tx1">
                    <a:lumMod val="85000"/>
                    <a:lumOff val="15000"/>
                  </a:schemeClr>
                </a:solidFill>
              </a:rPr>
              <a:t>限）。</a:t>
            </a:r>
            <a:endParaRPr lang="en-US" altLang="zh-CN" sz="2800" dirty="0" smtClean="0">
              <a:solidFill>
                <a:schemeClr val="tx1">
                  <a:lumMod val="85000"/>
                  <a:lumOff val="15000"/>
                </a:schemeClr>
              </a:solidFill>
            </a:endParaRPr>
          </a:p>
          <a:p>
            <a:pPr>
              <a:spcBef>
                <a:spcPts val="1200"/>
              </a:spcBef>
            </a:pPr>
            <a:r>
              <a:rPr lang="en-US" altLang="zh-CN" sz="3200" dirty="0">
                <a:solidFill>
                  <a:schemeClr val="tx1">
                    <a:lumMod val="85000"/>
                    <a:lumOff val="15000"/>
                  </a:schemeClr>
                </a:solidFill>
              </a:rPr>
              <a:t>A</a:t>
            </a:r>
            <a:r>
              <a:rPr lang="en-US" altLang="zh-CN" sz="3200" smtClean="0">
                <a:solidFill>
                  <a:schemeClr val="tx1">
                    <a:lumMod val="85000"/>
                    <a:lumOff val="15000"/>
                  </a:schemeClr>
                </a:solidFill>
              </a:rPr>
              <a:t>rray</a:t>
            </a:r>
            <a:r>
              <a:rPr lang="zh-CN" altLang="en-US" sz="3200" dirty="0" smtClean="0">
                <a:solidFill>
                  <a:schemeClr val="tx1">
                    <a:lumMod val="85000"/>
                    <a:lumOff val="15000"/>
                  </a:schemeClr>
                </a:solidFill>
              </a:rPr>
              <a:t>资源的使用：</a:t>
            </a:r>
            <a:endParaRPr lang="en-US" altLang="zh-CN" sz="3200" dirty="0" smtClean="0">
              <a:solidFill>
                <a:schemeClr val="tx1">
                  <a:lumMod val="85000"/>
                  <a:lumOff val="15000"/>
                </a:schemeClr>
              </a:solidFill>
            </a:endParaRPr>
          </a:p>
          <a:p>
            <a:pPr lvl="1"/>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XML</a:t>
            </a:r>
            <a:r>
              <a:rPr lang="zh-CN" altLang="en-US" sz="2800" dirty="0" smtClean="0">
                <a:solidFill>
                  <a:schemeClr val="tx1">
                    <a:lumMod val="85000"/>
                    <a:lumOff val="15000"/>
                  </a:schemeClr>
                </a:solidFill>
              </a:rPr>
              <a:t>文件中的定义</a:t>
            </a:r>
            <a:r>
              <a:rPr lang="zh-CN" altLang="en-US" sz="2800" smtClean="0">
                <a:solidFill>
                  <a:schemeClr val="tx1">
                    <a:lumMod val="85000"/>
                    <a:lumOff val="15000"/>
                  </a:schemeClr>
                </a:solidFill>
              </a:rPr>
              <a:t>：</a:t>
            </a:r>
            <a:r>
              <a:rPr lang="en-US" altLang="zh-CN" sz="2800" smtClean="0">
                <a:solidFill>
                  <a:srgbClr val="C00000"/>
                </a:solidFill>
              </a:rPr>
              <a:t>res/values/arrays.xml</a:t>
            </a:r>
            <a:r>
              <a:rPr lang="zh-CN" altLang="en-US" sz="2800" b="1" smtClean="0">
                <a:solidFill>
                  <a:schemeClr val="tx1">
                    <a:lumMod val="85000"/>
                    <a:lumOff val="15000"/>
                  </a:schemeClr>
                </a:solidFill>
              </a:rPr>
              <a:t>。</a:t>
            </a:r>
            <a:endParaRPr lang="en-US" altLang="zh-CN" sz="2800" b="1" dirty="0" smtClean="0">
              <a:solidFill>
                <a:schemeClr val="tx1">
                  <a:lumMod val="85000"/>
                  <a:lumOff val="15000"/>
                </a:schemeClr>
              </a:solidFill>
            </a:endParaRPr>
          </a:p>
          <a:p>
            <a:pPr lvl="1"/>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Activity</a:t>
            </a:r>
            <a:r>
              <a:rPr lang="zh-CN" altLang="en-US" sz="2800" dirty="0" smtClean="0">
                <a:solidFill>
                  <a:schemeClr val="tx1">
                    <a:lumMod val="85000"/>
                    <a:lumOff val="15000"/>
                  </a:schemeClr>
                </a:solidFill>
              </a:rPr>
              <a:t>文件中</a:t>
            </a:r>
            <a:r>
              <a:rPr lang="zh-CN" altLang="en-US" sz="2800" smtClean="0">
                <a:solidFill>
                  <a:schemeClr val="tx1">
                    <a:lumMod val="85000"/>
                    <a:lumOff val="15000"/>
                  </a:schemeClr>
                </a:solidFill>
              </a:rPr>
              <a:t>的使用。</a:t>
            </a:r>
            <a:endParaRPr lang="zh-CN" altLang="en-US" sz="2800" dirty="0">
              <a:solidFill>
                <a:schemeClr val="tx1">
                  <a:lumMod val="85000"/>
                  <a:lumOff val="15000"/>
                </a:schemeClr>
              </a:solidFill>
            </a:endParaRPr>
          </a:p>
        </p:txBody>
      </p:sp>
    </p:spTree>
    <p:extLst>
      <p:ext uri="{BB962C8B-B14F-4D97-AF65-F5344CB8AC3E}">
        <p14:creationId xmlns:p14="http://schemas.microsoft.com/office/powerpoint/2010/main" val="3090862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res/values/array.xml</a:t>
            </a:r>
            <a:r>
              <a:rPr lang="zh-CN" altLang="en-US" dirty="0"/>
              <a:t>资源</a:t>
            </a:r>
          </a:p>
        </p:txBody>
      </p:sp>
      <p:sp>
        <p:nvSpPr>
          <p:cNvPr id="3" name="内容占位符 2"/>
          <p:cNvSpPr>
            <a:spLocks noGrp="1"/>
          </p:cNvSpPr>
          <p:nvPr>
            <p:ph idx="1"/>
          </p:nvPr>
        </p:nvSpPr>
        <p:spPr>
          <a:xfrm>
            <a:off x="767408" y="1600200"/>
            <a:ext cx="4896544" cy="2044824"/>
          </a:xfrm>
        </p:spPr>
        <p:txBody>
          <a:bodyPr>
            <a:normAutofit/>
          </a:bodyPr>
          <a:lstStyle/>
          <a:p>
            <a:r>
              <a:rPr lang="en-US" altLang="zh-CN" sz="3200" dirty="0">
                <a:solidFill>
                  <a:schemeClr val="tx1">
                    <a:lumMod val="85000"/>
                    <a:lumOff val="15000"/>
                  </a:schemeClr>
                </a:solidFill>
              </a:rPr>
              <a:t>A</a:t>
            </a:r>
            <a:r>
              <a:rPr lang="en-US" altLang="zh-CN" sz="3200" smtClean="0">
                <a:solidFill>
                  <a:schemeClr val="tx1">
                    <a:lumMod val="85000"/>
                    <a:lumOff val="15000"/>
                  </a:schemeClr>
                </a:solidFill>
              </a:rPr>
              <a:t>rray</a:t>
            </a:r>
            <a:r>
              <a:rPr lang="zh-CN" altLang="en-US" sz="3200" dirty="0" smtClean="0">
                <a:solidFill>
                  <a:schemeClr val="tx1">
                    <a:lumMod val="85000"/>
                    <a:lumOff val="15000"/>
                  </a:schemeClr>
                </a:solidFill>
              </a:rPr>
              <a:t>资源的使用：</a:t>
            </a:r>
            <a:endParaRPr lang="en-US" altLang="zh-CN" sz="3200" dirty="0" smtClean="0">
              <a:solidFill>
                <a:schemeClr val="tx1">
                  <a:lumMod val="85000"/>
                  <a:lumOff val="15000"/>
                </a:schemeClr>
              </a:solidFill>
            </a:endParaRPr>
          </a:p>
          <a:p>
            <a:pPr lvl="1"/>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文件中的定义：</a:t>
            </a:r>
            <a:endParaRPr lang="en-US" altLang="zh-CN" sz="3200" dirty="0" smtClean="0">
              <a:solidFill>
                <a:schemeClr val="tx1">
                  <a:lumMod val="85000"/>
                  <a:lumOff val="15000"/>
                </a:schemeClr>
              </a:solidFill>
            </a:endParaRPr>
          </a:p>
          <a:p>
            <a:pPr marL="57150" indent="0">
              <a:buNone/>
            </a:pPr>
            <a:r>
              <a:rPr lang="en-US" altLang="zh-CN" sz="3200" smtClean="0">
                <a:solidFill>
                  <a:schemeClr val="tx1">
                    <a:lumMod val="85000"/>
                    <a:lumOff val="15000"/>
                  </a:schemeClr>
                </a:solidFill>
              </a:rPr>
              <a:t>   </a:t>
            </a:r>
            <a:r>
              <a:rPr lang="en-US" altLang="zh-CN" sz="3200" smtClean="0">
                <a:solidFill>
                  <a:srgbClr val="C00000"/>
                </a:solidFill>
              </a:rPr>
              <a:t>res/values/arrays.xml</a:t>
            </a:r>
            <a:endParaRPr lang="en-US" altLang="zh-CN" sz="3200" dirty="0" smtClean="0">
              <a:solidFill>
                <a:srgbClr val="C00000"/>
              </a:solidFill>
            </a:endParaRPr>
          </a:p>
        </p:txBody>
      </p:sp>
      <p:sp>
        <p:nvSpPr>
          <p:cNvPr id="5" name="矩形 4"/>
          <p:cNvSpPr/>
          <p:nvPr/>
        </p:nvSpPr>
        <p:spPr>
          <a:xfrm>
            <a:off x="5663952" y="1600200"/>
            <a:ext cx="6321856" cy="514116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rgbClr val="000000"/>
                </a:solidFill>
                <a:latin typeface="Consolas" panose="020B0609020204030204" pitchFamily="49" charset="0"/>
                <a:ea typeface="微软雅黑" panose="020B0503020204020204" pitchFamily="34" charset="-122"/>
              </a:rPr>
              <a:t>&lt;</a:t>
            </a:r>
            <a:r>
              <a:rPr lang="zh-CN" altLang="zh-CN" sz="2400" b="1" dirty="0">
                <a:solidFill>
                  <a:srgbClr val="000080"/>
                </a:solidFill>
                <a:latin typeface="Consolas" panose="020B0609020204030204" pitchFamily="49" charset="0"/>
                <a:ea typeface="微软雅黑" panose="020B0503020204020204" pitchFamily="34" charset="-122"/>
              </a:rPr>
              <a:t>resources</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string-array </a:t>
            </a:r>
            <a:r>
              <a:rPr lang="zh-CN" altLang="zh-CN" sz="2400" b="1" dirty="0">
                <a:solidFill>
                  <a:srgbClr val="0000FF"/>
                </a:solidFill>
                <a:latin typeface="Consolas" panose="020B0609020204030204" pitchFamily="49" charset="0"/>
                <a:ea typeface="微软雅黑" panose="020B0503020204020204" pitchFamily="34" charset="-122"/>
              </a:rPr>
              <a:t>name=</a:t>
            </a:r>
            <a:r>
              <a:rPr lang="zh-CN" altLang="zh-CN" sz="2400" b="1" dirty="0">
                <a:solidFill>
                  <a:srgbClr val="008000"/>
                </a:solidFill>
                <a:latin typeface="Consolas" panose="020B0609020204030204" pitchFamily="49" charset="0"/>
                <a:ea typeface="微软雅黑" panose="020B0503020204020204" pitchFamily="34" charset="-122"/>
              </a:rPr>
              <a:t>"user_name"</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r>
              <a:rPr lang="zh-CN" altLang="zh-CN" sz="2400" dirty="0">
                <a:solidFill>
                  <a:srgbClr val="000000"/>
                </a:solidFill>
                <a:latin typeface="Consolas" panose="020B0609020204030204" pitchFamily="49" charset="0"/>
                <a:ea typeface="微软雅黑" panose="020B0503020204020204" pitchFamily="34" charset="-122"/>
              </a:rPr>
              <a:t>张三</a:t>
            </a:r>
            <a:r>
              <a:rPr lang="zh-CN" altLang="zh-CN" sz="2400" b="1" dirty="0">
                <a:solidFill>
                  <a:srgbClr val="000000"/>
                </a:solidFill>
                <a:latin typeface="Consolas" panose="020B0609020204030204" pitchFamily="49" charset="0"/>
                <a:ea typeface="微软雅黑" panose="020B0503020204020204" pitchFamily="34" charset="-122"/>
              </a:rPr>
              <a:t>&lt;/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r>
              <a:rPr lang="zh-CN" altLang="zh-CN" sz="2400" dirty="0">
                <a:solidFill>
                  <a:srgbClr val="000000"/>
                </a:solidFill>
                <a:latin typeface="Consolas" panose="020B0609020204030204" pitchFamily="49" charset="0"/>
                <a:ea typeface="微软雅黑" panose="020B0503020204020204" pitchFamily="34" charset="-122"/>
              </a:rPr>
              <a:t>李四</a:t>
            </a:r>
            <a:r>
              <a:rPr lang="zh-CN" altLang="zh-CN" sz="2400" b="1" dirty="0">
                <a:solidFill>
                  <a:srgbClr val="000000"/>
                </a:solidFill>
                <a:latin typeface="Consolas" panose="020B0609020204030204" pitchFamily="49" charset="0"/>
                <a:ea typeface="微软雅黑" panose="020B0503020204020204" pitchFamily="34" charset="-122"/>
              </a:rPr>
              <a:t>&lt;/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string-array</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integer-array </a:t>
            </a:r>
            <a:r>
              <a:rPr lang="zh-CN" altLang="zh-CN" sz="2400" b="1" dirty="0">
                <a:solidFill>
                  <a:srgbClr val="0000FF"/>
                </a:solidFill>
                <a:latin typeface="Consolas" panose="020B0609020204030204" pitchFamily="49" charset="0"/>
                <a:ea typeface="微软雅黑" panose="020B0503020204020204" pitchFamily="34" charset="-122"/>
              </a:rPr>
              <a:t>name=</a:t>
            </a:r>
            <a:r>
              <a:rPr lang="zh-CN" altLang="zh-CN" sz="2400" b="1" dirty="0">
                <a:solidFill>
                  <a:srgbClr val="008000"/>
                </a:solidFill>
                <a:latin typeface="Consolas" panose="020B0609020204030204" pitchFamily="49" charset="0"/>
                <a:ea typeface="微软雅黑" panose="020B0503020204020204" pitchFamily="34" charset="-122"/>
              </a:rPr>
              <a:t>"age"</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&gt;18&lt;/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&gt;20&lt;/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integer-array</a:t>
            </a:r>
            <a:r>
              <a:rPr lang="zh-CN" altLang="zh-CN" sz="2400" b="1" dirty="0" smtClean="0">
                <a:solidFill>
                  <a:srgbClr val="000000"/>
                </a:solidFill>
                <a:latin typeface="Consolas" panose="020B0609020204030204" pitchFamily="49" charset="0"/>
                <a:ea typeface="微软雅黑" panose="020B0503020204020204" pitchFamily="34" charset="-122"/>
              </a:rPr>
              <a:t>&gt;</a:t>
            </a:r>
            <a:r>
              <a:rPr lang="zh-CN" altLang="zh-CN" sz="2400" b="1" dirty="0">
                <a:solidFill>
                  <a:srgbClr val="000000"/>
                </a:solidFill>
                <a:latin typeface="Consolas" panose="020B0609020204030204" pitchFamily="49" charset="0"/>
                <a:ea typeface="微软雅黑" panose="020B0503020204020204" pitchFamily="34" charset="-122"/>
              </a:rPr>
              <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array </a:t>
            </a:r>
            <a:r>
              <a:rPr lang="zh-CN" altLang="zh-CN" sz="2400" b="1" dirty="0">
                <a:solidFill>
                  <a:srgbClr val="0000FF"/>
                </a:solidFill>
                <a:latin typeface="Consolas" panose="020B0609020204030204" pitchFamily="49" charset="0"/>
                <a:ea typeface="微软雅黑" panose="020B0503020204020204" pitchFamily="34" charset="-122"/>
              </a:rPr>
              <a:t>name=</a:t>
            </a:r>
            <a:r>
              <a:rPr lang="zh-CN" altLang="zh-CN" sz="2400" b="1" dirty="0">
                <a:solidFill>
                  <a:srgbClr val="008000"/>
                </a:solidFill>
                <a:latin typeface="Consolas" panose="020B0609020204030204" pitchFamily="49" charset="0"/>
                <a:ea typeface="微软雅黑" panose="020B0503020204020204" pitchFamily="34" charset="-122"/>
              </a:rPr>
              <a:t>"pic"</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&gt;@drawable/user1&lt;/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&gt;@drawable/user2&lt;/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array</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&lt;/</a:t>
            </a:r>
            <a:r>
              <a:rPr lang="zh-CN" altLang="zh-CN" sz="2400" b="1" dirty="0">
                <a:solidFill>
                  <a:srgbClr val="000080"/>
                </a:solidFill>
                <a:latin typeface="Consolas" panose="020B0609020204030204" pitchFamily="49" charset="0"/>
                <a:ea typeface="微软雅黑" panose="020B0503020204020204" pitchFamily="34" charset="-122"/>
              </a:rPr>
              <a:t>resources</a:t>
            </a:r>
            <a:r>
              <a:rPr lang="zh-CN" altLang="zh-CN" sz="2400" b="1" dirty="0">
                <a:solidFill>
                  <a:srgbClr val="000000"/>
                </a:solidFill>
                <a:latin typeface="Consolas" panose="020B0609020204030204" pitchFamily="49" charset="0"/>
                <a:ea typeface="微软雅黑" panose="020B0503020204020204" pitchFamily="34" charset="-122"/>
              </a:rPr>
              <a:t>&gt;</a:t>
            </a:r>
            <a:endParaRPr lang="zh-CN" altLang="zh-CN" sz="2400" b="1" dirty="0">
              <a:solidFill>
                <a:schemeClr val="tx1"/>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285373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res/values/array.xml</a:t>
            </a:r>
            <a:r>
              <a:rPr lang="zh-CN" altLang="en-US" dirty="0"/>
              <a:t>资源</a:t>
            </a:r>
          </a:p>
        </p:txBody>
      </p:sp>
      <p:sp>
        <p:nvSpPr>
          <p:cNvPr id="3" name="内容占位符 2"/>
          <p:cNvSpPr>
            <a:spLocks noGrp="1"/>
          </p:cNvSpPr>
          <p:nvPr>
            <p:ph idx="1"/>
          </p:nvPr>
        </p:nvSpPr>
        <p:spPr>
          <a:xfrm>
            <a:off x="767408" y="1600200"/>
            <a:ext cx="10814992" cy="1108720"/>
          </a:xfrm>
        </p:spPr>
        <p:txBody>
          <a:bodyPr>
            <a:noAutofit/>
          </a:bodyPr>
          <a:lstStyle/>
          <a:p>
            <a:r>
              <a:rPr lang="en-US" altLang="zh-CN" sz="3200" dirty="0">
                <a:solidFill>
                  <a:schemeClr val="tx1">
                    <a:lumMod val="85000"/>
                    <a:lumOff val="15000"/>
                  </a:schemeClr>
                </a:solidFill>
              </a:rPr>
              <a:t>A</a:t>
            </a:r>
            <a:r>
              <a:rPr lang="en-US" altLang="zh-CN" sz="3200" smtClean="0">
                <a:solidFill>
                  <a:schemeClr val="tx1">
                    <a:lumMod val="85000"/>
                    <a:lumOff val="15000"/>
                  </a:schemeClr>
                </a:solidFill>
              </a:rPr>
              <a:t>rray</a:t>
            </a:r>
            <a:r>
              <a:rPr lang="zh-CN" altLang="en-US" sz="3200" dirty="0" smtClean="0">
                <a:solidFill>
                  <a:schemeClr val="tx1">
                    <a:lumMod val="85000"/>
                    <a:lumOff val="15000"/>
                  </a:schemeClr>
                </a:solidFill>
              </a:rPr>
              <a:t>资源的使用：</a:t>
            </a:r>
            <a:endParaRPr lang="en-US" altLang="zh-CN" sz="3200" dirty="0" smtClean="0">
              <a:solidFill>
                <a:schemeClr val="tx1">
                  <a:lumMod val="85000"/>
                  <a:lumOff val="15000"/>
                </a:schemeClr>
              </a:solidFill>
            </a:endParaRPr>
          </a:p>
          <a:p>
            <a:pPr lvl="1"/>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Activity</a:t>
            </a:r>
            <a:r>
              <a:rPr lang="zh-CN" altLang="en-US" sz="2800" dirty="0" smtClean="0">
                <a:solidFill>
                  <a:schemeClr val="tx1">
                    <a:lumMod val="85000"/>
                    <a:lumOff val="15000"/>
                  </a:schemeClr>
                </a:solidFill>
              </a:rPr>
              <a:t>文件中使用</a:t>
            </a:r>
            <a:r>
              <a:rPr lang="zh-CN" altLang="en-US" sz="2800" smtClean="0">
                <a:solidFill>
                  <a:schemeClr val="tx1">
                    <a:lumMod val="85000"/>
                    <a:lumOff val="15000"/>
                  </a:schemeClr>
                </a:solidFill>
              </a:rPr>
              <a:t>数组：</a:t>
            </a:r>
            <a:endParaRPr lang="en-US" altLang="zh-CN" sz="2800" dirty="0" smtClean="0">
              <a:solidFill>
                <a:schemeClr val="tx1">
                  <a:lumMod val="85000"/>
                  <a:lumOff val="15000"/>
                </a:schemeClr>
              </a:solidFill>
            </a:endParaRPr>
          </a:p>
        </p:txBody>
      </p:sp>
      <p:sp>
        <p:nvSpPr>
          <p:cNvPr id="5" name="矩形 4"/>
          <p:cNvSpPr/>
          <p:nvPr/>
        </p:nvSpPr>
        <p:spPr>
          <a:xfrm>
            <a:off x="767408" y="2708920"/>
            <a:ext cx="10945216" cy="266429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800" b="1" dirty="0">
                <a:solidFill>
                  <a:schemeClr val="tx1">
                    <a:lumMod val="85000"/>
                    <a:lumOff val="15000"/>
                  </a:schemeClr>
                </a:solidFill>
                <a:latin typeface="Consolas" panose="020B0609020204030204" pitchFamily="49" charset="0"/>
              </a:rPr>
              <a:t>Resources res = getResources();</a:t>
            </a:r>
            <a:br>
              <a:rPr lang="zh-CN" altLang="zh-CN" sz="2800" b="1" dirty="0">
                <a:solidFill>
                  <a:schemeClr val="tx1">
                    <a:lumMod val="85000"/>
                    <a:lumOff val="15000"/>
                  </a:schemeClr>
                </a:solidFill>
                <a:latin typeface="Consolas" panose="020B0609020204030204" pitchFamily="49" charset="0"/>
              </a:rPr>
            </a:br>
            <a:r>
              <a:rPr lang="zh-CN" altLang="zh-CN" sz="2800" b="1" dirty="0">
                <a:solidFill>
                  <a:schemeClr val="tx1">
                    <a:lumMod val="85000"/>
                    <a:lumOff val="15000"/>
                  </a:schemeClr>
                </a:solidFill>
                <a:latin typeface="Consolas" panose="020B0609020204030204" pitchFamily="49" charset="0"/>
              </a:rPr>
              <a:t>String[] </a:t>
            </a:r>
            <a:r>
              <a:rPr lang="zh-CN" altLang="zh-CN" sz="2800" b="1">
                <a:solidFill>
                  <a:schemeClr val="tx1">
                    <a:lumMod val="85000"/>
                    <a:lumOff val="15000"/>
                  </a:schemeClr>
                </a:solidFill>
                <a:latin typeface="Consolas" panose="020B0609020204030204" pitchFamily="49" charset="0"/>
              </a:rPr>
              <a:t>userName </a:t>
            </a:r>
            <a:endParaRPr lang="en-US" altLang="zh-CN" sz="2800" b="1" smtClean="0">
              <a:solidFill>
                <a:schemeClr val="tx1">
                  <a:lumMod val="85000"/>
                  <a:lumOff val="15000"/>
                </a:schemeClr>
              </a:solidFill>
              <a:latin typeface="Consolas" panose="020B0609020204030204" pitchFamily="49" charset="0"/>
            </a:endParaRPr>
          </a:p>
          <a:p>
            <a:pPr lvl="0" eaLnBrk="0" fontAlgn="base" hangingPunct="0">
              <a:spcBef>
                <a:spcPct val="0"/>
              </a:spcBef>
              <a:spcAft>
                <a:spcPct val="0"/>
              </a:spcAft>
            </a:pPr>
            <a:r>
              <a:rPr lang="en-US" altLang="zh-CN" sz="2800" b="1">
                <a:solidFill>
                  <a:schemeClr val="tx1">
                    <a:lumMod val="85000"/>
                    <a:lumOff val="15000"/>
                  </a:schemeClr>
                </a:solidFill>
                <a:latin typeface="Consolas" panose="020B0609020204030204" pitchFamily="49" charset="0"/>
              </a:rPr>
              <a:t> </a:t>
            </a:r>
            <a:r>
              <a:rPr lang="en-US" altLang="zh-CN" sz="2800" b="1" smtClean="0">
                <a:solidFill>
                  <a:schemeClr val="tx1">
                    <a:lumMod val="85000"/>
                    <a:lumOff val="15000"/>
                  </a:schemeClr>
                </a:solidFill>
                <a:latin typeface="Consolas" panose="020B0609020204030204" pitchFamily="49" charset="0"/>
              </a:rPr>
              <a:t>       </a:t>
            </a:r>
            <a:r>
              <a:rPr lang="zh-CN" altLang="zh-CN" sz="2800" b="1" smtClean="0">
                <a:solidFill>
                  <a:schemeClr val="tx1">
                    <a:lumMod val="85000"/>
                    <a:lumOff val="15000"/>
                  </a:schemeClr>
                </a:solidFill>
                <a:latin typeface="Consolas" panose="020B0609020204030204" pitchFamily="49" charset="0"/>
              </a:rPr>
              <a:t>= </a:t>
            </a:r>
            <a:r>
              <a:rPr lang="zh-CN" altLang="zh-CN" sz="2800" b="1" dirty="0">
                <a:solidFill>
                  <a:schemeClr val="tx1">
                    <a:lumMod val="85000"/>
                    <a:lumOff val="15000"/>
                  </a:schemeClr>
                </a:solidFill>
                <a:latin typeface="Consolas" panose="020B0609020204030204" pitchFamily="49" charset="0"/>
              </a:rPr>
              <a:t>res.getStringArray(R.array.</a:t>
            </a:r>
            <a:r>
              <a:rPr lang="zh-CN" altLang="zh-CN" sz="2800" b="1" i="1" dirty="0">
                <a:solidFill>
                  <a:schemeClr val="tx1">
                    <a:lumMod val="85000"/>
                    <a:lumOff val="15000"/>
                  </a:schemeClr>
                </a:solidFill>
                <a:latin typeface="Consolas" panose="020B0609020204030204" pitchFamily="49" charset="0"/>
              </a:rPr>
              <a:t>user_name</a:t>
            </a:r>
            <a:r>
              <a:rPr lang="zh-CN" altLang="zh-CN" sz="2800" b="1" dirty="0">
                <a:solidFill>
                  <a:schemeClr val="tx1">
                    <a:lumMod val="85000"/>
                    <a:lumOff val="15000"/>
                  </a:schemeClr>
                </a:solidFill>
                <a:latin typeface="Consolas" panose="020B0609020204030204" pitchFamily="49" charset="0"/>
              </a:rPr>
              <a:t>);</a:t>
            </a:r>
            <a:br>
              <a:rPr lang="zh-CN" altLang="zh-CN" sz="2800" b="1" dirty="0">
                <a:solidFill>
                  <a:schemeClr val="tx1">
                    <a:lumMod val="85000"/>
                    <a:lumOff val="15000"/>
                  </a:schemeClr>
                </a:solidFill>
                <a:latin typeface="Consolas" panose="020B0609020204030204" pitchFamily="49" charset="0"/>
              </a:rPr>
            </a:br>
            <a:r>
              <a:rPr lang="zh-CN" altLang="zh-CN" sz="2800" b="1" dirty="0">
                <a:solidFill>
                  <a:schemeClr val="tx1">
                    <a:lumMod val="85000"/>
                    <a:lumOff val="15000"/>
                  </a:schemeClr>
                </a:solidFill>
                <a:latin typeface="Consolas" panose="020B0609020204030204" pitchFamily="49" charset="0"/>
              </a:rPr>
              <a:t>int[] age = res.getIntArray(R.array.</a:t>
            </a:r>
            <a:r>
              <a:rPr lang="zh-CN" altLang="zh-CN" sz="2800" b="1" i="1" dirty="0">
                <a:solidFill>
                  <a:schemeClr val="tx1">
                    <a:lumMod val="85000"/>
                    <a:lumOff val="15000"/>
                  </a:schemeClr>
                </a:solidFill>
                <a:latin typeface="Consolas" panose="020B0609020204030204" pitchFamily="49" charset="0"/>
              </a:rPr>
              <a:t>age</a:t>
            </a:r>
            <a:r>
              <a:rPr lang="zh-CN" altLang="zh-CN" sz="2800" b="1" dirty="0">
                <a:solidFill>
                  <a:schemeClr val="tx1">
                    <a:lumMod val="85000"/>
                    <a:lumOff val="15000"/>
                  </a:schemeClr>
                </a:solidFill>
                <a:latin typeface="Consolas" panose="020B0609020204030204" pitchFamily="49" charset="0"/>
              </a:rPr>
              <a:t>);</a:t>
            </a:r>
            <a:br>
              <a:rPr lang="zh-CN" altLang="zh-CN" sz="2800" b="1" dirty="0">
                <a:solidFill>
                  <a:schemeClr val="tx1">
                    <a:lumMod val="85000"/>
                    <a:lumOff val="15000"/>
                  </a:schemeClr>
                </a:solidFill>
                <a:latin typeface="Consolas" panose="020B0609020204030204" pitchFamily="49" charset="0"/>
              </a:rPr>
            </a:br>
            <a:r>
              <a:rPr lang="zh-CN" altLang="zh-CN" sz="2800" b="1" dirty="0">
                <a:solidFill>
                  <a:schemeClr val="tx1">
                    <a:lumMod val="85000"/>
                    <a:lumOff val="15000"/>
                  </a:schemeClr>
                </a:solidFill>
                <a:latin typeface="Consolas" panose="020B0609020204030204" pitchFamily="49" charset="0"/>
              </a:rPr>
              <a:t>TypedArray userPic = res.obtainTypedArray(R.array.</a:t>
            </a:r>
            <a:r>
              <a:rPr lang="zh-CN" altLang="zh-CN" sz="2800" b="1" i="1" dirty="0">
                <a:solidFill>
                  <a:schemeClr val="tx1">
                    <a:lumMod val="85000"/>
                    <a:lumOff val="15000"/>
                  </a:schemeClr>
                </a:solidFill>
                <a:latin typeface="Consolas" panose="020B0609020204030204" pitchFamily="49" charset="0"/>
              </a:rPr>
              <a:t>pic</a:t>
            </a:r>
            <a:r>
              <a:rPr lang="zh-CN" altLang="zh-CN" sz="2800" b="1" dirty="0">
                <a:solidFill>
                  <a:schemeClr val="tx1">
                    <a:lumMod val="85000"/>
                    <a:lumOff val="15000"/>
                  </a:schemeClr>
                </a:solidFill>
                <a:latin typeface="Consolas" panose="020B0609020204030204" pitchFamily="49" charset="0"/>
              </a:rPr>
              <a:t>);</a:t>
            </a:r>
            <a:br>
              <a:rPr lang="zh-CN" altLang="zh-CN" sz="2800" b="1" dirty="0">
                <a:solidFill>
                  <a:schemeClr val="tx1">
                    <a:lumMod val="85000"/>
                    <a:lumOff val="15000"/>
                  </a:schemeClr>
                </a:solidFill>
                <a:latin typeface="Consolas" panose="020B0609020204030204" pitchFamily="49" charset="0"/>
              </a:rPr>
            </a:br>
            <a:r>
              <a:rPr lang="zh-CN" altLang="zh-CN" sz="2800" b="1" dirty="0">
                <a:solidFill>
                  <a:schemeClr val="tx1">
                    <a:lumMod val="85000"/>
                    <a:lumOff val="15000"/>
                  </a:schemeClr>
                </a:solidFill>
                <a:latin typeface="Consolas" panose="020B0609020204030204" pitchFamily="49" charset="0"/>
              </a:rPr>
              <a:t>Drawable firstPic = userPic.getDrawable(0);</a:t>
            </a:r>
          </a:p>
        </p:txBody>
      </p:sp>
      <p:sp>
        <p:nvSpPr>
          <p:cNvPr id="7" name="内容占位符 2"/>
          <p:cNvSpPr txBox="1">
            <a:spLocks/>
          </p:cNvSpPr>
          <p:nvPr/>
        </p:nvSpPr>
        <p:spPr>
          <a:xfrm>
            <a:off x="767408" y="5517232"/>
            <a:ext cx="10814992" cy="10807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sz="2800" smtClean="0">
                <a:solidFill>
                  <a:schemeClr val="tx1">
                    <a:lumMod val="85000"/>
                    <a:lumOff val="15000"/>
                  </a:schemeClr>
                </a:solidFill>
              </a:rPr>
              <a:t>对于</a:t>
            </a:r>
            <a:r>
              <a:rPr lang="en-US" altLang="zh-CN" sz="2800">
                <a:solidFill>
                  <a:schemeClr val="tx1">
                    <a:lumMod val="85000"/>
                    <a:lumOff val="15000"/>
                  </a:schemeClr>
                </a:solidFill>
              </a:rPr>
              <a:t>TypedArray</a:t>
            </a:r>
            <a:r>
              <a:rPr lang="zh-CN" altLang="en-US" sz="2800">
                <a:solidFill>
                  <a:schemeClr val="tx1">
                    <a:lumMod val="85000"/>
                    <a:lumOff val="15000"/>
                  </a:schemeClr>
                </a:solidFill>
              </a:rPr>
              <a:t>类型，需要先获得其</a:t>
            </a:r>
            <a:r>
              <a:rPr lang="en-US" altLang="zh-CN" sz="2800">
                <a:solidFill>
                  <a:schemeClr val="tx1">
                    <a:lumMod val="85000"/>
                    <a:lumOff val="15000"/>
                  </a:schemeClr>
                </a:solidFill>
              </a:rPr>
              <a:t>TypedArray</a:t>
            </a:r>
            <a:r>
              <a:rPr lang="zh-CN" altLang="en-US" sz="2800">
                <a:solidFill>
                  <a:schemeClr val="tx1">
                    <a:lumMod val="85000"/>
                    <a:lumOff val="15000"/>
                  </a:schemeClr>
                </a:solidFill>
              </a:rPr>
              <a:t>对象，然后再从该对象中依次获得指定下标的元素</a:t>
            </a:r>
            <a:r>
              <a:rPr lang="zh-CN" altLang="en-US" sz="2800" smtClean="0">
                <a:solidFill>
                  <a:schemeClr val="tx1">
                    <a:lumMod val="85000"/>
                    <a:lumOff val="15000"/>
                  </a:schemeClr>
                </a:solidFill>
              </a:rPr>
              <a:t>。</a:t>
            </a:r>
            <a:endParaRPr lang="zh-CN" altLang="en-US" sz="2800">
              <a:solidFill>
                <a:schemeClr val="tx1">
                  <a:lumMod val="85000"/>
                  <a:lumOff val="15000"/>
                </a:schemeClr>
              </a:solidFill>
            </a:endParaRPr>
          </a:p>
        </p:txBody>
      </p:sp>
    </p:spTree>
    <p:extLst>
      <p:ext uri="{BB962C8B-B14F-4D97-AF65-F5344CB8AC3E}">
        <p14:creationId xmlns:p14="http://schemas.microsoft.com/office/powerpoint/2010/main" val="3540126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XML</a:t>
            </a:r>
            <a:r>
              <a:rPr lang="zh-CN" altLang="en-US" dirty="0" smtClean="0"/>
              <a:t>资源的使用</a:t>
            </a:r>
            <a:endParaRPr lang="zh-CN" altLang="en-US" dirty="0"/>
          </a:p>
        </p:txBody>
      </p:sp>
      <p:sp>
        <p:nvSpPr>
          <p:cNvPr id="3" name="内容占位符 2"/>
          <p:cNvSpPr>
            <a:spLocks noGrp="1"/>
          </p:cNvSpPr>
          <p:nvPr>
            <p:ph idx="1"/>
          </p:nvPr>
        </p:nvSpPr>
        <p:spPr>
          <a:xfrm>
            <a:off x="767408" y="1600200"/>
            <a:ext cx="10814992" cy="5257800"/>
          </a:xfrm>
        </p:spPr>
        <p:txBody>
          <a:bodyPr>
            <a:normAutofit/>
          </a:bodyPr>
          <a:lstStyle/>
          <a:p>
            <a:pPr marL="342900" lvl="1" indent="-342900">
              <a:spcBef>
                <a:spcPts val="1200"/>
              </a:spcBef>
              <a:spcAft>
                <a:spcPts val="600"/>
              </a:spcAft>
              <a:buFont typeface="Arial" pitchFamily="34" charset="0"/>
              <a:buChar char="•"/>
            </a:pPr>
            <a:r>
              <a:rPr lang="zh-CN" altLang="en-US" sz="3200" smtClean="0">
                <a:solidFill>
                  <a:schemeClr val="tx1">
                    <a:lumMod val="85000"/>
                    <a:lumOff val="15000"/>
                  </a:schemeClr>
                </a:solidFill>
              </a:rPr>
              <a:t>实例：</a:t>
            </a:r>
            <a:r>
              <a:rPr lang="zh-CN" altLang="en-US" sz="3200" dirty="0">
                <a:solidFill>
                  <a:schemeClr val="tx1">
                    <a:lumMod val="85000"/>
                    <a:lumOff val="15000"/>
                  </a:schemeClr>
                </a:solidFill>
              </a:rPr>
              <a:t>实现用户自定义</a:t>
            </a:r>
            <a:r>
              <a:rPr lang="zh-CN" altLang="en-US" sz="3200">
                <a:solidFill>
                  <a:schemeClr val="tx1">
                    <a:lumMod val="85000"/>
                    <a:lumOff val="15000"/>
                  </a:schemeClr>
                </a:solidFill>
              </a:rPr>
              <a:t>的</a:t>
            </a:r>
            <a:r>
              <a:rPr lang="en-US" altLang="zh-CN" sz="3200" smtClean="0">
                <a:solidFill>
                  <a:schemeClr val="tx1">
                    <a:lumMod val="85000"/>
                    <a:lumOff val="15000"/>
                  </a:schemeClr>
                </a:solidFill>
              </a:rPr>
              <a:t>ListView</a:t>
            </a:r>
            <a:r>
              <a:rPr lang="zh-CN" altLang="en-US" sz="3200" smtClean="0">
                <a:solidFill>
                  <a:schemeClr val="tx1">
                    <a:lumMod val="85000"/>
                    <a:lumOff val="15000"/>
                  </a:schemeClr>
                </a:solidFill>
              </a:rPr>
              <a:t>。</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以</a:t>
            </a:r>
            <a:r>
              <a:rPr lang="en-US" altLang="zh-CN" sz="3200" dirty="0" err="1" smtClean="0">
                <a:solidFill>
                  <a:schemeClr val="tx1">
                    <a:lumMod val="85000"/>
                    <a:lumOff val="15000"/>
                  </a:schemeClr>
                </a:solidFill>
              </a:rPr>
              <a:t>ListView</a:t>
            </a:r>
            <a:r>
              <a:rPr lang="zh-CN" altLang="en-US" sz="3200" dirty="0" smtClean="0">
                <a:solidFill>
                  <a:schemeClr val="tx1">
                    <a:lumMod val="85000"/>
                    <a:lumOff val="15000"/>
                  </a:schemeClr>
                </a:solidFill>
              </a:rPr>
              <a:t>形式显示每个用户的</a:t>
            </a:r>
            <a:r>
              <a:rPr lang="zh-CN" altLang="en-US" sz="3200" smtClean="0">
                <a:solidFill>
                  <a:schemeClr val="tx1">
                    <a:lumMod val="85000"/>
                    <a:lumOff val="15000"/>
                  </a:schemeClr>
                </a:solidFill>
              </a:rPr>
              <a:t>详细信息</a:t>
            </a:r>
            <a:r>
              <a:rPr lang="zh-CN" altLang="en-US" sz="3200">
                <a:solidFill>
                  <a:schemeClr val="tx1">
                    <a:lumMod val="85000"/>
                    <a:lumOff val="15000"/>
                  </a:schemeClr>
                </a:solidFill>
              </a:rPr>
              <a:t>。</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用户的详细信息（姓名、年龄、照片）</a:t>
            </a:r>
            <a:r>
              <a:rPr lang="zh-CN" altLang="en-US" sz="3200" smtClean="0">
                <a:solidFill>
                  <a:schemeClr val="tx1">
                    <a:lumMod val="85000"/>
                    <a:lumOff val="15000"/>
                  </a:schemeClr>
                </a:solidFill>
              </a:rPr>
              <a:t>存储</a:t>
            </a:r>
            <a:r>
              <a:rPr lang="zh-CN" altLang="en-US" sz="3200" smtClean="0">
                <a:solidFill>
                  <a:schemeClr val="tx1">
                    <a:lumMod val="85000"/>
                    <a:lumOff val="15000"/>
                  </a:schemeClr>
                </a:solidFill>
              </a:rPr>
              <a:t>在</a:t>
            </a:r>
            <a:r>
              <a:rPr lang="en-US" altLang="zh-CN" sz="3200" dirty="0">
                <a:solidFill>
                  <a:schemeClr val="tx1">
                    <a:lumMod val="85000"/>
                    <a:lumOff val="15000"/>
                  </a:schemeClr>
                </a:solidFill>
              </a:rPr>
              <a:t>A</a:t>
            </a:r>
            <a:r>
              <a:rPr lang="en-US" altLang="zh-CN" sz="3200" smtClean="0">
                <a:solidFill>
                  <a:schemeClr val="tx1">
                    <a:lumMod val="85000"/>
                    <a:lumOff val="15000"/>
                  </a:schemeClr>
                </a:solidFill>
              </a:rPr>
              <a:t>rray</a:t>
            </a:r>
            <a:r>
              <a:rPr lang="zh-CN" altLang="en-US" sz="3200" smtClean="0">
                <a:solidFill>
                  <a:schemeClr val="tx1">
                    <a:lumMod val="85000"/>
                    <a:lumOff val="15000"/>
                  </a:schemeClr>
                </a:solidFill>
              </a:rPr>
              <a:t>资源中。</a:t>
            </a:r>
            <a:endParaRPr lang="en-US" altLang="zh-CN"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561993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res/layout/</a:t>
            </a:r>
            <a:r>
              <a:rPr lang="zh-CN" altLang="en-US" dirty="0" smtClean="0"/>
              <a:t>资源和</a:t>
            </a:r>
            <a:r>
              <a:rPr lang="en-US" altLang="zh-CN" dirty="0" smtClean="0"/>
              <a:t>res/menu/</a:t>
            </a:r>
            <a:r>
              <a:rPr lang="zh-CN" altLang="en-US" dirty="0" smtClean="0"/>
              <a:t>资源</a:t>
            </a:r>
            <a:endParaRPr lang="zh-CN" altLang="en-US" dirty="0"/>
          </a:p>
        </p:txBody>
      </p:sp>
      <p:sp>
        <p:nvSpPr>
          <p:cNvPr id="3" name="内容占位符 2"/>
          <p:cNvSpPr>
            <a:spLocks noGrp="1"/>
          </p:cNvSpPr>
          <p:nvPr>
            <p:ph idx="1"/>
          </p:nvPr>
        </p:nvSpPr>
        <p:spPr>
          <a:xfrm>
            <a:off x="767408" y="1600200"/>
            <a:ext cx="10814992" cy="4781128"/>
          </a:xfrm>
        </p:spPr>
        <p:txBody>
          <a:bodyPr>
            <a:normAutofit/>
          </a:bodyPr>
          <a:lstStyle/>
          <a:p>
            <a:pPr>
              <a:lnSpc>
                <a:spcPct val="150000"/>
              </a:lnSpc>
              <a:spcBef>
                <a:spcPts val="1200"/>
              </a:spcBef>
            </a:pPr>
            <a:r>
              <a:rPr lang="en-US" altLang="zh-CN" sz="3200" dirty="0">
                <a:solidFill>
                  <a:schemeClr val="tx1">
                    <a:lumMod val="85000"/>
                    <a:lumOff val="15000"/>
                  </a:schemeClr>
                </a:solidFill>
              </a:rPr>
              <a:t>L</a:t>
            </a:r>
            <a:r>
              <a:rPr lang="en-US" altLang="zh-CN" sz="3200" smtClean="0">
                <a:solidFill>
                  <a:schemeClr val="tx1">
                    <a:lumMod val="85000"/>
                    <a:lumOff val="15000"/>
                  </a:schemeClr>
                </a:solidFill>
              </a:rPr>
              <a:t>ayout</a:t>
            </a:r>
            <a:r>
              <a:rPr lang="zh-CN" altLang="en-US" sz="3200" dirty="0" smtClean="0">
                <a:solidFill>
                  <a:schemeClr val="tx1">
                    <a:lumMod val="85000"/>
                    <a:lumOff val="15000"/>
                  </a:schemeClr>
                </a:solidFill>
              </a:rPr>
              <a:t>资源是最常用的一类资源，其作用即是设定</a:t>
            </a:r>
            <a:r>
              <a:rPr lang="en-US" altLang="zh-CN" sz="3200" dirty="0" smtClean="0">
                <a:solidFill>
                  <a:schemeClr val="tx1">
                    <a:lumMod val="85000"/>
                    <a:lumOff val="15000"/>
                  </a:schemeClr>
                </a:solidFill>
              </a:rPr>
              <a:t>Activity</a:t>
            </a:r>
            <a:r>
              <a:rPr lang="zh-CN" altLang="en-US" sz="3200" dirty="0" smtClean="0">
                <a:solidFill>
                  <a:schemeClr val="tx1">
                    <a:lumMod val="85000"/>
                    <a:lumOff val="15000"/>
                  </a:schemeClr>
                </a:solidFill>
              </a:rPr>
              <a:t>的视图界面布局，该资源位于</a:t>
            </a:r>
            <a:r>
              <a:rPr lang="en-US" altLang="zh-CN" sz="3200" dirty="0" smtClean="0">
                <a:solidFill>
                  <a:schemeClr val="tx1">
                    <a:lumMod val="85000"/>
                    <a:lumOff val="15000"/>
                  </a:schemeClr>
                </a:solidFill>
              </a:rPr>
              <a:t>res/layout</a:t>
            </a:r>
            <a:r>
              <a:rPr lang="zh-CN" altLang="en-US" sz="3200" dirty="0" smtClean="0">
                <a:solidFill>
                  <a:schemeClr val="tx1">
                    <a:lumMod val="85000"/>
                    <a:lumOff val="15000"/>
                  </a:schemeClr>
                </a:solidFill>
              </a:rPr>
              <a:t>目录下。</a:t>
            </a:r>
            <a:endParaRPr lang="en-US" altLang="zh-CN" sz="3200" dirty="0" smtClean="0">
              <a:solidFill>
                <a:schemeClr val="tx1">
                  <a:lumMod val="85000"/>
                  <a:lumOff val="15000"/>
                </a:schemeClr>
              </a:solidFill>
            </a:endParaRPr>
          </a:p>
          <a:p>
            <a:pPr>
              <a:lnSpc>
                <a:spcPct val="150000"/>
              </a:lnSpc>
              <a:spcBef>
                <a:spcPts val="1200"/>
              </a:spcBef>
            </a:pPr>
            <a:r>
              <a:rPr lang="en-US" altLang="zh-CN" sz="3200" smtClean="0">
                <a:solidFill>
                  <a:schemeClr val="tx1">
                    <a:lumMod val="85000"/>
                    <a:lumOff val="15000"/>
                  </a:schemeClr>
                </a:solidFill>
              </a:rPr>
              <a:t>Menu</a:t>
            </a:r>
            <a:r>
              <a:rPr lang="zh-CN" altLang="en-US" sz="3200" dirty="0" smtClean="0">
                <a:solidFill>
                  <a:schemeClr val="tx1">
                    <a:lumMod val="85000"/>
                    <a:lumOff val="15000"/>
                  </a:schemeClr>
                </a:solidFill>
              </a:rPr>
              <a:t>资源是用来设置菜单布局的一类资源，该类资源位于</a:t>
            </a:r>
            <a:r>
              <a:rPr lang="en-US" altLang="zh-CN" sz="3200" dirty="0" smtClean="0">
                <a:solidFill>
                  <a:schemeClr val="tx1">
                    <a:lumMod val="85000"/>
                    <a:lumOff val="15000"/>
                  </a:schemeClr>
                </a:solidFill>
              </a:rPr>
              <a:t>res/menu</a:t>
            </a:r>
            <a:r>
              <a:rPr lang="zh-CN" altLang="en-US" sz="3200" dirty="0" smtClean="0">
                <a:solidFill>
                  <a:schemeClr val="tx1">
                    <a:lumMod val="85000"/>
                    <a:lumOff val="15000"/>
                  </a:schemeClr>
                </a:solidFill>
              </a:rPr>
              <a:t>目录</a:t>
            </a:r>
            <a:r>
              <a:rPr lang="zh-CN" altLang="en-US" sz="3200" smtClean="0">
                <a:solidFill>
                  <a:schemeClr val="tx1">
                    <a:lumMod val="85000"/>
                    <a:lumOff val="15000"/>
                  </a:schemeClr>
                </a:solidFill>
              </a:rPr>
              <a:t>下。</a:t>
            </a:r>
            <a:endParaRPr lang="en-US" altLang="zh-CN" sz="3200" dirty="0" smtClean="0">
              <a:solidFill>
                <a:schemeClr val="tx1">
                  <a:lumMod val="85000"/>
                  <a:lumOff val="15000"/>
                </a:schemeClr>
              </a:solidFill>
            </a:endParaRPr>
          </a:p>
        </p:txBody>
      </p:sp>
    </p:spTree>
    <p:extLst>
      <p:ext uri="{BB962C8B-B14F-4D97-AF65-F5344CB8AC3E}">
        <p14:creationId xmlns:p14="http://schemas.microsoft.com/office/powerpoint/2010/main" val="979912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res/values/style</a:t>
            </a:r>
            <a:r>
              <a:rPr lang="zh-CN" altLang="en-US" dirty="0" smtClean="0"/>
              <a:t>资源</a:t>
            </a:r>
            <a:endParaRPr lang="zh-CN" altLang="en-US" dirty="0"/>
          </a:p>
        </p:txBody>
      </p:sp>
      <p:sp>
        <p:nvSpPr>
          <p:cNvPr id="3" name="内容占位符 2"/>
          <p:cNvSpPr>
            <a:spLocks noGrp="1"/>
          </p:cNvSpPr>
          <p:nvPr>
            <p:ph idx="1"/>
          </p:nvPr>
        </p:nvSpPr>
        <p:spPr>
          <a:xfrm>
            <a:off x="767408" y="1600200"/>
            <a:ext cx="11161240" cy="1684784"/>
          </a:xfrm>
        </p:spPr>
        <p:txBody>
          <a:bodyPr>
            <a:noAutofit/>
          </a:bodyPr>
          <a:lstStyle/>
          <a:p>
            <a:r>
              <a:rPr lang="en-US" altLang="zh-CN" sz="3200" dirty="0">
                <a:solidFill>
                  <a:schemeClr val="tx1">
                    <a:lumMod val="85000"/>
                    <a:lumOff val="15000"/>
                  </a:schemeClr>
                </a:solidFill>
              </a:rPr>
              <a:t>S</a:t>
            </a:r>
            <a:r>
              <a:rPr lang="en-US" altLang="zh-CN" sz="3200" smtClean="0">
                <a:solidFill>
                  <a:schemeClr val="tx1">
                    <a:lumMod val="85000"/>
                    <a:lumOff val="15000"/>
                  </a:schemeClr>
                </a:solidFill>
              </a:rPr>
              <a:t>tyle</a:t>
            </a:r>
            <a:r>
              <a:rPr lang="zh-CN" altLang="en-US" sz="3200" dirty="0" smtClean="0">
                <a:solidFill>
                  <a:schemeClr val="tx1">
                    <a:lumMod val="85000"/>
                    <a:lumOff val="15000"/>
                  </a:schemeClr>
                </a:solidFill>
              </a:rPr>
              <a:t>资源可以设置</a:t>
            </a:r>
            <a:r>
              <a:rPr lang="en-US" altLang="zh-CN" sz="3200" dirty="0" smtClean="0">
                <a:solidFill>
                  <a:schemeClr val="tx1">
                    <a:lumMod val="85000"/>
                    <a:lumOff val="15000"/>
                  </a:schemeClr>
                </a:solidFill>
              </a:rPr>
              <a:t>layout</a:t>
            </a:r>
            <a:r>
              <a:rPr lang="zh-CN" altLang="en-US" sz="3200" dirty="0" smtClean="0">
                <a:solidFill>
                  <a:schemeClr val="tx1">
                    <a:lumMod val="85000"/>
                    <a:lumOff val="15000"/>
                  </a:schemeClr>
                </a:solidFill>
              </a:rPr>
              <a:t>视图组件中某一个视图元素的样式；该资源文件位于</a:t>
            </a:r>
            <a:r>
              <a:rPr lang="en-US" altLang="zh-CN" sz="3200" dirty="0" smtClean="0">
                <a:solidFill>
                  <a:schemeClr val="tx1">
                    <a:lumMod val="85000"/>
                    <a:lumOff val="15000"/>
                  </a:schemeClr>
                </a:solidFill>
              </a:rPr>
              <a:t>res/values</a:t>
            </a:r>
            <a:r>
              <a:rPr lang="zh-CN" altLang="en-US" sz="3200" dirty="0" smtClean="0">
                <a:solidFill>
                  <a:schemeClr val="tx1">
                    <a:lumMod val="85000"/>
                    <a:lumOff val="15000"/>
                  </a:schemeClr>
                </a:solidFill>
              </a:rPr>
              <a:t>目录下，文件名自定义。</a:t>
            </a:r>
            <a:endParaRPr lang="en-US" altLang="zh-CN" sz="3200" dirty="0" smtClean="0">
              <a:solidFill>
                <a:schemeClr val="tx1">
                  <a:lumMod val="85000"/>
                  <a:lumOff val="15000"/>
                </a:schemeClr>
              </a:solidFill>
            </a:endParaRPr>
          </a:p>
          <a:p>
            <a:pPr lvl="1"/>
            <a:r>
              <a:rPr lang="zh-CN" altLang="en-US" sz="3200" smtClean="0">
                <a:solidFill>
                  <a:schemeClr val="tx1">
                    <a:lumMod val="85000"/>
                    <a:lumOff val="15000"/>
                  </a:schemeClr>
                </a:solidFill>
              </a:rPr>
              <a:t>在</a:t>
            </a:r>
            <a:r>
              <a:rPr lang="en-US" altLang="zh-CN" sz="3200" smtClean="0">
                <a:solidFill>
                  <a:schemeClr val="tx1">
                    <a:lumMod val="85000"/>
                    <a:lumOff val="15000"/>
                  </a:schemeClr>
                </a:solidFill>
              </a:rPr>
              <a:t>res/values/</a:t>
            </a:r>
            <a:r>
              <a:rPr lang="zh-CN" altLang="en-US" sz="3200" smtClean="0">
                <a:solidFill>
                  <a:schemeClr val="tx1">
                    <a:lumMod val="85000"/>
                    <a:lumOff val="15000"/>
                  </a:schemeClr>
                </a:solidFill>
              </a:rPr>
              <a:t>目录下定义</a:t>
            </a:r>
            <a:r>
              <a:rPr lang="en-US" altLang="zh-CN" sz="3200" smtClean="0">
                <a:solidFill>
                  <a:schemeClr val="tx1">
                    <a:lumMod val="85000"/>
                    <a:lumOff val="15000"/>
                  </a:schemeClr>
                </a:solidFill>
              </a:rPr>
              <a:t>styles.xml</a:t>
            </a:r>
            <a:r>
              <a:rPr lang="zh-CN" altLang="en-US" sz="3200" dirty="0" smtClean="0">
                <a:solidFill>
                  <a:schemeClr val="tx1">
                    <a:lumMod val="85000"/>
                    <a:lumOff val="15000"/>
                  </a:schemeClr>
                </a:solidFill>
              </a:rPr>
              <a:t>文件（文件名</a:t>
            </a:r>
            <a:r>
              <a:rPr lang="zh-CN" altLang="en-US" sz="3200" smtClean="0">
                <a:solidFill>
                  <a:schemeClr val="tx1">
                    <a:lumMod val="85000"/>
                    <a:lumOff val="15000"/>
                  </a:schemeClr>
                </a:solidFill>
              </a:rPr>
              <a:t>任意）。</a:t>
            </a:r>
            <a:endParaRPr lang="en-US" altLang="zh-CN" sz="3200" dirty="0">
              <a:solidFill>
                <a:schemeClr val="tx1">
                  <a:lumMod val="85000"/>
                  <a:lumOff val="15000"/>
                </a:schemeClr>
              </a:solidFill>
            </a:endParaRPr>
          </a:p>
        </p:txBody>
      </p:sp>
      <p:sp>
        <p:nvSpPr>
          <p:cNvPr id="5" name="矩形 4"/>
          <p:cNvSpPr/>
          <p:nvPr/>
        </p:nvSpPr>
        <p:spPr>
          <a:xfrm>
            <a:off x="1530387" y="3284984"/>
            <a:ext cx="9325036" cy="223224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resources</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style </a:t>
            </a:r>
            <a:r>
              <a:rPr lang="zh-CN" altLang="zh-CN" sz="2400" b="1" dirty="0">
                <a:solidFill>
                  <a:srgbClr val="0000FF"/>
                </a:solidFill>
                <a:latin typeface="Consolas" panose="020B0609020204030204" pitchFamily="49" charset="0"/>
              </a:rPr>
              <a:t>name=</a:t>
            </a:r>
            <a:r>
              <a:rPr lang="zh-CN" altLang="zh-CN" sz="2400" b="1" dirty="0">
                <a:solidFill>
                  <a:srgbClr val="008000"/>
                </a:solidFill>
                <a:latin typeface="Consolas" panose="020B0609020204030204" pitchFamily="49" charset="0"/>
              </a:rPr>
              <a:t>"CustomText" </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item </a:t>
            </a:r>
            <a:r>
              <a:rPr lang="zh-CN" altLang="zh-CN" sz="2400" b="1" dirty="0">
                <a:solidFill>
                  <a:srgbClr val="0000FF"/>
                </a:solidFill>
                <a:latin typeface="Consolas" panose="020B0609020204030204" pitchFamily="49" charset="0"/>
              </a:rPr>
              <a:t>name=</a:t>
            </a:r>
            <a:r>
              <a:rPr lang="zh-CN" altLang="zh-CN" sz="2400" b="1" dirty="0">
                <a:solidFill>
                  <a:srgbClr val="008000"/>
                </a:solidFill>
                <a:latin typeface="Consolas" panose="020B0609020204030204" pitchFamily="49" charset="0"/>
              </a:rPr>
              <a:t>"android:textSize"</a:t>
            </a:r>
            <a:r>
              <a:rPr lang="zh-CN" altLang="zh-CN" sz="2400" b="1" dirty="0">
                <a:solidFill>
                  <a:srgbClr val="000000"/>
                </a:solidFill>
                <a:latin typeface="Consolas" panose="020B0609020204030204" pitchFamily="49" charset="0"/>
              </a:rPr>
              <a:t>&gt;20sp&lt;/</a:t>
            </a:r>
            <a:r>
              <a:rPr lang="zh-CN" altLang="zh-CN" sz="2400" b="1" dirty="0">
                <a:solidFill>
                  <a:srgbClr val="000080"/>
                </a:solidFill>
                <a:latin typeface="Consolas" panose="020B0609020204030204" pitchFamily="49" charset="0"/>
              </a:rPr>
              <a:t>item</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item </a:t>
            </a:r>
            <a:r>
              <a:rPr lang="zh-CN" altLang="zh-CN" sz="2400" b="1" dirty="0">
                <a:solidFill>
                  <a:srgbClr val="0000FF"/>
                </a:solidFill>
                <a:latin typeface="Consolas" panose="020B0609020204030204" pitchFamily="49" charset="0"/>
              </a:rPr>
              <a:t>name=</a:t>
            </a:r>
            <a:r>
              <a:rPr lang="zh-CN" altLang="zh-CN" sz="2400" b="1" dirty="0">
                <a:solidFill>
                  <a:srgbClr val="008000"/>
                </a:solidFill>
                <a:latin typeface="Consolas" panose="020B0609020204030204" pitchFamily="49" charset="0"/>
              </a:rPr>
              <a:t>"android:textColor"</a:t>
            </a:r>
            <a:r>
              <a:rPr lang="zh-CN" altLang="zh-CN" sz="2400" b="1" dirty="0">
                <a:solidFill>
                  <a:srgbClr val="000000"/>
                </a:solidFill>
                <a:latin typeface="Consolas" panose="020B0609020204030204" pitchFamily="49" charset="0"/>
              </a:rPr>
              <a:t>&gt;#FF4081&lt;/</a:t>
            </a:r>
            <a:r>
              <a:rPr lang="zh-CN" altLang="zh-CN" sz="2400" b="1" dirty="0">
                <a:solidFill>
                  <a:srgbClr val="000080"/>
                </a:solidFill>
                <a:latin typeface="Consolas" panose="020B0609020204030204" pitchFamily="49" charset="0"/>
              </a:rPr>
              <a:t>item</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style</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resources</a:t>
            </a:r>
            <a:r>
              <a:rPr lang="zh-CN" altLang="zh-CN" sz="2400" b="1" dirty="0">
                <a:solidFill>
                  <a:srgbClr val="000000"/>
                </a:solidFill>
                <a:latin typeface="Consolas" panose="020B0609020204030204" pitchFamily="49" charset="0"/>
              </a:rPr>
              <a:t>&gt;</a:t>
            </a:r>
            <a:endParaRPr lang="zh-CN" altLang="zh-CN" sz="2400" b="1" dirty="0">
              <a:solidFill>
                <a:schemeClr val="tx1"/>
              </a:solidFill>
              <a:latin typeface="Consolas" panose="020B0609020204030204" pitchFamily="49" charset="0"/>
            </a:endParaRPr>
          </a:p>
        </p:txBody>
      </p:sp>
      <p:sp>
        <p:nvSpPr>
          <p:cNvPr id="6" name="内容占位符 2"/>
          <p:cNvSpPr txBox="1">
            <a:spLocks/>
          </p:cNvSpPr>
          <p:nvPr/>
        </p:nvSpPr>
        <p:spPr>
          <a:xfrm>
            <a:off x="767408" y="5589240"/>
            <a:ext cx="11161240" cy="13104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CN" sz="3200" smtClean="0">
                <a:solidFill>
                  <a:schemeClr val="tx1">
                    <a:lumMod val="85000"/>
                    <a:lumOff val="15000"/>
                  </a:schemeClr>
                </a:solidFill>
              </a:rPr>
              <a:t>&lt;</a:t>
            </a:r>
            <a:r>
              <a:rPr lang="en-US" altLang="zh-CN" sz="3200">
                <a:solidFill>
                  <a:schemeClr val="tx1">
                    <a:lumMod val="85000"/>
                    <a:lumOff val="15000"/>
                  </a:schemeClr>
                </a:solidFill>
              </a:rPr>
              <a:t>style&gt;</a:t>
            </a:r>
            <a:r>
              <a:rPr lang="zh-CN" altLang="en-US" sz="3200">
                <a:solidFill>
                  <a:schemeClr val="tx1">
                    <a:lumMod val="85000"/>
                    <a:lumOff val="15000"/>
                  </a:schemeClr>
                </a:solidFill>
              </a:rPr>
              <a:t>元素中</a:t>
            </a:r>
            <a:r>
              <a:rPr lang="en-US" altLang="zh-CN" sz="3200">
                <a:solidFill>
                  <a:schemeClr val="tx1">
                    <a:lumMod val="85000"/>
                    <a:lumOff val="15000"/>
                  </a:schemeClr>
                </a:solidFill>
              </a:rPr>
              <a:t>parent</a:t>
            </a:r>
            <a:r>
              <a:rPr lang="zh-CN" altLang="en-US" sz="3200">
                <a:solidFill>
                  <a:schemeClr val="tx1">
                    <a:lumMod val="85000"/>
                    <a:lumOff val="15000"/>
                  </a:schemeClr>
                </a:solidFill>
              </a:rPr>
              <a:t>属性表明</a:t>
            </a:r>
            <a:r>
              <a:rPr lang="zh-CN" altLang="en-US" sz="3200">
                <a:solidFill>
                  <a:srgbClr val="C00000"/>
                </a:solidFill>
              </a:rPr>
              <a:t>该样式继承的父级元素样式</a:t>
            </a:r>
            <a:r>
              <a:rPr lang="zh-CN" altLang="en-US" sz="3200" smtClean="0">
                <a:solidFill>
                  <a:schemeClr val="tx1">
                    <a:lumMod val="85000"/>
                    <a:lumOff val="15000"/>
                  </a:schemeClr>
                </a:solidFill>
              </a:rPr>
              <a:t>。</a:t>
            </a:r>
            <a:endParaRPr lang="en-US" altLang="zh-CN" sz="3200" dirty="0">
              <a:solidFill>
                <a:schemeClr val="tx1">
                  <a:lumMod val="85000"/>
                  <a:lumOff val="15000"/>
                </a:schemeClr>
              </a:solidFill>
            </a:endParaRPr>
          </a:p>
        </p:txBody>
      </p:sp>
    </p:spTree>
    <p:extLst>
      <p:ext uri="{BB962C8B-B14F-4D97-AF65-F5344CB8AC3E}">
        <p14:creationId xmlns:p14="http://schemas.microsoft.com/office/powerpoint/2010/main" val="1244225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教学</a:t>
            </a:r>
            <a:r>
              <a:rPr lang="zh-CN" altLang="en-US" dirty="0"/>
              <a:t>目标</a:t>
            </a:r>
          </a:p>
        </p:txBody>
      </p:sp>
      <p:sp>
        <p:nvSpPr>
          <p:cNvPr id="33" name="内容占位符 4"/>
          <p:cNvSpPr txBox="1">
            <a:spLocks/>
          </p:cNvSpPr>
          <p:nvPr/>
        </p:nvSpPr>
        <p:spPr>
          <a:xfrm>
            <a:off x="839416" y="1600201"/>
            <a:ext cx="1074298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solidFill>
                  <a:schemeClr val="tx1">
                    <a:lumMod val="85000"/>
                    <a:lumOff val="15000"/>
                  </a:schemeClr>
                </a:solidFill>
              </a:rPr>
              <a:t>掌握</a:t>
            </a:r>
            <a:r>
              <a:rPr lang="en-US" altLang="zh-CN" dirty="0">
                <a:solidFill>
                  <a:schemeClr val="tx1">
                    <a:lumMod val="85000"/>
                    <a:lumOff val="15000"/>
                  </a:schemeClr>
                </a:solidFill>
              </a:rPr>
              <a:t>Android</a:t>
            </a:r>
            <a:r>
              <a:rPr lang="zh-CN" altLang="en-US" dirty="0">
                <a:solidFill>
                  <a:schemeClr val="tx1">
                    <a:lumMod val="85000"/>
                    <a:lumOff val="15000"/>
                  </a:schemeClr>
                </a:solidFill>
              </a:rPr>
              <a:t>中常见资源的使用方法</a:t>
            </a:r>
            <a:endParaRPr lang="en-US" altLang="zh-CN" dirty="0">
              <a:solidFill>
                <a:schemeClr val="tx1">
                  <a:lumMod val="85000"/>
                  <a:lumOff val="15000"/>
                </a:schemeClr>
              </a:solidFill>
            </a:endParaRPr>
          </a:p>
        </p:txBody>
      </p:sp>
    </p:spTree>
    <p:extLst>
      <p:ext uri="{BB962C8B-B14F-4D97-AF65-F5344CB8AC3E}">
        <p14:creationId xmlns:p14="http://schemas.microsoft.com/office/powerpoint/2010/main" val="1716354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res/values/style</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676672"/>
          </a:xfrm>
        </p:spPr>
        <p:txBody>
          <a:bodyPr>
            <a:normAutofit/>
          </a:bodyPr>
          <a:lstStyle/>
          <a:p>
            <a:pPr lvl="1"/>
            <a:r>
              <a:rPr lang="zh-CN" altLang="en-US" sz="3200" smtClean="0">
                <a:solidFill>
                  <a:schemeClr val="tx1">
                    <a:lumMod val="85000"/>
                    <a:lumOff val="15000"/>
                  </a:schemeClr>
                </a:solidFill>
              </a:rPr>
              <a:t>在</a:t>
            </a:r>
            <a:r>
              <a:rPr lang="en-US" altLang="zh-CN" sz="3200" dirty="0" smtClean="0">
                <a:solidFill>
                  <a:schemeClr val="tx1">
                    <a:lumMod val="85000"/>
                    <a:lumOff val="15000"/>
                  </a:schemeClr>
                </a:solidFill>
              </a:rPr>
              <a:t>res/layout/</a:t>
            </a:r>
            <a:r>
              <a:rPr lang="zh-CN" altLang="en-US" sz="3200" dirty="0" smtClean="0">
                <a:solidFill>
                  <a:schemeClr val="tx1">
                    <a:lumMod val="85000"/>
                    <a:lumOff val="15000"/>
                  </a:schemeClr>
                </a:solidFill>
              </a:rPr>
              <a:t>目录下的布局文件中使用</a:t>
            </a:r>
            <a:r>
              <a:rPr lang="zh-CN" altLang="en-US" sz="3200" smtClean="0">
                <a:solidFill>
                  <a:schemeClr val="tx1">
                    <a:lumMod val="85000"/>
                    <a:lumOff val="15000"/>
                  </a:schemeClr>
                </a:solidFill>
              </a:rPr>
              <a:t>当前资源</a:t>
            </a:r>
            <a:r>
              <a:rPr lang="zh-CN" altLang="en-US" sz="3200">
                <a:solidFill>
                  <a:schemeClr val="tx1">
                    <a:lumMod val="85000"/>
                    <a:lumOff val="15000"/>
                  </a:schemeClr>
                </a:solidFill>
              </a:rPr>
              <a:t>。</a:t>
            </a:r>
            <a:endParaRPr lang="en-US" altLang="zh-CN" sz="3200" dirty="0" smtClean="0">
              <a:solidFill>
                <a:schemeClr val="tx1">
                  <a:lumMod val="85000"/>
                  <a:lumOff val="15000"/>
                </a:schemeClr>
              </a:solidFill>
            </a:endParaRPr>
          </a:p>
        </p:txBody>
      </p:sp>
      <p:sp>
        <p:nvSpPr>
          <p:cNvPr id="5" name="矩形 4"/>
          <p:cNvSpPr/>
          <p:nvPr/>
        </p:nvSpPr>
        <p:spPr>
          <a:xfrm>
            <a:off x="1847528" y="2284873"/>
            <a:ext cx="8064896" cy="2272323"/>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TextView</a:t>
            </a:r>
            <a:br>
              <a:rPr lang="zh-CN" altLang="zh-CN" sz="2400" b="1" dirty="0">
                <a:solidFill>
                  <a:srgbClr val="000080"/>
                </a:solidFill>
                <a:latin typeface="Consolas" panose="020B0609020204030204" pitchFamily="49" charset="0"/>
              </a:rPr>
            </a:br>
            <a:r>
              <a:rPr lang="zh-CN" altLang="zh-CN" sz="2400" b="1" dirty="0">
                <a:solidFill>
                  <a:srgbClr val="00008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:layout_width=</a:t>
            </a:r>
            <a:r>
              <a:rPr lang="zh-CN" altLang="zh-CN" sz="2400" b="1" dirty="0">
                <a:solidFill>
                  <a:srgbClr val="008000"/>
                </a:solidFill>
                <a:latin typeface="Consolas" panose="020B0609020204030204" pitchFamily="49" charset="0"/>
              </a:rPr>
              <a:t>"wrap_content"</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:layout_height=</a:t>
            </a:r>
            <a:r>
              <a:rPr lang="zh-CN" altLang="zh-CN" sz="2400" b="1" dirty="0">
                <a:solidFill>
                  <a:srgbClr val="008000"/>
                </a:solidFill>
                <a:latin typeface="Consolas" panose="020B0609020204030204" pitchFamily="49" charset="0"/>
              </a:rPr>
              <a:t>"wrap_content"</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:text=</a:t>
            </a:r>
            <a:r>
              <a:rPr lang="zh-CN" altLang="zh-CN" sz="2400" b="1" dirty="0">
                <a:solidFill>
                  <a:srgbClr val="008000"/>
                </a:solidFill>
                <a:latin typeface="Consolas" panose="020B0609020204030204" pitchFamily="49" charset="0"/>
              </a:rPr>
              <a:t>"Hello World!"</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0000FF"/>
                </a:solidFill>
                <a:latin typeface="Consolas" panose="020B0609020204030204" pitchFamily="49" charset="0"/>
              </a:rPr>
              <a:t>style=</a:t>
            </a:r>
            <a:r>
              <a:rPr lang="zh-CN" altLang="zh-CN" sz="2400" b="1" dirty="0">
                <a:solidFill>
                  <a:srgbClr val="008000"/>
                </a:solidFill>
                <a:latin typeface="Consolas" panose="020B0609020204030204" pitchFamily="49" charset="0"/>
              </a:rPr>
              <a:t>"@style/</a:t>
            </a:r>
            <a:r>
              <a:rPr lang="zh-CN" altLang="zh-CN" sz="2400" b="1">
                <a:solidFill>
                  <a:srgbClr val="008000"/>
                </a:solidFill>
                <a:latin typeface="Consolas" panose="020B0609020204030204" pitchFamily="49" charset="0"/>
              </a:rPr>
              <a:t>CustomText</a:t>
            </a:r>
            <a:r>
              <a:rPr lang="zh-CN" altLang="zh-CN" sz="2400" b="1" smtClean="0">
                <a:solidFill>
                  <a:srgbClr val="008000"/>
                </a:solidFill>
                <a:latin typeface="Consolas" panose="020B0609020204030204" pitchFamily="49" charset="0"/>
              </a:rPr>
              <a:t>"</a:t>
            </a:r>
            <a:r>
              <a:rPr lang="en-US" altLang="zh-CN" sz="2400" b="1" smtClean="0">
                <a:solidFill>
                  <a:srgbClr val="008000"/>
                </a:solidFill>
                <a:latin typeface="Consolas" panose="020B0609020204030204" pitchFamily="49" charset="0"/>
              </a:rPr>
              <a:t> </a:t>
            </a:r>
            <a:r>
              <a:rPr lang="zh-CN" altLang="zh-CN" sz="2400" b="1" smtClean="0">
                <a:solidFill>
                  <a:srgbClr val="000000"/>
                </a:solidFill>
                <a:latin typeface="Consolas" panose="020B0609020204030204" pitchFamily="49" charset="0"/>
              </a:rPr>
              <a:t>/&gt;</a:t>
            </a:r>
            <a:endParaRPr lang="zh-CN" altLang="zh-CN" sz="2400" b="1" dirty="0">
              <a:solidFill>
                <a:schemeClr val="tx1"/>
              </a:solidFill>
              <a:latin typeface="Consolas" panose="020B0609020204030204" pitchFamily="49" charset="0"/>
            </a:endParaRPr>
          </a:p>
        </p:txBody>
      </p:sp>
      <p:sp>
        <p:nvSpPr>
          <p:cNvPr id="7" name="内容占位符 2"/>
          <p:cNvSpPr txBox="1">
            <a:spLocks/>
          </p:cNvSpPr>
          <p:nvPr/>
        </p:nvSpPr>
        <p:spPr>
          <a:xfrm>
            <a:off x="839416" y="4725144"/>
            <a:ext cx="10742984" cy="10813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sz="3200" smtClean="0"/>
              <a:t>详细信息，请参考：</a:t>
            </a:r>
            <a:endParaRPr lang="en-US" altLang="zh-CN" sz="3200" smtClean="0"/>
          </a:p>
          <a:p>
            <a:pPr marL="914400" lvl="2" indent="0">
              <a:buFont typeface="Arial" pitchFamily="34" charset="0"/>
              <a:buNone/>
            </a:pPr>
            <a:r>
              <a:rPr lang="en-US" altLang="zh-CN" smtClean="0">
                <a:hlinkClick r:id="rId2"/>
              </a:rPr>
              <a:t>http://www.android-doc.com/guide/topics/resources/style-resource.html</a:t>
            </a:r>
            <a:endParaRPr lang="en-US" altLang="zh-CN" smtClean="0"/>
          </a:p>
          <a:p>
            <a:pPr lvl="1"/>
            <a:endParaRPr lang="en-US" altLang="zh-CN" smtClean="0"/>
          </a:p>
          <a:p>
            <a:pPr lvl="1"/>
            <a:endParaRPr lang="en-US" altLang="zh-CN" smtClean="0"/>
          </a:p>
          <a:p>
            <a:pPr lvl="1"/>
            <a:endParaRPr lang="en-US" altLang="zh-CN" smtClean="0"/>
          </a:p>
          <a:p>
            <a:pPr lvl="1"/>
            <a:endParaRPr lang="en-US" altLang="zh-CN" dirty="0" smtClean="0"/>
          </a:p>
        </p:txBody>
      </p:sp>
    </p:spTree>
    <p:extLst>
      <p:ext uri="{BB962C8B-B14F-4D97-AF65-F5344CB8AC3E}">
        <p14:creationId xmlns:p14="http://schemas.microsoft.com/office/powerpoint/2010/main" val="1609102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res/values/theme</a:t>
            </a:r>
            <a:r>
              <a:rPr lang="zh-CN" altLang="en-US" dirty="0" smtClean="0"/>
              <a:t>资源</a:t>
            </a:r>
            <a:endParaRPr lang="zh-CN" altLang="en-US" dirty="0"/>
          </a:p>
        </p:txBody>
      </p:sp>
      <p:sp>
        <p:nvSpPr>
          <p:cNvPr id="3" name="内容占位符 2"/>
          <p:cNvSpPr>
            <a:spLocks noGrp="1"/>
          </p:cNvSpPr>
          <p:nvPr>
            <p:ph idx="1"/>
          </p:nvPr>
        </p:nvSpPr>
        <p:spPr>
          <a:xfrm>
            <a:off x="767408" y="1600200"/>
            <a:ext cx="10814992" cy="5257800"/>
          </a:xfrm>
        </p:spPr>
        <p:txBody>
          <a:bodyPr>
            <a:noAutofit/>
          </a:bodyPr>
          <a:lstStyle/>
          <a:p>
            <a:pPr>
              <a:spcAft>
                <a:spcPts val="600"/>
              </a:spcAft>
            </a:pPr>
            <a:r>
              <a:rPr lang="en-US" altLang="zh-CN" sz="3200" dirty="0" smtClean="0">
                <a:solidFill>
                  <a:schemeClr val="tx1">
                    <a:lumMod val="85000"/>
                    <a:lumOff val="15000"/>
                  </a:schemeClr>
                </a:solidFill>
              </a:rPr>
              <a:t>Theme</a:t>
            </a:r>
            <a:r>
              <a:rPr lang="zh-CN" altLang="en-US" sz="3200" dirty="0" smtClean="0">
                <a:solidFill>
                  <a:schemeClr val="tx1">
                    <a:lumMod val="85000"/>
                    <a:lumOff val="15000"/>
                  </a:schemeClr>
                </a:solidFill>
              </a:rPr>
              <a:t>资源可以设置</a:t>
            </a:r>
            <a:r>
              <a:rPr lang="en-US" altLang="zh-CN" sz="3200" dirty="0" smtClean="0">
                <a:solidFill>
                  <a:schemeClr val="tx1">
                    <a:lumMod val="85000"/>
                    <a:lumOff val="15000"/>
                  </a:schemeClr>
                </a:solidFill>
              </a:rPr>
              <a:t>Activity</a:t>
            </a:r>
            <a:r>
              <a:rPr lang="zh-CN" altLang="en-US" sz="3200" dirty="0" smtClean="0">
                <a:solidFill>
                  <a:schemeClr val="tx1">
                    <a:lumMod val="85000"/>
                    <a:lumOff val="15000"/>
                  </a:schemeClr>
                </a:solidFill>
              </a:rPr>
              <a:t>窗口的样式</a:t>
            </a:r>
            <a:r>
              <a:rPr lang="zh-CN" altLang="en-US" sz="3200" dirty="0">
                <a:solidFill>
                  <a:schemeClr val="tx1">
                    <a:lumMod val="85000"/>
                    <a:lumOff val="15000"/>
                  </a:schemeClr>
                </a:solidFill>
              </a:rPr>
              <a:t>；该资源文件位于</a:t>
            </a:r>
            <a:r>
              <a:rPr lang="en-US" altLang="zh-CN" sz="3200" dirty="0" smtClean="0">
                <a:solidFill>
                  <a:schemeClr val="tx1">
                    <a:lumMod val="85000"/>
                    <a:lumOff val="15000"/>
                  </a:schemeClr>
                </a:solidFill>
              </a:rPr>
              <a:t>res/values/</a:t>
            </a:r>
            <a:r>
              <a:rPr lang="zh-CN" altLang="en-US" sz="3200" dirty="0" smtClean="0">
                <a:solidFill>
                  <a:schemeClr val="tx1">
                    <a:lumMod val="85000"/>
                    <a:lumOff val="15000"/>
                  </a:schemeClr>
                </a:solidFill>
              </a:rPr>
              <a:t>目录</a:t>
            </a:r>
            <a:r>
              <a:rPr lang="zh-CN" altLang="en-US" sz="3200" dirty="0">
                <a:solidFill>
                  <a:schemeClr val="tx1">
                    <a:lumMod val="85000"/>
                    <a:lumOff val="15000"/>
                  </a:schemeClr>
                </a:solidFill>
              </a:rPr>
              <a:t>下，文件名自定义。</a:t>
            </a:r>
            <a:endParaRPr lang="en-US" altLang="zh-CN" sz="3200" dirty="0" smtClean="0">
              <a:solidFill>
                <a:schemeClr val="tx1">
                  <a:lumMod val="85000"/>
                  <a:lumOff val="15000"/>
                </a:schemeClr>
              </a:solidFill>
            </a:endParaRPr>
          </a:p>
          <a:p>
            <a:pPr lvl="1">
              <a:spcBef>
                <a:spcPts val="0"/>
              </a:spcBef>
              <a:spcAft>
                <a:spcPts val="600"/>
              </a:spcAft>
            </a:pPr>
            <a:r>
              <a:rPr lang="en-US" altLang="zh-CN" sz="2800" dirty="0">
                <a:solidFill>
                  <a:schemeClr val="tx1">
                    <a:lumMod val="85000"/>
                    <a:lumOff val="15000"/>
                  </a:schemeClr>
                </a:solidFill>
              </a:rPr>
              <a:t>T</a:t>
            </a:r>
            <a:r>
              <a:rPr lang="en-US" altLang="zh-CN" sz="2800" smtClean="0">
                <a:solidFill>
                  <a:schemeClr val="tx1">
                    <a:lumMod val="85000"/>
                    <a:lumOff val="15000"/>
                  </a:schemeClr>
                </a:solidFill>
              </a:rPr>
              <a:t>heme</a:t>
            </a:r>
            <a:r>
              <a:rPr lang="zh-CN" altLang="en-US" sz="2800" dirty="0" smtClean="0">
                <a:solidFill>
                  <a:schemeClr val="tx1">
                    <a:lumMod val="85000"/>
                    <a:lumOff val="15000"/>
                  </a:schemeClr>
                </a:solidFill>
              </a:rPr>
              <a:t>资源对</a:t>
            </a:r>
            <a:r>
              <a:rPr lang="zh-CN" altLang="en-US" sz="2800" dirty="0" smtClean="0">
                <a:solidFill>
                  <a:srgbClr val="C00000"/>
                </a:solidFill>
              </a:rPr>
              <a:t>某个</a:t>
            </a:r>
            <a:r>
              <a:rPr lang="en-US" altLang="zh-CN" sz="2800" dirty="0" smtClean="0">
                <a:solidFill>
                  <a:srgbClr val="C00000"/>
                </a:solidFill>
              </a:rPr>
              <a:t>Activity</a:t>
            </a:r>
            <a:r>
              <a:rPr lang="zh-CN" altLang="en-US" sz="2800" dirty="0" smtClean="0">
                <a:solidFill>
                  <a:srgbClr val="C00000"/>
                </a:solidFill>
              </a:rPr>
              <a:t>或整个</a:t>
            </a:r>
            <a:r>
              <a:rPr lang="en-US" altLang="zh-CN" sz="2800" dirty="0" smtClean="0">
                <a:solidFill>
                  <a:srgbClr val="C00000"/>
                </a:solidFill>
              </a:rPr>
              <a:t>Application</a:t>
            </a:r>
            <a:r>
              <a:rPr lang="zh-CN" altLang="en-US" sz="2800" dirty="0" smtClean="0">
                <a:solidFill>
                  <a:srgbClr val="C00000"/>
                </a:solidFill>
              </a:rPr>
              <a:t>起作用</a:t>
            </a:r>
            <a:r>
              <a:rPr lang="zh-CN" altLang="en-US" sz="2800" dirty="0" smtClean="0">
                <a:solidFill>
                  <a:schemeClr val="tx1">
                    <a:lumMod val="85000"/>
                    <a:lumOff val="15000"/>
                  </a:schemeClr>
                </a:solidFill>
              </a:rPr>
              <a:t>，而不是单独的视图组件。</a:t>
            </a:r>
            <a:endParaRPr lang="en-US" altLang="zh-CN" sz="2800" dirty="0" smtClean="0">
              <a:solidFill>
                <a:schemeClr val="tx1">
                  <a:lumMod val="85000"/>
                  <a:lumOff val="15000"/>
                </a:schemeClr>
              </a:solidFill>
            </a:endParaRPr>
          </a:p>
          <a:p>
            <a:pPr lvl="1">
              <a:spcBef>
                <a:spcPts val="0"/>
              </a:spcBef>
              <a:spcAft>
                <a:spcPts val="600"/>
              </a:spcAft>
            </a:pPr>
            <a:r>
              <a:rPr lang="en-US" altLang="zh-CN" sz="2800" dirty="0">
                <a:solidFill>
                  <a:schemeClr val="tx1">
                    <a:lumMod val="85000"/>
                    <a:lumOff val="15000"/>
                  </a:schemeClr>
                </a:solidFill>
              </a:rPr>
              <a:t>T</a:t>
            </a:r>
            <a:r>
              <a:rPr lang="en-US" altLang="zh-CN" sz="2800" smtClean="0">
                <a:solidFill>
                  <a:schemeClr val="tx1">
                    <a:lumMod val="85000"/>
                    <a:lumOff val="15000"/>
                  </a:schemeClr>
                </a:solidFill>
              </a:rPr>
              <a:t>heme</a:t>
            </a:r>
            <a:r>
              <a:rPr lang="zh-CN" altLang="en-US" sz="2800" dirty="0" smtClean="0">
                <a:solidFill>
                  <a:schemeClr val="tx1">
                    <a:lumMod val="85000"/>
                    <a:lumOff val="15000"/>
                  </a:schemeClr>
                </a:solidFill>
              </a:rPr>
              <a:t>主题主要用来设置应用窗口的特征信息（如窗口标题、窗口背景、窗口边框等）。</a:t>
            </a:r>
            <a:endParaRPr lang="en-US" altLang="zh-CN" sz="2800" dirty="0" smtClean="0">
              <a:solidFill>
                <a:schemeClr val="tx1">
                  <a:lumMod val="85000"/>
                  <a:lumOff val="15000"/>
                </a:schemeClr>
              </a:solidFill>
            </a:endParaRPr>
          </a:p>
          <a:p>
            <a:pPr>
              <a:spcAft>
                <a:spcPts val="600"/>
              </a:spcAft>
            </a:pPr>
            <a:r>
              <a:rPr lang="en-US" altLang="zh-CN" sz="3200" dirty="0" smtClean="0">
                <a:solidFill>
                  <a:schemeClr val="tx1">
                    <a:lumMod val="85000"/>
                    <a:lumOff val="15000"/>
                  </a:schemeClr>
                </a:solidFill>
              </a:rPr>
              <a:t>Theme</a:t>
            </a:r>
            <a:r>
              <a:rPr lang="zh-CN" altLang="en-US" sz="3200" dirty="0" smtClean="0">
                <a:solidFill>
                  <a:schemeClr val="tx1">
                    <a:lumMod val="85000"/>
                    <a:lumOff val="15000"/>
                  </a:schemeClr>
                </a:solidFill>
              </a:rPr>
              <a:t>资源的使用需要从两个角度考虑：</a:t>
            </a:r>
            <a:endParaRPr lang="en-US" altLang="zh-CN" sz="3200" dirty="0" smtClean="0">
              <a:solidFill>
                <a:schemeClr val="tx1">
                  <a:lumMod val="85000"/>
                  <a:lumOff val="15000"/>
                </a:schemeClr>
              </a:solidFill>
            </a:endParaRPr>
          </a:p>
          <a:p>
            <a:pPr lvl="1">
              <a:spcBef>
                <a:spcPts val="0"/>
              </a:spcBef>
              <a:spcAft>
                <a:spcPts val="600"/>
              </a:spcAft>
            </a:pPr>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res/values/</a:t>
            </a:r>
            <a:r>
              <a:rPr lang="zh-CN" altLang="en-US" sz="2800" dirty="0" smtClean="0">
                <a:solidFill>
                  <a:schemeClr val="tx1">
                    <a:lumMod val="85000"/>
                    <a:lumOff val="15000"/>
                  </a:schemeClr>
                </a:solidFill>
              </a:rPr>
              <a:t>目录中定义主题资源文件。</a:t>
            </a:r>
            <a:endParaRPr lang="en-US" altLang="zh-CN" sz="2800" dirty="0" smtClean="0">
              <a:solidFill>
                <a:schemeClr val="tx1">
                  <a:lumMod val="85000"/>
                  <a:lumOff val="15000"/>
                </a:schemeClr>
              </a:solidFill>
            </a:endParaRPr>
          </a:p>
          <a:p>
            <a:pPr lvl="1">
              <a:spcBef>
                <a:spcPts val="0"/>
              </a:spcBef>
              <a:spcAft>
                <a:spcPts val="600"/>
              </a:spcAft>
            </a:pPr>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AndroidManifest.xml</a:t>
            </a:r>
            <a:r>
              <a:rPr lang="zh-CN" altLang="en-US" sz="2800" dirty="0" smtClean="0">
                <a:solidFill>
                  <a:schemeClr val="tx1">
                    <a:lumMod val="85000"/>
                    <a:lumOff val="15000"/>
                  </a:schemeClr>
                </a:solidFill>
              </a:rPr>
              <a:t>文件或</a:t>
            </a:r>
            <a:r>
              <a:rPr lang="en-US" altLang="zh-CN" sz="2800" dirty="0" smtClean="0">
                <a:solidFill>
                  <a:schemeClr val="tx1">
                    <a:lumMod val="85000"/>
                    <a:lumOff val="15000"/>
                  </a:schemeClr>
                </a:solidFill>
              </a:rPr>
              <a:t>Activity</a:t>
            </a:r>
            <a:r>
              <a:rPr lang="zh-CN" altLang="en-US" sz="2800" dirty="0" smtClean="0">
                <a:solidFill>
                  <a:schemeClr val="tx1">
                    <a:lumMod val="85000"/>
                    <a:lumOff val="15000"/>
                  </a:schemeClr>
                </a:solidFill>
              </a:rPr>
              <a:t>中为整个</a:t>
            </a:r>
            <a:r>
              <a:rPr lang="en-US" altLang="zh-CN" sz="2800" dirty="0" smtClean="0">
                <a:solidFill>
                  <a:schemeClr val="tx1">
                    <a:lumMod val="85000"/>
                    <a:lumOff val="15000"/>
                  </a:schemeClr>
                </a:solidFill>
              </a:rPr>
              <a:t>Activity</a:t>
            </a:r>
            <a:r>
              <a:rPr lang="zh-CN" altLang="en-US" sz="2800" dirty="0" smtClean="0">
                <a:solidFill>
                  <a:schemeClr val="tx1">
                    <a:lumMod val="85000"/>
                    <a:lumOff val="15000"/>
                  </a:schemeClr>
                </a:solidFill>
              </a:rPr>
              <a:t>或整个</a:t>
            </a:r>
            <a:r>
              <a:rPr lang="en-US" altLang="zh-CN" sz="2800" dirty="0" smtClean="0">
                <a:solidFill>
                  <a:schemeClr val="tx1">
                    <a:lumMod val="85000"/>
                    <a:lumOff val="15000"/>
                  </a:schemeClr>
                </a:solidFill>
              </a:rPr>
              <a:t>Application</a:t>
            </a:r>
            <a:r>
              <a:rPr lang="zh-CN" altLang="en-US" sz="2800" dirty="0" smtClean="0">
                <a:solidFill>
                  <a:schemeClr val="tx1">
                    <a:lumMod val="85000"/>
                    <a:lumOff val="15000"/>
                  </a:schemeClr>
                </a:solidFill>
              </a:rPr>
              <a:t>应用主题。</a:t>
            </a:r>
            <a:endParaRPr lang="zh-CN" altLang="en-US" sz="2800" dirty="0">
              <a:solidFill>
                <a:schemeClr val="tx1">
                  <a:lumMod val="85000"/>
                  <a:lumOff val="15000"/>
                </a:schemeClr>
              </a:solidFill>
            </a:endParaRPr>
          </a:p>
        </p:txBody>
      </p:sp>
    </p:spTree>
    <p:extLst>
      <p:ext uri="{BB962C8B-B14F-4D97-AF65-F5344CB8AC3E}">
        <p14:creationId xmlns:p14="http://schemas.microsoft.com/office/powerpoint/2010/main" val="3886733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res/values/theme</a:t>
            </a:r>
            <a:r>
              <a:rPr lang="zh-CN" altLang="en-US" dirty="0" smtClean="0"/>
              <a:t>资源</a:t>
            </a:r>
            <a:endParaRPr lang="zh-CN" altLang="en-US" dirty="0"/>
          </a:p>
        </p:txBody>
      </p:sp>
      <p:sp>
        <p:nvSpPr>
          <p:cNvPr id="3" name="内容占位符 2"/>
          <p:cNvSpPr>
            <a:spLocks noGrp="1"/>
          </p:cNvSpPr>
          <p:nvPr>
            <p:ph idx="1"/>
          </p:nvPr>
        </p:nvSpPr>
        <p:spPr>
          <a:xfrm>
            <a:off x="767408" y="1412776"/>
            <a:ext cx="10814992" cy="1108720"/>
          </a:xfrm>
        </p:spPr>
        <p:txBody>
          <a:bodyPr>
            <a:noAutofit/>
          </a:bodyPr>
          <a:lstStyle/>
          <a:p>
            <a:pPr>
              <a:spcAft>
                <a:spcPts val="600"/>
              </a:spcAft>
            </a:pPr>
            <a:r>
              <a:rPr lang="zh-CN" altLang="en-US" sz="3200" dirty="0">
                <a:solidFill>
                  <a:schemeClr val="tx1">
                    <a:lumMod val="85000"/>
                    <a:lumOff val="15000"/>
                  </a:schemeClr>
                </a:solidFill>
              </a:rPr>
              <a:t>在</a:t>
            </a:r>
            <a:r>
              <a:rPr lang="en-US" altLang="zh-CN" sz="3200" dirty="0" smtClean="0">
                <a:solidFill>
                  <a:schemeClr val="tx1">
                    <a:lumMod val="85000"/>
                    <a:lumOff val="15000"/>
                  </a:schemeClr>
                </a:solidFill>
              </a:rPr>
              <a:t>res/values/</a:t>
            </a:r>
            <a:r>
              <a:rPr lang="zh-CN" altLang="en-US" sz="3200" dirty="0" smtClean="0">
                <a:solidFill>
                  <a:schemeClr val="tx1">
                    <a:lumMod val="85000"/>
                    <a:lumOff val="15000"/>
                  </a:schemeClr>
                </a:solidFill>
              </a:rPr>
              <a:t>目录下，定义主题资源文件（文件名任意，一般就命名为</a:t>
            </a:r>
            <a:r>
              <a:rPr lang="en-US" altLang="zh-CN" sz="3200" dirty="0" smtClean="0">
                <a:solidFill>
                  <a:schemeClr val="tx1">
                    <a:lumMod val="85000"/>
                    <a:lumOff val="15000"/>
                  </a:schemeClr>
                </a:solidFill>
              </a:rPr>
              <a:t>theme.xml</a:t>
            </a:r>
            <a:r>
              <a:rPr lang="zh-CN" altLang="en-US" sz="3200" smtClean="0">
                <a:solidFill>
                  <a:schemeClr val="tx1">
                    <a:lumMod val="85000"/>
                    <a:lumOff val="15000"/>
                  </a:schemeClr>
                </a:solidFill>
              </a:rPr>
              <a:t>）。</a:t>
            </a:r>
            <a:endParaRPr lang="en-US" altLang="zh-CN" sz="3200" dirty="0" smtClean="0">
              <a:solidFill>
                <a:schemeClr val="tx1">
                  <a:lumMod val="85000"/>
                  <a:lumOff val="15000"/>
                </a:schemeClr>
              </a:solidFill>
            </a:endParaRPr>
          </a:p>
        </p:txBody>
      </p:sp>
      <p:sp>
        <p:nvSpPr>
          <p:cNvPr id="5" name="矩形 4"/>
          <p:cNvSpPr/>
          <p:nvPr/>
        </p:nvSpPr>
        <p:spPr>
          <a:xfrm>
            <a:off x="1271463" y="2492896"/>
            <a:ext cx="9577064" cy="2520280"/>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resources </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style </a:t>
            </a:r>
            <a:r>
              <a:rPr lang="zh-CN" altLang="zh-CN" sz="2400" b="1" dirty="0">
                <a:solidFill>
                  <a:srgbClr val="0000FF"/>
                </a:solidFill>
                <a:latin typeface="Consolas" panose="020B0609020204030204" pitchFamily="49" charset="0"/>
              </a:rPr>
              <a:t>name=</a:t>
            </a:r>
            <a:r>
              <a:rPr lang="zh-CN" altLang="zh-CN" sz="2400" b="1" dirty="0">
                <a:solidFill>
                  <a:srgbClr val="008000"/>
                </a:solidFill>
                <a:latin typeface="Consolas" panose="020B0609020204030204" pitchFamily="49" charset="0"/>
              </a:rPr>
              <a:t>"CustomTheme" </a:t>
            </a:r>
            <a:r>
              <a:rPr lang="zh-CN" altLang="zh-CN" sz="2400" b="1">
                <a:solidFill>
                  <a:srgbClr val="0000FF"/>
                </a:solidFill>
                <a:latin typeface="Consolas" panose="020B0609020204030204" pitchFamily="49" charset="0"/>
              </a:rPr>
              <a:t>parent</a:t>
            </a:r>
            <a:r>
              <a:rPr lang="zh-CN" altLang="zh-CN" sz="2400" b="1" smtClean="0">
                <a:solidFill>
                  <a:srgbClr val="0000FF"/>
                </a:solidFill>
                <a:latin typeface="Consolas" panose="020B0609020204030204" pitchFamily="49" charset="0"/>
              </a:rPr>
              <a:t>=</a:t>
            </a:r>
            <a:r>
              <a:rPr lang="zh-CN" altLang="zh-CN" sz="2400" b="1" smtClean="0">
                <a:solidFill>
                  <a:srgbClr val="008000"/>
                </a:solidFill>
                <a:latin typeface="Consolas" panose="020B0609020204030204" pitchFamily="49" charset="0"/>
              </a:rPr>
              <a:t>"</a:t>
            </a:r>
            <a:r>
              <a:rPr lang="en-US" altLang="zh-CN" sz="2400" b="1" smtClean="0">
                <a:solidFill>
                  <a:srgbClr val="008000"/>
                </a:solidFill>
                <a:latin typeface="Consolas" panose="020B0609020204030204" pitchFamily="49" charset="0"/>
              </a:rPr>
              <a:t>AppTheme</a:t>
            </a:r>
            <a:r>
              <a:rPr lang="zh-CN" altLang="zh-CN" sz="2400" b="1" smtClean="0">
                <a:solidFill>
                  <a:srgbClr val="008000"/>
                </a:solidFill>
                <a:latin typeface="Consolas" panose="020B0609020204030204" pitchFamily="49" charset="0"/>
              </a:rPr>
              <a:t>"</a:t>
            </a:r>
            <a:r>
              <a:rPr lang="zh-CN" altLang="zh-CN" sz="2400" b="1" smtClean="0">
                <a:solidFill>
                  <a:srgbClr val="000000"/>
                </a:solidFill>
                <a:latin typeface="Consolas" panose="020B0609020204030204" pitchFamily="49" charset="0"/>
              </a:rPr>
              <a:t>&gt;</a:t>
            </a:r>
            <a:r>
              <a:rPr lang="zh-CN" altLang="zh-CN" sz="2400" b="1" dirty="0">
                <a:solidFill>
                  <a:srgbClr val="000000"/>
                </a:solidFill>
                <a:latin typeface="Consolas" panose="020B0609020204030204" pitchFamily="49" charset="0"/>
              </a:rPr>
              <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item </a:t>
            </a:r>
            <a:r>
              <a:rPr lang="zh-CN" altLang="zh-CN" sz="2400" b="1" dirty="0">
                <a:solidFill>
                  <a:srgbClr val="0000FF"/>
                </a:solidFill>
                <a:latin typeface="Consolas" panose="020B0609020204030204" pitchFamily="49" charset="0"/>
              </a:rPr>
              <a:t>name=</a:t>
            </a:r>
            <a:r>
              <a:rPr lang="zh-CN" altLang="zh-CN" sz="2400" b="1" dirty="0">
                <a:solidFill>
                  <a:srgbClr val="008000"/>
                </a:solidFill>
                <a:latin typeface="Consolas" panose="020B0609020204030204" pitchFamily="49" charset="0"/>
              </a:rPr>
              <a:t>"android:windowNoTitle"</a:t>
            </a:r>
            <a:r>
              <a:rPr lang="zh-CN" altLang="zh-CN" sz="2400" b="1" dirty="0">
                <a:solidFill>
                  <a:srgbClr val="000000"/>
                </a:solidFill>
                <a:latin typeface="Consolas" panose="020B0609020204030204" pitchFamily="49" charset="0"/>
              </a:rPr>
              <a:t>&gt;true&lt;/</a:t>
            </a:r>
            <a:r>
              <a:rPr lang="zh-CN" altLang="zh-CN" sz="2400" b="1">
                <a:solidFill>
                  <a:srgbClr val="000080"/>
                </a:solidFill>
                <a:latin typeface="Consolas" panose="020B0609020204030204" pitchFamily="49" charset="0"/>
              </a:rPr>
              <a:t>item</a:t>
            </a:r>
            <a:r>
              <a:rPr lang="zh-CN" altLang="zh-CN" sz="2400" b="1" smtClean="0">
                <a:solidFill>
                  <a:srgbClr val="000000"/>
                </a:solidFill>
                <a:latin typeface="Consolas" panose="020B0609020204030204" pitchFamily="49" charset="0"/>
              </a:rPr>
              <a:t>&gt;</a:t>
            </a:r>
            <a:r>
              <a:rPr lang="zh-CN" altLang="zh-CN" sz="2400" b="1" dirty="0">
                <a:solidFill>
                  <a:srgbClr val="000000"/>
                </a:solidFill>
                <a:latin typeface="Consolas" panose="020B0609020204030204" pitchFamily="49" charset="0"/>
              </a:rPr>
              <a:t/>
            </a:r>
            <a:br>
              <a:rPr lang="zh-CN" altLang="zh-CN" sz="2400" b="1" dirty="0">
                <a:solidFill>
                  <a:srgbClr val="000000"/>
                </a:solidFill>
                <a:latin typeface="Consolas" panose="020B0609020204030204" pitchFamily="49" charset="0"/>
              </a:rPr>
            </a:br>
            <a:r>
              <a:rPr lang="en-US" altLang="zh-CN" sz="2400" b="1" dirty="0" smtClean="0">
                <a:solidFill>
                  <a:srgbClr val="000000"/>
                </a:solidFill>
                <a:latin typeface="Consolas" panose="020B0609020204030204" pitchFamily="49" charset="0"/>
              </a:rPr>
              <a:t>        </a:t>
            </a:r>
            <a:r>
              <a:rPr lang="zh-CN" altLang="zh-CN" sz="2400" b="1" dirty="0" smtClean="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item </a:t>
            </a:r>
            <a:r>
              <a:rPr lang="zh-CN" altLang="zh-CN" sz="2400" b="1" dirty="0" smtClean="0">
                <a:solidFill>
                  <a:srgbClr val="0000FF"/>
                </a:solidFill>
                <a:latin typeface="Consolas" panose="020B0609020204030204" pitchFamily="49" charset="0"/>
              </a:rPr>
              <a:t>name</a:t>
            </a:r>
            <a:r>
              <a:rPr lang="zh-CN" altLang="zh-CN" sz="2400" b="1" dirty="0">
                <a:solidFill>
                  <a:srgbClr val="0000FF"/>
                </a:solidFill>
                <a:latin typeface="Consolas" panose="020B0609020204030204" pitchFamily="49" charset="0"/>
              </a:rPr>
              <a:t>=</a:t>
            </a:r>
            <a:r>
              <a:rPr lang="zh-CN" altLang="zh-CN" sz="2400" b="1" dirty="0">
                <a:solidFill>
                  <a:srgbClr val="008000"/>
                </a:solidFill>
                <a:latin typeface="Consolas" panose="020B0609020204030204" pitchFamily="49" charset="0"/>
              </a:rPr>
              <a:t>"android:colorBackground</a:t>
            </a:r>
            <a:r>
              <a:rPr lang="zh-CN" altLang="zh-CN" sz="2400" b="1" dirty="0" smtClean="0">
                <a:solidFill>
                  <a:srgbClr val="008000"/>
                </a:solidFill>
                <a:latin typeface="Consolas" panose="020B0609020204030204" pitchFamily="49" charset="0"/>
              </a:rPr>
              <a:t>"</a:t>
            </a:r>
            <a:r>
              <a:rPr lang="zh-CN" altLang="zh-CN" sz="2400" b="1" dirty="0" smtClean="0">
                <a:solidFill>
                  <a:srgbClr val="000000"/>
                </a:solidFill>
                <a:latin typeface="Consolas" panose="020B0609020204030204" pitchFamily="49" charset="0"/>
              </a:rPr>
              <a:t>&gt;</a:t>
            </a:r>
            <a:endParaRPr lang="en-US" altLang="zh-CN" sz="2400" b="1" dirty="0" smtClean="0">
              <a:solidFill>
                <a:srgbClr val="000000"/>
              </a:solidFill>
              <a:latin typeface="Consolas" panose="020B0609020204030204" pitchFamily="49" charset="0"/>
            </a:endParaRPr>
          </a:p>
          <a:p>
            <a:pPr lvl="0" eaLnBrk="0" fontAlgn="base" hangingPunct="0">
              <a:spcBef>
                <a:spcPct val="0"/>
              </a:spcBef>
              <a:spcAft>
                <a:spcPct val="0"/>
              </a:spcAft>
            </a:pPr>
            <a:r>
              <a:rPr lang="en-US" altLang="zh-CN" sz="2400" b="1" dirty="0" smtClean="0">
                <a:solidFill>
                  <a:srgbClr val="000000"/>
                </a:solidFill>
                <a:latin typeface="Consolas" panose="020B0609020204030204" pitchFamily="49" charset="0"/>
              </a:rPr>
              <a:t>                     </a:t>
            </a:r>
            <a:r>
              <a:rPr lang="zh-CN" altLang="zh-CN" sz="2400" b="1" dirty="0" smtClean="0">
                <a:solidFill>
                  <a:srgbClr val="000000"/>
                </a:solidFill>
                <a:latin typeface="Consolas" panose="020B0609020204030204" pitchFamily="49" charset="0"/>
              </a:rPr>
              <a:t>@</a:t>
            </a:r>
            <a:r>
              <a:rPr lang="zh-CN" altLang="zh-CN" sz="2400" b="1" dirty="0">
                <a:solidFill>
                  <a:srgbClr val="000000"/>
                </a:solidFill>
                <a:latin typeface="Consolas" panose="020B0609020204030204" pitchFamily="49" charset="0"/>
              </a:rPr>
              <a:t>color/custom_theme_color&lt;/</a:t>
            </a:r>
            <a:r>
              <a:rPr lang="zh-CN" altLang="zh-CN" sz="2400" b="1" dirty="0">
                <a:solidFill>
                  <a:srgbClr val="000080"/>
                </a:solidFill>
                <a:latin typeface="Consolas" panose="020B0609020204030204" pitchFamily="49" charset="0"/>
              </a:rPr>
              <a:t>item</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style</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resources</a:t>
            </a:r>
            <a:r>
              <a:rPr lang="zh-CN" altLang="zh-CN" sz="2400" b="1" dirty="0">
                <a:solidFill>
                  <a:srgbClr val="000000"/>
                </a:solidFill>
                <a:latin typeface="Consolas" panose="020B0609020204030204" pitchFamily="49" charset="0"/>
              </a:rPr>
              <a:t>&gt;</a:t>
            </a:r>
            <a:endParaRPr lang="zh-CN" altLang="zh-CN" sz="2400" b="1" dirty="0">
              <a:solidFill>
                <a:schemeClr val="tx1"/>
              </a:solidFill>
              <a:latin typeface="Consolas" panose="020B0609020204030204" pitchFamily="49" charset="0"/>
            </a:endParaRPr>
          </a:p>
        </p:txBody>
      </p:sp>
      <p:sp>
        <p:nvSpPr>
          <p:cNvPr id="6" name="内容占位符 2"/>
          <p:cNvSpPr txBox="1">
            <a:spLocks/>
          </p:cNvSpPr>
          <p:nvPr/>
        </p:nvSpPr>
        <p:spPr>
          <a:xfrm>
            <a:off x="760579" y="5085184"/>
            <a:ext cx="11233248" cy="15841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600"/>
              </a:spcAft>
            </a:pPr>
            <a:r>
              <a:rPr lang="en-US" altLang="zh-CN" sz="3200" smtClean="0">
                <a:solidFill>
                  <a:schemeClr val="tx1">
                    <a:lumMod val="85000"/>
                    <a:lumOff val="15000"/>
                  </a:schemeClr>
                </a:solidFill>
              </a:rPr>
              <a:t>&lt;style&gt;</a:t>
            </a:r>
            <a:r>
              <a:rPr lang="zh-CN" altLang="en-US" sz="3200" smtClean="0">
                <a:solidFill>
                  <a:schemeClr val="tx1">
                    <a:lumMod val="85000"/>
                    <a:lumOff val="15000"/>
                  </a:schemeClr>
                </a:solidFill>
              </a:rPr>
              <a:t>元素的</a:t>
            </a:r>
            <a:r>
              <a:rPr lang="en-US" altLang="zh-CN" sz="3200" smtClean="0">
                <a:solidFill>
                  <a:schemeClr val="tx1">
                    <a:lumMod val="85000"/>
                    <a:lumOff val="15000"/>
                  </a:schemeClr>
                </a:solidFill>
              </a:rPr>
              <a:t>parent</a:t>
            </a:r>
            <a:r>
              <a:rPr lang="zh-CN" altLang="en-US" sz="3200" smtClean="0">
                <a:solidFill>
                  <a:schemeClr val="tx1">
                    <a:lumMod val="85000"/>
                    <a:lumOff val="15000"/>
                  </a:schemeClr>
                </a:solidFill>
              </a:rPr>
              <a:t>属性，表明当前主题继承的父主题</a:t>
            </a:r>
            <a:r>
              <a:rPr lang="zh-CN" altLang="en-US" sz="3200" smtClean="0">
                <a:solidFill>
                  <a:schemeClr val="tx1">
                    <a:lumMod val="85000"/>
                    <a:lumOff val="15000"/>
                  </a:schemeClr>
                </a:solidFill>
              </a:rPr>
              <a:t>。</a:t>
            </a:r>
            <a:endParaRPr lang="en-US" altLang="zh-CN" sz="3200" smtClean="0">
              <a:solidFill>
                <a:schemeClr val="tx1">
                  <a:lumMod val="85000"/>
                  <a:lumOff val="15000"/>
                </a:schemeClr>
              </a:solidFill>
            </a:endParaRPr>
          </a:p>
          <a:p>
            <a:pPr lvl="1">
              <a:spcBef>
                <a:spcPts val="0"/>
              </a:spcBef>
            </a:pPr>
            <a:r>
              <a:rPr lang="zh-CN" altLang="en-US" sz="3200">
                <a:solidFill>
                  <a:schemeClr val="tx1">
                    <a:lumMod val="85000"/>
                    <a:lumOff val="15000"/>
                  </a:schemeClr>
                </a:solidFill>
              </a:rPr>
              <a:t>详细信息，请</a:t>
            </a:r>
            <a:r>
              <a:rPr lang="zh-CN" altLang="en-US" sz="3200">
                <a:solidFill>
                  <a:schemeClr val="tx1">
                    <a:lumMod val="85000"/>
                    <a:lumOff val="15000"/>
                  </a:schemeClr>
                </a:solidFill>
              </a:rPr>
              <a:t>参考</a:t>
            </a:r>
            <a:r>
              <a:rPr lang="zh-CN" altLang="en-US" sz="3200" smtClean="0">
                <a:solidFill>
                  <a:schemeClr val="tx1">
                    <a:lumMod val="85000"/>
                    <a:lumOff val="15000"/>
                  </a:schemeClr>
                </a:solidFill>
              </a:rPr>
              <a:t>：</a:t>
            </a:r>
            <a:endParaRPr lang="en-US" altLang="zh-CN" sz="3200" smtClean="0">
              <a:solidFill>
                <a:schemeClr val="tx1">
                  <a:lumMod val="85000"/>
                  <a:lumOff val="15000"/>
                </a:schemeClr>
              </a:solidFill>
            </a:endParaRPr>
          </a:p>
          <a:p>
            <a:pPr marL="914400" lvl="2" indent="0">
              <a:spcBef>
                <a:spcPts val="0"/>
              </a:spcBef>
              <a:buNone/>
            </a:pPr>
            <a:r>
              <a:rPr lang="en-US" altLang="zh-CN" sz="2400" smtClean="0">
                <a:solidFill>
                  <a:prstClr val="black"/>
                </a:solidFill>
                <a:latin typeface="Calibri"/>
                <a:ea typeface="宋体" panose="02010600030101010101" pitchFamily="2" charset="-122"/>
                <a:hlinkClick r:id="rId3"/>
              </a:rPr>
              <a:t>http://www.android-doc.com/guide/topics/ui/themes.html</a:t>
            </a:r>
            <a:endParaRPr lang="en-US" altLang="zh-CN" sz="4000" dirty="0" smtClean="0">
              <a:solidFill>
                <a:schemeClr val="tx1">
                  <a:lumMod val="85000"/>
                  <a:lumOff val="15000"/>
                </a:schemeClr>
              </a:solidFill>
            </a:endParaRPr>
          </a:p>
        </p:txBody>
      </p:sp>
    </p:spTree>
    <p:extLst>
      <p:ext uri="{BB962C8B-B14F-4D97-AF65-F5344CB8AC3E}">
        <p14:creationId xmlns:p14="http://schemas.microsoft.com/office/powerpoint/2010/main" val="1411259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res/values/theme</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4853136"/>
          </a:xfrm>
        </p:spPr>
        <p:txBody>
          <a:bodyPr>
            <a:noAutofit/>
          </a:bodyPr>
          <a:lstStyle/>
          <a:p>
            <a:pPr>
              <a:spcAft>
                <a:spcPts val="600"/>
              </a:spcAft>
            </a:pPr>
            <a:r>
              <a:rPr lang="zh-CN" altLang="en-US" sz="3200" dirty="0" smtClean="0">
                <a:solidFill>
                  <a:schemeClr val="tx1">
                    <a:lumMod val="85000"/>
                    <a:lumOff val="15000"/>
                  </a:schemeClr>
                </a:solidFill>
              </a:rPr>
              <a:t>为应用程序应用主题：</a:t>
            </a:r>
            <a:endParaRPr lang="en-US" altLang="zh-CN" sz="3200" dirty="0" smtClean="0">
              <a:solidFill>
                <a:schemeClr val="tx1">
                  <a:lumMod val="85000"/>
                  <a:lumOff val="15000"/>
                </a:schemeClr>
              </a:solidFill>
            </a:endParaRPr>
          </a:p>
          <a:p>
            <a:pPr lvl="1">
              <a:spcBef>
                <a:spcPts val="0"/>
              </a:spcBef>
            </a:pPr>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AndroidManifest.xml</a:t>
            </a:r>
            <a:r>
              <a:rPr lang="zh-CN" altLang="en-US" sz="2800" dirty="0" smtClean="0">
                <a:solidFill>
                  <a:schemeClr val="tx1">
                    <a:lumMod val="85000"/>
                    <a:lumOff val="15000"/>
                  </a:schemeClr>
                </a:solidFill>
              </a:rPr>
              <a:t>文件静态绑定：</a:t>
            </a:r>
            <a:endParaRPr lang="en-US" altLang="zh-CN" sz="2800" dirty="0" smtClean="0">
              <a:solidFill>
                <a:schemeClr val="tx1">
                  <a:lumMod val="85000"/>
                  <a:lumOff val="15000"/>
                </a:schemeClr>
              </a:solidFill>
            </a:endParaRPr>
          </a:p>
          <a:p>
            <a:pPr lvl="2">
              <a:spcAft>
                <a:spcPts val="600"/>
              </a:spcAft>
            </a:pPr>
            <a:r>
              <a:rPr lang="zh-CN" altLang="en-US" sz="2400" dirty="0" smtClean="0">
                <a:solidFill>
                  <a:schemeClr val="tx1">
                    <a:lumMod val="85000"/>
                    <a:lumOff val="15000"/>
                  </a:schemeClr>
                </a:solidFill>
              </a:rPr>
              <a:t>可以为</a:t>
            </a:r>
            <a:r>
              <a:rPr lang="en-US" altLang="zh-CN" sz="2400" dirty="0" smtClean="0">
                <a:solidFill>
                  <a:schemeClr val="tx1">
                    <a:lumMod val="85000"/>
                    <a:lumOff val="15000"/>
                  </a:schemeClr>
                </a:solidFill>
              </a:rPr>
              <a:t>&lt;application&gt;</a:t>
            </a:r>
            <a:r>
              <a:rPr lang="zh-CN" altLang="en-US" sz="2400" dirty="0" smtClean="0">
                <a:solidFill>
                  <a:schemeClr val="tx1">
                    <a:lumMod val="85000"/>
                    <a:lumOff val="15000"/>
                  </a:schemeClr>
                </a:solidFill>
              </a:rPr>
              <a:t>元素添加 </a:t>
            </a:r>
            <a:r>
              <a:rPr lang="en-US" altLang="zh-CN" sz="2400" dirty="0" err="1" smtClean="0">
                <a:solidFill>
                  <a:srgbClr val="C00000"/>
                </a:solidFill>
              </a:rPr>
              <a:t>android:theme</a:t>
            </a:r>
            <a:r>
              <a:rPr lang="zh-CN" altLang="en-US" sz="2400" dirty="0" smtClean="0">
                <a:solidFill>
                  <a:srgbClr val="C00000"/>
                </a:solidFill>
              </a:rPr>
              <a:t>属性</a:t>
            </a:r>
            <a:r>
              <a:rPr lang="zh-CN" altLang="en-US" sz="2400" dirty="0" smtClean="0">
                <a:solidFill>
                  <a:schemeClr val="tx1">
                    <a:lumMod val="85000"/>
                    <a:lumOff val="15000"/>
                  </a:schemeClr>
                </a:solidFill>
              </a:rPr>
              <a:t>，属性值即为用户刚才所设计的</a:t>
            </a:r>
            <a:r>
              <a:rPr lang="en-US" altLang="zh-CN" sz="2400" dirty="0" smtClean="0">
                <a:solidFill>
                  <a:schemeClr val="tx1">
                    <a:lumMod val="85000"/>
                    <a:lumOff val="15000"/>
                  </a:schemeClr>
                </a:solidFill>
              </a:rPr>
              <a:t>theme</a:t>
            </a:r>
            <a:r>
              <a:rPr lang="zh-CN" altLang="en-US" sz="2400" dirty="0" smtClean="0">
                <a:solidFill>
                  <a:schemeClr val="tx1">
                    <a:lumMod val="85000"/>
                    <a:lumOff val="15000"/>
                  </a:schemeClr>
                </a:solidFill>
              </a:rPr>
              <a:t>资源（</a:t>
            </a:r>
            <a:r>
              <a:rPr lang="en-US" altLang="zh-CN" sz="2400" dirty="0" smtClean="0">
                <a:solidFill>
                  <a:schemeClr val="tx1">
                    <a:lumMod val="85000"/>
                    <a:lumOff val="15000"/>
                  </a:schemeClr>
                </a:solidFill>
              </a:rPr>
              <a:t>@style/</a:t>
            </a:r>
            <a:r>
              <a:rPr lang="en-US" altLang="zh-CN" sz="2400" dirty="0" err="1">
                <a:solidFill>
                  <a:schemeClr val="tx1">
                    <a:lumMod val="85000"/>
                    <a:lumOff val="15000"/>
                  </a:schemeClr>
                </a:solidFill>
              </a:rPr>
              <a:t>C</a:t>
            </a:r>
            <a:r>
              <a:rPr lang="en-US" altLang="zh-CN" sz="2400" dirty="0" err="1" smtClean="0">
                <a:solidFill>
                  <a:schemeClr val="tx1">
                    <a:lumMod val="85000"/>
                    <a:lumOff val="15000"/>
                  </a:schemeClr>
                </a:solidFill>
              </a:rPr>
              <a:t>ustomTheme</a:t>
            </a:r>
            <a:r>
              <a:rPr lang="en-US" altLang="zh-CN" sz="2400" dirty="0" smtClean="0">
                <a:solidFill>
                  <a:schemeClr val="tx1">
                    <a:lumMod val="85000"/>
                    <a:lumOff val="15000"/>
                  </a:schemeClr>
                </a:solidFill>
              </a:rPr>
              <a:t> )</a:t>
            </a:r>
            <a:r>
              <a:rPr lang="zh-CN" altLang="en-US" sz="2400" dirty="0" smtClean="0">
                <a:solidFill>
                  <a:schemeClr val="tx1">
                    <a:lumMod val="85000"/>
                    <a:lumOff val="15000"/>
                  </a:schemeClr>
                </a:solidFill>
              </a:rPr>
              <a:t>。</a:t>
            </a:r>
            <a:endParaRPr lang="en-US" altLang="zh-CN" sz="2400" dirty="0" smtClean="0">
              <a:solidFill>
                <a:schemeClr val="tx1">
                  <a:lumMod val="85000"/>
                  <a:lumOff val="15000"/>
                </a:schemeClr>
              </a:solidFill>
            </a:endParaRPr>
          </a:p>
          <a:p>
            <a:pPr lvl="2">
              <a:spcAft>
                <a:spcPts val="600"/>
              </a:spcAft>
            </a:pPr>
            <a:r>
              <a:rPr lang="zh-CN" altLang="en-US" sz="2400" dirty="0">
                <a:solidFill>
                  <a:schemeClr val="tx1">
                    <a:lumMod val="85000"/>
                    <a:lumOff val="15000"/>
                  </a:schemeClr>
                </a:solidFill>
              </a:rPr>
              <a:t>可以为</a:t>
            </a:r>
            <a:r>
              <a:rPr lang="en-US" altLang="zh-CN" sz="2400" dirty="0" smtClean="0">
                <a:solidFill>
                  <a:schemeClr val="tx1">
                    <a:lumMod val="85000"/>
                    <a:lumOff val="15000"/>
                  </a:schemeClr>
                </a:solidFill>
              </a:rPr>
              <a:t>&lt;activity&gt;</a:t>
            </a:r>
            <a:r>
              <a:rPr lang="zh-CN" altLang="en-US" sz="2400" dirty="0">
                <a:solidFill>
                  <a:schemeClr val="tx1">
                    <a:lumMod val="85000"/>
                    <a:lumOff val="15000"/>
                  </a:schemeClr>
                </a:solidFill>
              </a:rPr>
              <a:t>元素添加 </a:t>
            </a:r>
            <a:r>
              <a:rPr lang="en-US" altLang="zh-CN" sz="2400" dirty="0" err="1">
                <a:solidFill>
                  <a:schemeClr val="tx1">
                    <a:lumMod val="85000"/>
                    <a:lumOff val="15000"/>
                  </a:schemeClr>
                </a:solidFill>
              </a:rPr>
              <a:t>android:theme</a:t>
            </a:r>
            <a:r>
              <a:rPr lang="zh-CN" altLang="en-US" sz="2400" dirty="0">
                <a:solidFill>
                  <a:schemeClr val="tx1">
                    <a:lumMod val="85000"/>
                    <a:lumOff val="15000"/>
                  </a:schemeClr>
                </a:solidFill>
              </a:rPr>
              <a:t>属性，属性值即为用户刚才所设计的</a:t>
            </a:r>
            <a:r>
              <a:rPr lang="en-US" altLang="zh-CN" sz="2400" dirty="0">
                <a:solidFill>
                  <a:schemeClr val="tx1">
                    <a:lumMod val="85000"/>
                    <a:lumOff val="15000"/>
                  </a:schemeClr>
                </a:solidFill>
              </a:rPr>
              <a:t>theme</a:t>
            </a:r>
            <a:r>
              <a:rPr lang="zh-CN" altLang="en-US" sz="2400" dirty="0">
                <a:solidFill>
                  <a:schemeClr val="tx1">
                    <a:lumMod val="85000"/>
                    <a:lumOff val="15000"/>
                  </a:schemeClr>
                </a:solidFill>
              </a:rPr>
              <a:t>资源（</a:t>
            </a:r>
            <a:r>
              <a:rPr lang="en-US" altLang="zh-CN" sz="2400" dirty="0">
                <a:solidFill>
                  <a:schemeClr val="tx1">
                    <a:lumMod val="85000"/>
                    <a:lumOff val="15000"/>
                  </a:schemeClr>
                </a:solidFill>
              </a:rPr>
              <a:t>@</a:t>
            </a:r>
            <a:r>
              <a:rPr lang="en-US" altLang="zh-CN" sz="2400" dirty="0" smtClean="0">
                <a:solidFill>
                  <a:schemeClr val="tx1">
                    <a:lumMod val="85000"/>
                    <a:lumOff val="15000"/>
                  </a:schemeClr>
                </a:solidFill>
              </a:rPr>
              <a:t>style/</a:t>
            </a:r>
            <a:r>
              <a:rPr lang="en-US" altLang="zh-CN" sz="2400" dirty="0" err="1">
                <a:solidFill>
                  <a:schemeClr val="tx1">
                    <a:lumMod val="85000"/>
                    <a:lumOff val="15000"/>
                  </a:schemeClr>
                </a:solidFill>
              </a:rPr>
              <a:t>C</a:t>
            </a:r>
            <a:r>
              <a:rPr lang="en-US" altLang="zh-CN" sz="2400" dirty="0" err="1" smtClean="0">
                <a:solidFill>
                  <a:schemeClr val="tx1">
                    <a:lumMod val="85000"/>
                    <a:lumOff val="15000"/>
                  </a:schemeClr>
                </a:solidFill>
              </a:rPr>
              <a:t>ustomTheme</a:t>
            </a:r>
            <a:r>
              <a:rPr lang="en-US" altLang="zh-CN" sz="2400" dirty="0" smtClean="0">
                <a:solidFill>
                  <a:schemeClr val="tx1">
                    <a:lumMod val="85000"/>
                    <a:lumOff val="15000"/>
                  </a:schemeClr>
                </a:solidFill>
              </a:rPr>
              <a:t> </a:t>
            </a:r>
            <a:r>
              <a:rPr lang="en-US" altLang="zh-CN" sz="2400" dirty="0">
                <a:solidFill>
                  <a:schemeClr val="tx1">
                    <a:lumMod val="85000"/>
                    <a:lumOff val="15000"/>
                  </a:schemeClr>
                </a:solidFill>
              </a:rPr>
              <a:t>)</a:t>
            </a:r>
            <a:r>
              <a:rPr lang="zh-CN" altLang="en-US" sz="2400" dirty="0" smtClean="0">
                <a:solidFill>
                  <a:schemeClr val="tx1">
                    <a:lumMod val="85000"/>
                    <a:lumOff val="15000"/>
                  </a:schemeClr>
                </a:solidFill>
              </a:rPr>
              <a:t>。</a:t>
            </a:r>
            <a:endParaRPr lang="en-US" altLang="zh-CN" sz="2400" dirty="0" smtClean="0">
              <a:solidFill>
                <a:schemeClr val="tx1">
                  <a:lumMod val="85000"/>
                  <a:lumOff val="15000"/>
                </a:schemeClr>
              </a:solidFill>
            </a:endParaRPr>
          </a:p>
          <a:p>
            <a:pPr lvl="1">
              <a:spcBef>
                <a:spcPts val="1800"/>
              </a:spcBef>
            </a:pPr>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Activity</a:t>
            </a:r>
            <a:r>
              <a:rPr lang="zh-CN" altLang="en-US" sz="2800" dirty="0" smtClean="0">
                <a:solidFill>
                  <a:schemeClr val="tx1">
                    <a:lumMod val="85000"/>
                    <a:lumOff val="15000"/>
                  </a:schemeClr>
                </a:solidFill>
              </a:rPr>
              <a:t>文件中动态绑定主题：</a:t>
            </a:r>
            <a:endParaRPr lang="en-US" altLang="zh-CN" sz="2800" dirty="0" smtClean="0">
              <a:solidFill>
                <a:schemeClr val="tx1">
                  <a:lumMod val="85000"/>
                  <a:lumOff val="15000"/>
                </a:schemeClr>
              </a:solidFill>
            </a:endParaRPr>
          </a:p>
          <a:p>
            <a:pPr lvl="2">
              <a:spcAft>
                <a:spcPts val="600"/>
              </a:spcAft>
            </a:pPr>
            <a:r>
              <a:rPr lang="zh-CN" altLang="en-US" sz="2400" dirty="0" smtClean="0">
                <a:solidFill>
                  <a:schemeClr val="tx1">
                    <a:lumMod val="85000"/>
                    <a:lumOff val="15000"/>
                  </a:schemeClr>
                </a:solidFill>
              </a:rPr>
              <a:t>使用</a:t>
            </a:r>
            <a:r>
              <a:rPr lang="en-US" altLang="zh-CN" sz="2400" dirty="0" smtClean="0">
                <a:solidFill>
                  <a:schemeClr val="tx1">
                    <a:lumMod val="85000"/>
                    <a:lumOff val="15000"/>
                  </a:schemeClr>
                </a:solidFill>
              </a:rPr>
              <a:t>Activity</a:t>
            </a:r>
            <a:r>
              <a:rPr lang="zh-CN" altLang="en-US" sz="2400" dirty="0" smtClean="0">
                <a:solidFill>
                  <a:schemeClr val="tx1">
                    <a:lumMod val="85000"/>
                    <a:lumOff val="15000"/>
                  </a:schemeClr>
                </a:solidFill>
              </a:rPr>
              <a:t>类的</a:t>
            </a:r>
            <a:r>
              <a:rPr lang="en-US" altLang="zh-CN" sz="2400" dirty="0" err="1" smtClean="0">
                <a:solidFill>
                  <a:srgbClr val="C00000"/>
                </a:solidFill>
              </a:rPr>
              <a:t>setTheme</a:t>
            </a:r>
            <a:r>
              <a:rPr lang="en-US" altLang="zh-CN" sz="2400" dirty="0" smtClean="0">
                <a:solidFill>
                  <a:srgbClr val="C00000"/>
                </a:solidFill>
              </a:rPr>
              <a:t>( </a:t>
            </a:r>
            <a:r>
              <a:rPr lang="en-US" altLang="zh-CN" sz="2400" dirty="0" err="1" smtClean="0">
                <a:solidFill>
                  <a:srgbClr val="C00000"/>
                </a:solidFill>
              </a:rPr>
              <a:t>R.style.CustomTheme</a:t>
            </a:r>
            <a:r>
              <a:rPr lang="en-US" altLang="zh-CN" sz="2400" dirty="0" smtClean="0">
                <a:solidFill>
                  <a:srgbClr val="C00000"/>
                </a:solidFill>
              </a:rPr>
              <a:t> )</a:t>
            </a:r>
            <a:r>
              <a:rPr lang="zh-CN" altLang="en-US" sz="2400" dirty="0" smtClean="0">
                <a:solidFill>
                  <a:schemeClr val="tx1">
                    <a:lumMod val="85000"/>
                    <a:lumOff val="15000"/>
                  </a:schemeClr>
                </a:solidFill>
              </a:rPr>
              <a:t>方法。</a:t>
            </a:r>
            <a:endParaRPr lang="en-US" altLang="zh-CN" sz="2400" dirty="0" smtClean="0">
              <a:solidFill>
                <a:schemeClr val="tx1">
                  <a:lumMod val="85000"/>
                  <a:lumOff val="15000"/>
                </a:schemeClr>
              </a:solidFill>
            </a:endParaRPr>
          </a:p>
          <a:p>
            <a:pPr lvl="2">
              <a:spcAft>
                <a:spcPts val="600"/>
              </a:spcAft>
            </a:pPr>
            <a:r>
              <a:rPr lang="zh-CN" altLang="en-US" sz="2400" dirty="0" smtClean="0">
                <a:solidFill>
                  <a:schemeClr val="tx1">
                    <a:lumMod val="85000"/>
                    <a:lumOff val="15000"/>
                  </a:schemeClr>
                </a:solidFill>
              </a:rPr>
              <a:t>该方法必须在</a:t>
            </a:r>
            <a:r>
              <a:rPr lang="en-US" altLang="zh-CN" sz="2400" dirty="0" err="1" smtClean="0">
                <a:solidFill>
                  <a:schemeClr val="tx1">
                    <a:lumMod val="85000"/>
                    <a:lumOff val="15000"/>
                  </a:schemeClr>
                </a:solidFill>
              </a:rPr>
              <a:t>setContentView</a:t>
            </a:r>
            <a:r>
              <a:rPr lang="en-US" altLang="zh-CN" sz="2400" dirty="0" smtClean="0">
                <a:solidFill>
                  <a:schemeClr val="tx1">
                    <a:lumMod val="85000"/>
                    <a:lumOff val="15000"/>
                  </a:schemeClr>
                </a:solidFill>
              </a:rPr>
              <a:t>( )</a:t>
            </a:r>
            <a:r>
              <a:rPr lang="zh-CN" altLang="en-US" sz="2400" dirty="0" smtClean="0">
                <a:solidFill>
                  <a:schemeClr val="tx1">
                    <a:lumMod val="85000"/>
                    <a:lumOff val="15000"/>
                  </a:schemeClr>
                </a:solidFill>
              </a:rPr>
              <a:t>方法或</a:t>
            </a:r>
            <a:r>
              <a:rPr lang="en-US" altLang="zh-CN" sz="2400" dirty="0" err="1" smtClean="0">
                <a:solidFill>
                  <a:schemeClr val="tx1">
                    <a:lumMod val="85000"/>
                    <a:lumOff val="15000"/>
                  </a:schemeClr>
                </a:solidFill>
              </a:rPr>
              <a:t>getLayoutInflate</a:t>
            </a:r>
            <a:r>
              <a:rPr lang="en-US" altLang="zh-CN" sz="2400" dirty="0" smtClean="0">
                <a:solidFill>
                  <a:schemeClr val="tx1">
                    <a:lumMod val="85000"/>
                    <a:lumOff val="15000"/>
                  </a:schemeClr>
                </a:solidFill>
              </a:rPr>
              <a:t>( ).inflate( )</a:t>
            </a:r>
            <a:r>
              <a:rPr lang="zh-CN" altLang="en-US" sz="2400" dirty="0" smtClean="0">
                <a:solidFill>
                  <a:schemeClr val="tx1">
                    <a:lumMod val="85000"/>
                    <a:lumOff val="15000"/>
                  </a:schemeClr>
                </a:solidFill>
              </a:rPr>
              <a:t>方法之前被调用。</a:t>
            </a:r>
            <a:endParaRPr lang="en-US" altLang="zh-CN" sz="2400" dirty="0" smtClean="0">
              <a:solidFill>
                <a:schemeClr val="tx1">
                  <a:lumMod val="85000"/>
                  <a:lumOff val="15000"/>
                </a:schemeClr>
              </a:solidFill>
            </a:endParaRPr>
          </a:p>
        </p:txBody>
      </p:sp>
    </p:spTree>
    <p:extLst>
      <p:ext uri="{BB962C8B-B14F-4D97-AF65-F5344CB8AC3E}">
        <p14:creationId xmlns:p14="http://schemas.microsoft.com/office/powerpoint/2010/main" val="2884299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res/</a:t>
            </a:r>
            <a:r>
              <a:rPr lang="zh-CN" altLang="en-US" dirty="0" smtClean="0"/>
              <a:t>目录下资源的使用</a:t>
            </a:r>
            <a:endParaRPr lang="zh-CN" altLang="en-US" dirty="0"/>
          </a:p>
        </p:txBody>
      </p:sp>
      <p:sp>
        <p:nvSpPr>
          <p:cNvPr id="3" name="内容占位符 2"/>
          <p:cNvSpPr>
            <a:spLocks noGrp="1"/>
          </p:cNvSpPr>
          <p:nvPr>
            <p:ph idx="1"/>
          </p:nvPr>
        </p:nvSpPr>
        <p:spPr>
          <a:xfrm>
            <a:off x="839416" y="1600200"/>
            <a:ext cx="10742984" cy="2188840"/>
          </a:xfrm>
        </p:spPr>
        <p:txBody>
          <a:bodyPr>
            <a:normAutofit/>
          </a:bodyPr>
          <a:lstStyle/>
          <a:p>
            <a:pPr marL="342900" lvl="1" indent="-342900">
              <a:spcBef>
                <a:spcPts val="1200"/>
              </a:spcBef>
              <a:spcAft>
                <a:spcPts val="600"/>
              </a:spcAft>
              <a:buFont typeface="Arial" pitchFamily="34" charset="0"/>
              <a:buChar char="•"/>
            </a:pPr>
            <a:r>
              <a:rPr lang="zh-CN" altLang="en-US" sz="3200" smtClean="0">
                <a:solidFill>
                  <a:schemeClr val="tx1">
                    <a:lumMod val="85000"/>
                    <a:lumOff val="15000"/>
                  </a:schemeClr>
                </a:solidFill>
              </a:rPr>
              <a:t>实例：</a:t>
            </a:r>
            <a:r>
              <a:rPr lang="zh-CN" altLang="en-US" sz="3200" dirty="0">
                <a:solidFill>
                  <a:schemeClr val="tx1">
                    <a:lumMod val="85000"/>
                    <a:lumOff val="15000"/>
                  </a:schemeClr>
                </a:solidFill>
              </a:rPr>
              <a:t>实现应用程序换肤效果的实现。</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以选项菜单形式显示换肤按钮。</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当点击某一款皮肤时，更换当前应用主题。</a:t>
            </a:r>
            <a:endParaRPr lang="en-US" altLang="zh-CN"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162547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a:t>
            </a:r>
            <a:r>
              <a:rPr lang="en-US" altLang="zh-CN" dirty="0" err="1" smtClean="0"/>
              <a:t>drawable</a:t>
            </a:r>
            <a:r>
              <a:rPr lang="en-US" altLang="zh-CN" dirty="0" smtClean="0"/>
              <a:t>/</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1108720"/>
          </a:xfrm>
        </p:spPr>
        <p:txBody>
          <a:bodyPr>
            <a:normAutofit/>
          </a:bodyPr>
          <a:lstStyle/>
          <a:p>
            <a:r>
              <a:rPr lang="en-US" altLang="zh-CN" sz="3200" smtClean="0">
                <a:solidFill>
                  <a:schemeClr val="tx1">
                    <a:lumMod val="85000"/>
                    <a:lumOff val="15000"/>
                  </a:schemeClr>
                </a:solidFill>
              </a:rPr>
              <a:t>Drawable</a:t>
            </a:r>
            <a:r>
              <a:rPr lang="zh-CN" altLang="en-US" sz="3200" dirty="0" smtClean="0">
                <a:solidFill>
                  <a:schemeClr val="tx1">
                    <a:lumMod val="85000"/>
                    <a:lumOff val="15000"/>
                  </a:schemeClr>
                </a:solidFill>
              </a:rPr>
              <a:t>资源泛指广义上的图片资源；在</a:t>
            </a:r>
            <a:r>
              <a:rPr lang="en-US" altLang="zh-CN" sz="3200" smtClean="0">
                <a:solidFill>
                  <a:schemeClr val="tx1">
                    <a:lumMod val="85000"/>
                    <a:lumOff val="15000"/>
                  </a:schemeClr>
                </a:solidFill>
              </a:rPr>
              <a:t>Android</a:t>
            </a:r>
            <a:r>
              <a:rPr lang="zh-CN" altLang="en-US" sz="3200" smtClean="0">
                <a:solidFill>
                  <a:schemeClr val="tx1">
                    <a:lumMod val="85000"/>
                    <a:lumOff val="15000"/>
                  </a:schemeClr>
                </a:solidFill>
              </a:rPr>
              <a:t>中</a:t>
            </a:r>
            <a:r>
              <a:rPr lang="en-US" altLang="zh-CN" sz="3200" dirty="0" err="1">
                <a:solidFill>
                  <a:schemeClr val="tx1">
                    <a:lumMod val="85000"/>
                    <a:lumOff val="15000"/>
                  </a:schemeClr>
                </a:solidFill>
              </a:rPr>
              <a:t>D</a:t>
            </a:r>
            <a:r>
              <a:rPr lang="en-US" altLang="zh-CN" sz="3200" smtClean="0">
                <a:solidFill>
                  <a:schemeClr val="tx1">
                    <a:lumMod val="85000"/>
                    <a:lumOff val="15000"/>
                  </a:schemeClr>
                </a:solidFill>
              </a:rPr>
              <a:t>rawable</a:t>
            </a:r>
            <a:r>
              <a:rPr lang="zh-CN" altLang="en-US" sz="3200" dirty="0" smtClean="0">
                <a:solidFill>
                  <a:schemeClr val="tx1">
                    <a:lumMod val="85000"/>
                    <a:lumOff val="15000"/>
                  </a:schemeClr>
                </a:solidFill>
              </a:rPr>
              <a:t>资源的应用十分</a:t>
            </a:r>
            <a:r>
              <a:rPr lang="zh-CN" altLang="en-US" sz="3200" smtClean="0">
                <a:solidFill>
                  <a:schemeClr val="tx1">
                    <a:lumMod val="85000"/>
                    <a:lumOff val="15000"/>
                  </a:schemeClr>
                </a:solidFill>
              </a:rPr>
              <a:t>广泛。</a:t>
            </a:r>
            <a:endParaRPr lang="en-US" altLang="zh-CN" sz="3200" dirty="0">
              <a:solidFill>
                <a:schemeClr val="tx1">
                  <a:lumMod val="85000"/>
                  <a:lumOff val="15000"/>
                </a:schemeClr>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4251100200"/>
              </p:ext>
            </p:extLst>
          </p:nvPr>
        </p:nvGraphicFramePr>
        <p:xfrm>
          <a:off x="1199456" y="2664294"/>
          <a:ext cx="9937104" cy="4005066"/>
        </p:xfrm>
        <a:graphic>
          <a:graphicData uri="http://schemas.openxmlformats.org/drawingml/2006/table">
            <a:tbl>
              <a:tblPr firstRow="1" bandRow="1">
                <a:tableStyleId>{5C22544A-7EE6-4342-B048-85BDC9FD1C3A}</a:tableStyleId>
              </a:tblPr>
              <a:tblGrid>
                <a:gridCol w="2819037">
                  <a:extLst>
                    <a:ext uri="{9D8B030D-6E8A-4147-A177-3AD203B41FA5}">
                      <a16:colId xmlns:a16="http://schemas.microsoft.com/office/drawing/2014/main" val="3843783346"/>
                    </a:ext>
                  </a:extLst>
                </a:gridCol>
                <a:gridCol w="7118067">
                  <a:extLst>
                    <a:ext uri="{9D8B030D-6E8A-4147-A177-3AD203B41FA5}">
                      <a16:colId xmlns:a16="http://schemas.microsoft.com/office/drawing/2014/main" val="20001"/>
                    </a:ext>
                  </a:extLst>
                </a:gridCol>
              </a:tblGrid>
              <a:tr h="398774">
                <a:tc>
                  <a:txBody>
                    <a:bodyPr/>
                    <a:lstStyle/>
                    <a:p>
                      <a:pPr algn="ctr"/>
                      <a:r>
                        <a:rPr lang="zh-CN" altLang="en-US" b="1" smtClean="0">
                          <a:solidFill>
                            <a:schemeClr val="tx1">
                              <a:lumMod val="85000"/>
                              <a:lumOff val="15000"/>
                            </a:schemeClr>
                          </a:solidFill>
                          <a:latin typeface="微软雅黑" panose="020B0503020204020204" pitchFamily="34" charset="-122"/>
                          <a:ea typeface="微软雅黑" panose="020B0503020204020204" pitchFamily="34" charset="-122"/>
                        </a:rPr>
                        <a:t>类型</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b="1" smtClean="0">
                          <a:solidFill>
                            <a:schemeClr val="tx1">
                              <a:lumMod val="85000"/>
                              <a:lumOff val="15000"/>
                            </a:schemeClr>
                          </a:solidFill>
                          <a:latin typeface="微软雅黑" panose="020B0503020204020204" pitchFamily="34" charset="-122"/>
                          <a:ea typeface="微软雅黑" panose="020B0503020204020204" pitchFamily="34" charset="-122"/>
                        </a:rPr>
                        <a:t>描述</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1102">
                <a:tc>
                  <a:txBody>
                    <a:bodyPr/>
                    <a:lstStyle/>
                    <a:p>
                      <a:pPr algn="ctr"/>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B</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itmap File</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图片文件资源</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79801">
                <a:tc>
                  <a:txBody>
                    <a:bodyPr/>
                    <a:lstStyle/>
                    <a:p>
                      <a:pPr algn="ctr"/>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9-patch File</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基于适应内容而自动伸缩的图片（扩展名是 </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.9.png</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75238307"/>
                  </a:ext>
                </a:extLst>
              </a:tr>
              <a:tr h="479801">
                <a:tc>
                  <a:txBody>
                    <a:bodyPr/>
                    <a:lstStyle/>
                    <a:p>
                      <a:pPr algn="ctr"/>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Layer List</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一个</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XML</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文件，管理一系列图片资源的特殊资源</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85395303"/>
                  </a:ext>
                </a:extLst>
              </a:tr>
              <a:tr h="479801">
                <a:tc>
                  <a:txBody>
                    <a:bodyPr/>
                    <a:lstStyle/>
                    <a:p>
                      <a:pPr algn="ctr"/>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State List</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一个</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XML</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文件，针对视图空间不同状态而设置的特殊</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drawable</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类型</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90211">
                <a:tc>
                  <a:txBody>
                    <a:bodyPr/>
                    <a:lstStyle/>
                    <a:p>
                      <a:pPr algn="ctr"/>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Level List</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一个</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XML</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文件，根据视图空间不同等级而现实不同的</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drawable</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资源</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68611813"/>
                  </a:ext>
                </a:extLst>
              </a:tr>
              <a:tr h="429019">
                <a:tc>
                  <a:txBody>
                    <a:bodyPr/>
                    <a:lstStyle/>
                    <a:p>
                      <a:pPr algn="ctr"/>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Shape Drawable</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一个</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XML</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文件，定义包含颜色和渐变的几何图形</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50753492"/>
                  </a:ext>
                </a:extLst>
              </a:tr>
              <a:tr h="429019">
                <a:tc>
                  <a:txBody>
                    <a:bodyPr/>
                    <a:lstStyle/>
                    <a:p>
                      <a:pPr algn="ctr"/>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Scale Drawable</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一个</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XML</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文件，根据当前对准值作相应的平铺处理</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417538">
                <a:tc>
                  <a:txBody>
                    <a:bodyPr/>
                    <a:lstStyle/>
                    <a:p>
                      <a:pPr algn="ctr"/>
                      <a:r>
                        <a:rPr 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Transition Drawable</a:t>
                      </a:r>
                      <a:endParaRPr lang="en-US" sz="1800" b="0" kern="1200" dirty="0">
                        <a:solidFill>
                          <a:schemeClr val="tx1">
                            <a:lumMod val="85000"/>
                            <a:lumOff val="15000"/>
                          </a:schemeClr>
                        </a:solidFill>
                        <a:effectLst/>
                        <a:latin typeface="微软雅黑" panose="020B0503020204020204" pitchFamily="34" charset="-122"/>
                        <a:ea typeface="微软雅黑" panose="020B0503020204020204" pitchFamily="34" charset="-122"/>
                        <a:cs typeface="+mn-cs"/>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一个</a:t>
                      </a:r>
                      <a:r>
                        <a:rPr lang="en-US" altLang="zh-CN"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XML</a:t>
                      </a:r>
                      <a:r>
                        <a:rPr lang="zh-CN" alt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文件，用两张图片形成一个渐变效果的</a:t>
                      </a:r>
                      <a:r>
                        <a:rPr lang="en-US" altLang="zh-CN"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drawable</a:t>
                      </a:r>
                      <a:r>
                        <a:rPr lang="zh-CN" alt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资源</a:t>
                      </a:r>
                      <a:endParaRPr lang="zh-CN" altLang="en-US" sz="1800" b="0" kern="1200" dirty="0">
                        <a:solidFill>
                          <a:schemeClr val="tx1">
                            <a:lumMod val="85000"/>
                            <a:lumOff val="15000"/>
                          </a:schemeClr>
                        </a:solidFill>
                        <a:effectLst/>
                        <a:latin typeface="微软雅黑" panose="020B0503020204020204" pitchFamily="34" charset="-122"/>
                        <a:ea typeface="微软雅黑" panose="020B0503020204020204" pitchFamily="34" charset="-122"/>
                        <a:cs typeface="+mn-cs"/>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74007439"/>
                  </a:ext>
                </a:extLst>
              </a:tr>
            </a:tbl>
          </a:graphicData>
        </a:graphic>
      </p:graphicFrame>
    </p:spTree>
    <p:extLst>
      <p:ext uri="{BB962C8B-B14F-4D97-AF65-F5344CB8AC3E}">
        <p14:creationId xmlns:p14="http://schemas.microsoft.com/office/powerpoint/2010/main" val="317801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a:t>
            </a:r>
            <a:r>
              <a:rPr lang="en-US" altLang="zh-CN" dirty="0" err="1" smtClean="0"/>
              <a:t>drawable</a:t>
            </a:r>
            <a:r>
              <a:rPr lang="en-US" altLang="zh-CN" dirty="0" smtClean="0"/>
              <a:t>/bitmap</a:t>
            </a:r>
            <a:r>
              <a:rPr lang="zh-CN" altLang="en-US" dirty="0" smtClean="0"/>
              <a:t>资源</a:t>
            </a:r>
            <a:endParaRPr lang="zh-CN" altLang="en-US" dirty="0"/>
          </a:p>
        </p:txBody>
      </p:sp>
      <p:sp>
        <p:nvSpPr>
          <p:cNvPr id="3" name="内容占位符 2"/>
          <p:cNvSpPr>
            <a:spLocks noGrp="1"/>
          </p:cNvSpPr>
          <p:nvPr>
            <p:ph idx="1"/>
          </p:nvPr>
        </p:nvSpPr>
        <p:spPr>
          <a:xfrm>
            <a:off x="609600" y="1600200"/>
            <a:ext cx="10972800" cy="4565104"/>
          </a:xfrm>
        </p:spPr>
        <p:txBody>
          <a:bodyPr>
            <a:normAutofit/>
          </a:bodyPr>
          <a:lstStyle/>
          <a:p>
            <a:r>
              <a:rPr lang="en-US" altLang="zh-CN" sz="3200" dirty="0">
                <a:solidFill>
                  <a:schemeClr val="tx1">
                    <a:lumMod val="85000"/>
                    <a:lumOff val="15000"/>
                  </a:schemeClr>
                </a:solidFill>
              </a:rPr>
              <a:t>B</a:t>
            </a:r>
            <a:r>
              <a:rPr lang="en-US" altLang="zh-CN" sz="3200" smtClean="0">
                <a:solidFill>
                  <a:schemeClr val="tx1">
                    <a:lumMod val="85000"/>
                    <a:lumOff val="15000"/>
                  </a:schemeClr>
                </a:solidFill>
              </a:rPr>
              <a:t>itmap</a:t>
            </a:r>
            <a:r>
              <a:rPr lang="zh-CN" altLang="en-US" sz="3200" dirty="0" smtClean="0">
                <a:solidFill>
                  <a:schemeClr val="tx1">
                    <a:lumMod val="85000"/>
                    <a:lumOff val="15000"/>
                  </a:schemeClr>
                </a:solidFill>
              </a:rPr>
              <a:t>资源，即原始图片（</a:t>
            </a:r>
            <a:r>
              <a:rPr lang="en-US" altLang="zh-CN" sz="3200" dirty="0" smtClean="0">
                <a:solidFill>
                  <a:schemeClr val="tx1">
                    <a:lumMod val="85000"/>
                    <a:lumOff val="15000"/>
                  </a:schemeClr>
                </a:solidFill>
              </a:rPr>
              <a:t>*.</a:t>
            </a:r>
            <a:r>
              <a:rPr lang="en-US" altLang="zh-CN" sz="3200" dirty="0" err="1" smtClean="0">
                <a:solidFill>
                  <a:schemeClr val="tx1">
                    <a:lumMod val="85000"/>
                    <a:lumOff val="15000"/>
                  </a:schemeClr>
                </a:solidFill>
              </a:rPr>
              <a:t>png</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*.jpg</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*.gif</a:t>
            </a: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res/</a:t>
            </a:r>
            <a:r>
              <a:rPr lang="zh-CN" altLang="en-US" sz="3200" dirty="0" smtClean="0">
                <a:solidFill>
                  <a:schemeClr val="tx1">
                    <a:lumMod val="85000"/>
                    <a:lumOff val="15000"/>
                  </a:schemeClr>
                </a:solidFill>
              </a:rPr>
              <a:t>目录下默认情况有三个</a:t>
            </a:r>
            <a:r>
              <a:rPr lang="en-US" altLang="zh-CN" sz="3200" dirty="0" err="1" smtClean="0">
                <a:solidFill>
                  <a:schemeClr val="tx1">
                    <a:lumMod val="85000"/>
                    <a:lumOff val="15000"/>
                  </a:schemeClr>
                </a:solidFill>
              </a:rPr>
              <a:t>drawable</a:t>
            </a:r>
            <a:r>
              <a:rPr lang="zh-CN" altLang="en-US" sz="3200" dirty="0" smtClean="0">
                <a:solidFill>
                  <a:schemeClr val="tx1">
                    <a:lumMod val="85000"/>
                    <a:lumOff val="15000"/>
                  </a:schemeClr>
                </a:solidFill>
              </a:rPr>
              <a:t>子目录。</a:t>
            </a:r>
            <a:endParaRPr lang="en-US" altLang="zh-CN" sz="3200" dirty="0" smtClean="0">
              <a:solidFill>
                <a:schemeClr val="tx1">
                  <a:lumMod val="85000"/>
                  <a:lumOff val="15000"/>
                </a:schemeClr>
              </a:solidFill>
            </a:endParaRPr>
          </a:p>
          <a:p>
            <a:pPr lvl="1">
              <a:spcBef>
                <a:spcPts val="1800"/>
              </a:spcBef>
            </a:pPr>
            <a:r>
              <a:rPr lang="en-US" altLang="zh-CN" sz="3200" smtClean="0">
                <a:solidFill>
                  <a:schemeClr val="tx1">
                    <a:lumMod val="85000"/>
                    <a:lumOff val="15000"/>
                  </a:schemeClr>
                </a:solidFill>
              </a:rPr>
              <a:t>res/drawable-hdpi </a:t>
            </a:r>
            <a:r>
              <a:rPr lang="zh-CN" altLang="en-US" sz="3200" smtClean="0">
                <a:solidFill>
                  <a:schemeClr val="tx1">
                    <a:lumMod val="85000"/>
                    <a:lumOff val="15000"/>
                  </a:schemeClr>
                </a:solidFill>
              </a:rPr>
              <a:t>： 高分辨率</a:t>
            </a:r>
            <a:r>
              <a:rPr lang="zh-CN" altLang="en-US" sz="3200" dirty="0" smtClean="0">
                <a:solidFill>
                  <a:schemeClr val="tx1">
                    <a:lumMod val="85000"/>
                    <a:lumOff val="15000"/>
                  </a:schemeClr>
                </a:solidFill>
              </a:rPr>
              <a:t>图片</a:t>
            </a:r>
            <a:endParaRPr lang="en-US" altLang="zh-CN" sz="3200" dirty="0" smtClean="0">
              <a:solidFill>
                <a:schemeClr val="tx1">
                  <a:lumMod val="85000"/>
                  <a:lumOff val="15000"/>
                </a:schemeClr>
              </a:solidFill>
            </a:endParaRPr>
          </a:p>
          <a:p>
            <a:pPr lvl="1">
              <a:spcBef>
                <a:spcPts val="1800"/>
              </a:spcBef>
            </a:pPr>
            <a:r>
              <a:rPr lang="en-US" altLang="zh-CN" sz="3200" smtClean="0">
                <a:solidFill>
                  <a:schemeClr val="tx1">
                    <a:lumMod val="85000"/>
                    <a:lumOff val="15000"/>
                  </a:schemeClr>
                </a:solidFill>
              </a:rPr>
              <a:t>res/</a:t>
            </a:r>
            <a:r>
              <a:rPr lang="en-US" altLang="zh-CN" sz="3200" err="1" smtClean="0">
                <a:solidFill>
                  <a:schemeClr val="tx1">
                    <a:lumMod val="85000"/>
                    <a:lumOff val="15000"/>
                  </a:schemeClr>
                </a:solidFill>
              </a:rPr>
              <a:t>drawable-mdpi</a:t>
            </a:r>
            <a:r>
              <a:rPr lang="zh-CN" altLang="en-US" sz="3200" smtClean="0">
                <a:solidFill>
                  <a:schemeClr val="tx1">
                    <a:lumMod val="85000"/>
                    <a:lumOff val="15000"/>
                  </a:schemeClr>
                </a:solidFill>
              </a:rPr>
              <a:t>： 中</a:t>
            </a:r>
            <a:r>
              <a:rPr lang="zh-CN" altLang="en-US" sz="3200" dirty="0" smtClean="0">
                <a:solidFill>
                  <a:schemeClr val="tx1">
                    <a:lumMod val="85000"/>
                    <a:lumOff val="15000"/>
                  </a:schemeClr>
                </a:solidFill>
              </a:rPr>
              <a:t>分辨率图片</a:t>
            </a:r>
            <a:endParaRPr lang="en-US" altLang="zh-CN" sz="3200" dirty="0" smtClean="0">
              <a:solidFill>
                <a:schemeClr val="tx1">
                  <a:lumMod val="85000"/>
                  <a:lumOff val="15000"/>
                </a:schemeClr>
              </a:solidFill>
            </a:endParaRPr>
          </a:p>
          <a:p>
            <a:pPr lvl="1">
              <a:spcBef>
                <a:spcPts val="1800"/>
              </a:spcBef>
            </a:pPr>
            <a:r>
              <a:rPr lang="en-US" altLang="zh-CN" sz="3200" smtClean="0">
                <a:solidFill>
                  <a:schemeClr val="tx1">
                    <a:lumMod val="85000"/>
                    <a:lumOff val="15000"/>
                  </a:schemeClr>
                </a:solidFill>
              </a:rPr>
              <a:t>res/drawable-ldpi  </a:t>
            </a:r>
            <a:r>
              <a:rPr lang="zh-CN" altLang="en-US" sz="3200" smtClean="0">
                <a:solidFill>
                  <a:schemeClr val="tx1">
                    <a:lumMod val="85000"/>
                    <a:lumOff val="15000"/>
                  </a:schemeClr>
                </a:solidFill>
              </a:rPr>
              <a:t>： 低</a:t>
            </a:r>
            <a:r>
              <a:rPr lang="zh-CN" altLang="en-US" sz="3200" dirty="0" smtClean="0">
                <a:solidFill>
                  <a:schemeClr val="tx1">
                    <a:lumMod val="85000"/>
                    <a:lumOff val="15000"/>
                  </a:schemeClr>
                </a:solidFill>
              </a:rPr>
              <a:t>分辨率图片</a:t>
            </a:r>
            <a:endParaRPr lang="en-US" altLang="zh-CN" sz="3200" dirty="0" smtClean="0">
              <a:solidFill>
                <a:schemeClr val="tx1">
                  <a:lumMod val="85000"/>
                  <a:lumOff val="15000"/>
                </a:schemeClr>
              </a:solidFill>
            </a:endParaRPr>
          </a:p>
          <a:p>
            <a:pPr lvl="1">
              <a:spcBef>
                <a:spcPts val="1800"/>
              </a:spcBef>
            </a:pPr>
            <a:r>
              <a:rPr lang="zh-CN" altLang="en-US" sz="3200" dirty="0" smtClean="0">
                <a:solidFill>
                  <a:schemeClr val="tx1">
                    <a:lumMod val="85000"/>
                    <a:lumOff val="15000"/>
                  </a:schemeClr>
                </a:solidFill>
              </a:rPr>
              <a:t>这三个子目录中的</a:t>
            </a:r>
            <a:r>
              <a:rPr lang="zh-CN" altLang="en-US" sz="3200" dirty="0" smtClean="0">
                <a:solidFill>
                  <a:srgbClr val="C00000"/>
                </a:solidFill>
              </a:rPr>
              <a:t>图片名完全相同</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应用会根据用户设备分辨率的不同而自行</a:t>
            </a:r>
            <a:r>
              <a:rPr lang="zh-CN" altLang="en-US" sz="3200" smtClean="0">
                <a:solidFill>
                  <a:schemeClr val="tx1">
                    <a:lumMod val="85000"/>
                    <a:lumOff val="15000"/>
                  </a:schemeClr>
                </a:solidFill>
              </a:rPr>
              <a:t>选择。</a:t>
            </a:r>
            <a:endParaRPr lang="en-US" altLang="zh-CN" sz="3200" dirty="0">
              <a:solidFill>
                <a:schemeClr val="tx1">
                  <a:lumMod val="85000"/>
                  <a:lumOff val="15000"/>
                </a:schemeClr>
              </a:solidFill>
            </a:endParaRPr>
          </a:p>
        </p:txBody>
      </p:sp>
    </p:spTree>
    <p:extLst>
      <p:ext uri="{BB962C8B-B14F-4D97-AF65-F5344CB8AC3E}">
        <p14:creationId xmlns:p14="http://schemas.microsoft.com/office/powerpoint/2010/main" val="24622425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a:t>
            </a:r>
            <a:r>
              <a:rPr lang="en-US" altLang="zh-CN" dirty="0" err="1"/>
              <a:t>drawable</a:t>
            </a:r>
            <a:r>
              <a:rPr lang="en-US" altLang="zh-CN" dirty="0"/>
              <a:t>/9patch</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2404864"/>
          </a:xfrm>
        </p:spPr>
        <p:txBody>
          <a:bodyPr>
            <a:normAutofit/>
          </a:bodyPr>
          <a:lstStyle/>
          <a:p>
            <a:r>
              <a:rPr lang="en-US" altLang="zh-CN" sz="3200" dirty="0" smtClean="0">
                <a:solidFill>
                  <a:schemeClr val="tx1">
                    <a:lumMod val="85000"/>
                    <a:lumOff val="15000"/>
                  </a:schemeClr>
                </a:solidFill>
              </a:rPr>
              <a:t>9-patch</a:t>
            </a:r>
            <a:r>
              <a:rPr lang="zh-CN" altLang="en-US" sz="3200" dirty="0" smtClean="0">
                <a:solidFill>
                  <a:schemeClr val="tx1">
                    <a:lumMod val="85000"/>
                    <a:lumOff val="15000"/>
                  </a:schemeClr>
                </a:solidFill>
              </a:rPr>
              <a:t>资源，一个扩展名是</a:t>
            </a:r>
            <a:r>
              <a:rPr lang="en-US" altLang="zh-CN" sz="3200" dirty="0" smtClean="0">
                <a:solidFill>
                  <a:schemeClr val="tx1">
                    <a:lumMod val="85000"/>
                    <a:lumOff val="15000"/>
                  </a:schemeClr>
                </a:solidFill>
              </a:rPr>
              <a:t>.9.png</a:t>
            </a:r>
            <a:r>
              <a:rPr lang="zh-CN" altLang="en-US" sz="3200" dirty="0" smtClean="0">
                <a:solidFill>
                  <a:schemeClr val="tx1">
                    <a:lumMod val="85000"/>
                    <a:lumOff val="15000"/>
                  </a:schemeClr>
                </a:solidFill>
              </a:rPr>
              <a:t>的图片，可以根据内容的大小，自动伸缩图片。</a:t>
            </a:r>
            <a:endParaRPr lang="en-US" altLang="zh-CN" sz="3200" dirty="0" smtClean="0">
              <a:solidFill>
                <a:schemeClr val="tx1">
                  <a:lumMod val="85000"/>
                  <a:lumOff val="15000"/>
                </a:schemeClr>
              </a:solidFill>
            </a:endParaRPr>
          </a:p>
          <a:p>
            <a:pPr lvl="1"/>
            <a:r>
              <a:rPr lang="zh-CN" altLang="en-US" sz="3200" dirty="0" smtClean="0">
                <a:solidFill>
                  <a:schemeClr val="tx1">
                    <a:lumMod val="85000"/>
                    <a:lumOff val="15000"/>
                  </a:schemeClr>
                </a:solidFill>
              </a:rPr>
              <a:t>使用示例：</a:t>
            </a:r>
            <a:r>
              <a:rPr lang="en-US" altLang="zh-CN" sz="3200" dirty="0">
                <a:solidFill>
                  <a:schemeClr val="tx1">
                    <a:lumMod val="85000"/>
                    <a:lumOff val="15000"/>
                  </a:schemeClr>
                </a:solidFill>
              </a:rPr>
              <a:t>Button</a:t>
            </a:r>
            <a:r>
              <a:rPr lang="zh-CN" altLang="en-US" sz="3200" dirty="0">
                <a:solidFill>
                  <a:schemeClr val="tx1">
                    <a:lumMod val="85000"/>
                    <a:lumOff val="15000"/>
                  </a:schemeClr>
                </a:solidFill>
              </a:rPr>
              <a:t>控件的背景，必须伸缩以适应</a:t>
            </a:r>
            <a:r>
              <a:rPr lang="en-US" altLang="zh-CN" sz="3200" dirty="0">
                <a:solidFill>
                  <a:schemeClr val="tx1">
                    <a:lumMod val="85000"/>
                    <a:lumOff val="15000"/>
                  </a:schemeClr>
                </a:solidFill>
              </a:rPr>
              <a:t>Button</a:t>
            </a:r>
            <a:r>
              <a:rPr lang="zh-CN" altLang="en-US" sz="3200" dirty="0">
                <a:solidFill>
                  <a:schemeClr val="tx1">
                    <a:lumMod val="85000"/>
                    <a:lumOff val="15000"/>
                  </a:schemeClr>
                </a:solidFill>
              </a:rPr>
              <a:t>的文字或</a:t>
            </a:r>
            <a:r>
              <a:rPr lang="zh-CN" altLang="en-US" sz="3200">
                <a:solidFill>
                  <a:schemeClr val="tx1">
                    <a:lumMod val="85000"/>
                    <a:lumOff val="15000"/>
                  </a:schemeClr>
                </a:solidFill>
              </a:rPr>
              <a:t>图片</a:t>
            </a:r>
            <a:r>
              <a:rPr lang="zh-CN" altLang="en-US" sz="3200" smtClean="0">
                <a:solidFill>
                  <a:schemeClr val="tx1">
                    <a:lumMod val="85000"/>
                    <a:lumOff val="15000"/>
                  </a:schemeClr>
                </a:solidFill>
              </a:rPr>
              <a:t>。</a:t>
            </a:r>
            <a:endParaRPr lang="en-US" altLang="zh-CN" sz="3200" dirty="0" smtClean="0">
              <a:solidFill>
                <a:schemeClr val="tx1">
                  <a:lumMod val="85000"/>
                  <a:lumOff val="15000"/>
                </a:schemeClr>
              </a:solidFill>
            </a:endParaRPr>
          </a:p>
        </p:txBody>
      </p:sp>
    </p:spTree>
    <p:extLst>
      <p:ext uri="{BB962C8B-B14F-4D97-AF65-F5344CB8AC3E}">
        <p14:creationId xmlns:p14="http://schemas.microsoft.com/office/powerpoint/2010/main" val="3376471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a:t>
            </a:r>
            <a:r>
              <a:rPr lang="en-US" altLang="zh-CN" dirty="0" err="1"/>
              <a:t>drawable</a:t>
            </a:r>
            <a:r>
              <a:rPr lang="en-US" altLang="zh-CN" dirty="0"/>
              <a:t>/</a:t>
            </a:r>
            <a:r>
              <a:rPr lang="en-US" altLang="zh-CN" dirty="0" err="1"/>
              <a:t>LayerList</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2404864"/>
          </a:xfrm>
        </p:spPr>
        <p:txBody>
          <a:bodyPr>
            <a:normAutofit/>
          </a:bodyPr>
          <a:lstStyle/>
          <a:p>
            <a:r>
              <a:rPr lang="en-US" altLang="zh-CN" sz="3200" dirty="0" err="1" smtClean="0">
                <a:solidFill>
                  <a:schemeClr val="tx1">
                    <a:lumMod val="85000"/>
                    <a:lumOff val="15000"/>
                  </a:schemeClr>
                </a:solidFill>
              </a:rPr>
              <a:t>LayerList</a:t>
            </a:r>
            <a:r>
              <a:rPr lang="zh-CN" altLang="en-US" sz="3200" dirty="0" smtClean="0">
                <a:solidFill>
                  <a:schemeClr val="tx1">
                    <a:lumMod val="85000"/>
                    <a:lumOff val="15000"/>
                  </a:schemeClr>
                </a:solidFill>
              </a:rPr>
              <a:t>资源，一个图层，用来管理</a:t>
            </a:r>
            <a:r>
              <a:rPr lang="zh-CN" altLang="en-US" sz="3200" smtClean="0">
                <a:solidFill>
                  <a:schemeClr val="tx1">
                    <a:lumMod val="85000"/>
                    <a:lumOff val="15000"/>
                  </a:schemeClr>
                </a:solidFill>
              </a:rPr>
              <a:t>一系列</a:t>
            </a:r>
            <a:r>
              <a:rPr lang="zh-CN" altLang="en-US" sz="3200" smtClean="0">
                <a:solidFill>
                  <a:schemeClr val="tx1">
                    <a:lumMod val="85000"/>
                    <a:lumOff val="15000"/>
                  </a:schemeClr>
                </a:solidFill>
              </a:rPr>
              <a:t>其它</a:t>
            </a:r>
            <a:r>
              <a:rPr lang="en-US" altLang="zh-CN" sz="3200" smtClean="0">
                <a:solidFill>
                  <a:schemeClr val="tx1">
                    <a:lumMod val="85000"/>
                    <a:lumOff val="15000"/>
                  </a:schemeClr>
                </a:solidFill>
              </a:rPr>
              <a:t>Drawable</a:t>
            </a:r>
            <a:r>
              <a:rPr lang="zh-CN" altLang="en-US" sz="3200" dirty="0" smtClean="0">
                <a:solidFill>
                  <a:schemeClr val="tx1">
                    <a:lumMod val="85000"/>
                    <a:lumOff val="15000"/>
                  </a:schemeClr>
                </a:solidFill>
              </a:rPr>
              <a:t>资源。</a:t>
            </a:r>
            <a:endParaRPr lang="en-US" altLang="zh-CN" sz="3200" dirty="0" smtClean="0">
              <a:solidFill>
                <a:schemeClr val="tx1">
                  <a:lumMod val="85000"/>
                  <a:lumOff val="15000"/>
                </a:schemeClr>
              </a:solidFill>
            </a:endParaRPr>
          </a:p>
          <a:p>
            <a:pPr lvl="1"/>
            <a:r>
              <a:rPr lang="en-US" altLang="zh-CN" sz="3200" dirty="0" err="1" smtClean="0">
                <a:solidFill>
                  <a:schemeClr val="tx1">
                    <a:lumMod val="85000"/>
                    <a:lumOff val="15000"/>
                  </a:schemeClr>
                </a:solidFill>
              </a:rPr>
              <a:t>LayerList</a:t>
            </a:r>
            <a:r>
              <a:rPr lang="zh-CN" altLang="en-US" sz="3200" dirty="0" smtClean="0">
                <a:solidFill>
                  <a:schemeClr val="tx1">
                    <a:lumMod val="85000"/>
                    <a:lumOff val="15000"/>
                  </a:schemeClr>
                </a:solidFill>
              </a:rPr>
              <a:t>是</a:t>
            </a:r>
            <a:r>
              <a:rPr lang="en-US" altLang="zh-CN" sz="3200" dirty="0" smtClean="0">
                <a:solidFill>
                  <a:schemeClr val="tx1">
                    <a:lumMod val="85000"/>
                    <a:lumOff val="15000"/>
                  </a:schemeClr>
                </a:solidFill>
              </a:rPr>
              <a:t>res/</a:t>
            </a:r>
            <a:r>
              <a:rPr lang="en-US" altLang="zh-CN" sz="3200" dirty="0" err="1" smtClean="0">
                <a:solidFill>
                  <a:schemeClr val="tx1">
                    <a:lumMod val="85000"/>
                    <a:lumOff val="15000"/>
                  </a:schemeClr>
                </a:solidFill>
              </a:rPr>
              <a:t>drawable</a:t>
            </a:r>
            <a:r>
              <a:rPr lang="en-US" altLang="zh-CN" sz="3200" dirty="0" smtClean="0">
                <a:solidFill>
                  <a:schemeClr val="tx1">
                    <a:lumMod val="85000"/>
                    <a:lumOff val="15000"/>
                  </a:schemeClr>
                </a:solidFill>
              </a:rPr>
              <a:t>/</a:t>
            </a:r>
            <a:r>
              <a:rPr lang="zh-CN" altLang="en-US" sz="3200" dirty="0" smtClean="0">
                <a:solidFill>
                  <a:schemeClr val="tx1">
                    <a:lumMod val="85000"/>
                    <a:lumOff val="15000"/>
                  </a:schemeClr>
                </a:solidFill>
              </a:rPr>
              <a:t>目录下的一个</a:t>
            </a:r>
            <a:r>
              <a:rPr lang="en-US" altLang="zh-CN" sz="3200" dirty="0" smtClean="0">
                <a:solidFill>
                  <a:srgbClr val="C00000"/>
                </a:solidFill>
              </a:rPr>
              <a:t>XML</a:t>
            </a:r>
            <a:r>
              <a:rPr lang="zh-CN" altLang="en-US" sz="3200" dirty="0" smtClean="0">
                <a:solidFill>
                  <a:srgbClr val="C00000"/>
                </a:solidFill>
              </a:rPr>
              <a:t>文件</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lvl="1"/>
            <a:r>
              <a:rPr lang="en-US" altLang="zh-CN" sz="3200" smtClean="0">
                <a:solidFill>
                  <a:schemeClr val="tx1">
                    <a:lumMod val="85000"/>
                    <a:lumOff val="15000"/>
                  </a:schemeClr>
                </a:solidFill>
              </a:rPr>
              <a:t>XML</a:t>
            </a:r>
            <a:r>
              <a:rPr lang="zh-CN" altLang="en-US" sz="3200" dirty="0" smtClean="0">
                <a:solidFill>
                  <a:schemeClr val="tx1">
                    <a:lumMod val="85000"/>
                    <a:lumOff val="15000"/>
                  </a:schemeClr>
                </a:solidFill>
              </a:rPr>
              <a:t>文件基本语法定义</a:t>
            </a:r>
            <a:r>
              <a:rPr lang="zh-CN" altLang="en-US" sz="3200" smtClean="0">
                <a:solidFill>
                  <a:schemeClr val="tx1">
                    <a:lumMod val="85000"/>
                    <a:lumOff val="15000"/>
                  </a:schemeClr>
                </a:solidFill>
              </a:rPr>
              <a:t>为：</a:t>
            </a:r>
            <a:endParaRPr lang="en-US" altLang="zh-CN" sz="3200" dirty="0" smtClean="0">
              <a:solidFill>
                <a:schemeClr val="tx1">
                  <a:lumMod val="85000"/>
                  <a:lumOff val="15000"/>
                </a:schemeClr>
              </a:solidFill>
            </a:endParaRPr>
          </a:p>
        </p:txBody>
      </p:sp>
      <p:pic>
        <p:nvPicPr>
          <p:cNvPr id="12292" name="Picture 4" descr="http://developer.android.com/images/resources/lay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410" y="3573016"/>
            <a:ext cx="2160240"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632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a:t>
            </a:r>
            <a:r>
              <a:rPr lang="en-US" altLang="zh-CN" dirty="0" err="1"/>
              <a:t>drawable</a:t>
            </a:r>
            <a:r>
              <a:rPr lang="en-US" altLang="zh-CN" dirty="0"/>
              <a:t>/</a:t>
            </a:r>
            <a:r>
              <a:rPr lang="en-US" altLang="zh-CN" dirty="0" err="1"/>
              <a:t>LayerList</a:t>
            </a:r>
            <a:r>
              <a:rPr lang="zh-CN" altLang="en-US" dirty="0" smtClean="0"/>
              <a:t>资源</a:t>
            </a:r>
            <a:endParaRPr lang="zh-CN" altLang="en-US" dirty="0"/>
          </a:p>
        </p:txBody>
      </p:sp>
      <p:sp>
        <p:nvSpPr>
          <p:cNvPr id="4" name="矩形 3"/>
          <p:cNvSpPr/>
          <p:nvPr/>
        </p:nvSpPr>
        <p:spPr>
          <a:xfrm>
            <a:off x="623392" y="1778070"/>
            <a:ext cx="10972800" cy="467526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000" b="1" i="1" dirty="0">
                <a:solidFill>
                  <a:srgbClr val="000000"/>
                </a:solidFill>
                <a:latin typeface="Consolas" panose="020B0609020204030204" pitchFamily="49" charset="0"/>
              </a:rPr>
              <a:t>&lt;?</a:t>
            </a:r>
            <a:r>
              <a:rPr lang="zh-CN" altLang="zh-CN" sz="2000" b="1" dirty="0">
                <a:solidFill>
                  <a:srgbClr val="0000FF"/>
                </a:solidFill>
                <a:latin typeface="Consolas" panose="020B0609020204030204" pitchFamily="49" charset="0"/>
              </a:rPr>
              <a:t>xml version=</a:t>
            </a:r>
            <a:r>
              <a:rPr lang="zh-CN" altLang="zh-CN" sz="2000" b="1" dirty="0">
                <a:solidFill>
                  <a:srgbClr val="008000"/>
                </a:solidFill>
                <a:latin typeface="Consolas" panose="020B0609020204030204" pitchFamily="49" charset="0"/>
              </a:rPr>
              <a:t>"1.0" </a:t>
            </a:r>
            <a:r>
              <a:rPr lang="zh-CN" altLang="zh-CN" sz="2000" b="1" dirty="0">
                <a:solidFill>
                  <a:srgbClr val="0000FF"/>
                </a:solidFill>
                <a:latin typeface="Consolas" panose="020B0609020204030204" pitchFamily="49" charset="0"/>
              </a:rPr>
              <a:t>encoding=</a:t>
            </a:r>
            <a:r>
              <a:rPr lang="zh-CN" altLang="zh-CN" sz="2000" b="1" dirty="0">
                <a:solidFill>
                  <a:srgbClr val="008000"/>
                </a:solidFill>
                <a:latin typeface="Consolas" panose="020B0609020204030204" pitchFamily="49" charset="0"/>
              </a:rPr>
              <a:t>"utf-8"</a:t>
            </a:r>
            <a:r>
              <a:rPr lang="zh-CN" altLang="zh-CN" sz="2000" b="1" i="1" dirty="0">
                <a:solidFill>
                  <a:srgbClr val="000000"/>
                </a:solidFill>
                <a:latin typeface="Consolas" panose="020B0609020204030204" pitchFamily="49" charset="0"/>
              </a:rPr>
              <a:t>?&gt;</a:t>
            </a:r>
            <a:br>
              <a:rPr lang="zh-CN" altLang="zh-CN" sz="2000" b="1" i="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&lt;</a:t>
            </a:r>
            <a:r>
              <a:rPr lang="zh-CN" altLang="zh-CN" sz="2000" b="1" dirty="0">
                <a:solidFill>
                  <a:srgbClr val="000080"/>
                </a:solidFill>
                <a:latin typeface="Consolas" panose="020B0609020204030204" pitchFamily="49" charset="0"/>
              </a:rPr>
              <a:t>layer-list </a:t>
            </a:r>
            <a:r>
              <a:rPr lang="zh-CN" altLang="zh-CN" sz="2000" b="1" dirty="0">
                <a:solidFill>
                  <a:srgbClr val="0000FF"/>
                </a:solidFill>
                <a:latin typeface="Consolas" panose="020B0609020204030204" pitchFamily="49" charset="0"/>
              </a:rPr>
              <a:t>xmlns:</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a:t>
            </a:r>
            <a:r>
              <a:rPr lang="zh-CN" altLang="zh-CN" sz="2000" b="1" dirty="0">
                <a:solidFill>
                  <a:srgbClr val="008000"/>
                </a:solidFill>
                <a:latin typeface="Consolas" panose="020B0609020204030204" pitchFamily="49" charset="0"/>
              </a:rPr>
              <a:t>"http://schemas.android.com/apk/res/android"</a:t>
            </a:r>
            <a:r>
              <a:rPr lang="zh-CN" altLang="zh-CN" sz="2000" b="1" dirty="0">
                <a:solidFill>
                  <a:srgbClr val="000000"/>
                </a:solidFill>
                <a:latin typeface="Consolas" panose="020B0609020204030204" pitchFamily="49" charset="0"/>
              </a:rPr>
              <a:t>&gt;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&lt;</a:t>
            </a:r>
            <a:r>
              <a:rPr lang="zh-CN" altLang="zh-CN" sz="2000" b="1" dirty="0">
                <a:solidFill>
                  <a:srgbClr val="000080"/>
                </a:solidFill>
                <a:latin typeface="Consolas" panose="020B0609020204030204" pitchFamily="49" charset="0"/>
              </a:rPr>
              <a:t>item</a:t>
            </a:r>
            <a:br>
              <a:rPr lang="zh-CN" altLang="zh-CN" sz="2000" b="1" dirty="0">
                <a:solidFill>
                  <a:srgbClr val="000080"/>
                </a:solidFill>
                <a:latin typeface="Consolas" panose="020B0609020204030204" pitchFamily="49" charset="0"/>
              </a:rPr>
            </a:br>
            <a:r>
              <a:rPr lang="zh-CN" altLang="zh-CN" sz="2000" b="1" dirty="0">
                <a:solidFill>
                  <a:srgbClr val="00008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:drawable=</a:t>
            </a:r>
            <a:r>
              <a:rPr lang="zh-CN" altLang="zh-CN" sz="2000" b="1" dirty="0">
                <a:solidFill>
                  <a:srgbClr val="008000"/>
                </a:solidFill>
                <a:latin typeface="Consolas" panose="020B0609020204030204" pitchFamily="49" charset="0"/>
              </a:rPr>
              <a:t>"@drawable/pic1"</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:id=</a:t>
            </a:r>
            <a:r>
              <a:rPr lang="zh-CN" altLang="zh-CN" sz="2000" b="1" dirty="0">
                <a:solidFill>
                  <a:srgbClr val="008000"/>
                </a:solidFill>
                <a:latin typeface="Consolas" panose="020B0609020204030204" pitchFamily="49" charset="0"/>
              </a:rPr>
              <a:t>"@+id/resource_name"</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:top=</a:t>
            </a:r>
            <a:r>
              <a:rPr lang="zh-CN" altLang="zh-CN" sz="2000" b="1" dirty="0">
                <a:solidFill>
                  <a:srgbClr val="008000"/>
                </a:solidFill>
                <a:latin typeface="Consolas" panose="020B0609020204030204" pitchFamily="49" charset="0"/>
              </a:rPr>
              <a:t>"10dp"</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:bottom=</a:t>
            </a:r>
            <a:r>
              <a:rPr lang="zh-CN" altLang="zh-CN" sz="2000" b="1" dirty="0">
                <a:solidFill>
                  <a:srgbClr val="008000"/>
                </a:solidFill>
                <a:latin typeface="Consolas" panose="020B0609020204030204" pitchFamily="49" charset="0"/>
              </a:rPr>
              <a:t>"10dp"</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:left=</a:t>
            </a:r>
            <a:r>
              <a:rPr lang="zh-CN" altLang="zh-CN" sz="2000" b="1" dirty="0">
                <a:solidFill>
                  <a:srgbClr val="008000"/>
                </a:solidFill>
                <a:latin typeface="Consolas" panose="020B0609020204030204" pitchFamily="49" charset="0"/>
              </a:rPr>
              <a:t>"10dp"</a:t>
            </a:r>
            <a:r>
              <a:rPr lang="zh-CN" altLang="zh-CN" sz="2000" b="1" dirty="0">
                <a:solidFill>
                  <a:srgbClr val="000000"/>
                </a:solidFill>
                <a:latin typeface="Consolas" panose="020B0609020204030204" pitchFamily="49" charset="0"/>
              </a:rPr>
              <a:t>/&gt;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&lt;</a:t>
            </a:r>
            <a:r>
              <a:rPr lang="zh-CN" altLang="zh-CN" sz="2000" b="1" dirty="0">
                <a:solidFill>
                  <a:srgbClr val="000080"/>
                </a:solidFill>
                <a:latin typeface="Consolas" panose="020B0609020204030204" pitchFamily="49" charset="0"/>
              </a:rPr>
              <a:t>item</a:t>
            </a:r>
            <a:br>
              <a:rPr lang="zh-CN" altLang="zh-CN" sz="2000" b="1" dirty="0">
                <a:solidFill>
                  <a:srgbClr val="000080"/>
                </a:solidFill>
                <a:latin typeface="Consolas" panose="020B0609020204030204" pitchFamily="49" charset="0"/>
              </a:rPr>
            </a:br>
            <a:r>
              <a:rPr lang="zh-CN" altLang="zh-CN" sz="2000" b="1" dirty="0">
                <a:solidFill>
                  <a:srgbClr val="00008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:drawable=</a:t>
            </a:r>
            <a:r>
              <a:rPr lang="zh-CN" altLang="zh-CN" sz="2000" b="1" dirty="0">
                <a:solidFill>
                  <a:srgbClr val="008000"/>
                </a:solidFill>
                <a:latin typeface="Consolas" panose="020B0609020204030204" pitchFamily="49" charset="0"/>
              </a:rPr>
              <a:t>"@drawable/pic2"</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:id=</a:t>
            </a:r>
            <a:r>
              <a:rPr lang="zh-CN" altLang="zh-CN" sz="2000" b="1" dirty="0">
                <a:solidFill>
                  <a:srgbClr val="008000"/>
                </a:solidFill>
                <a:latin typeface="Consolas" panose="020B0609020204030204" pitchFamily="49" charset="0"/>
              </a:rPr>
              <a:t>"@+id/resource_name1"</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:top=</a:t>
            </a:r>
            <a:r>
              <a:rPr lang="zh-CN" altLang="zh-CN" sz="2000" b="1" dirty="0">
                <a:solidFill>
                  <a:srgbClr val="008000"/>
                </a:solidFill>
                <a:latin typeface="Consolas" panose="020B0609020204030204" pitchFamily="49" charset="0"/>
              </a:rPr>
              <a:t>"20dp"</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:bottom=</a:t>
            </a:r>
            <a:r>
              <a:rPr lang="zh-CN" altLang="zh-CN" sz="2000" b="1" dirty="0">
                <a:solidFill>
                  <a:srgbClr val="008000"/>
                </a:solidFill>
                <a:latin typeface="Consolas" panose="020B0609020204030204" pitchFamily="49" charset="0"/>
              </a:rPr>
              <a:t>"20dp"</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:left=</a:t>
            </a:r>
            <a:r>
              <a:rPr lang="zh-CN" altLang="zh-CN" sz="2000" b="1" dirty="0">
                <a:solidFill>
                  <a:srgbClr val="008000"/>
                </a:solidFill>
                <a:latin typeface="Consolas" panose="020B0609020204030204" pitchFamily="49" charset="0"/>
              </a:rPr>
              <a:t>"20dp"</a:t>
            </a:r>
            <a:r>
              <a:rPr lang="zh-CN" altLang="zh-CN" sz="2000" b="1" dirty="0">
                <a:solidFill>
                  <a:srgbClr val="000000"/>
                </a:solidFill>
                <a:latin typeface="Consolas" panose="020B0609020204030204" pitchFamily="49" charset="0"/>
              </a:rPr>
              <a:t>/&gt;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&lt;/</a:t>
            </a:r>
            <a:r>
              <a:rPr lang="zh-CN" altLang="zh-CN" sz="2000" b="1" dirty="0">
                <a:solidFill>
                  <a:srgbClr val="000080"/>
                </a:solidFill>
                <a:latin typeface="Consolas" panose="020B0609020204030204" pitchFamily="49" charset="0"/>
              </a:rPr>
              <a:t>layer-list</a:t>
            </a:r>
            <a:r>
              <a:rPr lang="zh-CN" altLang="zh-CN" sz="2000" b="1" dirty="0">
                <a:solidFill>
                  <a:srgbClr val="000000"/>
                </a:solidFill>
                <a:latin typeface="Consolas" panose="020B0609020204030204" pitchFamily="49" charset="0"/>
              </a:rPr>
              <a:t>&gt;</a:t>
            </a:r>
            <a:endParaRPr lang="zh-CN" altLang="zh-CN" sz="20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440145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143671" y="2204864"/>
            <a:ext cx="5688632" cy="685801"/>
            <a:chOff x="3467195" y="1571956"/>
            <a:chExt cx="5688632" cy="685801"/>
          </a:xfrm>
        </p:grpSpPr>
        <p:sp>
          <p:nvSpPr>
            <p:cNvPr id="31"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32"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XML</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资源概述</a:t>
              </a:r>
            </a:p>
          </p:txBody>
        </p:sp>
        <p:grpSp>
          <p:nvGrpSpPr>
            <p:cNvPr id="42" name="组合 41"/>
            <p:cNvGrpSpPr/>
            <p:nvPr/>
          </p:nvGrpSpPr>
          <p:grpSpPr>
            <a:xfrm>
              <a:off x="3467195" y="1571956"/>
              <a:ext cx="838200" cy="685801"/>
              <a:chOff x="2154677" y="1533774"/>
              <a:chExt cx="838200" cy="685801"/>
            </a:xfrm>
          </p:grpSpPr>
          <p:grpSp>
            <p:nvGrpSpPr>
              <p:cNvPr id="43" name="组合 42"/>
              <p:cNvGrpSpPr/>
              <p:nvPr/>
            </p:nvGrpSpPr>
            <p:grpSpPr>
              <a:xfrm>
                <a:off x="2154677" y="1533774"/>
                <a:ext cx="838200" cy="685801"/>
                <a:chOff x="2154677" y="1533774"/>
                <a:chExt cx="838200" cy="685801"/>
              </a:xfrm>
            </p:grpSpPr>
            <p:sp>
              <p:nvSpPr>
                <p:cNvPr id="45"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47"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44"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1" y="3034795"/>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res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21" name="组合 20"/>
          <p:cNvGrpSpPr/>
          <p:nvPr/>
        </p:nvGrpSpPr>
        <p:grpSpPr>
          <a:xfrm>
            <a:off x="3143672" y="3823319"/>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assets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8" name="组合 47"/>
          <p:cNvGrpSpPr/>
          <p:nvPr/>
        </p:nvGrpSpPr>
        <p:grpSpPr>
          <a:xfrm>
            <a:off x="3143672" y="4653136"/>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本地化</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应用</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14868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a:t>
            </a:r>
            <a:r>
              <a:rPr lang="en-US" altLang="zh-CN" dirty="0" err="1"/>
              <a:t>drawable</a:t>
            </a:r>
            <a:r>
              <a:rPr lang="en-US" altLang="zh-CN" dirty="0"/>
              <a:t>/</a:t>
            </a:r>
            <a:r>
              <a:rPr lang="en-US" altLang="zh-CN" dirty="0" err="1"/>
              <a:t>StateList</a:t>
            </a:r>
            <a:r>
              <a:rPr lang="zh-CN" altLang="en-US" dirty="0" smtClean="0"/>
              <a:t>资源</a:t>
            </a:r>
            <a:endParaRPr lang="zh-CN" altLang="en-US" dirty="0"/>
          </a:p>
        </p:txBody>
      </p:sp>
      <p:sp>
        <p:nvSpPr>
          <p:cNvPr id="3" name="内容占位符 2"/>
          <p:cNvSpPr>
            <a:spLocks noGrp="1"/>
          </p:cNvSpPr>
          <p:nvPr>
            <p:ph idx="1"/>
          </p:nvPr>
        </p:nvSpPr>
        <p:spPr>
          <a:xfrm>
            <a:off x="839416" y="1556792"/>
            <a:ext cx="10742984" cy="2304256"/>
          </a:xfrm>
        </p:spPr>
        <p:txBody>
          <a:bodyPr>
            <a:normAutofit/>
          </a:bodyPr>
          <a:lstStyle/>
          <a:p>
            <a:r>
              <a:rPr lang="en-US" altLang="zh-CN" sz="3200" dirty="0" err="1" smtClean="0">
                <a:solidFill>
                  <a:schemeClr val="tx1">
                    <a:lumMod val="85000"/>
                    <a:lumOff val="15000"/>
                  </a:schemeClr>
                </a:solidFill>
              </a:rPr>
              <a:t>StateList</a:t>
            </a:r>
            <a:r>
              <a:rPr lang="zh-CN" altLang="en-US" sz="3200" dirty="0" smtClean="0">
                <a:solidFill>
                  <a:schemeClr val="tx1">
                    <a:lumMod val="85000"/>
                    <a:lumOff val="15000"/>
                  </a:schemeClr>
                </a:solidFill>
              </a:rPr>
              <a:t>：是</a:t>
            </a:r>
            <a:r>
              <a:rPr lang="zh-CN" altLang="en-US" sz="3200" dirty="0">
                <a:solidFill>
                  <a:schemeClr val="tx1">
                    <a:lumMod val="85000"/>
                    <a:lumOff val="15000"/>
                  </a:schemeClr>
                </a:solidFill>
              </a:rPr>
              <a:t>一个定义在</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中的可绘制对象，使用几个不同的图像，根据对象的状态来呈现同一个图形</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lvl="1"/>
            <a:r>
              <a:rPr lang="en-US" altLang="zh-CN" sz="3200" dirty="0" err="1">
                <a:solidFill>
                  <a:schemeClr val="tx1">
                    <a:lumMod val="85000"/>
                    <a:lumOff val="15000"/>
                  </a:schemeClr>
                </a:solidFill>
              </a:rPr>
              <a:t>State</a:t>
            </a:r>
            <a:r>
              <a:rPr lang="en-US" altLang="zh-CN" sz="3200" dirty="0" err="1" smtClean="0">
                <a:solidFill>
                  <a:schemeClr val="tx1">
                    <a:lumMod val="85000"/>
                    <a:lumOff val="15000"/>
                  </a:schemeClr>
                </a:solidFill>
              </a:rPr>
              <a:t>List</a:t>
            </a:r>
            <a:r>
              <a:rPr lang="zh-CN" altLang="en-US" sz="3200" dirty="0" smtClean="0">
                <a:solidFill>
                  <a:schemeClr val="tx1">
                    <a:lumMod val="85000"/>
                    <a:lumOff val="15000"/>
                  </a:schemeClr>
                </a:solidFill>
              </a:rPr>
              <a:t>是</a:t>
            </a:r>
            <a:r>
              <a:rPr lang="en-US" altLang="zh-CN" sz="3200" dirty="0" smtClean="0">
                <a:solidFill>
                  <a:schemeClr val="tx1">
                    <a:lumMod val="85000"/>
                    <a:lumOff val="15000"/>
                  </a:schemeClr>
                </a:solidFill>
              </a:rPr>
              <a:t>res/</a:t>
            </a:r>
            <a:r>
              <a:rPr lang="en-US" altLang="zh-CN" sz="3200" dirty="0" err="1" smtClean="0">
                <a:solidFill>
                  <a:schemeClr val="tx1">
                    <a:lumMod val="85000"/>
                    <a:lumOff val="15000"/>
                  </a:schemeClr>
                </a:solidFill>
              </a:rPr>
              <a:t>drawable</a:t>
            </a:r>
            <a:r>
              <a:rPr lang="en-US" altLang="zh-CN" sz="3200" dirty="0" smtClean="0">
                <a:solidFill>
                  <a:schemeClr val="tx1">
                    <a:lumMod val="85000"/>
                    <a:lumOff val="15000"/>
                  </a:schemeClr>
                </a:solidFill>
              </a:rPr>
              <a:t>/</a:t>
            </a:r>
            <a:r>
              <a:rPr lang="zh-CN" altLang="en-US" sz="3200" dirty="0" smtClean="0">
                <a:solidFill>
                  <a:schemeClr val="tx1">
                    <a:lumMod val="85000"/>
                    <a:lumOff val="15000"/>
                  </a:schemeClr>
                </a:solidFill>
              </a:rPr>
              <a:t>目录下的一个</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文件。</a:t>
            </a:r>
            <a:endParaRPr lang="en-US" altLang="zh-CN" sz="3200" dirty="0" smtClean="0">
              <a:solidFill>
                <a:schemeClr val="tx1">
                  <a:lumMod val="85000"/>
                  <a:lumOff val="15000"/>
                </a:schemeClr>
              </a:solidFill>
            </a:endParaRPr>
          </a:p>
          <a:p>
            <a:pPr lvl="1"/>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文件基本语法定义为：</a:t>
            </a:r>
            <a:endParaRPr lang="zh-CN" altLang="en-US" sz="3200" dirty="0">
              <a:solidFill>
                <a:schemeClr val="tx1">
                  <a:lumMod val="85000"/>
                  <a:lumOff val="15000"/>
                </a:schemeClr>
              </a:solidFill>
            </a:endParaRPr>
          </a:p>
        </p:txBody>
      </p:sp>
      <p:sp>
        <p:nvSpPr>
          <p:cNvPr id="5" name="矩形 4"/>
          <p:cNvSpPr/>
          <p:nvPr/>
        </p:nvSpPr>
        <p:spPr>
          <a:xfrm>
            <a:off x="983431" y="3883563"/>
            <a:ext cx="10418947" cy="2376264"/>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selector </a:t>
            </a:r>
            <a:r>
              <a:rPr lang="zh-CN" altLang="zh-CN" sz="2400" b="1" dirty="0">
                <a:solidFill>
                  <a:srgbClr val="0000FF"/>
                </a:solidFill>
                <a:latin typeface="Consolas" panose="020B0609020204030204" pitchFamily="49" charset="0"/>
              </a:rPr>
              <a:t>xmlns:</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a:t>
            </a:r>
            <a:r>
              <a:rPr lang="zh-CN" altLang="zh-CN" sz="2400" b="1" dirty="0">
                <a:solidFill>
                  <a:srgbClr val="008000"/>
                </a:solidFill>
                <a:latin typeface="Consolas" panose="020B0609020204030204" pitchFamily="49" charset="0"/>
              </a:rPr>
              <a:t>"http://schemas.android.com/apk/res/android"</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item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:drawable=</a:t>
            </a:r>
            <a:r>
              <a:rPr lang="zh-CN" altLang="zh-CN" sz="2400" b="1" dirty="0">
                <a:solidFill>
                  <a:srgbClr val="008000"/>
                </a:solidFill>
                <a:latin typeface="Consolas" panose="020B0609020204030204" pitchFamily="49" charset="0"/>
              </a:rPr>
              <a:t>"@drawable</a:t>
            </a:r>
            <a:r>
              <a:rPr lang="zh-CN" altLang="zh-CN" sz="2400" b="1" dirty="0" smtClean="0">
                <a:solidFill>
                  <a:srgbClr val="008000"/>
                </a:solidFill>
                <a:latin typeface="Consolas" panose="020B0609020204030204" pitchFamily="49" charset="0"/>
              </a:rPr>
              <a:t>/</a:t>
            </a:r>
            <a:r>
              <a:rPr lang="en-US" altLang="zh-CN" sz="2400" b="1" dirty="0" err="1" smtClean="0">
                <a:solidFill>
                  <a:srgbClr val="008000"/>
                </a:solidFill>
                <a:latin typeface="Consolas" panose="020B0609020204030204" pitchFamily="49" charset="0"/>
              </a:rPr>
              <a:t>bg_pressed</a:t>
            </a:r>
            <a:r>
              <a:rPr lang="zh-CN" altLang="zh-CN" sz="2400" b="1" dirty="0" smtClean="0">
                <a:solidFill>
                  <a:srgbClr val="008000"/>
                </a:solidFill>
                <a:latin typeface="Consolas" panose="020B0609020204030204" pitchFamily="49" charset="0"/>
              </a:rPr>
              <a:t>"</a:t>
            </a:r>
            <a:r>
              <a:rPr lang="zh-CN" altLang="zh-CN" sz="2400" b="1" dirty="0">
                <a:solidFill>
                  <a:srgbClr val="008000"/>
                </a:solidFill>
                <a:latin typeface="Consolas" panose="020B0609020204030204" pitchFamily="49" charset="0"/>
              </a:rPr>
              <a:t/>
            </a:r>
            <a:br>
              <a:rPr lang="zh-CN" altLang="zh-CN" sz="2400" b="1" dirty="0">
                <a:solidFill>
                  <a:srgbClr val="008000"/>
                </a:solidFill>
                <a:latin typeface="Consolas" panose="020B0609020204030204" pitchFamily="49" charset="0"/>
              </a:rPr>
            </a:br>
            <a:r>
              <a:rPr lang="en-US" altLang="zh-CN" sz="2400" b="1" dirty="0" smtClean="0">
                <a:solidFill>
                  <a:srgbClr val="008000"/>
                </a:solidFill>
                <a:latin typeface="Consolas" panose="020B0609020204030204" pitchFamily="49" charset="0"/>
              </a:rPr>
              <a:t>          </a:t>
            </a:r>
            <a:r>
              <a:rPr lang="zh-CN" altLang="zh-CN" sz="2400" b="1" dirty="0" smtClean="0">
                <a:solidFill>
                  <a:srgbClr val="660E7A"/>
                </a:solidFill>
                <a:latin typeface="Consolas" panose="020B0609020204030204" pitchFamily="49" charset="0"/>
              </a:rPr>
              <a:t>android</a:t>
            </a:r>
            <a:r>
              <a:rPr lang="zh-CN" altLang="zh-CN" sz="2400" b="1" dirty="0" smtClean="0">
                <a:solidFill>
                  <a:srgbClr val="0000FF"/>
                </a:solidFill>
                <a:latin typeface="Consolas" panose="020B0609020204030204" pitchFamily="49" charset="0"/>
              </a:rPr>
              <a:t>:state_pressed=</a:t>
            </a:r>
            <a:r>
              <a:rPr lang="zh-CN" altLang="zh-CN" sz="2400" b="1" dirty="0" smtClean="0">
                <a:solidFill>
                  <a:srgbClr val="008000"/>
                </a:solidFill>
                <a:latin typeface="Consolas" panose="020B0609020204030204" pitchFamily="49" charset="0"/>
              </a:rPr>
              <a:t>"true"</a:t>
            </a:r>
            <a:r>
              <a:rPr lang="zh-CN" altLang="zh-CN" sz="2400" b="1" dirty="0" smtClean="0">
                <a:solidFill>
                  <a:srgbClr val="000000"/>
                </a:solidFill>
                <a:latin typeface="Consolas" panose="020B0609020204030204" pitchFamily="49" charset="0"/>
              </a:rPr>
              <a:t>/&gt;</a:t>
            </a:r>
            <a:r>
              <a:rPr lang="zh-CN" altLang="zh-CN" sz="2400" b="1" dirty="0">
                <a:solidFill>
                  <a:srgbClr val="000000"/>
                </a:solidFill>
                <a:latin typeface="Consolas" panose="020B0609020204030204" pitchFamily="49" charset="0"/>
              </a:rPr>
              <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item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:drawable=</a:t>
            </a:r>
            <a:r>
              <a:rPr lang="zh-CN" altLang="zh-CN" sz="2400" b="1" dirty="0">
                <a:solidFill>
                  <a:srgbClr val="008000"/>
                </a:solidFill>
                <a:latin typeface="Consolas" panose="020B0609020204030204" pitchFamily="49" charset="0"/>
              </a:rPr>
              <a:t>"@drawable</a:t>
            </a:r>
            <a:r>
              <a:rPr lang="zh-CN" altLang="zh-CN" sz="2400" b="1" dirty="0" smtClean="0">
                <a:solidFill>
                  <a:srgbClr val="008000"/>
                </a:solidFill>
                <a:latin typeface="Consolas" panose="020B0609020204030204" pitchFamily="49" charset="0"/>
              </a:rPr>
              <a:t>/</a:t>
            </a:r>
            <a:r>
              <a:rPr lang="en-US" altLang="zh-CN" sz="2400" b="1" dirty="0" err="1" smtClean="0">
                <a:solidFill>
                  <a:srgbClr val="008000"/>
                </a:solidFill>
                <a:latin typeface="Consolas" panose="020B0609020204030204" pitchFamily="49" charset="0"/>
              </a:rPr>
              <a:t>bg_normal</a:t>
            </a:r>
            <a:r>
              <a:rPr lang="zh-CN" altLang="zh-CN" sz="2400" b="1" dirty="0" smtClean="0">
                <a:solidFill>
                  <a:srgbClr val="008000"/>
                </a:solidFill>
                <a:latin typeface="Consolas" panose="020B0609020204030204" pitchFamily="49" charset="0"/>
              </a:rPr>
              <a:t>"</a:t>
            </a:r>
            <a:r>
              <a:rPr lang="zh-CN" altLang="zh-CN" sz="2400" b="1" dirty="0" smtClean="0">
                <a:solidFill>
                  <a:srgbClr val="000000"/>
                </a:solidFill>
                <a:latin typeface="Consolas" panose="020B0609020204030204" pitchFamily="49" charset="0"/>
              </a:rPr>
              <a:t>/&gt;</a:t>
            </a:r>
            <a:r>
              <a:rPr lang="zh-CN" altLang="zh-CN" sz="2400" b="1" dirty="0">
                <a:solidFill>
                  <a:srgbClr val="000000"/>
                </a:solidFill>
                <a:latin typeface="Consolas" panose="020B0609020204030204" pitchFamily="49" charset="0"/>
              </a:rPr>
              <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selector</a:t>
            </a:r>
            <a:r>
              <a:rPr lang="zh-CN" altLang="zh-CN" sz="2400" b="1" dirty="0">
                <a:solidFill>
                  <a:srgbClr val="000000"/>
                </a:solidFill>
                <a:latin typeface="Consolas" panose="020B0609020204030204" pitchFamily="49" charset="0"/>
              </a:rPr>
              <a:t>&gt;</a:t>
            </a:r>
            <a:endParaRPr lang="zh-CN" altLang="zh-CN" sz="24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6506566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res/</a:t>
            </a:r>
            <a:r>
              <a:rPr lang="en-US" altLang="zh-CN" dirty="0" err="1"/>
              <a:t>drawable</a:t>
            </a:r>
            <a:r>
              <a:rPr lang="en-US" altLang="zh-CN" dirty="0"/>
              <a:t>/</a:t>
            </a:r>
            <a:r>
              <a:rPr lang="zh-CN" altLang="en-US" dirty="0" smtClean="0">
                <a:latin typeface="+mj-ea"/>
              </a:rPr>
              <a:t>资源的使用</a:t>
            </a:r>
            <a:endParaRPr lang="zh-CN" altLang="en-US" dirty="0">
              <a:latin typeface="+mj-ea"/>
            </a:endParaRPr>
          </a:p>
        </p:txBody>
      </p:sp>
      <p:sp>
        <p:nvSpPr>
          <p:cNvPr id="3" name="内容占位符 2"/>
          <p:cNvSpPr>
            <a:spLocks noGrp="1"/>
          </p:cNvSpPr>
          <p:nvPr>
            <p:ph idx="1"/>
          </p:nvPr>
        </p:nvSpPr>
        <p:spPr>
          <a:xfrm>
            <a:off x="839416" y="1600200"/>
            <a:ext cx="10742984" cy="2260848"/>
          </a:xfrm>
        </p:spPr>
        <p:txBody>
          <a:bodyPr>
            <a:normAutofit/>
          </a:bodyPr>
          <a:lstStyle/>
          <a:p>
            <a:pPr marL="342900" lvl="1" indent="-342900">
              <a:spcBef>
                <a:spcPts val="1200"/>
              </a:spcBef>
              <a:spcAft>
                <a:spcPts val="600"/>
              </a:spcAft>
              <a:buFont typeface="Arial" pitchFamily="34" charset="0"/>
              <a:buChar char="•"/>
            </a:pPr>
            <a:r>
              <a:rPr lang="zh-CN" altLang="en-US" sz="3200" smtClean="0">
                <a:solidFill>
                  <a:schemeClr val="tx1">
                    <a:lumMod val="85000"/>
                    <a:lumOff val="15000"/>
                  </a:schemeClr>
                </a:solidFill>
              </a:rPr>
              <a:t>实例：</a:t>
            </a:r>
            <a:r>
              <a:rPr lang="zh-CN" altLang="en-US" sz="3200" dirty="0">
                <a:solidFill>
                  <a:schemeClr val="tx1">
                    <a:lumMod val="85000"/>
                    <a:lumOff val="15000"/>
                  </a:schemeClr>
                </a:solidFill>
              </a:rPr>
              <a:t>实现</a:t>
            </a:r>
            <a:r>
              <a:rPr lang="en-US" altLang="zh-CN" sz="3200" dirty="0" err="1">
                <a:solidFill>
                  <a:schemeClr val="tx1">
                    <a:lumMod val="85000"/>
                    <a:lumOff val="15000"/>
                  </a:schemeClr>
                </a:solidFill>
              </a:rPr>
              <a:t>TabHost</a:t>
            </a:r>
            <a:r>
              <a:rPr lang="zh-CN" altLang="en-US" sz="3200" dirty="0">
                <a:solidFill>
                  <a:schemeClr val="tx1">
                    <a:lumMod val="85000"/>
                    <a:lumOff val="15000"/>
                  </a:schemeClr>
                </a:solidFill>
              </a:rPr>
              <a:t>选项卡根据不同状态而更换</a:t>
            </a:r>
            <a:r>
              <a:rPr lang="zh-CN" altLang="en-US" sz="3200">
                <a:solidFill>
                  <a:schemeClr val="tx1">
                    <a:lumMod val="85000"/>
                    <a:lumOff val="15000"/>
                  </a:schemeClr>
                </a:solidFill>
              </a:rPr>
              <a:t>图片</a:t>
            </a:r>
            <a:r>
              <a:rPr lang="zh-CN" altLang="en-US" sz="3200" smtClean="0">
                <a:solidFill>
                  <a:schemeClr val="tx1">
                    <a:lumMod val="85000"/>
                    <a:lumOff val="15000"/>
                  </a:schemeClr>
                </a:solidFill>
              </a:rPr>
              <a:t>功能。</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使用</a:t>
            </a:r>
            <a:r>
              <a:rPr lang="en-US" altLang="zh-CN" sz="3200" dirty="0" err="1" smtClean="0">
                <a:solidFill>
                  <a:schemeClr val="tx1">
                    <a:lumMod val="85000"/>
                    <a:lumOff val="15000"/>
                  </a:schemeClr>
                </a:solidFill>
              </a:rPr>
              <a:t>StateList</a:t>
            </a:r>
            <a:r>
              <a:rPr lang="zh-CN" altLang="en-US" sz="3200" smtClean="0">
                <a:solidFill>
                  <a:schemeClr val="tx1">
                    <a:lumMod val="85000"/>
                    <a:lumOff val="15000"/>
                  </a:schemeClr>
                </a:solidFill>
              </a:rPr>
              <a:t>资源实现。</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同时添加高亮显示用户输入的输入框</a:t>
            </a:r>
            <a:r>
              <a:rPr lang="zh-CN" altLang="en-US" sz="3200" smtClean="0">
                <a:solidFill>
                  <a:schemeClr val="tx1">
                    <a:lumMod val="85000"/>
                    <a:lumOff val="15000"/>
                  </a:schemeClr>
                </a:solidFill>
              </a:rPr>
              <a:t>的功能。</a:t>
            </a:r>
            <a:endParaRPr lang="en-US" altLang="zh-CN"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179793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a:t>
            </a:r>
            <a:r>
              <a:rPr lang="en-US" altLang="zh-CN" dirty="0" err="1" smtClean="0"/>
              <a:t>drawable</a:t>
            </a:r>
            <a:r>
              <a:rPr lang="en-US" altLang="zh-CN" dirty="0" smtClean="0"/>
              <a:t>/</a:t>
            </a:r>
            <a:r>
              <a:rPr lang="zh-CN" altLang="en-US" dirty="0" smtClean="0"/>
              <a:t>资源</a:t>
            </a:r>
            <a:endParaRPr lang="zh-CN" altLang="en-US" dirty="0"/>
          </a:p>
        </p:txBody>
      </p:sp>
      <p:sp>
        <p:nvSpPr>
          <p:cNvPr id="3" name="内容占位符 2"/>
          <p:cNvSpPr>
            <a:spLocks noGrp="1"/>
          </p:cNvSpPr>
          <p:nvPr>
            <p:ph idx="1"/>
          </p:nvPr>
        </p:nvSpPr>
        <p:spPr>
          <a:xfrm>
            <a:off x="839416" y="1600200"/>
            <a:ext cx="11017224" cy="3340968"/>
          </a:xfrm>
        </p:spPr>
        <p:txBody>
          <a:bodyPr>
            <a:normAutofit/>
          </a:bodyPr>
          <a:lstStyle/>
          <a:p>
            <a:pPr>
              <a:lnSpc>
                <a:spcPct val="150000"/>
              </a:lnSpc>
              <a:spcBef>
                <a:spcPts val="1800"/>
              </a:spcBef>
            </a:pPr>
            <a:r>
              <a:rPr lang="en-US" altLang="zh-CN" sz="3200" smtClean="0">
                <a:solidFill>
                  <a:schemeClr val="tx1">
                    <a:lumMod val="85000"/>
                    <a:lumOff val="15000"/>
                  </a:schemeClr>
                </a:solidFill>
              </a:rPr>
              <a:t>Drawable</a:t>
            </a:r>
            <a:r>
              <a:rPr lang="zh-CN" altLang="en-US" sz="3200" dirty="0" smtClean="0">
                <a:solidFill>
                  <a:schemeClr val="tx1">
                    <a:lumMod val="85000"/>
                    <a:lumOff val="15000"/>
                  </a:schemeClr>
                </a:solidFill>
              </a:rPr>
              <a:t>资源功能十分丰富，在此不再一一列举，具体请大家自行查阅</a:t>
            </a:r>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开发者文档。</a:t>
            </a:r>
            <a:endParaRPr lang="en-US" altLang="zh-CN" sz="3200" dirty="0" smtClean="0">
              <a:solidFill>
                <a:schemeClr val="tx1">
                  <a:lumMod val="85000"/>
                  <a:lumOff val="15000"/>
                </a:schemeClr>
              </a:solidFill>
            </a:endParaRPr>
          </a:p>
          <a:p>
            <a:pPr lvl="1">
              <a:lnSpc>
                <a:spcPct val="150000"/>
              </a:lnSpc>
              <a:spcBef>
                <a:spcPts val="1800"/>
              </a:spcBef>
            </a:pPr>
            <a:r>
              <a:rPr lang="zh-CN" altLang="en-US" sz="3200" dirty="0" smtClean="0">
                <a:solidFill>
                  <a:schemeClr val="tx1">
                    <a:lumMod val="85000"/>
                    <a:lumOff val="15000"/>
                  </a:schemeClr>
                </a:solidFill>
              </a:rPr>
              <a:t>详细信息，</a:t>
            </a:r>
            <a:r>
              <a:rPr lang="zh-CN" altLang="en-US" sz="3200" smtClean="0">
                <a:solidFill>
                  <a:schemeClr val="tx1">
                    <a:lumMod val="85000"/>
                    <a:lumOff val="15000"/>
                  </a:schemeClr>
                </a:solidFill>
              </a:rPr>
              <a:t>参考：</a:t>
            </a:r>
            <a:endParaRPr lang="en-US" altLang="zh-CN" sz="3200" smtClean="0">
              <a:solidFill>
                <a:schemeClr val="tx1">
                  <a:lumMod val="85000"/>
                  <a:lumOff val="15000"/>
                </a:schemeClr>
              </a:solidFill>
            </a:endParaRPr>
          </a:p>
          <a:p>
            <a:pPr marL="57150" indent="0">
              <a:spcBef>
                <a:spcPts val="0"/>
              </a:spcBef>
              <a:buNone/>
            </a:pPr>
            <a:r>
              <a:rPr lang="en-US" altLang="zh-CN" sz="2200" smtClean="0">
                <a:hlinkClick r:id="rId2"/>
              </a:rPr>
              <a:t>http://www.android-doc.com/guide/topics/resources/drawable-resource.html</a:t>
            </a:r>
            <a:endParaRPr lang="zh-CN" altLang="en-US" sz="2200" dirty="0"/>
          </a:p>
        </p:txBody>
      </p:sp>
    </p:spTree>
    <p:extLst>
      <p:ext uri="{BB962C8B-B14F-4D97-AF65-F5344CB8AC3E}">
        <p14:creationId xmlns:p14="http://schemas.microsoft.com/office/powerpoint/2010/main" val="1417229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res/color/</a:t>
            </a:r>
            <a:r>
              <a:rPr lang="en-US" altLang="zh-CN" dirty="0" err="1" smtClean="0"/>
              <a:t>ColorStateList</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2908920"/>
          </a:xfrm>
        </p:spPr>
        <p:txBody>
          <a:bodyPr>
            <a:normAutofit/>
          </a:bodyPr>
          <a:lstStyle/>
          <a:p>
            <a:r>
              <a:rPr lang="en-US" altLang="zh-CN" sz="3200" dirty="0" err="1" smtClean="0">
                <a:solidFill>
                  <a:schemeClr val="tx1">
                    <a:lumMod val="85000"/>
                    <a:lumOff val="15000"/>
                  </a:schemeClr>
                </a:solidFill>
              </a:rPr>
              <a:t>ColorStateList</a:t>
            </a:r>
            <a:r>
              <a:rPr lang="zh-CN" altLang="en-US" sz="3200" dirty="0" smtClean="0">
                <a:solidFill>
                  <a:schemeClr val="tx1">
                    <a:lumMod val="85000"/>
                    <a:lumOff val="15000"/>
                  </a:schemeClr>
                </a:solidFill>
              </a:rPr>
              <a:t>：在</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中定义并且作一个</a:t>
            </a:r>
            <a:r>
              <a:rPr lang="en-US" altLang="zh-CN" sz="3200" dirty="0">
                <a:solidFill>
                  <a:schemeClr val="tx1">
                    <a:lumMod val="85000"/>
                    <a:lumOff val="15000"/>
                  </a:schemeClr>
                </a:solidFill>
              </a:rPr>
              <a:t>color</a:t>
            </a:r>
            <a:r>
              <a:rPr lang="zh-CN" altLang="en-US" sz="3200" dirty="0">
                <a:solidFill>
                  <a:schemeClr val="tx1">
                    <a:lumMod val="85000"/>
                    <a:lumOff val="15000"/>
                  </a:schemeClr>
                </a:solidFill>
              </a:rPr>
              <a:t>来使用的对象</a:t>
            </a:r>
            <a:r>
              <a:rPr lang="zh-CN" altLang="en-US" sz="3200" dirty="0" smtClean="0">
                <a:solidFill>
                  <a:schemeClr val="tx1">
                    <a:lumMod val="85000"/>
                    <a:lumOff val="15000"/>
                  </a:schemeClr>
                </a:solidFill>
              </a:rPr>
              <a:t>，它</a:t>
            </a:r>
            <a:r>
              <a:rPr lang="zh-CN" altLang="en-US" sz="3200" dirty="0">
                <a:solidFill>
                  <a:schemeClr val="tx1">
                    <a:lumMod val="85000"/>
                    <a:lumOff val="15000"/>
                  </a:schemeClr>
                </a:solidFill>
              </a:rPr>
              <a:t>会根据所使用它的</a:t>
            </a:r>
            <a:r>
              <a:rPr lang="en-US" altLang="zh-CN" sz="3200" dirty="0">
                <a:solidFill>
                  <a:schemeClr val="tx1">
                    <a:lumMod val="85000"/>
                    <a:lumOff val="15000"/>
                  </a:schemeClr>
                </a:solidFill>
              </a:rPr>
              <a:t>View</a:t>
            </a:r>
            <a:r>
              <a:rPr lang="zh-CN" altLang="en-US" sz="3200" dirty="0">
                <a:solidFill>
                  <a:schemeClr val="tx1">
                    <a:lumMod val="85000"/>
                    <a:lumOff val="15000"/>
                  </a:schemeClr>
                </a:solidFill>
              </a:rPr>
              <a:t>对象的</a:t>
            </a:r>
            <a:r>
              <a:rPr lang="zh-CN" altLang="en-US" sz="3200" dirty="0" smtClean="0">
                <a:solidFill>
                  <a:schemeClr val="tx1">
                    <a:lumMod val="85000"/>
                    <a:lumOff val="15000"/>
                  </a:schemeClr>
                </a:solidFill>
              </a:rPr>
              <a:t>状态页改变颜色。</a:t>
            </a:r>
            <a:endParaRPr lang="en-US" altLang="zh-CN" sz="3200" dirty="0" smtClean="0">
              <a:solidFill>
                <a:schemeClr val="tx1">
                  <a:lumMod val="85000"/>
                  <a:lumOff val="15000"/>
                </a:schemeClr>
              </a:solidFill>
            </a:endParaRPr>
          </a:p>
          <a:p>
            <a:pPr lvl="1"/>
            <a:r>
              <a:rPr lang="zh-CN" altLang="en-US" sz="3200" dirty="0" smtClean="0">
                <a:solidFill>
                  <a:schemeClr val="tx1">
                    <a:lumMod val="85000"/>
                    <a:lumOff val="15000"/>
                  </a:schemeClr>
                </a:solidFill>
              </a:rPr>
              <a:t>文件目录：</a:t>
            </a:r>
            <a:r>
              <a:rPr lang="en-US" altLang="zh-CN" sz="3200" dirty="0" smtClean="0">
                <a:solidFill>
                  <a:srgbClr val="C00000"/>
                </a:solidFill>
              </a:rPr>
              <a:t>res/color/</a:t>
            </a:r>
            <a:r>
              <a:rPr lang="zh-CN" altLang="en-US" sz="3200" dirty="0" smtClean="0">
                <a:solidFill>
                  <a:schemeClr val="tx1">
                    <a:lumMod val="85000"/>
                    <a:lumOff val="15000"/>
                  </a:schemeClr>
                </a:solidFill>
              </a:rPr>
              <a:t>目录下，文件名任意。</a:t>
            </a:r>
            <a:endParaRPr lang="en-US" altLang="zh-CN" sz="3200" dirty="0" smtClean="0">
              <a:solidFill>
                <a:schemeClr val="tx1">
                  <a:lumMod val="85000"/>
                  <a:lumOff val="15000"/>
                </a:schemeClr>
              </a:solidFill>
            </a:endParaRPr>
          </a:p>
          <a:p>
            <a:pPr lvl="1"/>
            <a:r>
              <a:rPr lang="zh-CN" altLang="en-US" sz="3200" dirty="0" smtClean="0">
                <a:solidFill>
                  <a:schemeClr val="tx1">
                    <a:lumMod val="85000"/>
                    <a:lumOff val="15000"/>
                  </a:schemeClr>
                </a:solidFill>
              </a:rPr>
              <a:t>文件基本</a:t>
            </a:r>
            <a:r>
              <a:rPr lang="zh-CN" altLang="en-US" sz="3200" smtClean="0">
                <a:solidFill>
                  <a:schemeClr val="tx1">
                    <a:lumMod val="85000"/>
                    <a:lumOff val="15000"/>
                  </a:schemeClr>
                </a:solidFill>
              </a:rPr>
              <a:t>结构：</a:t>
            </a:r>
            <a:endParaRPr lang="en-US" altLang="zh-CN" sz="3200" dirty="0" smtClean="0">
              <a:solidFill>
                <a:schemeClr val="tx1">
                  <a:lumMod val="85000"/>
                  <a:lumOff val="1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352" y="3861048"/>
            <a:ext cx="6840760" cy="272551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226474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res/color/</a:t>
            </a:r>
            <a:r>
              <a:rPr lang="en-US" altLang="zh-CN" dirty="0" err="1" smtClean="0"/>
              <a:t>ColorStateList</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1180728"/>
          </a:xfrm>
        </p:spPr>
        <p:txBody>
          <a:bodyPr>
            <a:normAutofit/>
          </a:bodyPr>
          <a:lstStyle/>
          <a:p>
            <a:r>
              <a:rPr lang="en-US" altLang="zh-CN" sz="3200" dirty="0" err="1" smtClean="0"/>
              <a:t>ColorStateList</a:t>
            </a:r>
            <a:r>
              <a:rPr lang="zh-CN" altLang="en-US" sz="3200" dirty="0" smtClean="0"/>
              <a:t>：</a:t>
            </a:r>
            <a:endParaRPr lang="en-US" altLang="zh-CN" sz="3200" dirty="0" smtClean="0"/>
          </a:p>
          <a:p>
            <a:pPr lvl="1"/>
            <a:r>
              <a:rPr lang="zh-CN" altLang="en-US" sz="3000" smtClean="0"/>
              <a:t>示例：</a:t>
            </a:r>
            <a:endParaRPr lang="en-US" altLang="zh-CN" sz="2200" dirty="0" smtClean="0"/>
          </a:p>
        </p:txBody>
      </p:sp>
      <p:sp>
        <p:nvSpPr>
          <p:cNvPr id="5" name="矩形 4"/>
          <p:cNvSpPr/>
          <p:nvPr/>
        </p:nvSpPr>
        <p:spPr>
          <a:xfrm>
            <a:off x="144016" y="2780928"/>
            <a:ext cx="11856640" cy="266429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selector </a:t>
            </a:r>
            <a:r>
              <a:rPr lang="zh-CN" altLang="zh-CN" sz="2400" b="1" dirty="0">
                <a:solidFill>
                  <a:srgbClr val="0000FF"/>
                </a:solidFill>
                <a:latin typeface="Consolas" panose="020B0609020204030204" pitchFamily="49" charset="0"/>
              </a:rPr>
              <a:t>xmlns:</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a:t>
            </a:r>
            <a:r>
              <a:rPr lang="zh-CN" altLang="zh-CN" sz="2400" b="1" dirty="0">
                <a:solidFill>
                  <a:srgbClr val="008000"/>
                </a:solidFill>
                <a:latin typeface="Consolas" panose="020B0609020204030204" pitchFamily="49" charset="0"/>
              </a:rPr>
              <a:t>"http://schemas.android.com/apk/res/android"</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item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:state_pressed=</a:t>
            </a:r>
            <a:r>
              <a:rPr lang="zh-CN" altLang="zh-CN" sz="2400" b="1" dirty="0">
                <a:solidFill>
                  <a:srgbClr val="008000"/>
                </a:solidFill>
                <a:latin typeface="Consolas" panose="020B0609020204030204" pitchFamily="49" charset="0"/>
              </a:rPr>
              <a:t>"true"</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:color=</a:t>
            </a:r>
            <a:r>
              <a:rPr lang="zh-CN" altLang="zh-CN" sz="2400" b="1" dirty="0">
                <a:solidFill>
                  <a:srgbClr val="008000"/>
                </a:solidFill>
                <a:latin typeface="Consolas" panose="020B0609020204030204" pitchFamily="49" charset="0"/>
              </a:rPr>
              <a:t>"#ffff0000"</a:t>
            </a:r>
            <a:r>
              <a:rPr lang="zh-CN" altLang="zh-CN" sz="2400" b="1" dirty="0">
                <a:solidFill>
                  <a:srgbClr val="000000"/>
                </a:solidFill>
                <a:latin typeface="Consolas" panose="020B0609020204030204" pitchFamily="49" charset="0"/>
              </a:rPr>
              <a:t>/&gt; </a:t>
            </a:r>
            <a:r>
              <a:rPr lang="zh-CN" altLang="zh-CN" sz="2400" b="1" i="1" dirty="0">
                <a:solidFill>
                  <a:srgbClr val="808080"/>
                </a:solidFill>
                <a:latin typeface="Consolas" panose="020B0609020204030204" pitchFamily="49" charset="0"/>
              </a:rPr>
              <a:t>&lt;!-- pressed --&gt;</a:t>
            </a:r>
            <a:br>
              <a:rPr lang="zh-CN" altLang="zh-CN" sz="2400" b="1" i="1" dirty="0">
                <a:solidFill>
                  <a:srgbClr val="808080"/>
                </a:solidFill>
                <a:latin typeface="Consolas" panose="020B0609020204030204" pitchFamily="49" charset="0"/>
              </a:rPr>
            </a:br>
            <a:r>
              <a:rPr lang="zh-CN" altLang="zh-CN" sz="2400" b="1" i="1" dirty="0">
                <a:solidFill>
                  <a:srgbClr val="808080"/>
                </a:solidFill>
                <a:latin typeface="Consolas" panose="020B0609020204030204" pitchFamily="49" charset="0"/>
              </a:rPr>
              <a:t>    </a:t>
            </a: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item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:state_focused=</a:t>
            </a:r>
            <a:r>
              <a:rPr lang="zh-CN" altLang="zh-CN" sz="2400" b="1" dirty="0">
                <a:solidFill>
                  <a:srgbClr val="008000"/>
                </a:solidFill>
                <a:latin typeface="Consolas" panose="020B0609020204030204" pitchFamily="49" charset="0"/>
              </a:rPr>
              <a:t>"true"</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:color=</a:t>
            </a:r>
            <a:r>
              <a:rPr lang="zh-CN" altLang="zh-CN" sz="2400" b="1" dirty="0">
                <a:solidFill>
                  <a:srgbClr val="008000"/>
                </a:solidFill>
                <a:latin typeface="Consolas" panose="020B0609020204030204" pitchFamily="49" charset="0"/>
              </a:rPr>
              <a:t>"#ff0000ff"</a:t>
            </a:r>
            <a:r>
              <a:rPr lang="zh-CN" altLang="zh-CN" sz="2400" b="1" dirty="0">
                <a:solidFill>
                  <a:srgbClr val="000000"/>
                </a:solidFill>
                <a:latin typeface="Consolas" panose="020B0609020204030204" pitchFamily="49" charset="0"/>
              </a:rPr>
              <a:t>/&gt; </a:t>
            </a:r>
            <a:r>
              <a:rPr lang="zh-CN" altLang="zh-CN" sz="2400" b="1" i="1" dirty="0">
                <a:solidFill>
                  <a:srgbClr val="808080"/>
                </a:solidFill>
                <a:latin typeface="Consolas" panose="020B0609020204030204" pitchFamily="49" charset="0"/>
              </a:rPr>
              <a:t>&lt;!-- focused --&gt;</a:t>
            </a:r>
            <a:br>
              <a:rPr lang="zh-CN" altLang="zh-CN" sz="2400" b="1" i="1" dirty="0">
                <a:solidFill>
                  <a:srgbClr val="808080"/>
                </a:solidFill>
                <a:latin typeface="Consolas" panose="020B0609020204030204" pitchFamily="49" charset="0"/>
              </a:rPr>
            </a:br>
            <a:r>
              <a:rPr lang="zh-CN" altLang="zh-CN" sz="2400" b="1" i="1" dirty="0">
                <a:solidFill>
                  <a:srgbClr val="808080"/>
                </a:solidFill>
                <a:latin typeface="Consolas" panose="020B0609020204030204" pitchFamily="49" charset="0"/>
              </a:rPr>
              <a:t>    </a:t>
            </a: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item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:color=</a:t>
            </a:r>
            <a:r>
              <a:rPr lang="zh-CN" altLang="zh-CN" sz="2400" b="1" dirty="0">
                <a:solidFill>
                  <a:srgbClr val="008000"/>
                </a:solidFill>
                <a:latin typeface="Consolas" panose="020B0609020204030204" pitchFamily="49" charset="0"/>
              </a:rPr>
              <a:t>"#ff000000"</a:t>
            </a:r>
            <a:r>
              <a:rPr lang="zh-CN" altLang="zh-CN" sz="2400" b="1" dirty="0">
                <a:solidFill>
                  <a:srgbClr val="000000"/>
                </a:solidFill>
                <a:latin typeface="Consolas" panose="020B0609020204030204" pitchFamily="49" charset="0"/>
              </a:rPr>
              <a:t>/&gt; </a:t>
            </a:r>
            <a:r>
              <a:rPr lang="zh-CN" altLang="zh-CN" sz="2400" b="1" i="1" dirty="0">
                <a:solidFill>
                  <a:srgbClr val="808080"/>
                </a:solidFill>
                <a:latin typeface="Consolas" panose="020B0609020204030204" pitchFamily="49" charset="0"/>
              </a:rPr>
              <a:t>&lt;!-- default --&gt;</a:t>
            </a:r>
            <a:br>
              <a:rPr lang="zh-CN" altLang="zh-CN" sz="2400" b="1" i="1" dirty="0">
                <a:solidFill>
                  <a:srgbClr val="808080"/>
                </a:solidFill>
                <a:latin typeface="Consolas" panose="020B0609020204030204" pitchFamily="49" charset="0"/>
              </a:rPr>
            </a:b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selector</a:t>
            </a:r>
            <a:r>
              <a:rPr lang="zh-CN" altLang="zh-CN" sz="2400" b="1" dirty="0">
                <a:solidFill>
                  <a:srgbClr val="000000"/>
                </a:solidFill>
                <a:latin typeface="Consolas" panose="020B0609020204030204" pitchFamily="49" charset="0"/>
              </a:rPr>
              <a:t>&gt;</a:t>
            </a:r>
            <a:endParaRPr lang="zh-CN" altLang="zh-CN" sz="2400" b="1" dirty="0">
              <a:solidFill>
                <a:schemeClr val="tx1"/>
              </a:solidFill>
              <a:latin typeface="Consolas" panose="020B0609020204030204" pitchFamily="49" charset="0"/>
            </a:endParaRPr>
          </a:p>
        </p:txBody>
      </p:sp>
      <p:sp>
        <p:nvSpPr>
          <p:cNvPr id="6" name="内容占位符 2"/>
          <p:cNvSpPr txBox="1">
            <a:spLocks/>
          </p:cNvSpPr>
          <p:nvPr/>
        </p:nvSpPr>
        <p:spPr>
          <a:xfrm>
            <a:off x="839416" y="5589240"/>
            <a:ext cx="10742984" cy="10813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sz="2800" smtClean="0"/>
              <a:t>详细信息，请参考：</a:t>
            </a:r>
            <a:endParaRPr lang="en-US" altLang="zh-CN" sz="2800" smtClean="0"/>
          </a:p>
          <a:p>
            <a:pPr marL="914400" lvl="2" indent="0">
              <a:buFont typeface="Arial" pitchFamily="34" charset="0"/>
              <a:buNone/>
            </a:pPr>
            <a:r>
              <a:rPr lang="en-US" altLang="zh-CN" smtClean="0">
                <a:hlinkClick r:id="rId2"/>
              </a:rPr>
              <a:t>http://www.android-doc.com/guide/topics/resources/color-list-resource.html</a:t>
            </a:r>
            <a:endParaRPr lang="en-US" altLang="zh-CN" smtClean="0"/>
          </a:p>
          <a:p>
            <a:pPr lvl="1"/>
            <a:endParaRPr lang="en-US" altLang="zh-CN" smtClean="0"/>
          </a:p>
          <a:p>
            <a:pPr lvl="1"/>
            <a:endParaRPr lang="en-US" altLang="zh-CN" smtClean="0"/>
          </a:p>
          <a:p>
            <a:pPr lvl="1"/>
            <a:endParaRPr lang="en-US" altLang="zh-CN" smtClean="0"/>
          </a:p>
          <a:p>
            <a:pPr lvl="1"/>
            <a:endParaRPr lang="en-US" altLang="zh-CN" dirty="0" smtClean="0"/>
          </a:p>
        </p:txBody>
      </p:sp>
    </p:spTree>
    <p:extLst>
      <p:ext uri="{BB962C8B-B14F-4D97-AF65-F5344CB8AC3E}">
        <p14:creationId xmlns:p14="http://schemas.microsoft.com/office/powerpoint/2010/main" val="2764393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res/xml/</a:t>
            </a:r>
            <a:r>
              <a:rPr lang="zh-CN" altLang="en-US" dirty="0" smtClean="0"/>
              <a:t>目录下资源</a:t>
            </a:r>
            <a:endParaRPr lang="zh-CN" altLang="en-US" dirty="0"/>
          </a:p>
        </p:txBody>
      </p:sp>
      <p:sp>
        <p:nvSpPr>
          <p:cNvPr id="3" name="内容占位符 2"/>
          <p:cNvSpPr>
            <a:spLocks noGrp="1"/>
          </p:cNvSpPr>
          <p:nvPr>
            <p:ph idx="1"/>
          </p:nvPr>
        </p:nvSpPr>
        <p:spPr>
          <a:xfrm>
            <a:off x="839416" y="1600200"/>
            <a:ext cx="11089232" cy="4277072"/>
          </a:xfrm>
        </p:spPr>
        <p:txBody>
          <a:bodyPr>
            <a:normAutofit/>
          </a:bodyPr>
          <a:lstStyle/>
          <a:p>
            <a:pPr>
              <a:spcAft>
                <a:spcPts val="600"/>
              </a:spcAft>
            </a:pP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res/xml</a:t>
            </a:r>
            <a:r>
              <a:rPr lang="en-US" altLang="zh-CN" sz="3200" dirty="0">
                <a:solidFill>
                  <a:schemeClr val="tx1">
                    <a:lumMod val="85000"/>
                    <a:lumOff val="15000"/>
                  </a:schemeClr>
                </a:solidFill>
              </a:rPr>
              <a:t>/</a:t>
            </a:r>
            <a:r>
              <a:rPr lang="zh-CN" altLang="en-US" sz="3200" dirty="0" smtClean="0">
                <a:solidFill>
                  <a:schemeClr val="tx1">
                    <a:lumMod val="85000"/>
                    <a:lumOff val="15000"/>
                  </a:schemeClr>
                </a:solidFill>
              </a:rPr>
              <a:t>目录下的</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文件为任意规范的</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文档，这些文档没有其它附加意义，仅仅是存储数据或展示数据。</a:t>
            </a:r>
            <a:endParaRPr lang="en-US" altLang="zh-CN" sz="3200" dirty="0" smtClean="0">
              <a:solidFill>
                <a:schemeClr val="tx1">
                  <a:lumMod val="85000"/>
                  <a:lumOff val="15000"/>
                </a:schemeClr>
              </a:solidFill>
            </a:endParaRPr>
          </a:p>
          <a:p>
            <a:pPr lvl="1">
              <a:spcAft>
                <a:spcPts val="600"/>
              </a:spcAft>
            </a:pPr>
            <a:r>
              <a:rPr lang="zh-CN" altLang="en-US" sz="3200" dirty="0" smtClean="0">
                <a:solidFill>
                  <a:schemeClr val="tx1">
                    <a:lumMod val="85000"/>
                    <a:lumOff val="15000"/>
                  </a:schemeClr>
                </a:solidFill>
              </a:rPr>
              <a:t>这些</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文档，不能在其它</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资源中引用。</a:t>
            </a:r>
            <a:endParaRPr lang="en-US" altLang="zh-CN" sz="3200" dirty="0" smtClean="0">
              <a:solidFill>
                <a:schemeClr val="tx1">
                  <a:lumMod val="85000"/>
                  <a:lumOff val="15000"/>
                </a:schemeClr>
              </a:solidFill>
            </a:endParaRPr>
          </a:p>
          <a:p>
            <a:pPr lvl="1">
              <a:spcAft>
                <a:spcPts val="600"/>
              </a:spcAft>
            </a:pP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Activity</a:t>
            </a:r>
            <a:r>
              <a:rPr lang="zh-CN" altLang="en-US" sz="3200" dirty="0" smtClean="0">
                <a:solidFill>
                  <a:schemeClr val="tx1">
                    <a:lumMod val="85000"/>
                    <a:lumOff val="15000"/>
                  </a:schemeClr>
                </a:solidFill>
              </a:rPr>
              <a:t>中，可以使用</a:t>
            </a:r>
            <a:r>
              <a:rPr lang="en-US" altLang="zh-CN" sz="3200" dirty="0" smtClean="0">
                <a:solidFill>
                  <a:srgbClr val="C00000"/>
                </a:solidFill>
              </a:rPr>
              <a:t>Resources</a:t>
            </a:r>
            <a:r>
              <a:rPr lang="zh-CN" altLang="en-US" sz="3200" dirty="0" smtClean="0">
                <a:solidFill>
                  <a:srgbClr val="C00000"/>
                </a:solidFill>
              </a:rPr>
              <a:t>对象的</a:t>
            </a:r>
            <a:r>
              <a:rPr lang="en-US" altLang="zh-CN" sz="3200" dirty="0" err="1" smtClean="0">
                <a:solidFill>
                  <a:srgbClr val="C00000"/>
                </a:solidFill>
              </a:rPr>
              <a:t>getXML</a:t>
            </a:r>
            <a:r>
              <a:rPr lang="en-US" altLang="zh-CN" sz="3200" dirty="0" smtClean="0">
                <a:solidFill>
                  <a:srgbClr val="C00000"/>
                </a:solidFill>
              </a:rPr>
              <a:t>()</a:t>
            </a:r>
            <a:r>
              <a:rPr lang="zh-CN" altLang="en-US" sz="3200" dirty="0" smtClean="0">
                <a:solidFill>
                  <a:schemeClr val="tx1">
                    <a:lumMod val="85000"/>
                    <a:lumOff val="15000"/>
                  </a:schemeClr>
                </a:solidFill>
              </a:rPr>
              <a:t>方法，加载到内置的</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解析器中，以方便处理。</a:t>
            </a:r>
            <a:endParaRPr lang="en-US" altLang="zh-CN" sz="3200" dirty="0" smtClean="0">
              <a:solidFill>
                <a:schemeClr val="tx1">
                  <a:lumMod val="85000"/>
                  <a:lumOff val="15000"/>
                </a:schemeClr>
              </a:solidFill>
            </a:endParaRPr>
          </a:p>
          <a:p>
            <a:pPr lvl="1">
              <a:spcAft>
                <a:spcPts val="600"/>
              </a:spcAft>
            </a:pPr>
            <a:r>
              <a:rPr lang="zh-CN" altLang="en-US" sz="3200" dirty="0" smtClean="0">
                <a:solidFill>
                  <a:schemeClr val="tx1">
                    <a:lumMod val="85000"/>
                    <a:lumOff val="15000"/>
                  </a:schemeClr>
                </a:solidFill>
              </a:rPr>
              <a:t>该类资源的一个典型应用是：存储应用中使用到的配置信息。</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34506208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res/raw/</a:t>
            </a:r>
            <a:r>
              <a:rPr lang="zh-CN" altLang="en-US" dirty="0" smtClean="0"/>
              <a:t>目录下资源</a:t>
            </a:r>
            <a:endParaRPr lang="zh-CN" altLang="en-US" dirty="0"/>
          </a:p>
        </p:txBody>
      </p:sp>
      <p:sp>
        <p:nvSpPr>
          <p:cNvPr id="3" name="内容占位符 2"/>
          <p:cNvSpPr>
            <a:spLocks noGrp="1"/>
          </p:cNvSpPr>
          <p:nvPr>
            <p:ph idx="1"/>
          </p:nvPr>
        </p:nvSpPr>
        <p:spPr>
          <a:xfrm>
            <a:off x="839416" y="1600200"/>
            <a:ext cx="10729192" cy="4133056"/>
          </a:xfrm>
        </p:spPr>
        <p:txBody>
          <a:bodyPr>
            <a:normAutofit/>
          </a:bodyPr>
          <a:lstStyle/>
          <a:p>
            <a:pPr eaLnBrk="0">
              <a:spcBef>
                <a:spcPts val="1200"/>
              </a:spcBef>
              <a:spcAft>
                <a:spcPts val="600"/>
              </a:spcAft>
            </a:pPr>
            <a:r>
              <a:rPr lang="en-US" altLang="zh-CN" sz="3200" dirty="0" smtClean="0">
                <a:solidFill>
                  <a:schemeClr val="tx1">
                    <a:lumMod val="85000"/>
                    <a:lumOff val="15000"/>
                  </a:schemeClr>
                </a:solidFill>
              </a:rPr>
              <a:t>res/raw/</a:t>
            </a:r>
            <a:r>
              <a:rPr lang="zh-CN" altLang="en-US" sz="3200" dirty="0" smtClean="0">
                <a:solidFill>
                  <a:schemeClr val="tx1">
                    <a:lumMod val="85000"/>
                    <a:lumOff val="15000"/>
                  </a:schemeClr>
                </a:solidFill>
              </a:rPr>
              <a:t>目录存储任意原始格式的文件（可能为</a:t>
            </a:r>
            <a:r>
              <a:rPr lang="en-US" altLang="zh-CN" sz="3200" smtClean="0">
                <a:solidFill>
                  <a:schemeClr val="tx1">
                    <a:lumMod val="85000"/>
                    <a:lumOff val="15000"/>
                  </a:schemeClr>
                </a:solidFill>
              </a:rPr>
              <a:t>.txt</a:t>
            </a:r>
            <a:r>
              <a:rPr lang="zh-CN" altLang="en-US" sz="3200" smtClean="0">
                <a:solidFill>
                  <a:schemeClr val="tx1">
                    <a:lumMod val="85000"/>
                    <a:lumOff val="15000"/>
                  </a:schemeClr>
                </a:solidFill>
              </a:rPr>
              <a:t>、</a:t>
            </a:r>
            <a:r>
              <a:rPr lang="en-US" altLang="zh-CN" sz="3200" smtClean="0">
                <a:solidFill>
                  <a:schemeClr val="tx1">
                    <a:lumMod val="85000"/>
                    <a:lumOff val="15000"/>
                  </a:schemeClr>
                </a:solidFill>
              </a:rPr>
              <a:t>.</a:t>
            </a:r>
            <a:r>
              <a:rPr lang="en-US" altLang="zh-CN" sz="3200" dirty="0" smtClean="0">
                <a:solidFill>
                  <a:schemeClr val="tx1">
                    <a:lumMod val="85000"/>
                    <a:lumOff val="15000"/>
                  </a:schemeClr>
                </a:solidFill>
              </a:rPr>
              <a:t>mp3</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a:t>
            </a:r>
            <a:r>
              <a:rPr lang="en-US" altLang="zh-CN" sz="3200" dirty="0" err="1" smtClean="0">
                <a:solidFill>
                  <a:schemeClr val="tx1">
                    <a:lumMod val="85000"/>
                    <a:lumOff val="15000"/>
                  </a:schemeClr>
                </a:solidFill>
              </a:rPr>
              <a:t>flv</a:t>
            </a:r>
            <a:r>
              <a:rPr lang="zh-CN" altLang="en-US" sz="3200" dirty="0" smtClean="0">
                <a:solidFill>
                  <a:schemeClr val="tx1">
                    <a:lumMod val="85000"/>
                    <a:lumOff val="15000"/>
                  </a:schemeClr>
                </a:solidFill>
              </a:rPr>
              <a:t>等等）。</a:t>
            </a:r>
            <a:endParaRPr lang="en-US" altLang="zh-CN" sz="3200" dirty="0" smtClean="0">
              <a:solidFill>
                <a:schemeClr val="tx1">
                  <a:lumMod val="85000"/>
                  <a:lumOff val="15000"/>
                </a:schemeClr>
              </a:solidFill>
            </a:endParaRPr>
          </a:p>
          <a:p>
            <a:pPr lvl="1">
              <a:spcBef>
                <a:spcPts val="1200"/>
              </a:spcBef>
              <a:spcAft>
                <a:spcPts val="600"/>
              </a:spcAft>
            </a:pPr>
            <a:r>
              <a:rPr lang="zh-CN" altLang="en-US" sz="3200" dirty="0" smtClean="0">
                <a:solidFill>
                  <a:schemeClr val="tx1">
                    <a:lumMod val="85000"/>
                    <a:lumOff val="15000"/>
                  </a:schemeClr>
                </a:solidFill>
              </a:rPr>
              <a:t>该目录下的文件，一般不能使用在其它</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资源中。</a:t>
            </a:r>
            <a:endParaRPr lang="en-US" altLang="zh-CN" sz="3200" dirty="0" smtClean="0">
              <a:solidFill>
                <a:schemeClr val="tx1">
                  <a:lumMod val="85000"/>
                  <a:lumOff val="15000"/>
                </a:schemeClr>
              </a:solidFill>
            </a:endParaRPr>
          </a:p>
          <a:p>
            <a:pPr lvl="1">
              <a:spcBef>
                <a:spcPts val="1200"/>
              </a:spcBef>
              <a:spcAft>
                <a:spcPts val="600"/>
              </a:spcAft>
            </a:pPr>
            <a:r>
              <a:rPr lang="zh-CN" altLang="en-US" sz="3200" dirty="0" smtClean="0">
                <a:solidFill>
                  <a:schemeClr val="tx1">
                    <a:lumMod val="85000"/>
                    <a:lumOff val="15000"/>
                  </a:schemeClr>
                </a:solidFill>
              </a:rPr>
              <a:t>该目录中的文件，同样会被</a:t>
            </a:r>
            <a:r>
              <a:rPr lang="en-US" altLang="zh-CN" sz="3200" dirty="0" smtClean="0">
                <a:solidFill>
                  <a:schemeClr val="tx1">
                    <a:lumMod val="85000"/>
                    <a:lumOff val="15000"/>
                  </a:schemeClr>
                </a:solidFill>
              </a:rPr>
              <a:t>R</a:t>
            </a:r>
            <a:r>
              <a:rPr lang="zh-CN" altLang="en-US" sz="3200" dirty="0" smtClean="0">
                <a:solidFill>
                  <a:schemeClr val="tx1">
                    <a:lumMod val="85000"/>
                    <a:lumOff val="15000"/>
                  </a:schemeClr>
                </a:solidFill>
              </a:rPr>
              <a:t>类所索引；因此在</a:t>
            </a:r>
            <a:r>
              <a:rPr lang="en-US" altLang="zh-CN" sz="3200" dirty="0" smtClean="0">
                <a:solidFill>
                  <a:schemeClr val="tx1">
                    <a:lumMod val="85000"/>
                    <a:lumOff val="15000"/>
                  </a:schemeClr>
                </a:solidFill>
              </a:rPr>
              <a:t>Activity</a:t>
            </a:r>
            <a:r>
              <a:rPr lang="zh-CN" altLang="en-US" sz="3200" dirty="0" smtClean="0">
                <a:solidFill>
                  <a:schemeClr val="tx1">
                    <a:lumMod val="85000"/>
                    <a:lumOff val="15000"/>
                  </a:schemeClr>
                </a:solidFill>
              </a:rPr>
              <a:t>中可以使用</a:t>
            </a:r>
            <a:r>
              <a:rPr lang="en-US" altLang="zh-CN" sz="3200" dirty="0" err="1" smtClean="0">
                <a:solidFill>
                  <a:schemeClr val="tx1">
                    <a:lumMod val="85000"/>
                    <a:lumOff val="15000"/>
                  </a:schemeClr>
                </a:solidFill>
              </a:rPr>
              <a:t>R.raw</a:t>
            </a:r>
            <a:r>
              <a:rPr lang="en-US" altLang="zh-CN" sz="3200" dirty="0" smtClean="0">
                <a:solidFill>
                  <a:schemeClr val="tx1">
                    <a:lumMod val="85000"/>
                    <a:lumOff val="15000"/>
                  </a:schemeClr>
                </a:solidFill>
              </a:rPr>
              <a:t>.***</a:t>
            </a:r>
            <a:r>
              <a:rPr lang="zh-CN" altLang="en-US" sz="3200" dirty="0" smtClean="0">
                <a:solidFill>
                  <a:schemeClr val="tx1">
                    <a:lumMod val="85000"/>
                    <a:lumOff val="15000"/>
                  </a:schemeClr>
                </a:solidFill>
              </a:rPr>
              <a:t>方式引用资源；通过</a:t>
            </a:r>
            <a:r>
              <a:rPr lang="en-US" altLang="zh-CN" sz="3200" dirty="0" smtClean="0">
                <a:solidFill>
                  <a:srgbClr val="C00000"/>
                </a:solidFill>
              </a:rPr>
              <a:t>Resources</a:t>
            </a:r>
            <a:r>
              <a:rPr lang="zh-CN" altLang="en-US" sz="3200" dirty="0" smtClean="0">
                <a:solidFill>
                  <a:srgbClr val="C00000"/>
                </a:solidFill>
              </a:rPr>
              <a:t>对象的</a:t>
            </a:r>
            <a:r>
              <a:rPr lang="en-US" altLang="zh-CN" sz="3200" dirty="0" err="1" smtClean="0">
                <a:solidFill>
                  <a:srgbClr val="C00000"/>
                </a:solidFill>
              </a:rPr>
              <a:t>openRawResource</a:t>
            </a:r>
            <a:r>
              <a:rPr lang="en-US" altLang="zh-CN" sz="3200" dirty="0">
                <a:solidFill>
                  <a:srgbClr val="C00000"/>
                </a:solidFill>
              </a:rPr>
              <a:t>()</a:t>
            </a:r>
            <a:r>
              <a:rPr lang="zh-CN" altLang="en-US" sz="3200" dirty="0" smtClean="0">
                <a:solidFill>
                  <a:srgbClr val="C00000"/>
                </a:solidFill>
              </a:rPr>
              <a:t>方法，可以获得原始对象的输入流</a:t>
            </a:r>
            <a:r>
              <a:rPr lang="zh-CN" altLang="en-US" sz="3200" dirty="0" smtClean="0">
                <a:solidFill>
                  <a:schemeClr val="tx1">
                    <a:lumMod val="85000"/>
                    <a:lumOff val="15000"/>
                  </a:schemeClr>
                </a:solidFill>
              </a:rPr>
              <a:t>，以方便后续使用。</a:t>
            </a:r>
            <a:endParaRPr lang="en-US" altLang="zh-CN" sz="3200" dirty="0" smtClean="0">
              <a:solidFill>
                <a:schemeClr val="tx1">
                  <a:lumMod val="85000"/>
                  <a:lumOff val="15000"/>
                </a:schemeClr>
              </a:solidFill>
            </a:endParaRPr>
          </a:p>
        </p:txBody>
      </p:sp>
    </p:spTree>
    <p:extLst>
      <p:ext uri="{BB962C8B-B14F-4D97-AF65-F5344CB8AC3E}">
        <p14:creationId xmlns:p14="http://schemas.microsoft.com/office/powerpoint/2010/main" val="36338954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res/</a:t>
            </a:r>
            <a:r>
              <a:rPr lang="zh-CN" altLang="en-US" dirty="0" smtClean="0"/>
              <a:t>目录下资源的使用</a:t>
            </a:r>
            <a:endParaRPr lang="zh-CN" altLang="en-US" dirty="0"/>
          </a:p>
        </p:txBody>
      </p:sp>
      <p:sp>
        <p:nvSpPr>
          <p:cNvPr id="3" name="内容占位符 2"/>
          <p:cNvSpPr>
            <a:spLocks noGrp="1"/>
          </p:cNvSpPr>
          <p:nvPr>
            <p:ph idx="1"/>
          </p:nvPr>
        </p:nvSpPr>
        <p:spPr>
          <a:xfrm>
            <a:off x="839416" y="1600200"/>
            <a:ext cx="10742984" cy="2692896"/>
          </a:xfrm>
        </p:spPr>
        <p:txBody>
          <a:bodyPr>
            <a:normAutofit/>
          </a:bodyPr>
          <a:lstStyle/>
          <a:p>
            <a:pPr marL="342900" lvl="1" indent="-342900">
              <a:spcBef>
                <a:spcPts val="1200"/>
              </a:spcBef>
              <a:spcAft>
                <a:spcPts val="600"/>
              </a:spcAft>
              <a:buFont typeface="Arial" pitchFamily="34" charset="0"/>
              <a:buChar char="•"/>
            </a:pPr>
            <a:r>
              <a:rPr lang="zh-CN" altLang="en-US" sz="3200" smtClean="0">
                <a:solidFill>
                  <a:schemeClr val="tx1">
                    <a:lumMod val="85000"/>
                    <a:lumOff val="15000"/>
                  </a:schemeClr>
                </a:solidFill>
              </a:rPr>
              <a:t>实例：</a:t>
            </a:r>
            <a:r>
              <a:rPr lang="zh-CN" altLang="en-US" sz="3200" dirty="0">
                <a:solidFill>
                  <a:schemeClr val="tx1">
                    <a:lumMod val="85000"/>
                    <a:lumOff val="15000"/>
                  </a:schemeClr>
                </a:solidFill>
              </a:rPr>
              <a:t>实现读取</a:t>
            </a:r>
            <a:r>
              <a:rPr lang="en-US" altLang="zh-CN" sz="3200" dirty="0">
                <a:solidFill>
                  <a:schemeClr val="tx1">
                    <a:lumMod val="85000"/>
                    <a:lumOff val="15000"/>
                  </a:schemeClr>
                </a:solidFill>
              </a:rPr>
              <a:t>res/xml/</a:t>
            </a:r>
            <a:r>
              <a:rPr lang="zh-CN" altLang="en-US" sz="3200" dirty="0">
                <a:solidFill>
                  <a:schemeClr val="tx1">
                    <a:lumMod val="85000"/>
                    <a:lumOff val="15000"/>
                  </a:schemeClr>
                </a:solidFill>
              </a:rPr>
              <a:t>目录下</a:t>
            </a:r>
            <a:r>
              <a:rPr lang="zh-CN" altLang="en-US" sz="3200">
                <a:solidFill>
                  <a:schemeClr val="tx1">
                    <a:lumMod val="85000"/>
                    <a:lumOff val="15000"/>
                  </a:schemeClr>
                </a:solidFill>
              </a:rPr>
              <a:t>文件</a:t>
            </a:r>
            <a:r>
              <a:rPr lang="zh-CN" altLang="en-US" sz="3200" smtClean="0">
                <a:solidFill>
                  <a:schemeClr val="tx1">
                    <a:lumMod val="85000"/>
                    <a:lumOff val="15000"/>
                  </a:schemeClr>
                </a:solidFill>
              </a:rPr>
              <a:t>实例。</a:t>
            </a:r>
            <a:endParaRPr lang="en-US" altLang="zh-CN" sz="3200" dirty="0">
              <a:solidFill>
                <a:schemeClr val="tx1">
                  <a:lumMod val="85000"/>
                  <a:lumOff val="15000"/>
                </a:schemeClr>
              </a:solidFill>
            </a:endParaRPr>
          </a:p>
          <a:p>
            <a:pPr lvl="1">
              <a:spcBef>
                <a:spcPts val="1200"/>
              </a:spcBef>
              <a:spcAft>
                <a:spcPts val="600"/>
              </a:spcAft>
              <a:defRPr/>
            </a:pPr>
            <a:r>
              <a:rPr lang="en-US" altLang="zh-CN" sz="3200" dirty="0" smtClean="0">
                <a:solidFill>
                  <a:schemeClr val="tx1">
                    <a:lumMod val="85000"/>
                    <a:lumOff val="15000"/>
                  </a:schemeClr>
                </a:solidFill>
              </a:rPr>
              <a:t>res/xml/user.xml</a:t>
            </a:r>
            <a:r>
              <a:rPr lang="zh-CN" altLang="en-US" sz="3200" dirty="0" smtClean="0">
                <a:solidFill>
                  <a:schemeClr val="tx1">
                    <a:lumMod val="85000"/>
                    <a:lumOff val="15000"/>
                  </a:schemeClr>
                </a:solidFill>
              </a:rPr>
              <a:t>文件为一用户信息（姓名、年龄、图片资源</a:t>
            </a:r>
            <a:r>
              <a:rPr lang="zh-CN" altLang="en-US" sz="3200" smtClean="0">
                <a:solidFill>
                  <a:schemeClr val="tx1">
                    <a:lumMod val="85000"/>
                    <a:lumOff val="15000"/>
                  </a:schemeClr>
                </a:solidFill>
              </a:rPr>
              <a:t>标识）。</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要求读取该文件中内容，以显示到</a:t>
            </a:r>
            <a:r>
              <a:rPr lang="zh-CN" altLang="en-US" sz="3200" smtClean="0">
                <a:solidFill>
                  <a:schemeClr val="tx1">
                    <a:lumMod val="85000"/>
                    <a:lumOff val="15000"/>
                  </a:schemeClr>
                </a:solidFill>
              </a:rPr>
              <a:t>屏幕上。</a:t>
            </a:r>
            <a:endParaRPr lang="en-US" altLang="zh-CN"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2348072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3143674" y="3047338"/>
            <a:ext cx="5688630" cy="685801"/>
            <a:chOff x="4828395" y="764704"/>
            <a:chExt cx="5688630" cy="685801"/>
          </a:xfrm>
        </p:grpSpPr>
        <p:sp>
          <p:nvSpPr>
            <p:cNvPr id="43"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4"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res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45" name="组合 44"/>
            <p:cNvGrpSpPr/>
            <p:nvPr/>
          </p:nvGrpSpPr>
          <p:grpSpPr>
            <a:xfrm>
              <a:off x="4828395" y="764704"/>
              <a:ext cx="838200" cy="685801"/>
              <a:chOff x="2154677" y="1533774"/>
              <a:chExt cx="838200" cy="685801"/>
            </a:xfrm>
          </p:grpSpPr>
          <p:grpSp>
            <p:nvGrpSpPr>
              <p:cNvPr id="46" name="组合 45"/>
              <p:cNvGrpSpPr/>
              <p:nvPr/>
            </p:nvGrpSpPr>
            <p:grpSpPr>
              <a:xfrm>
                <a:off x="2154677" y="1533774"/>
                <a:ext cx="838200" cy="685801"/>
                <a:chOff x="2154677" y="1533774"/>
                <a:chExt cx="838200" cy="685801"/>
              </a:xfrm>
            </p:grpSpPr>
            <p:sp>
              <p:nvSpPr>
                <p:cNvPr id="72"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4"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4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0" y="2198917"/>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资源概述</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0" y="3823319"/>
            <a:ext cx="5688632" cy="685801"/>
            <a:chOff x="3467195" y="1571956"/>
            <a:chExt cx="5688632" cy="685801"/>
          </a:xfrm>
        </p:grpSpPr>
        <p:sp>
          <p:nvSpPr>
            <p:cNvPr id="40"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assets</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目录下资源</a:t>
              </a:r>
            </a:p>
          </p:txBody>
        </p:sp>
        <p:grpSp>
          <p:nvGrpSpPr>
            <p:cNvPr id="66" name="组合 65"/>
            <p:cNvGrpSpPr/>
            <p:nvPr/>
          </p:nvGrpSpPr>
          <p:grpSpPr>
            <a:xfrm>
              <a:off x="3467195" y="1571956"/>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48" name="组合 47"/>
          <p:cNvGrpSpPr/>
          <p:nvPr/>
        </p:nvGrpSpPr>
        <p:grpSpPr>
          <a:xfrm>
            <a:off x="3143672" y="4653136"/>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本地化</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应用</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6502527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assets/</a:t>
            </a:r>
            <a:r>
              <a:rPr lang="zh-CN" altLang="en-US" dirty="0"/>
              <a:t>目录下资源简介</a:t>
            </a:r>
          </a:p>
        </p:txBody>
      </p:sp>
      <p:sp>
        <p:nvSpPr>
          <p:cNvPr id="3" name="内容占位符 2"/>
          <p:cNvSpPr>
            <a:spLocks noGrp="1"/>
          </p:cNvSpPr>
          <p:nvPr>
            <p:ph idx="1"/>
          </p:nvPr>
        </p:nvSpPr>
        <p:spPr>
          <a:xfrm>
            <a:off x="839416" y="1600200"/>
            <a:ext cx="10742984" cy="4133056"/>
          </a:xfrm>
        </p:spPr>
        <p:txBody>
          <a:bodyPr>
            <a:noAutofit/>
          </a:bodyPr>
          <a:lstStyle/>
          <a:p>
            <a:pPr>
              <a:lnSpc>
                <a:spcPct val="120000"/>
              </a:lnSpc>
              <a:spcAft>
                <a:spcPts val="600"/>
              </a:spcAft>
            </a:pPr>
            <a:r>
              <a:rPr lang="en-US" altLang="zh-CN" sz="3200" dirty="0">
                <a:solidFill>
                  <a:schemeClr val="tx1">
                    <a:lumMod val="85000"/>
                    <a:lumOff val="15000"/>
                  </a:schemeClr>
                </a:solidFill>
              </a:rPr>
              <a:t>assets/</a:t>
            </a:r>
            <a:r>
              <a:rPr lang="zh-CN" altLang="en-US" sz="3200" dirty="0">
                <a:solidFill>
                  <a:schemeClr val="tx1">
                    <a:lumMod val="85000"/>
                    <a:lumOff val="15000"/>
                  </a:schemeClr>
                </a:solidFill>
              </a:rPr>
              <a:t>目录下也可以添加</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应用中所使用的资源，这些资源可以是任意格式的，且可以位于</a:t>
            </a:r>
            <a:r>
              <a:rPr lang="en-US" altLang="zh-CN" sz="3200" dirty="0">
                <a:solidFill>
                  <a:schemeClr val="tx1">
                    <a:lumMod val="85000"/>
                    <a:lumOff val="15000"/>
                  </a:schemeClr>
                </a:solidFill>
              </a:rPr>
              <a:t>assets</a:t>
            </a:r>
            <a:r>
              <a:rPr lang="zh-CN" altLang="en-US" sz="3200" dirty="0">
                <a:solidFill>
                  <a:schemeClr val="tx1">
                    <a:lumMod val="85000"/>
                    <a:lumOff val="15000"/>
                  </a:schemeClr>
                </a:solidFill>
              </a:rPr>
              <a:t>目录中的任意位置</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lvl="1">
              <a:lnSpc>
                <a:spcPct val="120000"/>
              </a:lnSpc>
              <a:spcAft>
                <a:spcPts val="600"/>
              </a:spcAft>
            </a:pP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目录中可以建立子目录，建立更灵活的目录结构。</a:t>
            </a:r>
            <a:endParaRPr lang="en-US" altLang="zh-CN" sz="3200" dirty="0" smtClean="0">
              <a:solidFill>
                <a:schemeClr val="tx1">
                  <a:lumMod val="85000"/>
                  <a:lumOff val="15000"/>
                </a:schemeClr>
              </a:solidFill>
            </a:endParaRPr>
          </a:p>
          <a:p>
            <a:pPr lvl="1">
              <a:lnSpc>
                <a:spcPct val="120000"/>
              </a:lnSpc>
              <a:spcAft>
                <a:spcPts val="600"/>
              </a:spcAft>
            </a:pP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目录中的文件格式是任意的，不一定必须是</a:t>
            </a:r>
            <a:r>
              <a:rPr lang="en-US" altLang="zh-CN" sz="3200" dirty="0" smtClean="0">
                <a:solidFill>
                  <a:schemeClr val="tx1">
                    <a:lumMod val="85000"/>
                    <a:lumOff val="15000"/>
                  </a:schemeClr>
                </a:solidFill>
              </a:rPr>
              <a:t>XML</a:t>
            </a:r>
            <a:r>
              <a:rPr lang="zh-CN" altLang="en-US" sz="3200" smtClean="0">
                <a:solidFill>
                  <a:schemeClr val="tx1">
                    <a:lumMod val="85000"/>
                    <a:lumOff val="15000"/>
                  </a:schemeClr>
                </a:solidFill>
              </a:rPr>
              <a:t>文件。</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3435184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XML</a:t>
            </a:r>
            <a:r>
              <a:rPr lang="zh-CN" altLang="en-US" dirty="0" smtClean="0"/>
              <a:t>资源概述</a:t>
            </a:r>
            <a:endParaRPr lang="zh-CN" altLang="en-US" dirty="0"/>
          </a:p>
        </p:txBody>
      </p:sp>
      <p:sp>
        <p:nvSpPr>
          <p:cNvPr id="3" name="内容占位符 2"/>
          <p:cNvSpPr>
            <a:spLocks noGrp="1"/>
          </p:cNvSpPr>
          <p:nvPr>
            <p:ph idx="1"/>
          </p:nvPr>
        </p:nvSpPr>
        <p:spPr>
          <a:xfrm>
            <a:off x="839416" y="1600201"/>
            <a:ext cx="10742984" cy="4997151"/>
          </a:xfrm>
        </p:spPr>
        <p:txBody>
          <a:bodyPr>
            <a:normAutofit/>
          </a:bodyPr>
          <a:lstStyle/>
          <a:p>
            <a:pPr marL="342900" lvl="1" indent="-342900">
              <a:spcBef>
                <a:spcPts val="1200"/>
              </a:spcBef>
              <a:spcAft>
                <a:spcPts val="600"/>
              </a:spcAft>
              <a:buFont typeface="Arial" pitchFamily="34" charset="0"/>
              <a:buChar char="•"/>
            </a:pPr>
            <a:r>
              <a:rPr lang="zh-CN" altLang="en-US" sz="3200" dirty="0">
                <a:solidFill>
                  <a:schemeClr val="tx1">
                    <a:lumMod val="85000"/>
                    <a:lumOff val="15000"/>
                  </a:schemeClr>
                </a:solidFill>
              </a:rPr>
              <a:t>为了实现</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应用</a:t>
            </a:r>
            <a:r>
              <a:rPr lang="en-US" altLang="zh-CN" sz="3200" dirty="0">
                <a:solidFill>
                  <a:schemeClr val="tx1">
                    <a:lumMod val="85000"/>
                    <a:lumOff val="15000"/>
                  </a:schemeClr>
                </a:solidFill>
              </a:rPr>
              <a:t>MVC</a:t>
            </a:r>
            <a:r>
              <a:rPr lang="zh-CN" altLang="en-US" sz="3200" dirty="0">
                <a:solidFill>
                  <a:schemeClr val="tx1">
                    <a:lumMod val="85000"/>
                    <a:lumOff val="15000"/>
                  </a:schemeClr>
                </a:solidFill>
              </a:rPr>
              <a:t>分离的目的，把应用中的各种资源单独进行分离，以实现资源的重复利用和代码维护上的高效。</a:t>
            </a:r>
            <a:endParaRPr lang="en-US" altLang="zh-CN" sz="3200" dirty="0">
              <a:solidFill>
                <a:schemeClr val="tx1">
                  <a:lumMod val="85000"/>
                  <a:lumOff val="15000"/>
                </a:schemeClr>
              </a:solidFill>
            </a:endParaRPr>
          </a:p>
          <a:p>
            <a:pPr marL="342900" lvl="1" indent="-342900">
              <a:spcBef>
                <a:spcPts val="1200"/>
              </a:spcBef>
              <a:spcAft>
                <a:spcPts val="600"/>
              </a:spcAft>
              <a:buFont typeface="Arial" pitchFamily="34" charset="0"/>
              <a:buChar char="•"/>
            </a:pP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中的资源，一般分为两类：</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a:solidFill>
                  <a:srgbClr val="C00000"/>
                </a:solidFill>
              </a:rPr>
              <a:t>系统内置</a:t>
            </a:r>
            <a:r>
              <a:rPr lang="zh-CN" altLang="en-US" sz="3200" dirty="0" smtClean="0">
                <a:solidFill>
                  <a:srgbClr val="C00000"/>
                </a:solidFill>
              </a:rPr>
              <a:t>资源</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Android SDK</a:t>
            </a:r>
            <a:r>
              <a:rPr lang="zh-CN" altLang="en-US" sz="3200" dirty="0" smtClean="0">
                <a:solidFill>
                  <a:schemeClr val="tx1">
                    <a:lumMod val="85000"/>
                    <a:lumOff val="15000"/>
                  </a:schemeClr>
                </a:solidFill>
              </a:rPr>
              <a:t>中所提供的已经定义好的资源，用户可以直接拿来使用。</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rgbClr val="C00000"/>
                </a:solidFill>
              </a:rPr>
              <a:t>用户自定义资源</a:t>
            </a:r>
            <a:r>
              <a:rPr lang="zh-CN" altLang="en-US" sz="3200" dirty="0" smtClean="0">
                <a:solidFill>
                  <a:schemeClr val="tx1">
                    <a:lumMod val="85000"/>
                    <a:lumOff val="15000"/>
                  </a:schemeClr>
                </a:solidFill>
              </a:rPr>
              <a:t>：用户自己定义或引入的，只适用于当前应用的资源。</a:t>
            </a:r>
            <a:endParaRPr lang="en-US" altLang="zh-CN"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133997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assets/</a:t>
            </a:r>
            <a:r>
              <a:rPr lang="zh-CN" altLang="en-US" dirty="0"/>
              <a:t>目录下资源简介</a:t>
            </a:r>
          </a:p>
        </p:txBody>
      </p:sp>
      <p:sp>
        <p:nvSpPr>
          <p:cNvPr id="3" name="内容占位符 2"/>
          <p:cNvSpPr>
            <a:spLocks noGrp="1"/>
          </p:cNvSpPr>
          <p:nvPr>
            <p:ph idx="1"/>
          </p:nvPr>
        </p:nvSpPr>
        <p:spPr>
          <a:xfrm>
            <a:off x="839416" y="1600200"/>
            <a:ext cx="10742984" cy="2980928"/>
          </a:xfrm>
        </p:spPr>
        <p:txBody>
          <a:bodyPr>
            <a:noAutofit/>
          </a:bodyPr>
          <a:lstStyle/>
          <a:p>
            <a:pPr>
              <a:spcAft>
                <a:spcPts val="600"/>
              </a:spcAft>
            </a:pPr>
            <a:r>
              <a:rPr lang="en-US" altLang="zh-CN" sz="3200" smtClean="0">
                <a:solidFill>
                  <a:schemeClr val="tx1">
                    <a:lumMod val="85000"/>
                    <a:lumOff val="15000"/>
                  </a:schemeClr>
                </a:solidFill>
              </a:rPr>
              <a:t>assets</a:t>
            </a:r>
            <a:r>
              <a:rPr lang="en-US" altLang="zh-CN" sz="3200" dirty="0" smtClean="0">
                <a:solidFill>
                  <a:schemeClr val="tx1">
                    <a:lumMod val="85000"/>
                    <a:lumOff val="15000"/>
                  </a:schemeClr>
                </a:solidFill>
              </a:rPr>
              <a:t>/</a:t>
            </a:r>
            <a:r>
              <a:rPr lang="zh-CN" altLang="en-US" sz="3200" dirty="0" smtClean="0">
                <a:solidFill>
                  <a:schemeClr val="tx1">
                    <a:lumMod val="85000"/>
                    <a:lumOff val="15000"/>
                  </a:schemeClr>
                </a:solidFill>
              </a:rPr>
              <a:t>目录下的文件与</a:t>
            </a:r>
            <a:r>
              <a:rPr lang="en-US" altLang="zh-CN" sz="3200" dirty="0" smtClean="0">
                <a:solidFill>
                  <a:schemeClr val="tx1">
                    <a:lumMod val="85000"/>
                    <a:lumOff val="15000"/>
                  </a:schemeClr>
                </a:solidFill>
              </a:rPr>
              <a:t>res/raw/</a:t>
            </a:r>
            <a:r>
              <a:rPr lang="zh-CN" altLang="en-US" sz="3200" dirty="0" smtClean="0">
                <a:solidFill>
                  <a:schemeClr val="tx1">
                    <a:lumMod val="85000"/>
                    <a:lumOff val="15000"/>
                  </a:schemeClr>
                </a:solidFill>
              </a:rPr>
              <a:t>目录下文件区别：</a:t>
            </a:r>
            <a:endParaRPr lang="en-US" altLang="zh-CN" sz="3200" dirty="0" smtClean="0">
              <a:solidFill>
                <a:schemeClr val="tx1">
                  <a:lumMod val="85000"/>
                  <a:lumOff val="15000"/>
                </a:schemeClr>
              </a:solidFill>
            </a:endParaRPr>
          </a:p>
          <a:p>
            <a:pPr lvl="1">
              <a:spcAft>
                <a:spcPts val="600"/>
              </a:spcAft>
            </a:pPr>
            <a:r>
              <a:rPr lang="en-US" altLang="zh-CN" sz="3200" dirty="0" smtClean="0">
                <a:solidFill>
                  <a:srgbClr val="C00000"/>
                </a:solidFill>
              </a:rPr>
              <a:t>assets/</a:t>
            </a:r>
            <a:r>
              <a:rPr lang="zh-CN" altLang="en-US" sz="3200" dirty="0" smtClean="0">
                <a:solidFill>
                  <a:srgbClr val="C00000"/>
                </a:solidFill>
              </a:rPr>
              <a:t>目录下文件不会被</a:t>
            </a:r>
            <a:r>
              <a:rPr lang="en-US" altLang="zh-CN" sz="3200" dirty="0" smtClean="0">
                <a:solidFill>
                  <a:srgbClr val="C00000"/>
                </a:solidFill>
              </a:rPr>
              <a:t>R</a:t>
            </a:r>
            <a:r>
              <a:rPr lang="zh-CN" altLang="en-US" sz="3200" dirty="0" smtClean="0">
                <a:solidFill>
                  <a:srgbClr val="C00000"/>
                </a:solidFill>
              </a:rPr>
              <a:t>类索引</a:t>
            </a:r>
            <a:r>
              <a:rPr lang="zh-CN" altLang="en-US" sz="3200" dirty="0" smtClean="0">
                <a:solidFill>
                  <a:schemeClr val="tx1">
                    <a:lumMod val="85000"/>
                    <a:lumOff val="15000"/>
                  </a:schemeClr>
                </a:solidFill>
              </a:rPr>
              <a:t>，即</a:t>
            </a: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目录下资源不能使用</a:t>
            </a:r>
            <a:r>
              <a:rPr lang="en-US" altLang="zh-CN" sz="3200" dirty="0" smtClean="0">
                <a:solidFill>
                  <a:schemeClr val="tx1">
                    <a:lumMod val="85000"/>
                    <a:lumOff val="15000"/>
                  </a:schemeClr>
                </a:solidFill>
              </a:rPr>
              <a:t>Resources</a:t>
            </a:r>
            <a:r>
              <a:rPr lang="zh-CN" altLang="en-US" sz="3200" dirty="0" smtClean="0">
                <a:solidFill>
                  <a:schemeClr val="tx1">
                    <a:lumMod val="85000"/>
                    <a:lumOff val="15000"/>
                  </a:schemeClr>
                </a:solidFill>
              </a:rPr>
              <a:t>对象获取。</a:t>
            </a:r>
            <a:endParaRPr lang="en-US" altLang="zh-CN" sz="3200" dirty="0" smtClean="0">
              <a:solidFill>
                <a:schemeClr val="tx1">
                  <a:lumMod val="85000"/>
                  <a:lumOff val="15000"/>
                </a:schemeClr>
              </a:solidFill>
            </a:endParaRPr>
          </a:p>
          <a:p>
            <a:pPr lvl="1">
              <a:spcAft>
                <a:spcPts val="600"/>
              </a:spcAft>
            </a:pPr>
            <a:r>
              <a:rPr lang="en-US" altLang="zh-CN" sz="3200" dirty="0" smtClean="0">
                <a:solidFill>
                  <a:srgbClr val="C00000"/>
                </a:solidFill>
              </a:rPr>
              <a:t>assets/</a:t>
            </a:r>
            <a:r>
              <a:rPr lang="zh-CN" altLang="en-US" sz="3200" dirty="0" smtClean="0">
                <a:solidFill>
                  <a:srgbClr val="C00000"/>
                </a:solidFill>
              </a:rPr>
              <a:t>目录下资源不会被打包到</a:t>
            </a:r>
            <a:r>
              <a:rPr lang="en-US" altLang="zh-CN" sz="3200" dirty="0" smtClean="0">
                <a:solidFill>
                  <a:srgbClr val="C00000"/>
                </a:solidFill>
              </a:rPr>
              <a:t>APK</a:t>
            </a:r>
            <a:r>
              <a:rPr lang="zh-CN" altLang="en-US" sz="3200" dirty="0" smtClean="0">
                <a:solidFill>
                  <a:srgbClr val="C00000"/>
                </a:solidFill>
              </a:rPr>
              <a:t>中</a:t>
            </a:r>
            <a:r>
              <a:rPr lang="zh-CN" altLang="en-US" sz="3200" dirty="0" smtClean="0">
                <a:solidFill>
                  <a:schemeClr val="tx1">
                    <a:lumMod val="85000"/>
                    <a:lumOff val="15000"/>
                  </a:schemeClr>
                </a:solidFill>
              </a:rPr>
              <a:t>，即</a:t>
            </a: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目录中适合存放过大的文件。</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14531635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assets/</a:t>
            </a:r>
            <a:r>
              <a:rPr lang="zh-CN" altLang="en-US" dirty="0"/>
              <a:t>目录下资源的使用</a:t>
            </a:r>
            <a:endParaRPr lang="zh-CN" altLang="en-US" dirty="0">
              <a:latin typeface="+mj-ea"/>
            </a:endParaRPr>
          </a:p>
        </p:txBody>
      </p:sp>
      <p:sp>
        <p:nvSpPr>
          <p:cNvPr id="3" name="内容占位符 2"/>
          <p:cNvSpPr>
            <a:spLocks noGrp="1"/>
          </p:cNvSpPr>
          <p:nvPr>
            <p:ph idx="1"/>
          </p:nvPr>
        </p:nvSpPr>
        <p:spPr>
          <a:xfrm>
            <a:off x="839416" y="1412776"/>
            <a:ext cx="10873208" cy="3156974"/>
          </a:xfrm>
        </p:spPr>
        <p:txBody>
          <a:bodyPr>
            <a:normAutofit/>
          </a:bodyPr>
          <a:lstStyle/>
          <a:p>
            <a:pPr marL="342900" lvl="1" indent="-342900">
              <a:spcBef>
                <a:spcPts val="1200"/>
              </a:spcBef>
              <a:spcAft>
                <a:spcPts val="600"/>
              </a:spcAft>
              <a:buFont typeface="Arial" pitchFamily="34" charset="0"/>
              <a:buChar char="•"/>
            </a:pPr>
            <a:r>
              <a:rPr lang="zh-CN" altLang="en-US" sz="3200" dirty="0">
                <a:solidFill>
                  <a:schemeClr val="tx1">
                    <a:lumMod val="85000"/>
                    <a:lumOff val="15000"/>
                  </a:schemeClr>
                </a:solidFill>
              </a:rPr>
              <a:t>在</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中使用</a:t>
            </a:r>
            <a:r>
              <a:rPr lang="en-US" altLang="zh-CN" sz="3200" dirty="0">
                <a:solidFill>
                  <a:schemeClr val="tx1">
                    <a:lumMod val="85000"/>
                    <a:lumOff val="15000"/>
                  </a:schemeClr>
                </a:solidFill>
              </a:rPr>
              <a:t>assets</a:t>
            </a:r>
            <a:r>
              <a:rPr lang="zh-CN" altLang="en-US" sz="3200" dirty="0">
                <a:solidFill>
                  <a:schemeClr val="tx1">
                    <a:lumMod val="85000"/>
                    <a:lumOff val="15000"/>
                  </a:schemeClr>
                </a:solidFill>
              </a:rPr>
              <a:t>目录下资源：</a:t>
            </a:r>
            <a:endParaRPr lang="en-US" altLang="zh-CN" sz="3200" dirty="0">
              <a:solidFill>
                <a:schemeClr val="tx1">
                  <a:lumMod val="85000"/>
                  <a:lumOff val="15000"/>
                </a:schemeClr>
              </a:solidFill>
            </a:endParaRPr>
          </a:p>
          <a:p>
            <a:pPr lvl="1">
              <a:spcBef>
                <a:spcPts val="0"/>
              </a:spcBef>
              <a:defRPr/>
            </a:pP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目录下的资源</a:t>
            </a:r>
            <a:r>
              <a:rPr lang="zh-CN" altLang="en-US" sz="3200" dirty="0" smtClean="0">
                <a:solidFill>
                  <a:srgbClr val="C00000"/>
                </a:solidFill>
              </a:rPr>
              <a:t>不会被</a:t>
            </a:r>
            <a:r>
              <a:rPr lang="en-US" altLang="zh-CN" sz="3200" dirty="0" smtClean="0">
                <a:solidFill>
                  <a:srgbClr val="C00000"/>
                </a:solidFill>
              </a:rPr>
              <a:t>R</a:t>
            </a:r>
            <a:r>
              <a:rPr lang="zh-CN" altLang="en-US" sz="3200" dirty="0" smtClean="0">
                <a:solidFill>
                  <a:srgbClr val="C00000"/>
                </a:solidFill>
              </a:rPr>
              <a:t>类处理</a:t>
            </a:r>
            <a:r>
              <a:rPr lang="zh-CN" altLang="en-US" sz="3200" dirty="0" smtClean="0">
                <a:solidFill>
                  <a:schemeClr val="tx1">
                    <a:lumMod val="85000"/>
                    <a:lumOff val="15000"/>
                  </a:schemeClr>
                </a:solidFill>
              </a:rPr>
              <a:t>，因此不能使用</a:t>
            </a:r>
            <a:r>
              <a:rPr lang="en-US" altLang="zh-CN" sz="3200" dirty="0" smtClean="0">
                <a:solidFill>
                  <a:schemeClr val="tx1">
                    <a:lumMod val="85000"/>
                    <a:lumOff val="15000"/>
                  </a:schemeClr>
                </a:solidFill>
              </a:rPr>
              <a:t>res</a:t>
            </a:r>
            <a:r>
              <a:rPr lang="zh-CN" altLang="en-US" sz="3200" dirty="0" smtClean="0">
                <a:solidFill>
                  <a:schemeClr val="tx1">
                    <a:lumMod val="85000"/>
                    <a:lumOff val="15000"/>
                  </a:schemeClr>
                </a:solidFill>
              </a:rPr>
              <a:t>目录下资源的访问方式来访问。</a:t>
            </a:r>
            <a:endParaRPr lang="en-US" altLang="zh-CN" sz="3200" dirty="0" smtClean="0">
              <a:solidFill>
                <a:schemeClr val="tx1">
                  <a:lumMod val="85000"/>
                  <a:lumOff val="15000"/>
                </a:schemeClr>
              </a:solidFill>
            </a:endParaRPr>
          </a:p>
          <a:p>
            <a:pPr lvl="1">
              <a:spcBef>
                <a:spcPts val="0"/>
              </a:spcBef>
              <a:defRPr/>
            </a:pP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Java</a:t>
            </a:r>
            <a:r>
              <a:rPr lang="zh-CN" altLang="en-US" sz="3200" dirty="0" smtClean="0">
                <a:solidFill>
                  <a:schemeClr val="tx1">
                    <a:lumMod val="85000"/>
                    <a:lumOff val="15000"/>
                  </a:schemeClr>
                </a:solidFill>
              </a:rPr>
              <a:t>代码中，一般是通过</a:t>
            </a:r>
            <a:r>
              <a:rPr lang="en-US" altLang="zh-CN" sz="3200" dirty="0" err="1" smtClean="0">
                <a:solidFill>
                  <a:srgbClr val="C00000"/>
                </a:solidFill>
              </a:rPr>
              <a:t>getAssets</a:t>
            </a:r>
            <a:r>
              <a:rPr lang="en-US" altLang="zh-CN" sz="3200" dirty="0" smtClean="0">
                <a:solidFill>
                  <a:srgbClr val="C00000"/>
                </a:solidFill>
              </a:rPr>
              <a:t>( )</a:t>
            </a:r>
            <a:r>
              <a:rPr lang="zh-CN" altLang="en-US" sz="3200" dirty="0" smtClean="0">
                <a:solidFill>
                  <a:schemeClr val="tx1">
                    <a:lumMod val="85000"/>
                    <a:lumOff val="15000"/>
                  </a:schemeClr>
                </a:solidFill>
              </a:rPr>
              <a:t>方法获得</a:t>
            </a:r>
            <a:r>
              <a:rPr lang="en-US" altLang="zh-CN" sz="3200" b="1" dirty="0" err="1" smtClean="0">
                <a:solidFill>
                  <a:srgbClr val="C00000"/>
                </a:solidFill>
              </a:rPr>
              <a:t>AssetManager</a:t>
            </a:r>
            <a:r>
              <a:rPr lang="zh-CN" altLang="en-US" sz="3200" dirty="0" smtClean="0">
                <a:solidFill>
                  <a:schemeClr val="tx1">
                    <a:lumMod val="85000"/>
                    <a:lumOff val="15000"/>
                  </a:schemeClr>
                </a:solidFill>
              </a:rPr>
              <a:t>对象，然后再加载指定资源，处理该</a:t>
            </a:r>
            <a:r>
              <a:rPr lang="zh-CN" altLang="en-US" sz="3200" smtClean="0">
                <a:solidFill>
                  <a:schemeClr val="tx1">
                    <a:lumMod val="85000"/>
                    <a:lumOff val="15000"/>
                  </a:schemeClr>
                </a:solidFill>
              </a:rPr>
              <a:t>资源。</a:t>
            </a:r>
            <a:endParaRPr lang="en-US" altLang="zh-CN" sz="3200" dirty="0" smtClean="0"/>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6" name="矩形 5"/>
          <p:cNvSpPr/>
          <p:nvPr/>
        </p:nvSpPr>
        <p:spPr>
          <a:xfrm>
            <a:off x="2351584" y="4221088"/>
            <a:ext cx="8928992" cy="230425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chemeClr val="tx1">
                    <a:lumMod val="85000"/>
                    <a:lumOff val="15000"/>
                  </a:schemeClr>
                </a:solidFill>
                <a:latin typeface="Consolas" panose="020B0609020204030204" pitchFamily="49" charset="0"/>
              </a:rPr>
              <a:t>AssetManager assetManager = getAssets();</a:t>
            </a:r>
            <a:br>
              <a:rPr lang="zh-CN" altLang="zh-CN" sz="2400" b="1" dirty="0">
                <a:solidFill>
                  <a:schemeClr val="tx1">
                    <a:lumMod val="85000"/>
                    <a:lumOff val="15000"/>
                  </a:schemeClr>
                </a:solidFill>
                <a:latin typeface="Consolas" panose="020B0609020204030204" pitchFamily="49" charset="0"/>
              </a:rPr>
            </a:br>
            <a:r>
              <a:rPr lang="zh-CN" altLang="zh-CN" sz="2400" b="1" dirty="0">
                <a:solidFill>
                  <a:schemeClr val="tx1">
                    <a:lumMod val="85000"/>
                    <a:lumOff val="15000"/>
                  </a:schemeClr>
                </a:solidFill>
                <a:latin typeface="Consolas" panose="020B0609020204030204" pitchFamily="49" charset="0"/>
              </a:rPr>
              <a:t>try {</a:t>
            </a:r>
            <a:br>
              <a:rPr lang="zh-CN" altLang="zh-CN" sz="2400" b="1" dirty="0">
                <a:solidFill>
                  <a:schemeClr val="tx1">
                    <a:lumMod val="85000"/>
                    <a:lumOff val="15000"/>
                  </a:schemeClr>
                </a:solidFill>
                <a:latin typeface="Consolas" panose="020B0609020204030204" pitchFamily="49" charset="0"/>
              </a:rPr>
            </a:br>
            <a:r>
              <a:rPr lang="zh-CN" altLang="zh-CN" sz="2400" b="1" dirty="0">
                <a:solidFill>
                  <a:schemeClr val="tx1">
                    <a:lumMod val="85000"/>
                    <a:lumOff val="15000"/>
                  </a:schemeClr>
                </a:solidFill>
                <a:latin typeface="Consolas" panose="020B0609020204030204" pitchFamily="49" charset="0"/>
              </a:rPr>
              <a:t>    InputStream is = assetManager.open("test.txt");</a:t>
            </a:r>
            <a:br>
              <a:rPr lang="zh-CN" altLang="zh-CN" sz="2400" b="1" dirty="0">
                <a:solidFill>
                  <a:schemeClr val="tx1">
                    <a:lumMod val="85000"/>
                    <a:lumOff val="15000"/>
                  </a:schemeClr>
                </a:solidFill>
                <a:latin typeface="Consolas" panose="020B0609020204030204" pitchFamily="49" charset="0"/>
              </a:rPr>
            </a:br>
            <a:r>
              <a:rPr lang="zh-CN" altLang="zh-CN" sz="2400" b="1" dirty="0">
                <a:solidFill>
                  <a:schemeClr val="tx1">
                    <a:lumMod val="85000"/>
                    <a:lumOff val="15000"/>
                  </a:schemeClr>
                </a:solidFill>
                <a:latin typeface="Consolas" panose="020B0609020204030204" pitchFamily="49" charset="0"/>
              </a:rPr>
              <a:t>} catch (IOException e) {</a:t>
            </a:r>
            <a:br>
              <a:rPr lang="zh-CN" altLang="zh-CN" sz="2400" b="1" dirty="0">
                <a:solidFill>
                  <a:schemeClr val="tx1">
                    <a:lumMod val="85000"/>
                    <a:lumOff val="15000"/>
                  </a:schemeClr>
                </a:solidFill>
                <a:latin typeface="Consolas" panose="020B0609020204030204" pitchFamily="49" charset="0"/>
              </a:rPr>
            </a:br>
            <a:r>
              <a:rPr lang="zh-CN" altLang="zh-CN" sz="2400" b="1" dirty="0">
                <a:solidFill>
                  <a:schemeClr val="tx1">
                    <a:lumMod val="85000"/>
                    <a:lumOff val="15000"/>
                  </a:schemeClr>
                </a:solidFill>
                <a:latin typeface="Consolas" panose="020B0609020204030204" pitchFamily="49" charset="0"/>
              </a:rPr>
              <a:t>    e.printStackTrace();</a:t>
            </a:r>
            <a:br>
              <a:rPr lang="zh-CN" altLang="zh-CN" sz="2400" b="1" dirty="0">
                <a:solidFill>
                  <a:schemeClr val="tx1">
                    <a:lumMod val="85000"/>
                    <a:lumOff val="15000"/>
                  </a:schemeClr>
                </a:solidFill>
                <a:latin typeface="Consolas" panose="020B0609020204030204" pitchFamily="49" charset="0"/>
              </a:rPr>
            </a:br>
            <a:r>
              <a:rPr lang="zh-CN" altLang="zh-CN" sz="2400" b="1" dirty="0">
                <a:solidFill>
                  <a:schemeClr val="tx1">
                    <a:lumMod val="85000"/>
                    <a:lumOff val="15000"/>
                  </a:schemeClr>
                </a:solidFill>
                <a:latin typeface="Consolas" panose="020B0609020204030204" pitchFamily="49" charset="0"/>
              </a:rPr>
              <a:t>}</a:t>
            </a:r>
          </a:p>
        </p:txBody>
      </p:sp>
    </p:spTree>
    <p:extLst>
      <p:ext uri="{BB962C8B-B14F-4D97-AF65-F5344CB8AC3E}">
        <p14:creationId xmlns:p14="http://schemas.microsoft.com/office/powerpoint/2010/main" val="285987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assets/</a:t>
            </a:r>
            <a:r>
              <a:rPr lang="zh-CN" altLang="en-US" dirty="0"/>
              <a:t>目录下资源的使用</a:t>
            </a:r>
            <a:endParaRPr lang="zh-CN" altLang="en-US" dirty="0">
              <a:latin typeface="+mj-ea"/>
            </a:endParaRPr>
          </a:p>
        </p:txBody>
      </p:sp>
      <p:sp>
        <p:nvSpPr>
          <p:cNvPr id="3" name="内容占位符 2"/>
          <p:cNvSpPr>
            <a:spLocks noGrp="1"/>
          </p:cNvSpPr>
          <p:nvPr>
            <p:ph idx="1"/>
          </p:nvPr>
        </p:nvSpPr>
        <p:spPr>
          <a:xfrm>
            <a:off x="767408" y="1628800"/>
            <a:ext cx="10814992" cy="1152128"/>
          </a:xfrm>
        </p:spPr>
        <p:txBody>
          <a:bodyPr>
            <a:normAutofit/>
          </a:bodyPr>
          <a:lstStyle/>
          <a:p>
            <a:pPr marL="342900" lvl="1" indent="-342900">
              <a:spcBef>
                <a:spcPts val="1200"/>
              </a:spcBef>
              <a:spcAft>
                <a:spcPts val="600"/>
              </a:spcAft>
              <a:buFont typeface="Arial" pitchFamily="34" charset="0"/>
              <a:buChar char="•"/>
            </a:pPr>
            <a:r>
              <a:rPr lang="zh-CN" altLang="en-US" sz="3200" dirty="0">
                <a:solidFill>
                  <a:schemeClr val="tx1">
                    <a:lumMod val="85000"/>
                    <a:lumOff val="15000"/>
                  </a:schemeClr>
                </a:solidFill>
              </a:rPr>
              <a:t>在</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中使用</a:t>
            </a:r>
            <a:r>
              <a:rPr lang="en-US" altLang="zh-CN" sz="3200" dirty="0">
                <a:solidFill>
                  <a:schemeClr val="tx1">
                    <a:lumMod val="85000"/>
                    <a:lumOff val="15000"/>
                  </a:schemeClr>
                </a:solidFill>
              </a:rPr>
              <a:t>assets</a:t>
            </a:r>
            <a:r>
              <a:rPr lang="zh-CN" altLang="en-US" sz="3200" dirty="0">
                <a:solidFill>
                  <a:schemeClr val="tx1">
                    <a:lumMod val="85000"/>
                    <a:lumOff val="15000"/>
                  </a:schemeClr>
                </a:solidFill>
              </a:rPr>
              <a:t>目录下资源：</a:t>
            </a:r>
            <a:endParaRPr lang="en-US" altLang="zh-CN" sz="3200" dirty="0">
              <a:solidFill>
                <a:schemeClr val="tx1">
                  <a:lumMod val="85000"/>
                  <a:lumOff val="15000"/>
                </a:schemeClr>
              </a:solidFill>
            </a:endParaRPr>
          </a:p>
          <a:p>
            <a:pPr lvl="1">
              <a:spcBef>
                <a:spcPts val="0"/>
              </a:spcBef>
              <a:defRPr/>
            </a:pPr>
            <a:r>
              <a:rPr lang="en-US" altLang="zh-CN" sz="2800" dirty="0" err="1" smtClean="0">
                <a:solidFill>
                  <a:schemeClr val="tx1">
                    <a:lumMod val="85000"/>
                    <a:lumOff val="15000"/>
                  </a:schemeClr>
                </a:solidFill>
              </a:rPr>
              <a:t>AssetManager</a:t>
            </a:r>
            <a:r>
              <a:rPr lang="zh-CN" altLang="en-US" sz="2800" dirty="0" smtClean="0">
                <a:solidFill>
                  <a:schemeClr val="tx1">
                    <a:lumMod val="85000"/>
                    <a:lumOff val="15000"/>
                  </a:schemeClr>
                </a:solidFill>
              </a:rPr>
              <a:t>对象中的常用</a:t>
            </a:r>
            <a:r>
              <a:rPr lang="zh-CN" altLang="en-US" sz="2800" smtClean="0">
                <a:solidFill>
                  <a:schemeClr val="tx1">
                    <a:lumMod val="85000"/>
                    <a:lumOff val="15000"/>
                  </a:schemeClr>
                </a:solidFill>
              </a:rPr>
              <a:t>方法：</a:t>
            </a:r>
            <a:endParaRPr lang="en-US" altLang="zh-CN" sz="2800" dirty="0" smtClean="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6" name="内容占位符 2"/>
          <p:cNvSpPr txBox="1">
            <a:spLocks/>
          </p:cNvSpPr>
          <p:nvPr/>
        </p:nvSpPr>
        <p:spPr>
          <a:xfrm>
            <a:off x="767408" y="5472608"/>
            <a:ext cx="10814992" cy="12687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1200"/>
              </a:spcBef>
              <a:spcAft>
                <a:spcPts val="600"/>
              </a:spcAft>
              <a:defRPr/>
            </a:pPr>
            <a:r>
              <a:rPr lang="zh-CN" altLang="en-US" sz="2800" smtClean="0"/>
              <a:t>详细</a:t>
            </a:r>
            <a:r>
              <a:rPr lang="zh-CN" altLang="en-US" sz="2800"/>
              <a:t>信息，请参考</a:t>
            </a:r>
            <a:r>
              <a:rPr lang="zh-CN" altLang="en-US" sz="2800" smtClean="0"/>
              <a:t>：</a:t>
            </a:r>
            <a:endParaRPr lang="en-US" altLang="zh-CN" sz="2800" smtClean="0"/>
          </a:p>
          <a:p>
            <a:pPr marL="57150" indent="0">
              <a:spcBef>
                <a:spcPts val="1200"/>
              </a:spcBef>
              <a:spcAft>
                <a:spcPts val="600"/>
              </a:spcAft>
              <a:buNone/>
              <a:defRPr/>
            </a:pPr>
            <a:r>
              <a:rPr lang="en-US" altLang="zh-CN" sz="2000" smtClean="0">
                <a:hlinkClick r:id="rId2"/>
              </a:rPr>
              <a:t>http://www.android-doc.com/reference/android/content/res/AssetManager.html</a:t>
            </a:r>
            <a:endParaRPr lang="en-US" altLang="zh-CN" sz="2000" smtClean="0"/>
          </a:p>
          <a:p>
            <a:pPr lvl="2">
              <a:spcBef>
                <a:spcPts val="1200"/>
              </a:spcBef>
              <a:spcAft>
                <a:spcPts val="600"/>
              </a:spcAft>
              <a:defRPr/>
            </a:pPr>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832673751"/>
              </p:ext>
            </p:extLst>
          </p:nvPr>
        </p:nvGraphicFramePr>
        <p:xfrm>
          <a:off x="1008329" y="2835505"/>
          <a:ext cx="10369152" cy="2546896"/>
        </p:xfrm>
        <a:graphic>
          <a:graphicData uri="http://schemas.openxmlformats.org/drawingml/2006/table">
            <a:tbl>
              <a:tblPr firstRow="1" bandRow="1">
                <a:tableStyleId>{5C22544A-7EE6-4342-B048-85BDC9FD1C3A}</a:tableStyleId>
              </a:tblPr>
              <a:tblGrid>
                <a:gridCol w="4655623">
                  <a:extLst>
                    <a:ext uri="{9D8B030D-6E8A-4147-A177-3AD203B41FA5}">
                      <a16:colId xmlns:a16="http://schemas.microsoft.com/office/drawing/2014/main" val="3843783346"/>
                    </a:ext>
                  </a:extLst>
                </a:gridCol>
                <a:gridCol w="5713529">
                  <a:extLst>
                    <a:ext uri="{9D8B030D-6E8A-4147-A177-3AD203B41FA5}">
                      <a16:colId xmlns:a16="http://schemas.microsoft.com/office/drawing/2014/main" val="20001"/>
                    </a:ext>
                  </a:extLst>
                </a:gridCol>
              </a:tblGrid>
              <a:tr h="386517">
                <a:tc>
                  <a:txBody>
                    <a:bodyPr/>
                    <a:lstStyle/>
                    <a:p>
                      <a:pPr algn="ctr"/>
                      <a:r>
                        <a:rPr lang="zh-CN" altLang="en-US" b="1" smtClean="0">
                          <a:solidFill>
                            <a:schemeClr val="tx1">
                              <a:lumMod val="85000"/>
                              <a:lumOff val="15000"/>
                            </a:schemeClr>
                          </a:solidFill>
                          <a:latin typeface="微软雅黑" panose="020B0503020204020204" pitchFamily="34" charset="-122"/>
                          <a:ea typeface="微软雅黑" panose="020B0503020204020204" pitchFamily="34" charset="-122"/>
                        </a:rPr>
                        <a:t>方法名</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b="1" smtClean="0">
                          <a:solidFill>
                            <a:schemeClr val="tx1">
                              <a:lumMod val="85000"/>
                              <a:lumOff val="15000"/>
                            </a:schemeClr>
                          </a:solidFill>
                          <a:latin typeface="微软雅黑" panose="020B0503020204020204" pitchFamily="34" charset="-122"/>
                          <a:ea typeface="微软雅黑" panose="020B0503020204020204" pitchFamily="34" charset="-122"/>
                        </a:rPr>
                        <a:t>描述</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39026">
                <a:tc>
                  <a:txBody>
                    <a:bodyPr/>
                    <a:lstStyle/>
                    <a:p>
                      <a:pPr marL="108000" algn="l"/>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S</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tring[] list(String path)</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返回</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path</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目录下所有文件组成的字符串数组形式（若</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path</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为空，则表示</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assets</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目录）</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07030">
                <a:tc>
                  <a:txBody>
                    <a:bodyPr/>
                    <a:lstStyle/>
                    <a:p>
                      <a:pPr marL="108000" algn="l"/>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InputStream open(String filename)</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打开指定</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fileName</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表示的文件流，返回该输入流</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75238307"/>
                  </a:ext>
                </a:extLst>
              </a:tr>
              <a:tr h="573090">
                <a:tc>
                  <a:txBody>
                    <a:bodyPr/>
                    <a:lstStyle/>
                    <a:p>
                      <a:pPr marL="108000" algn="l"/>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XmlResourceParser</a:t>
                      </a:r>
                      <a:r>
                        <a:rPr lang="en-US" b="0" baseline="0" smtClean="0">
                          <a:solidFill>
                            <a:schemeClr val="tx1">
                              <a:lumMod val="85000"/>
                              <a:lumOff val="15000"/>
                            </a:schemeClr>
                          </a:solidFill>
                          <a:effectLst/>
                          <a:latin typeface="微软雅黑" panose="020B0503020204020204" pitchFamily="34" charset="-122"/>
                          <a:ea typeface="微软雅黑" panose="020B0503020204020204" pitchFamily="34" charset="-122"/>
                        </a:rPr>
                        <a:t> openXmlResourceParser(String filename)</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从</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assets</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目录下的</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fileName</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文件中加载</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XML</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解析器</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441233">
                <a:tc>
                  <a:txBody>
                    <a:bodyPr/>
                    <a:lstStyle/>
                    <a:p>
                      <a:pPr marL="108000" algn="l"/>
                      <a:r>
                        <a:rPr 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void close()</a:t>
                      </a:r>
                      <a:endParaRPr lang="en-US" sz="1800" b="0" kern="1200" dirty="0">
                        <a:solidFill>
                          <a:schemeClr val="tx1">
                            <a:lumMod val="85000"/>
                            <a:lumOff val="15000"/>
                          </a:schemeClr>
                        </a:solidFill>
                        <a:effectLst/>
                        <a:latin typeface="微软雅黑" panose="020B0503020204020204" pitchFamily="34" charset="-122"/>
                        <a:ea typeface="微软雅黑" panose="020B0503020204020204" pitchFamily="34" charset="-122"/>
                        <a:cs typeface="+mn-cs"/>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关闭当前</a:t>
                      </a:r>
                      <a:r>
                        <a:rPr lang="en-US" altLang="zh-CN"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AssetManager</a:t>
                      </a:r>
                      <a:r>
                        <a:rPr lang="zh-CN" alt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对象</a:t>
                      </a:r>
                      <a:endParaRPr lang="zh-CN" altLang="en-US" sz="1800" b="0" kern="1200" dirty="0">
                        <a:solidFill>
                          <a:schemeClr val="tx1">
                            <a:lumMod val="85000"/>
                            <a:lumOff val="15000"/>
                          </a:schemeClr>
                        </a:solidFill>
                        <a:effectLst/>
                        <a:latin typeface="微软雅黑" panose="020B0503020204020204" pitchFamily="34" charset="-122"/>
                        <a:ea typeface="微软雅黑" panose="020B0503020204020204" pitchFamily="34" charset="-122"/>
                        <a:cs typeface="+mn-cs"/>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74007439"/>
                  </a:ext>
                </a:extLst>
              </a:tr>
            </a:tbl>
          </a:graphicData>
        </a:graphic>
      </p:graphicFrame>
    </p:spTree>
    <p:extLst>
      <p:ext uri="{BB962C8B-B14F-4D97-AF65-F5344CB8AC3E}">
        <p14:creationId xmlns:p14="http://schemas.microsoft.com/office/powerpoint/2010/main" val="35005911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altLang="zh-CN" dirty="0"/>
              <a:t>assets/</a:t>
            </a:r>
            <a:r>
              <a:rPr lang="zh-CN" altLang="en-US" dirty="0"/>
              <a:t>目录下资源的使用</a:t>
            </a:r>
            <a:endParaRPr lang="zh-CN" altLang="en-US" dirty="0">
              <a:latin typeface="+mj-ea"/>
            </a:endParaRPr>
          </a:p>
        </p:txBody>
      </p:sp>
      <p:sp>
        <p:nvSpPr>
          <p:cNvPr id="3" name="内容占位符 2"/>
          <p:cNvSpPr>
            <a:spLocks noGrp="1"/>
          </p:cNvSpPr>
          <p:nvPr>
            <p:ph idx="1"/>
          </p:nvPr>
        </p:nvSpPr>
        <p:spPr>
          <a:xfrm>
            <a:off x="839416" y="1600201"/>
            <a:ext cx="10742984" cy="4525963"/>
          </a:xfrm>
        </p:spPr>
        <p:txBody>
          <a:bodyPr>
            <a:normAutofit/>
          </a:bodyPr>
          <a:lstStyle/>
          <a:p>
            <a:pPr>
              <a:spcAft>
                <a:spcPts val="600"/>
              </a:spcAft>
              <a:defRPr/>
            </a:pPr>
            <a:r>
              <a:rPr lang="zh-CN" altLang="en-US" sz="3200" smtClean="0">
                <a:solidFill>
                  <a:schemeClr val="tx1">
                    <a:lumMod val="85000"/>
                    <a:lumOff val="15000"/>
                  </a:schemeClr>
                </a:solidFill>
              </a:rPr>
              <a:t>实例：</a:t>
            </a:r>
            <a:r>
              <a:rPr lang="zh-CN" altLang="en-US" sz="3200" dirty="0" smtClean="0">
                <a:solidFill>
                  <a:schemeClr val="tx1">
                    <a:lumMod val="85000"/>
                    <a:lumOff val="15000"/>
                  </a:schemeClr>
                </a:solidFill>
              </a:rPr>
              <a:t>简单</a:t>
            </a: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目录下资源使用的实例。</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以</a:t>
            </a:r>
            <a:r>
              <a:rPr lang="en-US" altLang="zh-CN" sz="3200" dirty="0" err="1" smtClean="0">
                <a:solidFill>
                  <a:schemeClr val="tx1">
                    <a:lumMod val="85000"/>
                    <a:lumOff val="15000"/>
                  </a:schemeClr>
                </a:solidFill>
              </a:rPr>
              <a:t>ListView</a:t>
            </a:r>
            <a:r>
              <a:rPr lang="zh-CN" altLang="en-US" sz="3200" dirty="0" smtClean="0">
                <a:solidFill>
                  <a:schemeClr val="tx1">
                    <a:lumMod val="85000"/>
                    <a:lumOff val="15000"/>
                  </a:schemeClr>
                </a:solidFill>
              </a:rPr>
              <a:t>列表形式显示出当前</a:t>
            </a: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目录下文本文件（以</a:t>
            </a:r>
            <a:r>
              <a:rPr lang="en-US" altLang="zh-CN" sz="3200" dirty="0" smtClean="0">
                <a:solidFill>
                  <a:schemeClr val="tx1">
                    <a:lumMod val="85000"/>
                    <a:lumOff val="15000"/>
                  </a:schemeClr>
                </a:solidFill>
              </a:rPr>
              <a:t>.txt</a:t>
            </a:r>
            <a:r>
              <a:rPr lang="zh-CN" altLang="en-US" sz="3200" dirty="0" smtClean="0">
                <a:solidFill>
                  <a:schemeClr val="tx1">
                    <a:lumMod val="85000"/>
                    <a:lumOff val="15000"/>
                  </a:schemeClr>
                </a:solidFill>
              </a:rPr>
              <a:t>为扩展名）。</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当用户点击某一个文本文件时，显示当前文件的内容（以</a:t>
            </a:r>
            <a:r>
              <a:rPr lang="en-US" altLang="zh-CN" sz="3200" dirty="0" err="1" smtClean="0">
                <a:solidFill>
                  <a:schemeClr val="tx1">
                    <a:lumMod val="85000"/>
                    <a:lumOff val="15000"/>
                  </a:schemeClr>
                </a:solidFill>
              </a:rPr>
              <a:t>ScrollView</a:t>
            </a:r>
            <a:r>
              <a:rPr lang="zh-CN" altLang="en-US" sz="3200" dirty="0" smtClean="0">
                <a:solidFill>
                  <a:schemeClr val="tx1">
                    <a:lumMod val="85000"/>
                    <a:lumOff val="15000"/>
                  </a:schemeClr>
                </a:solidFill>
              </a:rPr>
              <a:t>形式显示</a:t>
            </a:r>
            <a:r>
              <a:rPr lang="zh-CN" altLang="en-US" sz="3200" smtClean="0">
                <a:solidFill>
                  <a:schemeClr val="tx1">
                    <a:lumMod val="85000"/>
                    <a:lumOff val="15000"/>
                  </a:schemeClr>
                </a:solidFill>
              </a:rPr>
              <a:t>）。</a:t>
            </a:r>
            <a:endParaRPr lang="en-US" altLang="zh-CN" sz="3200" dirty="0" smtClean="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674776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3143674" y="3823319"/>
            <a:ext cx="5688630" cy="685801"/>
            <a:chOff x="4828395" y="764704"/>
            <a:chExt cx="5688630" cy="685801"/>
          </a:xfrm>
        </p:grpSpPr>
        <p:sp>
          <p:nvSpPr>
            <p:cNvPr id="76"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77"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assets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78" name="组合 77"/>
            <p:cNvGrpSpPr/>
            <p:nvPr/>
          </p:nvGrpSpPr>
          <p:grpSpPr>
            <a:xfrm>
              <a:off x="4828395" y="764704"/>
              <a:ext cx="838200" cy="685801"/>
              <a:chOff x="2154677" y="1533774"/>
              <a:chExt cx="838200" cy="685801"/>
            </a:xfrm>
          </p:grpSpPr>
          <p:grpSp>
            <p:nvGrpSpPr>
              <p:cNvPr id="79" name="组合 78"/>
              <p:cNvGrpSpPr/>
              <p:nvPr/>
            </p:nvGrpSpPr>
            <p:grpSpPr>
              <a:xfrm>
                <a:off x="2154677" y="1533774"/>
                <a:ext cx="838200" cy="685801"/>
                <a:chOff x="2154677" y="1533774"/>
                <a:chExt cx="838200" cy="685801"/>
              </a:xfrm>
            </p:grpSpPr>
            <p:sp>
              <p:nvSpPr>
                <p:cNvPr id="81"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83"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80"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 name="组合 41"/>
          <p:cNvGrpSpPr/>
          <p:nvPr/>
        </p:nvGrpSpPr>
        <p:grpSpPr>
          <a:xfrm>
            <a:off x="3143674" y="3047338"/>
            <a:ext cx="5688630" cy="685801"/>
            <a:chOff x="4828395" y="764704"/>
            <a:chExt cx="5688630" cy="685801"/>
          </a:xfrm>
        </p:grpSpPr>
        <p:sp>
          <p:nvSpPr>
            <p:cNvPr id="43"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4"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res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45" name="组合 44"/>
            <p:cNvGrpSpPr/>
            <p:nvPr/>
          </p:nvGrpSpPr>
          <p:grpSpPr>
            <a:xfrm>
              <a:off x="4828395" y="764704"/>
              <a:ext cx="838200" cy="685801"/>
              <a:chOff x="2154677" y="1533774"/>
              <a:chExt cx="838200" cy="685801"/>
            </a:xfrm>
          </p:grpSpPr>
          <p:grpSp>
            <p:nvGrpSpPr>
              <p:cNvPr id="46" name="组合 45"/>
              <p:cNvGrpSpPr/>
              <p:nvPr/>
            </p:nvGrpSpPr>
            <p:grpSpPr>
              <a:xfrm>
                <a:off x="2154677" y="1533774"/>
                <a:ext cx="838200" cy="685801"/>
                <a:chOff x="2154677" y="1533774"/>
                <a:chExt cx="838200" cy="685801"/>
              </a:xfrm>
            </p:grpSpPr>
            <p:sp>
              <p:nvSpPr>
                <p:cNvPr id="72"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4"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4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0" y="2198917"/>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资源概述</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0" y="4653136"/>
            <a:ext cx="5688632" cy="685801"/>
            <a:chOff x="3467195" y="1571956"/>
            <a:chExt cx="5688632" cy="685801"/>
          </a:xfrm>
        </p:grpSpPr>
        <p:sp>
          <p:nvSpPr>
            <p:cNvPr id="40"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本地化</a:t>
              </a: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Android</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应用</a:t>
              </a:r>
            </a:p>
          </p:txBody>
        </p:sp>
        <p:grpSp>
          <p:nvGrpSpPr>
            <p:cNvPr id="66" name="组合 65"/>
            <p:cNvGrpSpPr/>
            <p:nvPr/>
          </p:nvGrpSpPr>
          <p:grpSpPr>
            <a:xfrm>
              <a:off x="3467195" y="1571956"/>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spTree>
    <p:extLst>
      <p:ext uri="{BB962C8B-B14F-4D97-AF65-F5344CB8AC3E}">
        <p14:creationId xmlns:p14="http://schemas.microsoft.com/office/powerpoint/2010/main" val="13142288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国际化和本地化</a:t>
            </a:r>
            <a:r>
              <a:rPr lang="en-US" altLang="zh-CN" dirty="0" smtClean="0"/>
              <a:t>Android</a:t>
            </a:r>
            <a:r>
              <a:rPr lang="zh-CN" altLang="en-US" dirty="0" smtClean="0"/>
              <a:t>应用</a:t>
            </a:r>
            <a:endParaRPr lang="zh-CN" altLang="en-US" dirty="0"/>
          </a:p>
        </p:txBody>
      </p:sp>
      <p:sp>
        <p:nvSpPr>
          <p:cNvPr id="3" name="内容占位符 2"/>
          <p:cNvSpPr>
            <a:spLocks noGrp="1"/>
          </p:cNvSpPr>
          <p:nvPr>
            <p:ph idx="1"/>
          </p:nvPr>
        </p:nvSpPr>
        <p:spPr>
          <a:xfrm>
            <a:off x="839416" y="1600200"/>
            <a:ext cx="10742984" cy="3773016"/>
          </a:xfrm>
        </p:spPr>
        <p:txBody>
          <a:bodyPr>
            <a:normAutofit/>
          </a:bodyPr>
          <a:lstStyle/>
          <a:p>
            <a:pPr marL="342900" lvl="1" indent="-342900">
              <a:spcBef>
                <a:spcPts val="1200"/>
              </a:spcBef>
              <a:spcAft>
                <a:spcPts val="600"/>
              </a:spcAft>
              <a:buFont typeface="Arial" pitchFamily="34" charset="0"/>
              <a:buChar char="•"/>
            </a:pPr>
            <a:r>
              <a:rPr lang="zh-CN" altLang="en-US" sz="3200" dirty="0">
                <a:solidFill>
                  <a:schemeClr val="tx1">
                    <a:lumMod val="85000"/>
                    <a:lumOff val="15000"/>
                  </a:schemeClr>
                </a:solidFill>
              </a:rPr>
              <a:t>我们编写的</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应用程序不仅在国内可以使用，也期望在国外得到推广；而不同国家使用的语言环境不一致，因此我们的</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应用应该适应</a:t>
            </a:r>
            <a:r>
              <a:rPr lang="zh-CN" altLang="en-US" sz="3200" dirty="0">
                <a:solidFill>
                  <a:srgbClr val="C00000"/>
                </a:solidFill>
              </a:rPr>
              <a:t>国际化和本地化</a:t>
            </a:r>
            <a:r>
              <a:rPr lang="zh-CN" altLang="en-US" sz="3200" dirty="0">
                <a:solidFill>
                  <a:schemeClr val="tx1">
                    <a:lumMod val="85000"/>
                    <a:lumOff val="15000"/>
                  </a:schemeClr>
                </a:solidFill>
              </a:rPr>
              <a:t>的能力。</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a:solidFill>
                  <a:schemeClr val="tx1">
                    <a:lumMod val="85000"/>
                    <a:lumOff val="15000"/>
                  </a:schemeClr>
                </a:solidFill>
              </a:rPr>
              <a:t>国际化：是指</a:t>
            </a:r>
            <a:r>
              <a:rPr lang="zh-CN" altLang="en-US" sz="3200" dirty="0" smtClean="0">
                <a:solidFill>
                  <a:schemeClr val="tx1">
                    <a:lumMod val="85000"/>
                    <a:lumOff val="15000"/>
                  </a:schemeClr>
                </a:solidFill>
              </a:rPr>
              <a:t>应用</a:t>
            </a:r>
            <a:r>
              <a:rPr lang="zh-CN" altLang="en-US" sz="3200" dirty="0">
                <a:solidFill>
                  <a:schemeClr val="tx1">
                    <a:lumMod val="85000"/>
                    <a:lumOff val="15000"/>
                  </a:schemeClr>
                </a:solidFill>
              </a:rPr>
              <a:t>具</a:t>
            </a:r>
            <a:r>
              <a:rPr lang="zh-CN" altLang="en-US" sz="3200" dirty="0" smtClean="0">
                <a:solidFill>
                  <a:schemeClr val="tx1">
                    <a:lumMod val="85000"/>
                    <a:lumOff val="15000"/>
                  </a:schemeClr>
                </a:solidFill>
              </a:rPr>
              <a:t>有</a:t>
            </a:r>
            <a:r>
              <a:rPr lang="zh-CN" altLang="en-US" sz="3200" dirty="0">
                <a:solidFill>
                  <a:schemeClr val="tx1">
                    <a:lumMod val="85000"/>
                    <a:lumOff val="15000"/>
                  </a:schemeClr>
                </a:solidFill>
              </a:rPr>
              <a:t>适用于任何地方的</a:t>
            </a:r>
            <a:r>
              <a:rPr lang="zh-CN" altLang="en-US" sz="3200" dirty="0" smtClean="0">
                <a:solidFill>
                  <a:schemeClr val="tx1">
                    <a:lumMod val="85000"/>
                    <a:lumOff val="15000"/>
                  </a:schemeClr>
                </a:solidFill>
              </a:rPr>
              <a:t>“潜力”。</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a:solidFill>
                  <a:schemeClr val="tx1">
                    <a:lumMod val="85000"/>
                    <a:lumOff val="15000"/>
                  </a:schemeClr>
                </a:solidFill>
              </a:rPr>
              <a:t>本地化</a:t>
            </a:r>
            <a:r>
              <a:rPr lang="zh-CN" altLang="en-US" sz="3200" dirty="0" smtClean="0">
                <a:solidFill>
                  <a:schemeClr val="tx1">
                    <a:lumMod val="85000"/>
                    <a:lumOff val="15000"/>
                  </a:schemeClr>
                </a:solidFill>
              </a:rPr>
              <a:t>：是指为了</a:t>
            </a:r>
            <a:r>
              <a:rPr lang="zh-CN" altLang="en-US" sz="3200" dirty="0">
                <a:solidFill>
                  <a:schemeClr val="tx1">
                    <a:lumMod val="85000"/>
                    <a:lumOff val="15000"/>
                  </a:schemeClr>
                </a:solidFill>
              </a:rPr>
              <a:t>更适合于“特定”地方的使用，而另外增添的</a:t>
            </a:r>
            <a:r>
              <a:rPr lang="zh-CN" altLang="en-US" sz="3200" smtClean="0">
                <a:solidFill>
                  <a:schemeClr val="tx1">
                    <a:lumMod val="85000"/>
                    <a:lumOff val="15000"/>
                  </a:schemeClr>
                </a:solidFill>
              </a:rPr>
              <a:t>特色。</a:t>
            </a:r>
            <a:endParaRPr lang="en-US" altLang="zh-CN" sz="3200" dirty="0" smtClean="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4756186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国际化和本地化</a:t>
            </a:r>
            <a:r>
              <a:rPr lang="en-US" altLang="zh-CN" dirty="0" smtClean="0"/>
              <a:t>Android</a:t>
            </a:r>
            <a:r>
              <a:rPr lang="zh-CN" altLang="en-US" dirty="0" smtClean="0"/>
              <a:t>应用</a:t>
            </a:r>
            <a:endParaRPr lang="zh-CN" altLang="en-US" dirty="0"/>
          </a:p>
        </p:txBody>
      </p:sp>
      <p:sp>
        <p:nvSpPr>
          <p:cNvPr id="3" name="内容占位符 2"/>
          <p:cNvSpPr>
            <a:spLocks noGrp="1"/>
          </p:cNvSpPr>
          <p:nvPr>
            <p:ph idx="1"/>
          </p:nvPr>
        </p:nvSpPr>
        <p:spPr>
          <a:xfrm>
            <a:off x="839416" y="1412776"/>
            <a:ext cx="11017224" cy="5445224"/>
          </a:xfrm>
        </p:spPr>
        <p:txBody>
          <a:bodyPr>
            <a:normAutofit/>
          </a:bodyPr>
          <a:lstStyle/>
          <a:p>
            <a:pPr marL="342900" lvl="1" indent="-342900">
              <a:spcBef>
                <a:spcPts val="600"/>
              </a:spcBef>
              <a:buFont typeface="Arial" pitchFamily="34" charset="0"/>
              <a:buChar char="•"/>
            </a:pPr>
            <a:r>
              <a:rPr lang="zh-CN" altLang="en-US" sz="3200" dirty="0">
                <a:solidFill>
                  <a:schemeClr val="tx1">
                    <a:lumMod val="85000"/>
                    <a:lumOff val="15000"/>
                  </a:schemeClr>
                </a:solidFill>
              </a:rPr>
              <a:t>在</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中实现应用的国际化和本地化十分简单，只需要把应用的资源进行修改即可。</a:t>
            </a:r>
            <a:endParaRPr lang="en-US" altLang="zh-CN" sz="3200" dirty="0">
              <a:solidFill>
                <a:schemeClr val="tx1">
                  <a:lumMod val="85000"/>
                  <a:lumOff val="15000"/>
                </a:schemeClr>
              </a:solidFill>
            </a:endParaRPr>
          </a:p>
          <a:p>
            <a:pPr lvl="1">
              <a:spcBef>
                <a:spcPts val="0"/>
              </a:spcBef>
              <a:defRPr/>
            </a:pPr>
            <a:r>
              <a:rPr lang="zh-CN" altLang="en-US" sz="2800" dirty="0" smtClean="0">
                <a:solidFill>
                  <a:schemeClr val="tx1">
                    <a:lumMod val="85000"/>
                    <a:lumOff val="15000"/>
                  </a:schemeClr>
                </a:solidFill>
              </a:rPr>
              <a:t>这种操作的简洁性正是基于</a:t>
            </a:r>
            <a:r>
              <a:rPr lang="en-US" altLang="zh-CN" sz="2800" dirty="0" smtClean="0">
                <a:solidFill>
                  <a:schemeClr val="tx1">
                    <a:lumMod val="85000"/>
                    <a:lumOff val="15000"/>
                  </a:schemeClr>
                </a:solidFill>
              </a:rPr>
              <a:t>Android</a:t>
            </a:r>
            <a:r>
              <a:rPr lang="zh-CN" altLang="en-US" sz="2800" dirty="0" smtClean="0">
                <a:solidFill>
                  <a:schemeClr val="tx1">
                    <a:lumMod val="85000"/>
                    <a:lumOff val="15000"/>
                  </a:schemeClr>
                </a:solidFill>
              </a:rPr>
              <a:t>程序</a:t>
            </a:r>
            <a:r>
              <a:rPr lang="en-US" altLang="zh-CN" sz="2800" dirty="0" smtClean="0">
                <a:solidFill>
                  <a:schemeClr val="tx1">
                    <a:lumMod val="85000"/>
                    <a:lumOff val="15000"/>
                  </a:schemeClr>
                </a:solidFill>
              </a:rPr>
              <a:t>MVC</a:t>
            </a:r>
            <a:r>
              <a:rPr lang="zh-CN" altLang="en-US" sz="2800" dirty="0" smtClean="0">
                <a:solidFill>
                  <a:schemeClr val="tx1">
                    <a:lumMod val="85000"/>
                    <a:lumOff val="15000"/>
                  </a:schemeClr>
                </a:solidFill>
              </a:rPr>
              <a:t>分离的机制。</a:t>
            </a:r>
            <a:endParaRPr lang="en-US" altLang="zh-CN" sz="2800" dirty="0" smtClean="0">
              <a:solidFill>
                <a:schemeClr val="tx1">
                  <a:lumMod val="85000"/>
                  <a:lumOff val="15000"/>
                </a:schemeClr>
              </a:solidFill>
            </a:endParaRPr>
          </a:p>
          <a:p>
            <a:pPr lvl="1">
              <a:spcBef>
                <a:spcPts val="600"/>
              </a:spcBef>
              <a:defRPr/>
            </a:pPr>
            <a:r>
              <a:rPr lang="zh-CN" altLang="en-US" sz="2800" dirty="0" smtClean="0">
                <a:solidFill>
                  <a:schemeClr val="tx1">
                    <a:lumMod val="85000"/>
                    <a:lumOff val="15000"/>
                  </a:schemeClr>
                </a:solidFill>
              </a:rPr>
              <a:t>实现</a:t>
            </a:r>
            <a:r>
              <a:rPr lang="en-US" altLang="zh-CN" sz="2800" dirty="0" smtClean="0">
                <a:solidFill>
                  <a:schemeClr val="tx1">
                    <a:lumMod val="85000"/>
                    <a:lumOff val="15000"/>
                  </a:schemeClr>
                </a:solidFill>
              </a:rPr>
              <a:t>Android</a:t>
            </a:r>
            <a:r>
              <a:rPr lang="zh-CN" altLang="en-US" sz="2800" dirty="0" smtClean="0">
                <a:solidFill>
                  <a:schemeClr val="tx1">
                    <a:lumMod val="85000"/>
                    <a:lumOff val="15000"/>
                  </a:schemeClr>
                </a:solidFill>
              </a:rPr>
              <a:t>国际化和本地化，需要做的就是，在</a:t>
            </a:r>
            <a:r>
              <a:rPr lang="en-US" altLang="zh-CN" sz="2800" dirty="0" smtClean="0">
                <a:solidFill>
                  <a:schemeClr val="tx1">
                    <a:lumMod val="85000"/>
                    <a:lumOff val="15000"/>
                  </a:schemeClr>
                </a:solidFill>
              </a:rPr>
              <a:t>res/</a:t>
            </a:r>
            <a:r>
              <a:rPr lang="zh-CN" altLang="en-US" sz="2800" dirty="0" smtClean="0">
                <a:solidFill>
                  <a:schemeClr val="tx1">
                    <a:lumMod val="85000"/>
                    <a:lumOff val="15000"/>
                  </a:schemeClr>
                </a:solidFill>
              </a:rPr>
              <a:t>目录下，创建适合特定国家的子目录即可（以</a:t>
            </a:r>
            <a:r>
              <a:rPr lang="en-US" altLang="zh-CN" sz="2800" dirty="0" smtClean="0">
                <a:solidFill>
                  <a:schemeClr val="tx1">
                    <a:lumMod val="85000"/>
                    <a:lumOff val="15000"/>
                  </a:schemeClr>
                </a:solidFill>
              </a:rPr>
              <a:t>values</a:t>
            </a:r>
            <a:r>
              <a:rPr lang="zh-CN" altLang="en-US" sz="2800" dirty="0" smtClean="0">
                <a:solidFill>
                  <a:schemeClr val="tx1">
                    <a:lumMod val="85000"/>
                    <a:lumOff val="15000"/>
                  </a:schemeClr>
                </a:solidFill>
              </a:rPr>
              <a:t>子目录为例，其它目录类似）。</a:t>
            </a:r>
            <a:endParaRPr lang="en-US" altLang="zh-CN" sz="2800" dirty="0" smtClean="0">
              <a:solidFill>
                <a:schemeClr val="tx1">
                  <a:lumMod val="85000"/>
                  <a:lumOff val="15000"/>
                </a:schemeClr>
              </a:solidFill>
            </a:endParaRPr>
          </a:p>
          <a:p>
            <a:pPr lvl="2">
              <a:spcBef>
                <a:spcPts val="600"/>
              </a:spcBef>
              <a:defRPr/>
            </a:pPr>
            <a:r>
              <a:rPr lang="en-US" altLang="zh-CN" sz="2400" smtClean="0">
                <a:solidFill>
                  <a:srgbClr val="C00000"/>
                </a:solidFill>
              </a:rPr>
              <a:t>"values"</a:t>
            </a:r>
            <a:r>
              <a:rPr lang="zh-CN" altLang="en-US" sz="2400" smtClean="0">
                <a:solidFill>
                  <a:srgbClr val="C00000"/>
                </a:solidFill>
              </a:rPr>
              <a:t>目录</a:t>
            </a:r>
            <a:r>
              <a:rPr lang="zh-CN" altLang="en-US" sz="2400" dirty="0" smtClean="0">
                <a:solidFill>
                  <a:srgbClr val="C00000"/>
                </a:solidFill>
              </a:rPr>
              <a:t>，表示对于任何国家均适用</a:t>
            </a:r>
            <a:r>
              <a:rPr lang="zh-CN" altLang="en-US" sz="2400" dirty="0" smtClean="0">
                <a:solidFill>
                  <a:schemeClr val="tx1">
                    <a:lumMod val="85000"/>
                    <a:lumOff val="15000"/>
                  </a:schemeClr>
                </a:solidFill>
              </a:rPr>
              <a:t>，即若</a:t>
            </a:r>
            <a:r>
              <a:rPr lang="en-US" altLang="zh-CN" sz="2400" dirty="0" smtClean="0">
                <a:solidFill>
                  <a:schemeClr val="tx1">
                    <a:lumMod val="85000"/>
                    <a:lumOff val="15000"/>
                  </a:schemeClr>
                </a:solidFill>
              </a:rPr>
              <a:t>Android</a:t>
            </a:r>
            <a:r>
              <a:rPr lang="zh-CN" altLang="en-US" sz="2400" dirty="0" smtClean="0">
                <a:solidFill>
                  <a:schemeClr val="tx1">
                    <a:lumMod val="85000"/>
                    <a:lumOff val="15000"/>
                  </a:schemeClr>
                </a:solidFill>
              </a:rPr>
              <a:t>找不到某个国家的特别目录时，就采用当前默认目录中的资源。</a:t>
            </a:r>
            <a:endParaRPr lang="en-US" altLang="zh-CN" sz="2400" dirty="0" smtClean="0">
              <a:solidFill>
                <a:schemeClr val="tx1">
                  <a:lumMod val="85000"/>
                  <a:lumOff val="15000"/>
                </a:schemeClr>
              </a:solidFill>
            </a:endParaRPr>
          </a:p>
          <a:p>
            <a:pPr lvl="2">
              <a:spcBef>
                <a:spcPts val="600"/>
              </a:spcBef>
              <a:defRPr/>
            </a:pPr>
            <a:r>
              <a:rPr lang="en-US" altLang="zh-CN" sz="2400" smtClean="0">
                <a:solidFill>
                  <a:srgbClr val="C00000"/>
                </a:solidFill>
              </a:rPr>
              <a:t>"values-</a:t>
            </a:r>
            <a:r>
              <a:rPr lang="zh-CN" altLang="en-US" sz="2400" dirty="0" smtClean="0">
                <a:solidFill>
                  <a:srgbClr val="C00000"/>
                </a:solidFill>
              </a:rPr>
              <a:t>语言代码</a:t>
            </a:r>
            <a:r>
              <a:rPr lang="en-US" altLang="zh-CN" sz="2400" dirty="0" smtClean="0">
                <a:solidFill>
                  <a:srgbClr val="C00000"/>
                </a:solidFill>
              </a:rPr>
              <a:t>-r</a:t>
            </a:r>
            <a:r>
              <a:rPr lang="zh-CN" altLang="en-US" sz="2400" smtClean="0">
                <a:solidFill>
                  <a:srgbClr val="C00000"/>
                </a:solidFill>
              </a:rPr>
              <a:t>国家代码</a:t>
            </a:r>
            <a:r>
              <a:rPr lang="en-US" altLang="zh-CN" sz="2400" smtClean="0">
                <a:solidFill>
                  <a:srgbClr val="C00000"/>
                </a:solidFill>
              </a:rPr>
              <a:t>"</a:t>
            </a:r>
            <a:r>
              <a:rPr lang="zh-CN" altLang="en-US" sz="2400" smtClean="0">
                <a:solidFill>
                  <a:srgbClr val="C00000"/>
                </a:solidFill>
              </a:rPr>
              <a:t>目录</a:t>
            </a:r>
            <a:r>
              <a:rPr lang="zh-CN" altLang="en-US" sz="2400" dirty="0" smtClean="0">
                <a:solidFill>
                  <a:schemeClr val="tx1">
                    <a:lumMod val="85000"/>
                    <a:lumOff val="15000"/>
                  </a:schemeClr>
                </a:solidFill>
              </a:rPr>
              <a:t>，表示</a:t>
            </a:r>
            <a:r>
              <a:rPr lang="zh-CN" altLang="en-US" sz="2400" dirty="0" smtClean="0">
                <a:solidFill>
                  <a:srgbClr val="C00000"/>
                </a:solidFill>
              </a:rPr>
              <a:t>某一个地区适用的资源目录</a:t>
            </a:r>
            <a:r>
              <a:rPr lang="zh-CN" altLang="en-US" sz="2400" dirty="0" smtClean="0">
                <a:solidFill>
                  <a:schemeClr val="tx1">
                    <a:lumMod val="85000"/>
                    <a:lumOff val="15000"/>
                  </a:schemeClr>
                </a:solidFill>
              </a:rPr>
              <a:t>（如</a:t>
            </a:r>
            <a:r>
              <a:rPr lang="en-US" altLang="zh-CN" sz="2400" dirty="0" smtClean="0">
                <a:solidFill>
                  <a:schemeClr val="tx1">
                    <a:lumMod val="85000"/>
                    <a:lumOff val="15000"/>
                  </a:schemeClr>
                </a:solidFill>
              </a:rPr>
              <a:t>values-</a:t>
            </a:r>
            <a:r>
              <a:rPr lang="en-US" altLang="zh-CN" sz="2400" dirty="0" err="1" smtClean="0">
                <a:solidFill>
                  <a:schemeClr val="tx1">
                    <a:lumMod val="85000"/>
                    <a:lumOff val="15000"/>
                  </a:schemeClr>
                </a:solidFill>
              </a:rPr>
              <a:t>zh</a:t>
            </a:r>
            <a:r>
              <a:rPr lang="en-US" altLang="zh-CN" sz="2400" dirty="0" smtClean="0">
                <a:solidFill>
                  <a:schemeClr val="tx1">
                    <a:lumMod val="85000"/>
                    <a:lumOff val="15000"/>
                  </a:schemeClr>
                </a:solidFill>
              </a:rPr>
              <a:t>-</a:t>
            </a:r>
            <a:r>
              <a:rPr lang="en-US" altLang="zh-CN" sz="2400" dirty="0" err="1" smtClean="0">
                <a:solidFill>
                  <a:schemeClr val="tx1">
                    <a:lumMod val="85000"/>
                    <a:lumOff val="15000"/>
                  </a:schemeClr>
                </a:solidFill>
              </a:rPr>
              <a:t>rCN</a:t>
            </a:r>
            <a:r>
              <a:rPr lang="zh-CN" altLang="en-US" sz="2400" dirty="0" smtClean="0">
                <a:solidFill>
                  <a:schemeClr val="tx1">
                    <a:lumMod val="85000"/>
                    <a:lumOff val="15000"/>
                  </a:schemeClr>
                </a:solidFill>
              </a:rPr>
              <a:t>表示中国大陆地区）。</a:t>
            </a:r>
            <a:endParaRPr lang="en-US" altLang="zh-CN" sz="2400" dirty="0" smtClean="0">
              <a:solidFill>
                <a:schemeClr val="tx1">
                  <a:lumMod val="85000"/>
                  <a:lumOff val="15000"/>
                </a:schemeClr>
              </a:solidFill>
            </a:endParaRPr>
          </a:p>
          <a:p>
            <a:pPr lvl="2">
              <a:spcBef>
                <a:spcPts val="600"/>
              </a:spcBef>
              <a:defRPr/>
            </a:pPr>
            <a:r>
              <a:rPr lang="zh-CN" altLang="en-US" sz="2400" dirty="0" smtClean="0">
                <a:solidFill>
                  <a:schemeClr val="tx1">
                    <a:lumMod val="85000"/>
                    <a:lumOff val="15000"/>
                  </a:schemeClr>
                </a:solidFill>
              </a:rPr>
              <a:t>常用的国家代码和语言代码，请参考：</a:t>
            </a:r>
            <a:endParaRPr lang="en-US" altLang="zh-CN" sz="2400" dirty="0" smtClean="0">
              <a:solidFill>
                <a:schemeClr val="tx1">
                  <a:lumMod val="85000"/>
                  <a:lumOff val="15000"/>
                </a:schemeClr>
              </a:solidFill>
            </a:endParaRPr>
          </a:p>
          <a:p>
            <a:pPr marL="914400" lvl="2" indent="0">
              <a:spcBef>
                <a:spcPts val="600"/>
              </a:spcBef>
              <a:buNone/>
              <a:defRPr/>
            </a:pPr>
            <a:r>
              <a:rPr lang="en-US" altLang="zh-CN" dirty="0">
                <a:hlinkClick r:id="rId2"/>
              </a:rPr>
              <a:t>http</a:t>
            </a:r>
            <a:r>
              <a:rPr lang="en-US" altLang="zh-CN">
                <a:hlinkClick r:id="rId2"/>
              </a:rPr>
              <a:t>://</a:t>
            </a:r>
            <a:r>
              <a:rPr lang="en-US" altLang="zh-CN" smtClean="0">
                <a:hlinkClick r:id="rId2"/>
              </a:rPr>
              <a:t>www.cnblogs.com/Mien/archive/2008/08/22/1273950.html</a:t>
            </a:r>
            <a:endParaRPr lang="en-US" altLang="zh-CN" dirty="0" smtClean="0"/>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9761076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国际化和本地化</a:t>
            </a:r>
            <a:r>
              <a:rPr lang="en-US" altLang="zh-CN" dirty="0" smtClean="0"/>
              <a:t>Android</a:t>
            </a:r>
            <a:r>
              <a:rPr lang="zh-CN" altLang="en-US" dirty="0" smtClean="0"/>
              <a:t>应用</a:t>
            </a:r>
            <a:endParaRPr lang="zh-CN" altLang="en-US" dirty="0"/>
          </a:p>
        </p:txBody>
      </p:sp>
      <p:sp>
        <p:nvSpPr>
          <p:cNvPr id="3" name="内容占位符 2"/>
          <p:cNvSpPr>
            <a:spLocks noGrp="1"/>
          </p:cNvSpPr>
          <p:nvPr>
            <p:ph idx="1"/>
          </p:nvPr>
        </p:nvSpPr>
        <p:spPr>
          <a:xfrm>
            <a:off x="609600" y="1600200"/>
            <a:ext cx="10972800" cy="1108720"/>
          </a:xfrm>
        </p:spPr>
        <p:txBody>
          <a:bodyPr>
            <a:normAutofit/>
          </a:bodyPr>
          <a:lstStyle/>
          <a:p>
            <a:pPr marL="342900" lvl="1" indent="-342900">
              <a:spcBef>
                <a:spcPts val="1200"/>
              </a:spcBef>
              <a:spcAft>
                <a:spcPts val="600"/>
              </a:spcAft>
              <a:buFont typeface="Arial" pitchFamily="34" charset="0"/>
              <a:buChar char="•"/>
            </a:pPr>
            <a:r>
              <a:rPr lang="zh-CN" altLang="en-US" sz="3200" dirty="0"/>
              <a:t>在各自的</a:t>
            </a:r>
            <a:r>
              <a:rPr lang="en-US" altLang="zh-CN" sz="3200" dirty="0"/>
              <a:t>res/</a:t>
            </a:r>
            <a:r>
              <a:rPr lang="zh-CN" altLang="en-US" sz="3200" dirty="0"/>
              <a:t>子目录中，定义当前地区所适用的资源文件即可完成本地化的</a:t>
            </a:r>
            <a:r>
              <a:rPr lang="zh-CN" altLang="en-US" sz="3200"/>
              <a:t>实现</a:t>
            </a:r>
            <a:r>
              <a:rPr lang="zh-CN" altLang="en-US" sz="3200" smtClean="0"/>
              <a:t>。</a:t>
            </a:r>
            <a:endParaRPr lang="en-US" altLang="zh-CN" sz="3200" dirty="0" smtClean="0"/>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pic>
        <p:nvPicPr>
          <p:cNvPr id="4" name="图片 3"/>
          <p:cNvPicPr>
            <a:picLocks noChangeAspect="1"/>
          </p:cNvPicPr>
          <p:nvPr/>
        </p:nvPicPr>
        <p:blipFill>
          <a:blip r:embed="rId2"/>
          <a:stretch>
            <a:fillRect/>
          </a:stretch>
        </p:blipFill>
        <p:spPr>
          <a:xfrm>
            <a:off x="8412032" y="2492896"/>
            <a:ext cx="2952328" cy="3781634"/>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7" name="内容占位符 2"/>
          <p:cNvSpPr txBox="1">
            <a:spLocks/>
          </p:cNvSpPr>
          <p:nvPr/>
        </p:nvSpPr>
        <p:spPr>
          <a:xfrm>
            <a:off x="609600" y="2708920"/>
            <a:ext cx="7646640" cy="378163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spcBef>
                <a:spcPts val="1200"/>
              </a:spcBef>
              <a:spcAft>
                <a:spcPts val="600"/>
              </a:spcAft>
              <a:buFont typeface="Arial" pitchFamily="34" charset="0"/>
              <a:buChar char="•"/>
            </a:pPr>
            <a:r>
              <a:rPr lang="en-US" altLang="zh-CN" sz="3200"/>
              <a:t>Android</a:t>
            </a:r>
            <a:r>
              <a:rPr lang="zh-CN" altLang="en-US" sz="3200"/>
              <a:t>项目实现本地化后，可以</a:t>
            </a:r>
            <a:r>
              <a:rPr lang="zh-CN" altLang="en-US" sz="3200">
                <a:solidFill>
                  <a:srgbClr val="C00000"/>
                </a:solidFill>
              </a:rPr>
              <a:t>设置</a:t>
            </a:r>
            <a:r>
              <a:rPr lang="en-US" altLang="zh-CN" sz="3200">
                <a:solidFill>
                  <a:srgbClr val="C00000"/>
                </a:solidFill>
              </a:rPr>
              <a:t>Android</a:t>
            </a:r>
            <a:r>
              <a:rPr lang="zh-CN" altLang="en-US" sz="3200">
                <a:solidFill>
                  <a:srgbClr val="C00000"/>
                </a:solidFill>
              </a:rPr>
              <a:t>手机或模拟器的语言</a:t>
            </a:r>
            <a:r>
              <a:rPr lang="zh-CN" altLang="en-US" sz="3200"/>
              <a:t>，来测试在不同语言环境下，应用的本地化效果。</a:t>
            </a:r>
          </a:p>
        </p:txBody>
      </p:sp>
    </p:spTree>
    <p:extLst>
      <p:ext uri="{BB962C8B-B14F-4D97-AF65-F5344CB8AC3E}">
        <p14:creationId xmlns:p14="http://schemas.microsoft.com/office/powerpoint/2010/main" val="2655870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国际化和本地化</a:t>
            </a:r>
            <a:r>
              <a:rPr lang="en-US" altLang="zh-CN" dirty="0" smtClean="0"/>
              <a:t>Android</a:t>
            </a:r>
            <a:r>
              <a:rPr lang="zh-CN" altLang="en-US" dirty="0" smtClean="0"/>
              <a:t>应用</a:t>
            </a:r>
            <a:endParaRPr lang="zh-CN" altLang="en-US" dirty="0"/>
          </a:p>
        </p:txBody>
      </p:sp>
      <p:sp>
        <p:nvSpPr>
          <p:cNvPr id="3" name="内容占位符 2"/>
          <p:cNvSpPr>
            <a:spLocks noGrp="1"/>
          </p:cNvSpPr>
          <p:nvPr>
            <p:ph idx="1"/>
          </p:nvPr>
        </p:nvSpPr>
        <p:spPr>
          <a:xfrm>
            <a:off x="609600" y="1600200"/>
            <a:ext cx="10972800" cy="745624"/>
          </a:xfrm>
        </p:spPr>
        <p:txBody>
          <a:bodyPr>
            <a:normAutofit/>
          </a:bodyPr>
          <a:lstStyle/>
          <a:p>
            <a:pPr marL="342900" lvl="1" indent="-342900">
              <a:spcBef>
                <a:spcPts val="1200"/>
              </a:spcBef>
              <a:spcAft>
                <a:spcPts val="600"/>
              </a:spcAft>
              <a:buFont typeface="Arial" pitchFamily="34" charset="0"/>
              <a:buChar char="•"/>
            </a:pPr>
            <a:r>
              <a:rPr lang="zh-CN" altLang="en-US" sz="3200" dirty="0" smtClean="0"/>
              <a:t>在</a:t>
            </a:r>
            <a:r>
              <a:rPr lang="en-US" altLang="zh-CN" sz="3200" dirty="0" smtClean="0"/>
              <a:t>res</a:t>
            </a:r>
            <a:r>
              <a:rPr lang="zh-CN" altLang="en-US" sz="3200" dirty="0" smtClean="0"/>
              <a:t>目录右击</a:t>
            </a:r>
            <a:r>
              <a:rPr lang="en-US" altLang="zh-CN" sz="3200" dirty="0" smtClean="0"/>
              <a:t>new-&gt;Android </a:t>
            </a:r>
            <a:r>
              <a:rPr lang="en-US" altLang="zh-CN" sz="3200" smtClean="0"/>
              <a:t>Resources File</a:t>
            </a:r>
            <a:r>
              <a:rPr lang="zh-CN" altLang="en-US" sz="3200" smtClean="0"/>
              <a:t>。</a:t>
            </a:r>
            <a:endParaRPr lang="en-US" altLang="zh-CN" sz="3200" dirty="0" smtClean="0"/>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pic>
        <p:nvPicPr>
          <p:cNvPr id="7" name="图片 6"/>
          <p:cNvPicPr>
            <a:picLocks noChangeAspect="1"/>
          </p:cNvPicPr>
          <p:nvPr/>
        </p:nvPicPr>
        <p:blipFill>
          <a:blip r:embed="rId2"/>
          <a:stretch>
            <a:fillRect/>
          </a:stretch>
        </p:blipFill>
        <p:spPr>
          <a:xfrm>
            <a:off x="983432" y="2348880"/>
            <a:ext cx="4982344" cy="418849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pic>
        <p:nvPicPr>
          <p:cNvPr id="10" name="图片 9"/>
          <p:cNvPicPr>
            <a:picLocks noChangeAspect="1"/>
          </p:cNvPicPr>
          <p:nvPr/>
        </p:nvPicPr>
        <p:blipFill>
          <a:blip r:embed="rId3"/>
          <a:stretch>
            <a:fillRect/>
          </a:stretch>
        </p:blipFill>
        <p:spPr>
          <a:xfrm>
            <a:off x="6337648" y="2345824"/>
            <a:ext cx="5120161" cy="4191546"/>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44579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国际化和本地化</a:t>
            </a:r>
            <a:r>
              <a:rPr lang="en-US" altLang="zh-CN" dirty="0"/>
              <a:t>Android</a:t>
            </a:r>
            <a:r>
              <a:rPr lang="zh-CN" altLang="en-US" dirty="0"/>
              <a:t>应用</a:t>
            </a:r>
          </a:p>
        </p:txBody>
      </p:sp>
      <p:sp>
        <p:nvSpPr>
          <p:cNvPr id="3" name="内容占位符 2"/>
          <p:cNvSpPr>
            <a:spLocks noGrp="1"/>
          </p:cNvSpPr>
          <p:nvPr>
            <p:ph idx="1"/>
          </p:nvPr>
        </p:nvSpPr>
        <p:spPr>
          <a:xfrm>
            <a:off x="839416" y="1600201"/>
            <a:ext cx="10742984" cy="3124943"/>
          </a:xfrm>
        </p:spPr>
        <p:txBody>
          <a:bodyPr>
            <a:normAutofit/>
          </a:bodyPr>
          <a:lstStyle/>
          <a:p>
            <a:pPr>
              <a:spcAft>
                <a:spcPts val="600"/>
              </a:spcAft>
              <a:defRPr/>
            </a:pPr>
            <a:r>
              <a:rPr lang="zh-CN" altLang="en-US" sz="3200" smtClean="0">
                <a:solidFill>
                  <a:schemeClr val="tx1">
                    <a:lumMod val="85000"/>
                    <a:lumOff val="15000"/>
                  </a:schemeClr>
                </a:solidFill>
              </a:rPr>
              <a:t>实例：</a:t>
            </a:r>
            <a:r>
              <a:rPr lang="zh-CN" altLang="en-US" sz="3200" dirty="0" smtClean="0">
                <a:solidFill>
                  <a:schemeClr val="tx1">
                    <a:lumMod val="85000"/>
                    <a:lumOff val="15000"/>
                  </a:schemeClr>
                </a:solidFill>
              </a:rPr>
              <a:t>本地化</a:t>
            </a:r>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应用实例。</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建立简单的用户登录界面，实现两种语言的支持（中文和英文），当用户设置不同语言环境时，显示不同的文本。</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实现国际化支持，即要有默认语言</a:t>
            </a:r>
            <a:r>
              <a:rPr lang="zh-CN" altLang="en-US" sz="3200" smtClean="0">
                <a:solidFill>
                  <a:schemeClr val="tx1">
                    <a:lumMod val="85000"/>
                    <a:lumOff val="15000"/>
                  </a:schemeClr>
                </a:solidFill>
              </a:rPr>
              <a:t>支持。</a:t>
            </a:r>
            <a:endParaRPr lang="en-US" altLang="zh-CN" sz="3200" dirty="0" smtClean="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4011332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XML</a:t>
            </a:r>
            <a:r>
              <a:rPr lang="zh-CN" altLang="en-US" dirty="0"/>
              <a:t>资源概述</a:t>
            </a:r>
          </a:p>
        </p:txBody>
      </p:sp>
      <p:sp>
        <p:nvSpPr>
          <p:cNvPr id="3" name="内容占位符 2"/>
          <p:cNvSpPr>
            <a:spLocks noGrp="1"/>
          </p:cNvSpPr>
          <p:nvPr>
            <p:ph idx="1"/>
          </p:nvPr>
        </p:nvSpPr>
        <p:spPr>
          <a:xfrm>
            <a:off x="839416" y="1600201"/>
            <a:ext cx="10742984" cy="3196951"/>
          </a:xfrm>
        </p:spPr>
        <p:txBody>
          <a:bodyPr>
            <a:normAutofit/>
          </a:bodyPr>
          <a:lstStyle/>
          <a:p>
            <a:pPr marL="342900" lvl="1" indent="-342900">
              <a:buFont typeface="Arial" pitchFamily="34" charset="0"/>
              <a:buChar char="•"/>
            </a:pP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应用中用到的各种用户自定义资源（包括字符串、颜色值、布局等）都集中放到</a:t>
            </a:r>
            <a:r>
              <a:rPr lang="en-US" altLang="zh-CN" sz="3200" dirty="0">
                <a:solidFill>
                  <a:srgbClr val="C00000"/>
                </a:solidFill>
              </a:rPr>
              <a:t>res</a:t>
            </a:r>
            <a:r>
              <a:rPr lang="zh-CN" altLang="en-US" sz="3200" dirty="0">
                <a:solidFill>
                  <a:srgbClr val="C00000"/>
                </a:solidFill>
              </a:rPr>
              <a:t>目录（或</a:t>
            </a:r>
            <a:r>
              <a:rPr lang="en-US" altLang="zh-CN" sz="3200" dirty="0">
                <a:solidFill>
                  <a:srgbClr val="C00000"/>
                </a:solidFill>
              </a:rPr>
              <a:t>assets</a:t>
            </a:r>
            <a:r>
              <a:rPr lang="zh-CN" altLang="en-US" sz="3200" dirty="0">
                <a:solidFill>
                  <a:srgbClr val="C00000"/>
                </a:solidFill>
              </a:rPr>
              <a:t>）</a:t>
            </a:r>
            <a:r>
              <a:rPr lang="zh-CN" altLang="en-US" sz="3200" dirty="0">
                <a:solidFill>
                  <a:schemeClr val="tx1">
                    <a:lumMod val="85000"/>
                    <a:lumOff val="15000"/>
                  </a:schemeClr>
                </a:solidFill>
              </a:rPr>
              <a:t>下，以实现</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应用</a:t>
            </a:r>
            <a:r>
              <a:rPr lang="en-US" altLang="zh-CN" sz="3200" dirty="0">
                <a:solidFill>
                  <a:schemeClr val="tx1">
                    <a:lumMod val="85000"/>
                    <a:lumOff val="15000"/>
                  </a:schemeClr>
                </a:solidFill>
              </a:rPr>
              <a:t>MVC</a:t>
            </a:r>
            <a:r>
              <a:rPr lang="zh-CN" altLang="en-US" sz="3200" dirty="0">
                <a:solidFill>
                  <a:schemeClr val="tx1">
                    <a:lumMod val="85000"/>
                    <a:lumOff val="15000"/>
                  </a:schemeClr>
                </a:solidFill>
              </a:rPr>
              <a:t>分离的目的，而应用程序可以直接使用这些资源。</a:t>
            </a:r>
            <a:endParaRPr lang="en-US" altLang="zh-CN" sz="3200" dirty="0">
              <a:solidFill>
                <a:schemeClr val="tx1">
                  <a:lumMod val="85000"/>
                  <a:lumOff val="15000"/>
                </a:schemeClr>
              </a:solidFill>
            </a:endParaRPr>
          </a:p>
          <a:p>
            <a:pPr marL="342900" lvl="1" indent="-342900">
              <a:buFont typeface="Arial" pitchFamily="34" charset="0"/>
              <a:buChar char="•"/>
            </a:pPr>
            <a:r>
              <a:rPr lang="en-US" altLang="zh-CN" sz="3200" dirty="0">
                <a:solidFill>
                  <a:schemeClr val="tx1">
                    <a:lumMod val="85000"/>
                    <a:lumOff val="15000"/>
                  </a:schemeClr>
                </a:solidFill>
              </a:rPr>
              <a:t>Android Studio</a:t>
            </a:r>
            <a:r>
              <a:rPr lang="zh-CN" altLang="en-US" sz="3200" dirty="0">
                <a:solidFill>
                  <a:schemeClr val="tx1">
                    <a:lumMod val="85000"/>
                    <a:lumOff val="15000"/>
                  </a:schemeClr>
                </a:solidFill>
              </a:rPr>
              <a:t>创建的项目中，默认不包含</a:t>
            </a:r>
            <a:r>
              <a:rPr lang="en-US" altLang="zh-CN" sz="3200" dirty="0">
                <a:solidFill>
                  <a:schemeClr val="tx1">
                    <a:lumMod val="85000"/>
                    <a:lumOff val="15000"/>
                  </a:schemeClr>
                </a:solidFill>
              </a:rPr>
              <a:t>assets</a:t>
            </a:r>
            <a:r>
              <a:rPr lang="zh-CN" altLang="en-US" sz="3200" dirty="0">
                <a:solidFill>
                  <a:schemeClr val="tx1">
                    <a:lumMod val="85000"/>
                    <a:lumOff val="15000"/>
                  </a:schemeClr>
                </a:solidFill>
              </a:rPr>
              <a:t>目录，需要</a:t>
            </a:r>
            <a:r>
              <a:rPr lang="zh-CN" altLang="en-US" sz="3200">
                <a:solidFill>
                  <a:schemeClr val="tx1">
                    <a:lumMod val="85000"/>
                    <a:lumOff val="15000"/>
                  </a:schemeClr>
                </a:solidFill>
              </a:rPr>
              <a:t>手动</a:t>
            </a:r>
            <a:r>
              <a:rPr lang="zh-CN" altLang="en-US" sz="3200" smtClean="0">
                <a:solidFill>
                  <a:schemeClr val="tx1">
                    <a:lumMod val="85000"/>
                    <a:lumOff val="15000"/>
                  </a:schemeClr>
                </a:solidFill>
              </a:rPr>
              <a:t>创建。</a:t>
            </a:r>
            <a:endParaRPr lang="zh-CN" altLang="en-US" sz="3200" dirty="0">
              <a:solidFill>
                <a:schemeClr val="tx1">
                  <a:lumMod val="85000"/>
                  <a:lumOff val="15000"/>
                </a:schemeClr>
              </a:solidFill>
            </a:endParaRPr>
          </a:p>
        </p:txBody>
      </p:sp>
      <p:pic>
        <p:nvPicPr>
          <p:cNvPr id="5" name="图片 4"/>
          <p:cNvPicPr>
            <a:picLocks noChangeAspect="1"/>
          </p:cNvPicPr>
          <p:nvPr/>
        </p:nvPicPr>
        <p:blipFill>
          <a:blip r:embed="rId2"/>
          <a:stretch>
            <a:fillRect/>
          </a:stretch>
        </p:blipFill>
        <p:spPr>
          <a:xfrm>
            <a:off x="4295800" y="4293096"/>
            <a:ext cx="6514770" cy="223165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34948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3143672" y="4653136"/>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本地化</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应用</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5" name="组合 74"/>
          <p:cNvGrpSpPr/>
          <p:nvPr/>
        </p:nvGrpSpPr>
        <p:grpSpPr>
          <a:xfrm>
            <a:off x="3143674" y="3823319"/>
            <a:ext cx="5688630" cy="685801"/>
            <a:chOff x="4828395" y="764704"/>
            <a:chExt cx="5688630" cy="685801"/>
          </a:xfrm>
        </p:grpSpPr>
        <p:sp>
          <p:nvSpPr>
            <p:cNvPr id="76"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77"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assets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78" name="组合 77"/>
            <p:cNvGrpSpPr/>
            <p:nvPr/>
          </p:nvGrpSpPr>
          <p:grpSpPr>
            <a:xfrm>
              <a:off x="4828395" y="764704"/>
              <a:ext cx="838200" cy="685801"/>
              <a:chOff x="2154677" y="1533774"/>
              <a:chExt cx="838200" cy="685801"/>
            </a:xfrm>
          </p:grpSpPr>
          <p:grpSp>
            <p:nvGrpSpPr>
              <p:cNvPr id="79" name="组合 78"/>
              <p:cNvGrpSpPr/>
              <p:nvPr/>
            </p:nvGrpSpPr>
            <p:grpSpPr>
              <a:xfrm>
                <a:off x="2154677" y="1533774"/>
                <a:ext cx="838200" cy="685801"/>
                <a:chOff x="2154677" y="1533774"/>
                <a:chExt cx="838200" cy="685801"/>
              </a:xfrm>
            </p:grpSpPr>
            <p:sp>
              <p:nvSpPr>
                <p:cNvPr id="81"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83"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80"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 name="组合 41"/>
          <p:cNvGrpSpPr/>
          <p:nvPr/>
        </p:nvGrpSpPr>
        <p:grpSpPr>
          <a:xfrm>
            <a:off x="3143674" y="3047338"/>
            <a:ext cx="5688630" cy="685801"/>
            <a:chOff x="4828395" y="764704"/>
            <a:chExt cx="5688630" cy="685801"/>
          </a:xfrm>
        </p:grpSpPr>
        <p:sp>
          <p:nvSpPr>
            <p:cNvPr id="43"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4"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res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45" name="组合 44"/>
            <p:cNvGrpSpPr/>
            <p:nvPr/>
          </p:nvGrpSpPr>
          <p:grpSpPr>
            <a:xfrm>
              <a:off x="4828395" y="764704"/>
              <a:ext cx="838200" cy="685801"/>
              <a:chOff x="2154677" y="1533774"/>
              <a:chExt cx="838200" cy="685801"/>
            </a:xfrm>
          </p:grpSpPr>
          <p:grpSp>
            <p:nvGrpSpPr>
              <p:cNvPr id="46" name="组合 45"/>
              <p:cNvGrpSpPr/>
              <p:nvPr/>
            </p:nvGrpSpPr>
            <p:grpSpPr>
              <a:xfrm>
                <a:off x="2154677" y="1533774"/>
                <a:ext cx="838200" cy="685801"/>
                <a:chOff x="2154677" y="1533774"/>
                <a:chExt cx="838200" cy="685801"/>
              </a:xfrm>
            </p:grpSpPr>
            <p:sp>
              <p:nvSpPr>
                <p:cNvPr id="72"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4"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4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0" y="2198917"/>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资源概述</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内容回顾</a:t>
            </a:r>
            <a:endParaRPr lang="zh-CN" altLang="en-US" dirty="0"/>
          </a:p>
        </p:txBody>
      </p:sp>
    </p:spTree>
    <p:extLst>
      <p:ext uri="{BB962C8B-B14F-4D97-AF65-F5344CB8AC3E}">
        <p14:creationId xmlns:p14="http://schemas.microsoft.com/office/powerpoint/2010/main" val="3127404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56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XML</a:t>
            </a:r>
            <a:r>
              <a:rPr lang="zh-CN" altLang="en-US" dirty="0" smtClean="0"/>
              <a:t>资源概述</a:t>
            </a:r>
            <a:endParaRPr lang="zh-CN" altLang="en-US" dirty="0"/>
          </a:p>
        </p:txBody>
      </p:sp>
      <p:sp>
        <p:nvSpPr>
          <p:cNvPr id="3" name="内容占位符 2"/>
          <p:cNvSpPr>
            <a:spLocks noGrp="1"/>
          </p:cNvSpPr>
          <p:nvPr>
            <p:ph idx="1"/>
          </p:nvPr>
        </p:nvSpPr>
        <p:spPr>
          <a:xfrm>
            <a:off x="839416" y="1600201"/>
            <a:ext cx="6916835" cy="4709119"/>
          </a:xfrm>
        </p:spPr>
        <p:txBody>
          <a:bodyPr>
            <a:normAutofit/>
          </a:bodyPr>
          <a:lstStyle/>
          <a:p>
            <a:pPr marL="342900" lvl="1" indent="-342900">
              <a:lnSpc>
                <a:spcPct val="120000"/>
              </a:lnSpc>
              <a:spcBef>
                <a:spcPts val="1200"/>
              </a:spcBef>
              <a:spcAft>
                <a:spcPts val="600"/>
              </a:spcAft>
              <a:buFont typeface="Arial" pitchFamily="34" charset="0"/>
              <a:buChar char="•"/>
            </a:pPr>
            <a:r>
              <a:rPr lang="en-US" altLang="zh-CN" sz="3200">
                <a:solidFill>
                  <a:srgbClr val="C00000"/>
                </a:solidFill>
              </a:rPr>
              <a:t>res</a:t>
            </a:r>
            <a:r>
              <a:rPr lang="zh-CN" altLang="en-US" sz="3200">
                <a:solidFill>
                  <a:srgbClr val="C00000"/>
                </a:solidFill>
              </a:rPr>
              <a:t>目录</a:t>
            </a:r>
            <a:r>
              <a:rPr lang="zh-CN" altLang="en-US" sz="3200">
                <a:solidFill>
                  <a:schemeClr val="tx1">
                    <a:lumMod val="85000"/>
                    <a:lumOff val="15000"/>
                  </a:schemeClr>
                </a:solidFill>
              </a:rPr>
              <a:t>：可以使用</a:t>
            </a:r>
            <a:r>
              <a:rPr lang="en-US" altLang="zh-CN" sz="3200">
                <a:solidFill>
                  <a:schemeClr val="tx1">
                    <a:lumMod val="85000"/>
                    <a:lumOff val="15000"/>
                  </a:schemeClr>
                </a:solidFill>
              </a:rPr>
              <a:t>R</a:t>
            </a:r>
            <a:r>
              <a:rPr lang="zh-CN" altLang="en-US" sz="3200">
                <a:solidFill>
                  <a:schemeClr val="tx1">
                    <a:lumMod val="85000"/>
                    <a:lumOff val="15000"/>
                  </a:schemeClr>
                </a:solidFill>
              </a:rPr>
              <a:t>类访问的资源，放到该目录下。</a:t>
            </a:r>
          </a:p>
          <a:p>
            <a:pPr marL="342900" lvl="1" indent="-342900">
              <a:lnSpc>
                <a:spcPct val="120000"/>
              </a:lnSpc>
              <a:spcBef>
                <a:spcPts val="1200"/>
              </a:spcBef>
              <a:spcAft>
                <a:spcPts val="600"/>
              </a:spcAft>
              <a:buFont typeface="Arial" pitchFamily="34" charset="0"/>
              <a:buChar char="•"/>
            </a:pPr>
            <a:r>
              <a:rPr lang="en-US" altLang="zh-CN" sz="3200">
                <a:solidFill>
                  <a:srgbClr val="C00000"/>
                </a:solidFill>
              </a:rPr>
              <a:t>assets</a:t>
            </a:r>
            <a:r>
              <a:rPr lang="zh-CN" altLang="en-US" sz="3200">
                <a:solidFill>
                  <a:srgbClr val="C00000"/>
                </a:solidFill>
              </a:rPr>
              <a:t>目录</a:t>
            </a:r>
            <a:r>
              <a:rPr lang="zh-CN" altLang="en-US" sz="3200">
                <a:solidFill>
                  <a:schemeClr val="tx1">
                    <a:lumMod val="85000"/>
                    <a:lumOff val="15000"/>
                  </a:schemeClr>
                </a:solidFill>
              </a:rPr>
              <a:t>：无法直接访问的原生资源（只能通过</a:t>
            </a:r>
            <a:r>
              <a:rPr lang="en-US" altLang="zh-CN" sz="3200">
                <a:solidFill>
                  <a:schemeClr val="tx1">
                    <a:lumMod val="85000"/>
                    <a:lumOff val="15000"/>
                  </a:schemeClr>
                </a:solidFill>
              </a:rPr>
              <a:t>AssetManager</a:t>
            </a:r>
            <a:r>
              <a:rPr lang="zh-CN" altLang="en-US" sz="3200">
                <a:solidFill>
                  <a:schemeClr val="tx1">
                    <a:lumMod val="85000"/>
                    <a:lumOff val="15000"/>
                  </a:schemeClr>
                </a:solidFill>
              </a:rPr>
              <a:t>来处理）</a:t>
            </a:r>
            <a:r>
              <a:rPr lang="zh-CN" altLang="en-US" sz="3200" smtClean="0">
                <a:solidFill>
                  <a:schemeClr val="tx1">
                    <a:lumMod val="85000"/>
                    <a:lumOff val="15000"/>
                  </a:schemeClr>
                </a:solidFill>
              </a:rPr>
              <a:t>。</a:t>
            </a:r>
            <a:endParaRPr lang="zh-CN" altLang="en-US" sz="320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pic>
        <p:nvPicPr>
          <p:cNvPr id="7" name="图片 6"/>
          <p:cNvPicPr>
            <a:picLocks noChangeAspect="1"/>
          </p:cNvPicPr>
          <p:nvPr/>
        </p:nvPicPr>
        <p:blipFill>
          <a:blip r:embed="rId2"/>
          <a:stretch>
            <a:fillRect/>
          </a:stretch>
        </p:blipFill>
        <p:spPr>
          <a:xfrm>
            <a:off x="8040216" y="1772816"/>
            <a:ext cx="3371429" cy="4057143"/>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56736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3143670" y="2198917"/>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资源概述</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0" y="3040711"/>
            <a:ext cx="5688632" cy="685801"/>
            <a:chOff x="3467195" y="1571956"/>
            <a:chExt cx="5688632" cy="685801"/>
          </a:xfrm>
        </p:grpSpPr>
        <p:sp>
          <p:nvSpPr>
            <p:cNvPr id="40"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res</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目录下资源</a:t>
              </a:r>
            </a:p>
          </p:txBody>
        </p:sp>
        <p:grpSp>
          <p:nvGrpSpPr>
            <p:cNvPr id="66" name="组合 65"/>
            <p:cNvGrpSpPr/>
            <p:nvPr/>
          </p:nvGrpSpPr>
          <p:grpSpPr>
            <a:xfrm>
              <a:off x="3467195" y="1571956"/>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21" name="组合 20"/>
          <p:cNvGrpSpPr/>
          <p:nvPr/>
        </p:nvGrpSpPr>
        <p:grpSpPr>
          <a:xfrm>
            <a:off x="3143672" y="3823319"/>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assets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8" name="组合 47"/>
          <p:cNvGrpSpPr/>
          <p:nvPr/>
        </p:nvGrpSpPr>
        <p:grpSpPr>
          <a:xfrm>
            <a:off x="3143672" y="4653136"/>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本地化</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应用</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652735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res/</a:t>
            </a:r>
            <a:r>
              <a:rPr lang="zh-CN" altLang="en-US" dirty="0" smtClean="0"/>
              <a:t>目录下资源概述</a:t>
            </a:r>
            <a:endParaRPr lang="zh-CN" altLang="en-US" dirty="0"/>
          </a:p>
        </p:txBody>
      </p:sp>
      <p:sp>
        <p:nvSpPr>
          <p:cNvPr id="3" name="内容占位符 2"/>
          <p:cNvSpPr>
            <a:spLocks noGrp="1"/>
          </p:cNvSpPr>
          <p:nvPr>
            <p:ph idx="1"/>
          </p:nvPr>
        </p:nvSpPr>
        <p:spPr>
          <a:xfrm>
            <a:off x="839416" y="1628801"/>
            <a:ext cx="10742984" cy="587397"/>
          </a:xfrm>
        </p:spPr>
        <p:txBody>
          <a:bodyPr>
            <a:normAutofit/>
          </a:bodyPr>
          <a:lstStyle/>
          <a:p>
            <a:pPr marL="342900" lvl="1" indent="-342900">
              <a:spcBef>
                <a:spcPts val="600"/>
              </a:spcBef>
              <a:buFont typeface="Arial" pitchFamily="34" charset="0"/>
              <a:buChar char="•"/>
            </a:pPr>
            <a:r>
              <a:rPr lang="en-US" altLang="zh-CN" sz="3200" dirty="0">
                <a:solidFill>
                  <a:schemeClr val="tx1">
                    <a:lumMod val="85000"/>
                    <a:lumOff val="15000"/>
                  </a:schemeClr>
                </a:solidFill>
              </a:rPr>
              <a:t>res</a:t>
            </a:r>
            <a:r>
              <a:rPr lang="zh-CN" altLang="en-US" sz="3200" dirty="0">
                <a:solidFill>
                  <a:schemeClr val="tx1">
                    <a:lumMod val="85000"/>
                    <a:lumOff val="15000"/>
                  </a:schemeClr>
                </a:solidFill>
              </a:rPr>
              <a:t>目录可使用的资源</a:t>
            </a:r>
            <a:r>
              <a:rPr lang="zh-CN" altLang="en-US" sz="3200">
                <a:solidFill>
                  <a:schemeClr val="tx1">
                    <a:lumMod val="85000"/>
                    <a:lumOff val="15000"/>
                  </a:schemeClr>
                </a:solidFill>
              </a:rPr>
              <a:t>有</a:t>
            </a:r>
            <a:r>
              <a:rPr lang="zh-CN" altLang="en-US" sz="3200" smtClean="0">
                <a:solidFill>
                  <a:schemeClr val="tx1">
                    <a:lumMod val="85000"/>
                    <a:lumOff val="15000"/>
                  </a:schemeClr>
                </a:solidFill>
              </a:rPr>
              <a:t>：</a:t>
            </a:r>
            <a:endParaRPr lang="en-US" altLang="zh-CN" sz="3200" dirty="0" smtClean="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522011325"/>
              </p:ext>
            </p:extLst>
          </p:nvPr>
        </p:nvGraphicFramePr>
        <p:xfrm>
          <a:off x="1350368" y="2216198"/>
          <a:ext cx="9721080" cy="4308784"/>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2363017">
                  <a:extLst>
                    <a:ext uri="{9D8B030D-6E8A-4147-A177-3AD203B41FA5}">
                      <a16:colId xmlns:a16="http://schemas.microsoft.com/office/drawing/2014/main" val="20000"/>
                    </a:ext>
                  </a:extLst>
                </a:gridCol>
                <a:gridCol w="7358063">
                  <a:extLst>
                    <a:ext uri="{9D8B030D-6E8A-4147-A177-3AD203B41FA5}">
                      <a16:colId xmlns:a16="http://schemas.microsoft.com/office/drawing/2014/main" val="20001"/>
                    </a:ext>
                  </a:extLst>
                </a:gridCol>
              </a:tblGrid>
              <a:tr h="376961">
                <a:tc>
                  <a:txBody>
                    <a:bodyPr/>
                    <a:lstStyle/>
                    <a:p>
                      <a:pPr algn="ctr"/>
                      <a:r>
                        <a:rPr lang="en-US" altLang="zh-CN" sz="2000" b="1" dirty="0" smtClean="0">
                          <a:latin typeface="微软雅黑" panose="020B0503020204020204" pitchFamily="34" charset="-122"/>
                          <a:ea typeface="微软雅黑" panose="020B0503020204020204" pitchFamily="34" charset="-122"/>
                        </a:rPr>
                        <a:t>res</a:t>
                      </a:r>
                      <a:r>
                        <a:rPr lang="zh-CN" altLang="en-US" sz="2000" b="1" dirty="0" smtClean="0">
                          <a:latin typeface="微软雅黑" panose="020B0503020204020204" pitchFamily="34" charset="-122"/>
                          <a:ea typeface="微软雅黑" panose="020B0503020204020204" pitchFamily="34" charset="-122"/>
                        </a:rPr>
                        <a:t>子目录</a:t>
                      </a:r>
                      <a:endParaRPr lang="zh-CN" altLang="en-US" sz="2000" b="1" dirty="0">
                        <a:latin typeface="微软雅黑" panose="020B0503020204020204" pitchFamily="34" charset="-122"/>
                        <a:ea typeface="微软雅黑" panose="020B0503020204020204" pitchFamily="34" charset="-122"/>
                      </a:endParaRPr>
                    </a:p>
                  </a:txBody>
                  <a:tcP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tc>
                  <a:txBody>
                    <a:bodyPr/>
                    <a:lstStyle/>
                    <a:p>
                      <a:pPr algn="ctr"/>
                      <a:r>
                        <a:rPr lang="zh-CN" altLang="en-US" sz="2000" b="1" dirty="0" smtClean="0">
                          <a:latin typeface="微软雅黑" panose="020B0503020204020204" pitchFamily="34" charset="-122"/>
                          <a:ea typeface="微软雅黑" panose="020B0503020204020204" pitchFamily="34" charset="-122"/>
                        </a:rPr>
                        <a:t>可以存放的资源</a:t>
                      </a:r>
                      <a:endParaRPr lang="zh-CN" altLang="en-US" sz="2000" b="1" dirty="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a:t>
                      </a:r>
                      <a:r>
                        <a:rPr lang="en-US" altLang="zh-CN" sz="2000" dirty="0" err="1" smtClean="0">
                          <a:latin typeface="微软雅黑" panose="020B0503020204020204" pitchFamily="34" charset="-122"/>
                          <a:ea typeface="微软雅黑" panose="020B0503020204020204" pitchFamily="34" charset="-122"/>
                        </a:rPr>
                        <a:t>anim</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定义补间动画的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文件</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res/color</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定义不同状态下颜色列表的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文件</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692896">
                <a:tc>
                  <a:txBody>
                    <a:bodyPr/>
                    <a:lstStyle/>
                    <a:p>
                      <a:r>
                        <a:rPr lang="en-US" altLang="zh-CN" sz="2000" dirty="0" smtClean="0">
                          <a:latin typeface="微软雅黑" panose="020B0503020204020204" pitchFamily="34" charset="-122"/>
                          <a:ea typeface="微软雅黑" panose="020B0503020204020204" pitchFamily="34" charset="-122"/>
                        </a:rPr>
                        <a:t>res/</a:t>
                      </a:r>
                      <a:r>
                        <a:rPr lang="en-US" altLang="zh-CN" sz="2000" dirty="0" err="1" smtClean="0">
                          <a:latin typeface="微软雅黑" panose="020B0503020204020204" pitchFamily="34" charset="-122"/>
                          <a:ea typeface="微软雅黑" panose="020B0503020204020204" pitchFamily="34" charset="-122"/>
                        </a:rPr>
                        <a:t>drawable</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各种位图文件（</a:t>
                      </a:r>
                      <a:r>
                        <a:rPr lang="en-US" altLang="zh-CN" sz="2000" dirty="0" err="1" smtClean="0">
                          <a:latin typeface="微软雅黑" panose="020B0503020204020204" pitchFamily="34" charset="-122"/>
                          <a:ea typeface="微软雅黑" panose="020B0503020204020204" pitchFamily="34" charset="-122"/>
                        </a:rPr>
                        <a:t>png</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jpg</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gif</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9-Patch</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108000"/>
                      <a:r>
                        <a:rPr lang="zh-CN" altLang="en-US" sz="2000" dirty="0" smtClean="0">
                          <a:latin typeface="微软雅黑" panose="020B0503020204020204" pitchFamily="34" charset="-122"/>
                          <a:ea typeface="微软雅黑" panose="020B0503020204020204" pitchFamily="34" charset="-122"/>
                        </a:rPr>
                        <a:t>可以编译成各种</a:t>
                      </a:r>
                      <a:r>
                        <a:rPr lang="en-US" altLang="zh-CN" sz="2000" dirty="0" err="1" smtClean="0">
                          <a:latin typeface="微软雅黑" panose="020B0503020204020204" pitchFamily="34" charset="-122"/>
                          <a:ea typeface="微软雅黑" panose="020B0503020204020204" pitchFamily="34" charset="-122"/>
                        </a:rPr>
                        <a:t>drawable</a:t>
                      </a:r>
                      <a:r>
                        <a:rPr lang="zh-CN" altLang="en-US" sz="2000" dirty="0" smtClean="0">
                          <a:latin typeface="微软雅黑" panose="020B0503020204020204" pitchFamily="34" charset="-122"/>
                          <a:ea typeface="微软雅黑" panose="020B0503020204020204" pitchFamily="34" charset="-122"/>
                        </a:rPr>
                        <a:t>对象的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文件</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a:t>
                      </a:r>
                      <a:r>
                        <a:rPr lang="en-US" altLang="zh-CN" sz="2000" dirty="0" err="1" smtClean="0">
                          <a:latin typeface="微软雅黑" panose="020B0503020204020204" pitchFamily="34" charset="-122"/>
                          <a:ea typeface="微软雅黑" panose="020B0503020204020204" pitchFamily="34" charset="-122"/>
                        </a:rPr>
                        <a:t>mipmap</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应用程序</a:t>
                      </a:r>
                      <a:r>
                        <a:rPr lang="en-US" altLang="zh-CN" sz="1800" b="0" i="0" kern="1200" dirty="0" smtClean="0">
                          <a:solidFill>
                            <a:schemeClr val="tx1"/>
                          </a:solidFill>
                          <a:effectLst/>
                          <a:latin typeface="微软雅黑" panose="020B0503020204020204" pitchFamily="34" charset="-122"/>
                          <a:ea typeface="微软雅黑" panose="020B0503020204020204" pitchFamily="34" charset="-122"/>
                          <a:cs typeface="+mn-cs"/>
                        </a:rPr>
                        <a:t>Launcher</a:t>
                      </a:r>
                      <a:r>
                        <a:rPr lang="zh-CN" altLang="en-US" sz="2000" b="0" i="0" kern="1200" dirty="0" smtClean="0">
                          <a:solidFill>
                            <a:schemeClr val="tx1"/>
                          </a:solidFill>
                          <a:effectLst/>
                          <a:latin typeface="微软雅黑" panose="020B0503020204020204" pitchFamily="34" charset="-122"/>
                          <a:ea typeface="微软雅黑" panose="020B0503020204020204" pitchFamily="34" charset="-122"/>
                          <a:cs typeface="+mn-cs"/>
                        </a:rPr>
                        <a:t>图标</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res/layout</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用户界面布局文件</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res/menu</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菜单资源布局文件（选择菜单、子菜单、上下文菜单）</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res/raw</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任意类型的原生资源</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res/values</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各种简单值的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文件（包括字符串、整数、数组、尺寸等）</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res/xml</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smtClean="0">
                          <a:latin typeface="微软雅黑" panose="020B0503020204020204" pitchFamily="34" charset="-122"/>
                          <a:ea typeface="微软雅黑" panose="020B0503020204020204" pitchFamily="34" charset="-122"/>
                        </a:rPr>
                        <a:t>其它任意</a:t>
                      </a:r>
                      <a:r>
                        <a:rPr lang="zh-CN" altLang="en-US" sz="2000" dirty="0" smtClean="0">
                          <a:latin typeface="微软雅黑" panose="020B0503020204020204" pitchFamily="34" charset="-122"/>
                          <a:ea typeface="微软雅黑" panose="020B0503020204020204" pitchFamily="34" charset="-122"/>
                        </a:rPr>
                        <a:t>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文件（可能没有特殊意义的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文件）</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53442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res/</a:t>
            </a:r>
            <a:r>
              <a:rPr lang="zh-CN" altLang="en-US" dirty="0"/>
              <a:t>目录下</a:t>
            </a:r>
            <a:r>
              <a:rPr lang="zh-CN" altLang="en-US" dirty="0" smtClean="0"/>
              <a:t>资源的使用</a:t>
            </a:r>
            <a:endParaRPr lang="zh-CN" altLang="en-US" dirty="0"/>
          </a:p>
        </p:txBody>
      </p:sp>
      <p:sp>
        <p:nvSpPr>
          <p:cNvPr id="3" name="内容占位符 2"/>
          <p:cNvSpPr>
            <a:spLocks noGrp="1"/>
          </p:cNvSpPr>
          <p:nvPr>
            <p:ph idx="1"/>
          </p:nvPr>
        </p:nvSpPr>
        <p:spPr>
          <a:xfrm>
            <a:off x="839416" y="1600200"/>
            <a:ext cx="10742984" cy="4853136"/>
          </a:xfrm>
        </p:spPr>
        <p:txBody>
          <a:bodyPr>
            <a:noAutofit/>
          </a:bodyPr>
          <a:lstStyle/>
          <a:p>
            <a:pPr marL="342900" lvl="1" indent="-342900">
              <a:spcBef>
                <a:spcPts val="1200"/>
              </a:spcBef>
              <a:spcAft>
                <a:spcPts val="600"/>
              </a:spcAft>
              <a:buFont typeface="Arial" pitchFamily="34" charset="0"/>
              <a:buChar char="•"/>
            </a:pPr>
            <a:r>
              <a:rPr lang="zh-CN" altLang="en-US" sz="3200" dirty="0">
                <a:solidFill>
                  <a:schemeClr val="tx1">
                    <a:lumMod val="85000"/>
                    <a:lumOff val="15000"/>
                  </a:schemeClr>
                </a:solidFill>
              </a:rPr>
              <a:t>在</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中使用</a:t>
            </a:r>
            <a:r>
              <a:rPr lang="en-US" altLang="zh-CN" sz="3200" dirty="0">
                <a:solidFill>
                  <a:schemeClr val="tx1">
                    <a:lumMod val="85000"/>
                    <a:lumOff val="15000"/>
                  </a:schemeClr>
                </a:solidFill>
              </a:rPr>
              <a:t>res</a:t>
            </a:r>
            <a:r>
              <a:rPr lang="zh-CN" altLang="en-US" sz="3200" dirty="0">
                <a:solidFill>
                  <a:schemeClr val="tx1">
                    <a:lumMod val="85000"/>
                    <a:lumOff val="15000"/>
                  </a:schemeClr>
                </a:solidFill>
              </a:rPr>
              <a:t>目录下资源或系统内置资源：</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在</a:t>
            </a:r>
            <a:r>
              <a:rPr lang="zh-CN" altLang="en-US" sz="3200" dirty="0" smtClean="0">
                <a:solidFill>
                  <a:srgbClr val="C00000"/>
                </a:solidFill>
              </a:rPr>
              <a:t>其它资源文件</a:t>
            </a:r>
            <a:r>
              <a:rPr lang="zh-CN" altLang="en-US" sz="3200" dirty="0" smtClean="0">
                <a:solidFill>
                  <a:schemeClr val="tx1">
                    <a:lumMod val="85000"/>
                    <a:lumOff val="15000"/>
                  </a:schemeClr>
                </a:solidFill>
              </a:rPr>
              <a:t>中使用资源：</a:t>
            </a:r>
            <a:endParaRPr lang="en-US" altLang="zh-CN" sz="3200" dirty="0" smtClean="0">
              <a:solidFill>
                <a:schemeClr val="tx1">
                  <a:lumMod val="85000"/>
                  <a:lumOff val="15000"/>
                </a:schemeClr>
              </a:solidFill>
            </a:endParaRPr>
          </a:p>
          <a:p>
            <a:pPr lvl="2">
              <a:spcBef>
                <a:spcPts val="1200"/>
              </a:spcBef>
              <a:spcAft>
                <a:spcPts val="600"/>
              </a:spcAft>
              <a:defRPr/>
            </a:pPr>
            <a:r>
              <a:rPr lang="zh-CN" altLang="en-US" sz="2400" dirty="0" smtClean="0">
                <a:solidFill>
                  <a:schemeClr val="tx1">
                    <a:lumMod val="85000"/>
                    <a:lumOff val="15000"/>
                  </a:schemeClr>
                </a:solidFill>
              </a:rPr>
              <a:t>使用</a:t>
            </a:r>
            <a:r>
              <a:rPr lang="en-US" altLang="zh-CN" sz="2400" dirty="0" smtClean="0">
                <a:solidFill>
                  <a:schemeClr val="tx1">
                    <a:lumMod val="85000"/>
                    <a:lumOff val="15000"/>
                  </a:schemeClr>
                </a:solidFill>
              </a:rPr>
              <a:t>res</a:t>
            </a:r>
            <a:r>
              <a:rPr lang="zh-CN" altLang="en-US" sz="2400" dirty="0" smtClean="0">
                <a:solidFill>
                  <a:schemeClr val="tx1">
                    <a:lumMod val="85000"/>
                    <a:lumOff val="15000"/>
                  </a:schemeClr>
                </a:solidFill>
              </a:rPr>
              <a:t>目录下资源：</a:t>
            </a:r>
            <a:r>
              <a:rPr lang="en-US" altLang="zh-CN" sz="2400" b="1" dirty="0">
                <a:solidFill>
                  <a:srgbClr val="C00000"/>
                </a:solidFill>
              </a:rPr>
              <a:t>@</a:t>
            </a:r>
            <a:r>
              <a:rPr lang="en-US" altLang="zh-CN" sz="2400" b="1" dirty="0">
                <a:solidFill>
                  <a:schemeClr val="accent2"/>
                </a:solidFill>
              </a:rPr>
              <a:t>[&lt;</a:t>
            </a:r>
            <a:r>
              <a:rPr lang="en-US" altLang="zh-CN" sz="2400" b="1" dirty="0" err="1" smtClean="0">
                <a:solidFill>
                  <a:schemeClr val="accent2"/>
                </a:solidFill>
              </a:rPr>
              <a:t>pack_name</a:t>
            </a:r>
            <a:r>
              <a:rPr lang="en-US" altLang="zh-CN" sz="2400" b="1" dirty="0">
                <a:solidFill>
                  <a:schemeClr val="accent2"/>
                </a:solidFill>
              </a:rPr>
              <a:t>&gt;:]</a:t>
            </a:r>
            <a:r>
              <a:rPr lang="en-US" altLang="zh-CN" sz="2400" b="1" dirty="0">
                <a:solidFill>
                  <a:srgbClr val="C00000"/>
                </a:solidFill>
              </a:rPr>
              <a:t>&lt;</a:t>
            </a:r>
            <a:r>
              <a:rPr lang="en-US" altLang="zh-CN" sz="2400" b="1" dirty="0" err="1" smtClean="0">
                <a:solidFill>
                  <a:srgbClr val="C00000"/>
                </a:solidFill>
              </a:rPr>
              <a:t>res_type</a:t>
            </a:r>
            <a:r>
              <a:rPr lang="en-US" altLang="zh-CN" sz="2400" b="1" dirty="0">
                <a:solidFill>
                  <a:srgbClr val="C00000"/>
                </a:solidFill>
              </a:rPr>
              <a:t>&gt;/&lt;</a:t>
            </a:r>
            <a:r>
              <a:rPr lang="en-US" altLang="zh-CN" sz="2400" b="1" dirty="0" err="1" smtClean="0">
                <a:solidFill>
                  <a:srgbClr val="C00000"/>
                </a:solidFill>
              </a:rPr>
              <a:t>res_name</a:t>
            </a:r>
            <a:r>
              <a:rPr lang="en-US" altLang="zh-CN" sz="2400" b="1" dirty="0" smtClean="0">
                <a:solidFill>
                  <a:srgbClr val="C00000"/>
                </a:solidFill>
              </a:rPr>
              <a:t>&gt;</a:t>
            </a:r>
          </a:p>
          <a:p>
            <a:pPr lvl="2">
              <a:spcBef>
                <a:spcPts val="1200"/>
              </a:spcBef>
              <a:spcAft>
                <a:spcPts val="600"/>
              </a:spcAft>
              <a:defRPr/>
            </a:pPr>
            <a:r>
              <a:rPr lang="zh-CN" altLang="en-US" sz="2400" dirty="0">
                <a:solidFill>
                  <a:schemeClr val="tx1">
                    <a:lumMod val="85000"/>
                    <a:lumOff val="15000"/>
                  </a:schemeClr>
                </a:solidFill>
              </a:rPr>
              <a:t>使用系统内置</a:t>
            </a:r>
            <a:r>
              <a:rPr lang="zh-CN" altLang="en-US" sz="2400">
                <a:solidFill>
                  <a:schemeClr val="tx1">
                    <a:lumMod val="85000"/>
                    <a:lumOff val="15000"/>
                  </a:schemeClr>
                </a:solidFill>
              </a:rPr>
              <a:t>资源</a:t>
            </a:r>
            <a:r>
              <a:rPr lang="zh-CN" altLang="en-US" sz="2400" smtClean="0">
                <a:solidFill>
                  <a:schemeClr val="tx1">
                    <a:lumMod val="85000"/>
                    <a:lumOff val="15000"/>
                  </a:schemeClr>
                </a:solidFill>
              </a:rPr>
              <a:t>：</a:t>
            </a:r>
            <a:r>
              <a:rPr lang="en-US" altLang="zh-CN" sz="2400" b="1" smtClean="0">
                <a:solidFill>
                  <a:srgbClr val="C00000"/>
                </a:solidFill>
              </a:rPr>
              <a:t>@</a:t>
            </a:r>
            <a:r>
              <a:rPr lang="en-US" altLang="zh-CN" sz="2400" b="1" dirty="0" smtClean="0">
                <a:solidFill>
                  <a:srgbClr val="C00000"/>
                </a:solidFill>
              </a:rPr>
              <a:t>android:&lt;</a:t>
            </a:r>
            <a:r>
              <a:rPr lang="en-US" altLang="zh-CN" sz="2400" b="1" dirty="0" err="1" smtClean="0">
                <a:solidFill>
                  <a:srgbClr val="C00000"/>
                </a:solidFill>
              </a:rPr>
              <a:t>res_type</a:t>
            </a:r>
            <a:r>
              <a:rPr lang="en-US" altLang="zh-CN" sz="2400" b="1" dirty="0">
                <a:solidFill>
                  <a:srgbClr val="C00000"/>
                </a:solidFill>
              </a:rPr>
              <a:t>&gt;/&lt;</a:t>
            </a:r>
            <a:r>
              <a:rPr lang="en-US" altLang="zh-CN" sz="2400" b="1" dirty="0" err="1">
                <a:solidFill>
                  <a:srgbClr val="C00000"/>
                </a:solidFill>
              </a:rPr>
              <a:t>res_name</a:t>
            </a:r>
            <a:r>
              <a:rPr lang="en-US" altLang="zh-CN" sz="2400" b="1" dirty="0" smtClean="0">
                <a:solidFill>
                  <a:srgbClr val="C00000"/>
                </a:solidFill>
              </a:rPr>
              <a:t>&gt;</a:t>
            </a:r>
          </a:p>
          <a:p>
            <a:pPr lvl="1">
              <a:spcBef>
                <a:spcPts val="1200"/>
              </a:spcBef>
              <a:spcAft>
                <a:spcPts val="600"/>
              </a:spcAft>
              <a:defRPr/>
            </a:pPr>
            <a:r>
              <a:rPr lang="zh-CN" altLang="en-US" sz="3200" dirty="0">
                <a:solidFill>
                  <a:schemeClr val="tx1">
                    <a:lumMod val="85000"/>
                    <a:lumOff val="15000"/>
                  </a:schemeClr>
                </a:solidFill>
              </a:rPr>
              <a:t>在</a:t>
            </a:r>
            <a:r>
              <a:rPr lang="en-US" altLang="zh-CN" sz="3200" dirty="0">
                <a:solidFill>
                  <a:schemeClr val="tx1">
                    <a:lumMod val="85000"/>
                    <a:lumOff val="15000"/>
                  </a:schemeClr>
                </a:solidFill>
              </a:rPr>
              <a:t>Java</a:t>
            </a:r>
            <a:r>
              <a:rPr lang="zh-CN" altLang="en-US" sz="3200" dirty="0">
                <a:solidFill>
                  <a:schemeClr val="tx1">
                    <a:lumMod val="85000"/>
                    <a:lumOff val="15000"/>
                  </a:schemeClr>
                </a:solidFill>
              </a:rPr>
              <a:t>代码中使用</a:t>
            </a:r>
            <a:r>
              <a:rPr lang="zh-CN" altLang="en-US" sz="3200" dirty="0" smtClean="0">
                <a:solidFill>
                  <a:schemeClr val="tx1">
                    <a:lumMod val="85000"/>
                    <a:lumOff val="15000"/>
                  </a:schemeClr>
                </a:solidFill>
              </a:rPr>
              <a:t>资源：（使用资源的标识符）</a:t>
            </a:r>
            <a:endParaRPr lang="en-US" altLang="zh-CN" sz="3200" dirty="0" smtClean="0">
              <a:solidFill>
                <a:schemeClr val="tx1">
                  <a:lumMod val="85000"/>
                  <a:lumOff val="15000"/>
                </a:schemeClr>
              </a:solidFill>
            </a:endParaRPr>
          </a:p>
          <a:p>
            <a:pPr lvl="2">
              <a:spcBef>
                <a:spcPts val="1200"/>
              </a:spcBef>
              <a:spcAft>
                <a:spcPts val="600"/>
              </a:spcAft>
              <a:defRPr/>
            </a:pPr>
            <a:r>
              <a:rPr lang="zh-CN" altLang="en-US" sz="2400" dirty="0" smtClean="0">
                <a:solidFill>
                  <a:schemeClr val="tx1">
                    <a:lumMod val="85000"/>
                    <a:lumOff val="15000"/>
                  </a:schemeClr>
                </a:solidFill>
              </a:rPr>
              <a:t>使用</a:t>
            </a:r>
            <a:r>
              <a:rPr lang="en-US" altLang="zh-CN" sz="2400" dirty="0" smtClean="0">
                <a:solidFill>
                  <a:schemeClr val="tx1">
                    <a:lumMod val="85000"/>
                    <a:lumOff val="15000"/>
                  </a:schemeClr>
                </a:solidFill>
              </a:rPr>
              <a:t>res</a:t>
            </a:r>
            <a:r>
              <a:rPr lang="zh-CN" altLang="en-US" sz="2400" dirty="0" smtClean="0">
                <a:solidFill>
                  <a:schemeClr val="tx1">
                    <a:lumMod val="85000"/>
                    <a:lumOff val="15000"/>
                  </a:schemeClr>
                </a:solidFill>
              </a:rPr>
              <a:t>目录下资源：</a:t>
            </a:r>
            <a:r>
              <a:rPr lang="en-US" altLang="zh-CN" sz="2400" b="1" dirty="0" smtClean="0">
                <a:solidFill>
                  <a:schemeClr val="accent2"/>
                </a:solidFill>
              </a:rPr>
              <a:t>[&lt;</a:t>
            </a:r>
            <a:r>
              <a:rPr lang="en-US" altLang="zh-CN" sz="2400" b="1" dirty="0" err="1">
                <a:solidFill>
                  <a:schemeClr val="accent2"/>
                </a:solidFill>
              </a:rPr>
              <a:t>pack_name</a:t>
            </a:r>
            <a:r>
              <a:rPr lang="en-US" altLang="zh-CN" sz="2400" b="1" dirty="0" smtClean="0">
                <a:solidFill>
                  <a:schemeClr val="accent2"/>
                </a:solidFill>
              </a:rPr>
              <a:t>&gt;.]</a:t>
            </a:r>
            <a:r>
              <a:rPr lang="en-US" altLang="zh-CN" sz="2400" b="1" dirty="0" err="1" smtClean="0">
                <a:solidFill>
                  <a:srgbClr val="C00000"/>
                </a:solidFill>
              </a:rPr>
              <a:t>R.res_type.res_name</a:t>
            </a:r>
            <a:endParaRPr lang="en-US" altLang="zh-CN" sz="2400" b="1" dirty="0" smtClean="0">
              <a:solidFill>
                <a:srgbClr val="C00000"/>
              </a:solidFill>
            </a:endParaRPr>
          </a:p>
          <a:p>
            <a:pPr lvl="2">
              <a:spcBef>
                <a:spcPts val="1200"/>
              </a:spcBef>
              <a:spcAft>
                <a:spcPts val="600"/>
              </a:spcAft>
              <a:defRPr/>
            </a:pPr>
            <a:r>
              <a:rPr lang="zh-CN" altLang="en-US" sz="2400" dirty="0">
                <a:solidFill>
                  <a:schemeClr val="tx1">
                    <a:lumMod val="85000"/>
                    <a:lumOff val="15000"/>
                  </a:schemeClr>
                </a:solidFill>
              </a:rPr>
              <a:t>使用系统内置资源</a:t>
            </a:r>
            <a:r>
              <a:rPr lang="zh-CN" altLang="en-US" sz="2400" smtClean="0">
                <a:solidFill>
                  <a:schemeClr val="tx1">
                    <a:lumMod val="85000"/>
                    <a:lumOff val="15000"/>
                  </a:schemeClr>
                </a:solidFill>
              </a:rPr>
              <a:t>：</a:t>
            </a:r>
            <a:r>
              <a:rPr lang="en-US" altLang="zh-CN" sz="2400" b="1">
                <a:solidFill>
                  <a:schemeClr val="tx1">
                    <a:lumMod val="85000"/>
                    <a:lumOff val="15000"/>
                  </a:schemeClr>
                </a:solidFill>
              </a:rPr>
              <a:t> </a:t>
            </a:r>
            <a:r>
              <a:rPr lang="en-US" altLang="zh-CN" sz="2400" b="1" smtClean="0">
                <a:solidFill>
                  <a:srgbClr val="C00000"/>
                </a:solidFill>
              </a:rPr>
              <a:t>android.R.res_type.res_name</a:t>
            </a:r>
            <a:endParaRPr lang="en-US" altLang="zh-CN" sz="3200" dirty="0">
              <a:solidFill>
                <a:srgbClr val="C00000"/>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908684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精装书">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3861</TotalTime>
  <Words>2829</Words>
  <Application>Microsoft Office PowerPoint</Application>
  <PresentationFormat>宽屏</PresentationFormat>
  <Paragraphs>309</Paragraphs>
  <Slides>51</Slides>
  <Notes>2</Notes>
  <HiddenSlides>7</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51</vt:i4>
      </vt:variant>
    </vt:vector>
  </HeadingPairs>
  <TitlesOfParts>
    <vt:vector size="58" baseType="lpstr">
      <vt:lpstr>宋体</vt:lpstr>
      <vt:lpstr>微软雅黑</vt:lpstr>
      <vt:lpstr>Arial</vt:lpstr>
      <vt:lpstr>Calibri</vt:lpstr>
      <vt:lpstr>Consolas</vt:lpstr>
      <vt:lpstr>Wingdings</vt:lpstr>
      <vt:lpstr>2_Office 主题</vt:lpstr>
      <vt:lpstr>第六章 第一讲 使用XML资源</vt:lpstr>
      <vt:lpstr>教学目标</vt:lpstr>
      <vt:lpstr>目录</vt:lpstr>
      <vt:lpstr>XML资源概述</vt:lpstr>
      <vt:lpstr>XML资源概述</vt:lpstr>
      <vt:lpstr>XML资源概述</vt:lpstr>
      <vt:lpstr>目录</vt:lpstr>
      <vt:lpstr>res/目录下资源概述</vt:lpstr>
      <vt:lpstr>res/目录下资源的使用</vt:lpstr>
      <vt:lpstr>res/目录下资源的使用</vt:lpstr>
      <vt:lpstr>res/目录下资源的使用</vt:lpstr>
      <vt:lpstr>res/values/String.xml资源</vt:lpstr>
      <vt:lpstr>颜色资源和尺寸资源</vt:lpstr>
      <vt:lpstr>res/values/array.xml资源</vt:lpstr>
      <vt:lpstr>res/values/array.xml资源</vt:lpstr>
      <vt:lpstr>res/values/array.xml资源</vt:lpstr>
      <vt:lpstr>XML资源的使用</vt:lpstr>
      <vt:lpstr>res/layout/资源和res/menu/资源</vt:lpstr>
      <vt:lpstr>res/values/style资源</vt:lpstr>
      <vt:lpstr>res/values/style资源</vt:lpstr>
      <vt:lpstr>res/values/theme资源</vt:lpstr>
      <vt:lpstr>res/values/theme资源</vt:lpstr>
      <vt:lpstr>res/values/theme资源</vt:lpstr>
      <vt:lpstr>res/目录下资源的使用</vt:lpstr>
      <vt:lpstr>res/drawable/资源</vt:lpstr>
      <vt:lpstr>res/drawable/bitmap资源</vt:lpstr>
      <vt:lpstr>res/drawable/9patch资源</vt:lpstr>
      <vt:lpstr>res/drawable/LayerList资源</vt:lpstr>
      <vt:lpstr>res/drawable/LayerList资源</vt:lpstr>
      <vt:lpstr>res/drawable/StateList资源</vt:lpstr>
      <vt:lpstr>res/drawable/资源的使用</vt:lpstr>
      <vt:lpstr>res/drawable/资源</vt:lpstr>
      <vt:lpstr>res/color/ColorStateList资源</vt:lpstr>
      <vt:lpstr>res/color/ColorStateList资源</vt:lpstr>
      <vt:lpstr>res/xml/目录下资源</vt:lpstr>
      <vt:lpstr>res/raw/目录下资源</vt:lpstr>
      <vt:lpstr>res/目录下资源的使用</vt:lpstr>
      <vt:lpstr>目录</vt:lpstr>
      <vt:lpstr>assets/目录下资源简介</vt:lpstr>
      <vt:lpstr>assets/目录下资源简介</vt:lpstr>
      <vt:lpstr>assets/目录下资源的使用</vt:lpstr>
      <vt:lpstr>assets/目录下资源的使用</vt:lpstr>
      <vt:lpstr>assets/目录下资源的使用</vt:lpstr>
      <vt:lpstr>目录</vt:lpstr>
      <vt:lpstr>国际化和本地化Android应用</vt:lpstr>
      <vt:lpstr>国际化和本地化Android应用</vt:lpstr>
      <vt:lpstr>国际化和本地化Android应用</vt:lpstr>
      <vt:lpstr>国际化和本地化Android应用</vt:lpstr>
      <vt:lpstr>国际化和本地化Android应用</vt:lpstr>
      <vt:lpstr>内容回顾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Eetze</cp:lastModifiedBy>
  <cp:revision>624</cp:revision>
  <dcterms:created xsi:type="dcterms:W3CDTF">2012-01-28T13:55:28Z</dcterms:created>
  <dcterms:modified xsi:type="dcterms:W3CDTF">2018-03-26T15:41:49Z</dcterms:modified>
</cp:coreProperties>
</file>