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6"/>
  </p:notesMasterIdLst>
  <p:sldIdLst>
    <p:sldId id="351" r:id="rId2"/>
    <p:sldId id="537" r:id="rId3"/>
    <p:sldId id="585" r:id="rId4"/>
    <p:sldId id="560" r:id="rId5"/>
    <p:sldId id="561" r:id="rId6"/>
    <p:sldId id="588" r:id="rId7"/>
    <p:sldId id="589" r:id="rId8"/>
    <p:sldId id="597" r:id="rId9"/>
    <p:sldId id="590" r:id="rId10"/>
    <p:sldId id="592" r:id="rId11"/>
    <p:sldId id="593" r:id="rId12"/>
    <p:sldId id="594" r:id="rId13"/>
    <p:sldId id="595" r:id="rId14"/>
    <p:sldId id="596" r:id="rId15"/>
    <p:sldId id="563" r:id="rId16"/>
    <p:sldId id="564" r:id="rId17"/>
    <p:sldId id="600" r:id="rId18"/>
    <p:sldId id="565" r:id="rId19"/>
    <p:sldId id="598" r:id="rId20"/>
    <p:sldId id="566" r:id="rId21"/>
    <p:sldId id="599" r:id="rId22"/>
    <p:sldId id="568" r:id="rId23"/>
    <p:sldId id="569" r:id="rId24"/>
    <p:sldId id="601" r:id="rId25"/>
    <p:sldId id="570" r:id="rId26"/>
    <p:sldId id="604" r:id="rId27"/>
    <p:sldId id="603" r:id="rId28"/>
    <p:sldId id="571" r:id="rId29"/>
    <p:sldId id="572" r:id="rId30"/>
    <p:sldId id="573" r:id="rId31"/>
    <p:sldId id="574" r:id="rId32"/>
    <p:sldId id="605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06" r:id="rId44"/>
    <p:sldId id="262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5" autoAdjust="0"/>
    <p:restoredTop sz="94322" autoAdjust="0"/>
  </p:normalViewPr>
  <p:slideViewPr>
    <p:cSldViewPr>
      <p:cViewPr varScale="1">
        <p:scale>
          <a:sx n="73" d="100"/>
          <a:sy n="73" d="100"/>
        </p:scale>
        <p:origin x="66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2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zh-CN" altLang="en-US"/>
              <a:t>七</a:t>
            </a:r>
            <a:r>
              <a:rPr lang="zh-CN" altLang="en-US" smtClean="0"/>
              <a:t>章 </a:t>
            </a:r>
            <a:r>
              <a:rPr lang="zh-CN" altLang="en-US"/>
              <a:t>第二讲</a:t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中动画的</a:t>
            </a:r>
            <a:r>
              <a:rPr lang="zh-CN" altLang="en-US" smtClean="0"/>
              <a:t>使用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文件节点属性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5141167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/***.xml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rgbClr val="C00000"/>
                </a:solidFill>
              </a:rPr>
              <a:t>&lt;</a:t>
            </a:r>
            <a:r>
              <a:rPr lang="en-US" altLang="zh-CN" sz="3200" smtClean="0">
                <a:solidFill>
                  <a:srgbClr val="C00000"/>
                </a:solidFill>
              </a:rPr>
              <a:t>animation-list&gt;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标签：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oneshot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>
              <a:spcAft>
                <a:spcPts val="600"/>
              </a:spcAft>
            </a:pPr>
            <a:r>
              <a:rPr lang="en-US" altLang="zh-CN" sz="3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</a:t>
            </a:r>
            <a:r>
              <a:rPr lang="zh-CN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执行</a:t>
            </a:r>
            <a:r>
              <a:rPr lang="zh-CN" altLang="en-US" sz="3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一次</a:t>
            </a:r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>
              <a:spcAft>
                <a:spcPts val="600"/>
              </a:spcAft>
            </a:pPr>
            <a:r>
              <a:rPr lang="en-US" altLang="zh-CN" sz="3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false</a:t>
            </a:r>
            <a:r>
              <a:rPr lang="zh-CN" altLang="en-US" sz="3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：动画循环执行</a:t>
            </a:r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item&gt;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子标签：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属性：表示图片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的资源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属性：表示该图片的显示时间，毫秒。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Step2</a:t>
            </a:r>
            <a:r>
              <a:rPr lang="zh-CN" altLang="en-US" smtClean="0"/>
              <a:t>：</a:t>
            </a:r>
            <a:r>
              <a:rPr lang="zh-CN" altLang="en-US" dirty="0" smtClean="0"/>
              <a:t>加载待播放图片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194088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中加载背景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图片资源。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帧动画是</a:t>
            </a:r>
            <a:r>
              <a:rPr lang="zh-CN" altLang="en-US" sz="2800" smtClean="0">
                <a:solidFill>
                  <a:srgbClr val="C00000"/>
                </a:solidFill>
              </a:rPr>
              <a:t>作为背景图片资源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插入到视图中的。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一：在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布局资源文件中配置。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463" y="3356992"/>
            <a:ext cx="9289034" cy="1548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 android:id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="@+id/iv_loading"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android:layout_width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="wrap_content"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android:layout_height="wrap_content"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android:src="@drawable/loading_jd"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739085" y="5013176"/>
            <a:ext cx="10828784" cy="615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二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源文件文件中配置。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515" y="5662468"/>
            <a:ext cx="9336982" cy="934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 iv_loading = findViewById(R.id.iv_loading);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iv_loading.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setImageResource(R.drawable.loading)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Step3</a:t>
            </a:r>
            <a:r>
              <a:rPr lang="zh-CN" altLang="en-US" smtClean="0"/>
              <a:t>：启动动画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6198" y="1600201"/>
            <a:ext cx="10866202" cy="1540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中</a:t>
            </a:r>
            <a:r>
              <a:rPr lang="zh-CN" altLang="en-US" sz="3200" smtClean="0"/>
              <a:t>启动动画</a:t>
            </a:r>
            <a:r>
              <a:rPr lang="zh-CN" altLang="en-US" sz="3200"/>
              <a:t>。</a:t>
            </a:r>
            <a:endParaRPr lang="en-US" altLang="zh-CN" sz="3200" dirty="0"/>
          </a:p>
          <a:p>
            <a:pPr>
              <a:spcAft>
                <a:spcPts val="600"/>
              </a:spcAft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中停止</a:t>
            </a:r>
            <a:r>
              <a:rPr lang="zh-CN" altLang="en-US" sz="3200" smtClean="0"/>
              <a:t>动画执行。</a:t>
            </a:r>
            <a:endParaRPr lang="en-US" altLang="zh-CN" sz="3200" dirty="0" smtClean="0"/>
          </a:p>
        </p:txBody>
      </p:sp>
      <p:sp>
        <p:nvSpPr>
          <p:cNvPr id="6" name="矩形 5"/>
          <p:cNvSpPr/>
          <p:nvPr/>
        </p:nvSpPr>
        <p:spPr>
          <a:xfrm>
            <a:off x="716198" y="3140968"/>
            <a:ext cx="10850995" cy="2697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 iv_loading = findViewById(R.id.iv_loading);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AnimationDrawable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loadingDrawable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=(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AnimationDrawable) iv_loading.getDrawable();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loadingDrawable.start();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开始动画</a:t>
            </a:r>
            <a:endParaRPr lang="en-US" altLang="zh-CN" sz="28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</a:rPr>
              <a:t>loadingDrawable.stop();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停止动画</a:t>
            </a:r>
            <a:endParaRPr lang="en-US" altLang="zh-CN" sz="2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5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补充：</a:t>
            </a:r>
            <a:r>
              <a:rPr lang="en-US" altLang="zh-CN" dirty="0"/>
              <a:t>J</a:t>
            </a:r>
            <a:r>
              <a:rPr lang="en-US" altLang="zh-CN" smtClean="0"/>
              <a:t>ava</a:t>
            </a:r>
            <a:r>
              <a:rPr lang="zh-CN" altLang="en-US" smtClean="0"/>
              <a:t>代码实现</a:t>
            </a:r>
            <a:r>
              <a:rPr lang="en-US" altLang="zh-CN" smtClean="0"/>
              <a:t>Frame</a:t>
            </a:r>
            <a:r>
              <a:rPr lang="zh-CN" altLang="en-US" smtClean="0"/>
              <a:t>动画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198" y="1484784"/>
            <a:ext cx="10850995" cy="522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en-US" altLang="zh-CN" sz="2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AnimationDrawable</a:t>
            </a:r>
            <a:r>
              <a:rPr lang="zh-CN" altLang="en-US" sz="2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AnimationDrawable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frameAnimation = new AnimationDrawable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添加帧资源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(int i=1; i&lt;4; ++i)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 = getResources().getIdentifier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("img_"+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i,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"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drawable", getPackageName());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frameAnimation.addFrame(getResources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().getDrawable(id), 90);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设置循环并播放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frameAnimation.setOneShot(false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frameAnimation.start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使用动画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ImageView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iv_loading = findViewById(R.id.iv_loading);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iv_loading.setImageDrawable(frameAnimation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8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 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组合 41"/>
          <p:cNvGrpSpPr/>
          <p:nvPr/>
        </p:nvGrpSpPr>
        <p:grpSpPr>
          <a:xfrm>
            <a:off x="3143672" y="3823319"/>
            <a:ext cx="5688632" cy="685801"/>
            <a:chOff x="3467195" y="1571956"/>
            <a:chExt cx="5688632" cy="685801"/>
          </a:xfrm>
        </p:grpSpPr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6868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补间动画（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Tween Animation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中的动画简介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Property </a:t>
              </a:r>
              <a:r>
                <a:rPr lang="en-US" altLang="zh-CN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645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补间动画 </a:t>
            </a:r>
            <a:r>
              <a:rPr lang="en-US" altLang="zh-CN" smtClean="0"/>
              <a:t>Tween </a:t>
            </a:r>
            <a:r>
              <a:rPr lang="en-US" altLang="zh-CN" dirty="0" smtClean="0"/>
              <a:t>Animation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377301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动画：对于</a:t>
            </a:r>
            <a:r>
              <a:rPr lang="zh-CN" altLang="en-US" sz="3200" dirty="0" smtClean="0">
                <a:solidFill>
                  <a:srgbClr val="C00000"/>
                </a:solidFill>
              </a:rPr>
              <a:t>一</a:t>
            </a:r>
            <a:r>
              <a:rPr lang="zh-CN" altLang="en-US" sz="3200" dirty="0">
                <a:solidFill>
                  <a:srgbClr val="C00000"/>
                </a:solidFill>
              </a:rPr>
              <a:t>个</a:t>
            </a:r>
            <a:r>
              <a:rPr lang="zh-CN" altLang="en-US" sz="3200" dirty="0" smtClean="0">
                <a:solidFill>
                  <a:srgbClr val="C00000"/>
                </a:solidFill>
              </a:rPr>
              <a:t>对象（视图控件或页面）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实行图像变换。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基本流程：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设置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对象开始和结束时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的状态；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smtClean="0">
                <a:solidFill>
                  <a:srgbClr val="C00000"/>
                </a:solidFill>
              </a:rPr>
              <a:t>设置</a:t>
            </a:r>
            <a:r>
              <a:rPr lang="zh-CN" altLang="en-US" sz="3200" dirty="0" smtClean="0">
                <a:solidFill>
                  <a:srgbClr val="C00000"/>
                </a:solidFill>
              </a:rPr>
              <a:t>动画效果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方式或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方式）；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为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视图控件或视图页面</a:t>
            </a:r>
            <a:r>
              <a:rPr lang="zh-CN" altLang="en-US" sz="3200" dirty="0" smtClean="0">
                <a:solidFill>
                  <a:srgbClr val="C00000"/>
                </a:solidFill>
              </a:rPr>
              <a:t>设定（或启动）</a:t>
            </a:r>
            <a:r>
              <a:rPr lang="en-US" altLang="zh-CN" sz="3200" smtClean="0">
                <a:solidFill>
                  <a:srgbClr val="C00000"/>
                </a:solidFill>
              </a:rPr>
              <a:t>Tween</a:t>
            </a:r>
            <a:r>
              <a:rPr lang="zh-CN" altLang="en-US" sz="3200" smtClean="0">
                <a:solidFill>
                  <a:srgbClr val="C00000"/>
                </a:solidFill>
              </a:rPr>
              <a:t>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Tween</a:t>
            </a:r>
            <a:r>
              <a:rPr lang="zh-CN" altLang="en-US" dirty="0" smtClean="0"/>
              <a:t>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常用的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动画效果。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Alpha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：改变对象</a:t>
            </a:r>
            <a:r>
              <a:rPr lang="zh-CN" altLang="en-US" sz="3200" dirty="0" smtClean="0">
                <a:solidFill>
                  <a:srgbClr val="C00000"/>
                </a:solidFill>
              </a:rPr>
              <a:t>透明度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产生动画。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Translate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：改变对象的</a:t>
            </a:r>
            <a:r>
              <a:rPr lang="zh-CN" altLang="en-US" sz="3200" dirty="0" smtClean="0">
                <a:solidFill>
                  <a:srgbClr val="C00000"/>
                </a:solidFill>
              </a:rPr>
              <a:t>位置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产生动画。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Scale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：改变对象的</a:t>
            </a:r>
            <a:r>
              <a:rPr lang="zh-CN" altLang="en-US" sz="3200" dirty="0" smtClean="0">
                <a:solidFill>
                  <a:srgbClr val="C00000"/>
                </a:solidFill>
              </a:rPr>
              <a:t>尺寸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产生动画。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Rotate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：令对象</a:t>
            </a:r>
            <a:r>
              <a:rPr lang="zh-CN" altLang="en-US" sz="3200" dirty="0" smtClean="0">
                <a:solidFill>
                  <a:srgbClr val="C00000"/>
                </a:solidFill>
              </a:rPr>
              <a:t>旋转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产生动画。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Tween</a:t>
            </a:r>
            <a:r>
              <a:rPr lang="zh-CN" altLang="en-US" dirty="0" smtClean="0"/>
              <a:t>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04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中设置动画效果。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62" y="2348880"/>
            <a:ext cx="2457450" cy="40862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7" y="2348880"/>
            <a:ext cx="2457450" cy="40862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0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32474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/>
              <a:t>XML</a:t>
            </a:r>
            <a:r>
              <a:rPr lang="zh-CN" altLang="en-US" sz="3200" dirty="0" smtClean="0"/>
              <a:t>文件路径：</a:t>
            </a:r>
            <a:r>
              <a:rPr lang="en-US" altLang="zh-CN" sz="3200" dirty="0" smtClean="0">
                <a:solidFill>
                  <a:srgbClr val="C00000"/>
                </a:solidFill>
              </a:rPr>
              <a:t>res/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anim</a:t>
            </a:r>
            <a:r>
              <a:rPr lang="en-US" altLang="zh-CN" sz="3200" dirty="0" smtClean="0">
                <a:solidFill>
                  <a:srgbClr val="C00000"/>
                </a:solidFill>
              </a:rPr>
              <a:t>/***.xml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XML</a:t>
            </a:r>
            <a:r>
              <a:rPr lang="zh-CN" altLang="en-US" sz="3200" dirty="0" smtClean="0"/>
              <a:t>文件基本</a:t>
            </a:r>
            <a:r>
              <a:rPr lang="zh-CN" altLang="en-US" sz="3200" smtClean="0"/>
              <a:t>结构：</a:t>
            </a:r>
            <a:endParaRPr lang="en-US" altLang="zh-CN" sz="3200" dirty="0" smtClean="0"/>
          </a:p>
        </p:txBody>
      </p:sp>
      <p:sp>
        <p:nvSpPr>
          <p:cNvPr id="7" name="矩形 6"/>
          <p:cNvSpPr/>
          <p:nvPr/>
        </p:nvSpPr>
        <p:spPr>
          <a:xfrm>
            <a:off x="407369" y="2852936"/>
            <a:ext cx="11404848" cy="36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&lt;set </a:t>
            </a:r>
            <a:endParaRPr lang="en-US" altLang="zh-CN" sz="26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xmlns:android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="http://schemas.android.com/apk/res/android"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android: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</a:rPr>
              <a:t>shareInterpolator="false"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</a:rPr>
              <a:t>alpha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26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android:fromAlpha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="1.0"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android:toAlpha="0.0"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android:duration="5000" /&gt;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&lt;/set&gt;</a:t>
            </a:r>
            <a:endParaRPr lang="en-US" altLang="zh-CN" sz="2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6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9416" y="1600201"/>
            <a:ext cx="10801200" cy="499715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sz="3600"/>
              <a:t>&lt;</a:t>
            </a:r>
            <a:r>
              <a:rPr lang="en-US" altLang="zh-CN" sz="3200" smtClean="0"/>
              <a:t>set&gt;</a:t>
            </a:r>
            <a:r>
              <a:rPr lang="zh-CN" altLang="en-US" sz="3200" smtClean="0"/>
              <a:t>标签：</a:t>
            </a:r>
            <a:endParaRPr lang="en-US" altLang="zh-CN" sz="3200" smtClean="0"/>
          </a:p>
          <a:p>
            <a:pPr lvl="1">
              <a:spcBef>
                <a:spcPts val="0"/>
              </a:spcBef>
            </a:pPr>
            <a:r>
              <a:rPr lang="en-US" altLang="zh-CN" sz="2800" smtClean="0"/>
              <a:t>shareInterpolator</a:t>
            </a:r>
            <a:r>
              <a:rPr lang="zh-CN" altLang="en-US" sz="2800" smtClean="0"/>
              <a:t>属性：是否本标签下的所有动画效果共享加速器属性。</a:t>
            </a:r>
            <a:endParaRPr lang="en-US" altLang="zh-CN" sz="2800" smtClean="0"/>
          </a:p>
          <a:p>
            <a:pPr lvl="1">
              <a:spcBef>
                <a:spcPts val="600"/>
              </a:spcBef>
            </a:pPr>
            <a:r>
              <a:rPr lang="en-US" altLang="zh-CN" sz="2800" smtClean="0"/>
              <a:t>interpolator</a:t>
            </a:r>
            <a:r>
              <a:rPr lang="zh-CN" altLang="en-US" sz="2800" smtClean="0"/>
              <a:t>属性：加速器属性。</a:t>
            </a:r>
            <a:endParaRPr lang="en-US" altLang="zh-CN" sz="2800" smtClean="0"/>
          </a:p>
          <a:p>
            <a:pPr lvl="2">
              <a:spcAft>
                <a:spcPts val="600"/>
              </a:spcAft>
            </a:pPr>
            <a:r>
              <a:rPr lang="en-US" altLang="zh-CN" sz="2200" smtClean="0"/>
              <a:t>AccelerateDecelerateInterpolator</a:t>
            </a:r>
            <a:r>
              <a:rPr lang="zh-CN" altLang="en-US" sz="2200" smtClean="0"/>
              <a:t>：在动画</a:t>
            </a:r>
            <a:r>
              <a:rPr lang="zh-CN" altLang="en-US" sz="2200"/>
              <a:t>开始与结束的地方</a:t>
            </a:r>
            <a:r>
              <a:rPr lang="zh-CN" altLang="en-US" sz="2200" smtClean="0"/>
              <a:t>速率改变比较慢</a:t>
            </a:r>
            <a:r>
              <a:rPr lang="zh-CN" altLang="en-US" sz="2200"/>
              <a:t>，在中间的时候速率快</a:t>
            </a:r>
            <a:r>
              <a:rPr lang="zh-CN" altLang="en-US" sz="2200" smtClean="0"/>
              <a:t>。</a:t>
            </a:r>
            <a:endParaRPr lang="zh-CN" altLang="en-US" sz="2200"/>
          </a:p>
          <a:p>
            <a:pPr lvl="2">
              <a:spcAft>
                <a:spcPts val="600"/>
              </a:spcAft>
            </a:pPr>
            <a:r>
              <a:rPr lang="en-US" altLang="zh-CN" sz="2200" smtClean="0"/>
              <a:t>AccelerateInterpolator</a:t>
            </a:r>
            <a:r>
              <a:rPr lang="zh-CN" altLang="en-US" sz="2200" smtClean="0"/>
              <a:t>：在动画</a:t>
            </a:r>
            <a:r>
              <a:rPr lang="zh-CN" altLang="en-US" sz="2200"/>
              <a:t>开始的地方</a:t>
            </a:r>
            <a:r>
              <a:rPr lang="zh-CN" altLang="en-US" sz="2200" smtClean="0"/>
              <a:t>速率改变比较慢</a:t>
            </a:r>
            <a:r>
              <a:rPr lang="zh-CN" altLang="en-US" sz="2200"/>
              <a:t>，然后开始</a:t>
            </a:r>
            <a:r>
              <a:rPr lang="zh-CN" altLang="en-US" sz="2200" smtClean="0"/>
              <a:t>加速</a:t>
            </a:r>
            <a:r>
              <a:rPr lang="zh-CN" altLang="en-US" sz="2200"/>
              <a:t>。</a:t>
            </a:r>
          </a:p>
          <a:p>
            <a:pPr lvl="2">
              <a:spcAft>
                <a:spcPts val="600"/>
              </a:spcAft>
            </a:pPr>
            <a:r>
              <a:rPr lang="en-US" altLang="zh-CN" sz="2200" smtClean="0"/>
              <a:t>CycleInterpolator</a:t>
            </a:r>
            <a:r>
              <a:rPr lang="zh-CN" altLang="en-US" sz="2200"/>
              <a:t>：动画循环播放特定的次数，速率改变沿着</a:t>
            </a:r>
            <a:r>
              <a:rPr lang="zh-CN" altLang="en-US" sz="2200" smtClean="0"/>
              <a:t>正弦曲线。</a:t>
            </a:r>
            <a:endParaRPr lang="zh-CN" altLang="en-US" sz="2200"/>
          </a:p>
          <a:p>
            <a:pPr lvl="2">
              <a:spcAft>
                <a:spcPts val="600"/>
              </a:spcAft>
            </a:pPr>
            <a:r>
              <a:rPr lang="en-US" altLang="zh-CN" sz="2200" smtClean="0"/>
              <a:t>DecelerateInterpolator</a:t>
            </a:r>
            <a:r>
              <a:rPr lang="zh-CN" altLang="en-US" sz="2200" smtClean="0"/>
              <a:t>：在动画</a:t>
            </a:r>
            <a:r>
              <a:rPr lang="zh-CN" altLang="en-US" sz="2200"/>
              <a:t>开始的地方</a:t>
            </a:r>
            <a:r>
              <a:rPr lang="zh-CN" altLang="en-US" sz="2200" smtClean="0"/>
              <a:t>速率改变比较慢</a:t>
            </a:r>
            <a:r>
              <a:rPr lang="zh-CN" altLang="en-US" sz="2200"/>
              <a:t>，然后开始</a:t>
            </a:r>
            <a:r>
              <a:rPr lang="zh-CN" altLang="en-US" sz="2200" smtClean="0"/>
              <a:t>减速。</a:t>
            </a:r>
            <a:endParaRPr lang="zh-CN" altLang="en-US" sz="2200"/>
          </a:p>
          <a:p>
            <a:pPr lvl="2">
              <a:spcAft>
                <a:spcPts val="600"/>
              </a:spcAft>
            </a:pPr>
            <a:r>
              <a:rPr lang="en-US" altLang="zh-CN" sz="2200" smtClean="0"/>
              <a:t>LinearInterpolator</a:t>
            </a:r>
            <a:r>
              <a:rPr lang="zh-CN" altLang="en-US" sz="2200" smtClean="0"/>
              <a:t>：动画</a:t>
            </a:r>
            <a:r>
              <a:rPr lang="zh-CN" altLang="en-US" sz="2200"/>
              <a:t>以均匀的速率</a:t>
            </a:r>
            <a:r>
              <a:rPr lang="zh-CN" altLang="en-US" sz="2200" smtClean="0"/>
              <a:t>改变。</a:t>
            </a:r>
            <a:endParaRPr lang="en-US" altLang="zh-CN" sz="2200"/>
          </a:p>
          <a:p>
            <a:pPr lvl="1">
              <a:spcAft>
                <a:spcPts val="600"/>
              </a:spcAft>
            </a:pPr>
            <a:endParaRPr lang="en-US" altLang="zh-CN" sz="3200" smtClean="0"/>
          </a:p>
          <a:p>
            <a:pPr lvl="1">
              <a:spcAft>
                <a:spcPts val="600"/>
              </a:spcAft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895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中动画的使用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585176" cy="604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动画效果的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通用属性。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31257"/>
              </p:ext>
            </p:extLst>
          </p:nvPr>
        </p:nvGraphicFramePr>
        <p:xfrm>
          <a:off x="1404806" y="2420888"/>
          <a:ext cx="9576197" cy="291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386">
                  <a:extLst>
                    <a:ext uri="{9D8B030D-6E8A-4147-A177-3AD203B41FA5}">
                      <a16:colId xmlns:a16="http://schemas.microsoft.com/office/drawing/2014/main" val="1568519663"/>
                    </a:ext>
                  </a:extLst>
                </a:gridCol>
                <a:gridCol w="523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duration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，毫秒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对象的持续时间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fillAfter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动画结束后，对象位置是否为新位置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repeatCount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动画的执行次数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11813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repeatMode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动画重复执行时采用的模式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startOffset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，毫秒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动画绑定到对象上后的开始时间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interpolator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interpolator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设置动画的加速器效果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585176" cy="604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不同动画效果的属性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01129"/>
              </p:ext>
            </p:extLst>
          </p:nvPr>
        </p:nvGraphicFramePr>
        <p:xfrm>
          <a:off x="900317" y="2420888"/>
          <a:ext cx="105851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10">
                  <a:extLst>
                    <a:ext uri="{9D8B030D-6E8A-4147-A177-3AD203B41FA5}">
                      <a16:colId xmlns:a16="http://schemas.microsoft.com/office/drawing/2014/main" val="3843783346"/>
                    </a:ext>
                  </a:extLst>
                </a:gridCol>
                <a:gridCol w="3281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56851966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Alpha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fromAlpha / toAlpha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动画开始前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结束后的透明度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fromXDelta / toXDelta</a:t>
                      </a:r>
                    </a:p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fromYDelta / toYDelta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动画开始前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结束后的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坐标值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fromXScale / toXScale</a:t>
                      </a:r>
                    </a:p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fromYScale / toYScale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动画开始前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结束后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方向的大小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11813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Scale/Rotate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pivotX / pivotY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动画变换的中心点位置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fromDegrees / toDegrees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对象旋转前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旋转后的角度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0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：为视图控件设定动画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绑定动画：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err="1" smtClean="0">
                <a:solidFill>
                  <a:srgbClr val="C00000"/>
                </a:solidFill>
              </a:rPr>
              <a:t>AnimationUtils.loadAnimation</a:t>
            </a:r>
            <a:r>
              <a:rPr lang="en-US" altLang="zh-CN" sz="3200" smtClean="0">
                <a:solidFill>
                  <a:srgbClr val="C00000"/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：从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文件中加载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动画对象。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err="1" smtClean="0">
                <a:solidFill>
                  <a:srgbClr val="C00000"/>
                </a:solidFill>
              </a:rPr>
              <a:t>View.startAnimation</a:t>
            </a:r>
            <a:r>
              <a:rPr lang="en-US" altLang="zh-CN" sz="3200" smtClean="0">
                <a:solidFill>
                  <a:srgbClr val="C00000"/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启动动画。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116" y="2204864"/>
            <a:ext cx="10209460" cy="1872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 imageView = findViewById(R.id.iv_loading);</a:t>
            </a: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Animation 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animation = AnimationUtils.loadAnimation(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MainActivity.this, R.anim.anim_alpha);</a:t>
            </a: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imageView.startAnimation(animation</a:t>
            </a:r>
            <a:r>
              <a:rPr lang="en-US" altLang="zh-CN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4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实例：多个</a:t>
            </a:r>
            <a:r>
              <a:rPr lang="en-US" altLang="zh-CN"/>
              <a:t>Tween Animation</a:t>
            </a:r>
            <a:r>
              <a:rPr lang="zh-CN" altLang="en-US"/>
              <a:t>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766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实例：实现多个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 Animation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依次执行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204864"/>
            <a:ext cx="2736304" cy="439248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9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实例：多个</a:t>
            </a:r>
            <a:r>
              <a:rPr lang="en-US" altLang="zh-CN"/>
              <a:t>Tween Animation</a:t>
            </a:r>
            <a:r>
              <a:rPr lang="zh-CN" altLang="en-US"/>
              <a:t>效果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69875" y="1556792"/>
            <a:ext cx="9633396" cy="5141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&lt;set xmlns:android="http://schemas.android.com/apk/res/android"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android:shareInterpolator="true"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android:interpolator="@android:anim/linear_interpolator" 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&lt;scale android:fromXScale="1.0"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android:fromYScale="1.0"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android:toXScale="0.0"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android:toYScale="0.0"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android:duration="4000"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android:pivotY="50%"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android:pivotX="50%"/&gt;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&lt;rotate android:pivotX="50%"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android:pivotY="50%"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android:fromDegrees="0.0"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android:toDegrees="360.0"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android:duration="1000"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android:repeatCount="4"/&gt;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&lt;/set&gt;</a:t>
            </a:r>
            <a:endParaRPr lang="en-US" altLang="zh-CN" sz="20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4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</a:t>
            </a:r>
            <a:r>
              <a:rPr lang="zh-CN" altLang="en-US" smtClean="0"/>
              <a:t>实现</a:t>
            </a:r>
            <a:r>
              <a:rPr lang="en-US" altLang="zh-CN" smtClean="0"/>
              <a:t>Activity</a:t>
            </a:r>
            <a:r>
              <a:rPr lang="zh-CN" altLang="en-US" smtClean="0"/>
              <a:t>切换</a:t>
            </a:r>
            <a:r>
              <a:rPr lang="zh-CN" altLang="en-US"/>
              <a:t>动画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74867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实例：实现页面之间的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平滑切换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700808"/>
            <a:ext cx="2880320" cy="475587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1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</a:t>
            </a:r>
            <a:r>
              <a:rPr lang="zh-CN" altLang="en-US" smtClean="0"/>
              <a:t>实现</a:t>
            </a:r>
            <a:r>
              <a:rPr lang="en-US" altLang="zh-CN" smtClean="0"/>
              <a:t>Activity</a:t>
            </a:r>
            <a:r>
              <a:rPr lang="zh-CN" altLang="en-US" smtClean="0"/>
              <a:t>切换</a:t>
            </a:r>
            <a:r>
              <a:rPr lang="zh-CN" altLang="en-US"/>
              <a:t>动画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76671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文件：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anim_in_right.xml 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8544" y="2276872"/>
            <a:ext cx="9633396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&lt;set xmlns:android="http://schemas.android.com/apk/res/android"&gt;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&lt;translate android:duration="1000"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android:fromXDelta="100%p"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android:toXDelta="0"/&gt;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&lt;/set&gt;</a:t>
            </a:r>
            <a:endParaRPr lang="en-US" altLang="zh-CN" sz="20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763581" y="4097315"/>
            <a:ext cx="1081499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文件：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anim_out_left.xml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8544" y="4725144"/>
            <a:ext cx="9633396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&lt;set xmlns:android="http://schemas.android.com/apk/res/android"&gt;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&lt;translate android:duration="1000"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android:fromXDelta="0"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android:toXDelta="-100%p"/&gt;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&lt;/set&gt;</a:t>
            </a:r>
            <a:endParaRPr lang="en-US" altLang="zh-CN" sz="20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0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</a:t>
            </a:r>
            <a:r>
              <a:rPr lang="zh-CN" altLang="en-US" smtClean="0"/>
              <a:t>实现</a:t>
            </a:r>
            <a:r>
              <a:rPr lang="en-US" altLang="zh-CN" smtClean="0"/>
              <a:t>Activity</a:t>
            </a:r>
            <a:r>
              <a:rPr lang="zh-CN" altLang="en-US" smtClean="0"/>
              <a:t>切换</a:t>
            </a:r>
            <a:r>
              <a:rPr lang="zh-CN" altLang="en-US"/>
              <a:t>动画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74867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文件：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MainActivity.java 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8206" y="2348880"/>
            <a:ext cx="9633396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startActivity(new Intent(MainActivity.this,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MyActivity.class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overridePendingTransition(R.anim.anim_in_right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     R.anim.anim_out_left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0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补充：使用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代码创建动画效果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484784"/>
            <a:ext cx="10814992" cy="6766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3739" y="2132856"/>
            <a:ext cx="9404522" cy="45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创建动画集合</a:t>
            </a:r>
            <a:endParaRPr lang="en-US" altLang="zh-CN" sz="2200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AnimationSet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animationSet = new AnimationSet(true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创建一个平移动画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=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 TranslateAnimation(0, 200.0f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0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0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为平移动画设置属性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translateAnimation.setDuration(1000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translateAnimation.setStartOffset(0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translateAnimation.setRepeatCount(3);</a:t>
            </a:r>
          </a:p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将动画添加到动画集合中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animationSet.addAnimation(translateAnimation);</a:t>
            </a:r>
          </a:p>
          <a:p>
            <a:pPr>
              <a:defRPr/>
            </a:pP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为控件绑定动画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imageView.startAnimation(animationSet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补充：为动画绑定事件监听器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59774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1434" y="2420888"/>
            <a:ext cx="10346939" cy="3247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translateAnimation.setAnimationListener(new Animation.AnimationListener() {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Override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onAnimationStart(Animation animation)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TODO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Override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onAnimationEnd(Animation animation)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TODO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@Override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</a:t>
            </a:r>
            <a:r>
              <a:rPr lang="en-US" altLang="zh-CN" sz="2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onAnimationRepeat(Animation animation)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TODO </a:t>
            </a: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});</a:t>
            </a:r>
            <a:endParaRPr lang="en-US" altLang="zh-CN" sz="22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中的动画简介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34795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 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补间动画（</a:t>
              </a:r>
              <a:r>
                <a:rPr lang="en-US" altLang="zh-CN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Tween 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Property </a:t>
              </a:r>
              <a:r>
                <a:rPr lang="en-US" altLang="zh-CN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575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补充：为动画添加加速器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99715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Interpolat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作用：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定义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了一个</a:t>
            </a:r>
            <a:r>
              <a:rPr lang="zh-CN" altLang="en-US" sz="3200" dirty="0">
                <a:solidFill>
                  <a:srgbClr val="C00000"/>
                </a:solidFill>
              </a:rPr>
              <a:t>动画的变化率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，这使得基本的动画效果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(alpha, scale, translate, rotate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）得以加速，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减速等。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定义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了动画的变化速度，可以实现匀速、正加速、负加速、无规则变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加速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Interpolator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是基类，封装了所有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Interpolator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的共同方法，它只有一个方法，即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getInterpolation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(float input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补充：为动画添加加速器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9443392" cy="6046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中常用的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Interpolator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子类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67408" y="5517232"/>
            <a:ext cx="945373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只需要在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文件添加相应属性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即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84875"/>
              </p:ext>
            </p:extLst>
          </p:nvPr>
        </p:nvGraphicFramePr>
        <p:xfrm>
          <a:off x="1271463" y="2394772"/>
          <a:ext cx="9865096" cy="2932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1">
                  <a:extLst>
                    <a:ext uri="{9D8B030D-6E8A-4147-A177-3AD203B41FA5}">
                      <a16:colId xmlns:a16="http://schemas.microsoft.com/office/drawing/2014/main" val="3843783346"/>
                    </a:ext>
                  </a:extLst>
                </a:gridCol>
                <a:gridCol w="590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5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加速器</a:t>
                      </a:r>
                      <a:endParaRPr lang="zh-CN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972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AccelerateDecelerateInterpolator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在动画开始</a:t>
                      </a:r>
                      <a:r>
                        <a:rPr lang="zh-CN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与结束的</a:t>
                      </a: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地方速率改变比较慢，在中间的时候加速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49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AccelerateInterpolator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在动画开始的地方速率改变比较慢，然后开始加速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26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CycleInterpolator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动画循环播放特定的次数，速率改变沿着正弦曲线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11813"/>
                  </a:ext>
                </a:extLst>
              </a:tr>
              <a:tr h="44497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DecelerateInterpolator</a:t>
                      </a: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在动画开始的地方速率改变</a:t>
                      </a:r>
                      <a:r>
                        <a:rPr lang="zh-CN" altLang="en-US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比较快，</a:t>
                      </a:r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然后开始减速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LinearInterpolator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>
                        <a:spcAft>
                          <a:spcPts val="0"/>
                        </a:spcAft>
                      </a:pPr>
                      <a:r>
                        <a:rPr lang="zh-CN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在动画的以均匀的速率改变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3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76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补间动画（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Tween 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8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61555" y="4642628"/>
            <a:ext cx="5724397" cy="685801"/>
            <a:chOff x="3467195" y="1571956"/>
            <a:chExt cx="5724397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3" y="1670893"/>
              <a:ext cx="48684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属性动画（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Property animation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 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中的动画简介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属性</a:t>
            </a:r>
            <a:r>
              <a:rPr lang="zh-CN" altLang="en-US" smtClean="0"/>
              <a:t>动画 </a:t>
            </a:r>
            <a:r>
              <a:rPr lang="en-US" altLang="zh-CN" smtClean="0"/>
              <a:t>Property animation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9971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属性动画（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Property Animation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）是在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 3.0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API 11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后为了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弥补补间动画的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缺陷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才提供的一种全新动画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模式。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补间动画的缺陷：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作用对象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局限，智能作用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，不能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作用非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单一，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只包含移动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、缩放、旋转、淡入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淡出效果；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没有改变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的属性，只是改变视觉效果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属性动画 </a:t>
            </a:r>
            <a:r>
              <a:rPr lang="en-US" altLang="zh-CN"/>
              <a:t>Property animation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99715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属性动画特点：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作用对象：任意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Java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实现的动画效果：可自定义各种动画效果。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工作原理：</a:t>
            </a:r>
            <a:r>
              <a:rPr lang="zh-CN" altLang="en-US" sz="3200">
                <a:solidFill>
                  <a:srgbClr val="C00000"/>
                </a:solidFill>
              </a:rPr>
              <a:t>在一定时间间隔内，通过不断对值进行改变，并不断将该值赋给对象的属性，从而实现该对象在该属性上的动画效果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ValueAnimator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39170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是整个属性动画机制当中最核心的一个类，它的内部使用一种时间循环的机制来计算值与值之间的动画过渡，只需要将</a:t>
            </a:r>
            <a:r>
              <a:rPr lang="zh-CN" altLang="en-US" sz="3200">
                <a:solidFill>
                  <a:srgbClr val="C00000"/>
                </a:solidFill>
              </a:rPr>
              <a:t>初始值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3200">
                <a:solidFill>
                  <a:srgbClr val="C00000"/>
                </a:solidFill>
              </a:rPr>
              <a:t>结束值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提供给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并且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zh-CN" altLang="en-US" sz="3200" smtClean="0">
                <a:solidFill>
                  <a:srgbClr val="C00000"/>
                </a:solidFill>
              </a:rPr>
              <a:t>动画运行时长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，那么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就会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自动完成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从初始值</a:t>
            </a:r>
            <a:r>
              <a:rPr lang="zh-CN" altLang="en-US" sz="3200" smtClean="0">
                <a:solidFill>
                  <a:srgbClr val="C00000"/>
                </a:solidFill>
              </a:rPr>
              <a:t>平滑过渡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到结束值这样的效果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ValueAnimator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9808" y="4077072"/>
            <a:ext cx="10814992" cy="1656184"/>
          </a:xfrm>
        </p:spPr>
        <p:txBody>
          <a:bodyPr>
            <a:noAutofit/>
          </a:bodyPr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上面代码表示在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300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毫秒内，从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0f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平滑过渡到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1f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ofFloat()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方法当中允许传入多个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float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类型的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参数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9435" y="2420888"/>
            <a:ext cx="10346939" cy="1440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 anim = ValueAnimator.ofFloat(0f,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1f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anim.setDuration(300); 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anim.start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 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9808" y="1752601"/>
            <a:ext cx="10814992" cy="668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用法：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ValueAnimator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766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实例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实现图片的平滑移动。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1772816"/>
            <a:ext cx="2880320" cy="473751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5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Step1</a:t>
            </a:r>
            <a:r>
              <a:rPr lang="zh-CN" altLang="en-US" smtClean="0"/>
              <a:t>：</a:t>
            </a:r>
            <a:r>
              <a:rPr lang="zh-CN" altLang="en-US" smtClean="0"/>
              <a:t>创建动画并进行设置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400" y="1556792"/>
            <a:ext cx="10729192" cy="5134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 = ValueAnimator.ofInt(0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400,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设置动画运行的时长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anim.setDuration(2000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设置动画延迟播放时间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anim.setStartDelay(500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设置动画重复播放次数 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重放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次数 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+ 1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动画播放次数 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ValueAnimator.INFINITE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动画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无限重复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anim.setRepeatCount(0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设置重复播放动画模式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ValueAnimator.RESTART(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默认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):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正序重放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ValueAnimator.REVERSE: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倒序回放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anim.setRepeatMode(ValueAnimator.RESTART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1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Step2</a:t>
            </a:r>
            <a:r>
              <a:rPr lang="zh-CN" altLang="en-US" smtClean="0"/>
              <a:t>：设置监听器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400" y="1556792"/>
            <a:ext cx="10729192" cy="5134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addUpdateListener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new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ValueAnimator.AnimatorUpdateListener()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Override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onAnimationUpdate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ValueAnimator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animation) {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获得改变后</a:t>
            </a:r>
            <a:r>
              <a:rPr lang="zh-CN" altLang="en-US" sz="28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值，并对相应控件进行设置</a:t>
            </a:r>
            <a:endParaRPr lang="zh-CN" altLang="en-US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int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currentValue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(Integer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animation</a:t>
            </a:r>
          </a:p>
          <a:p>
            <a:pPr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.getAnimatedValue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imageView.setTranslationX(currentValue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anim.start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启动动画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5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平台提供了一套完整的动画框架，使得开发者可以用它来开发各种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总的来说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动画可以分为两类，最初的传统动画和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Android3.0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之后出现的</a:t>
            </a:r>
            <a:r>
              <a:rPr lang="zh-CN" altLang="en-US" sz="3200">
                <a:solidFill>
                  <a:srgbClr val="C00000"/>
                </a:solidFill>
              </a:rPr>
              <a:t>属性</a:t>
            </a:r>
            <a:r>
              <a:rPr lang="zh-CN" altLang="en-US" sz="3200" smtClean="0">
                <a:solidFill>
                  <a:srgbClr val="C00000"/>
                </a:solidFill>
              </a:rPr>
              <a:t>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传统动画又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包括</a:t>
            </a:r>
            <a:r>
              <a:rPr lang="zh-CN" altLang="en-US" sz="3200" smtClean="0">
                <a:solidFill>
                  <a:srgbClr val="C00000"/>
                </a:solidFill>
              </a:rPr>
              <a:t>帧</a:t>
            </a:r>
            <a:r>
              <a:rPr lang="zh-CN" altLang="en-US" sz="3200">
                <a:solidFill>
                  <a:srgbClr val="C00000"/>
                </a:solidFill>
              </a:rPr>
              <a:t>动画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Frame Animation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）和</a:t>
            </a:r>
            <a:r>
              <a:rPr lang="zh-CN" altLang="en-US" sz="3200">
                <a:solidFill>
                  <a:srgbClr val="C00000"/>
                </a:solidFill>
              </a:rPr>
              <a:t>补间动画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Tweened Animation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ObjectAnimator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139675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ObjectAnimator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类继承自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ValueAnimator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类，是直接对对象的属性值进行改变操作，从而实现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6642" y="2852936"/>
            <a:ext cx="9857705" cy="1389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ObjectAnimator.ofFloat(Object object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String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property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float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....values); 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67408" y="4437112"/>
            <a:ext cx="11161240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Object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 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需要操作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String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property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：需要操作的对象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float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....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values  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动画初始值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结束值（不固定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长度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ObjectAnimator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766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常见的对象属性值：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01069"/>
              </p:ext>
            </p:extLst>
          </p:nvPr>
        </p:nvGraphicFramePr>
        <p:xfrm>
          <a:off x="1703512" y="2420888"/>
          <a:ext cx="8714727" cy="370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156851966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数值类型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lpha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View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的透明度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70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translationX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方向的位移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translationY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方向的位移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11813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scaleX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方向的缩放倍数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90024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scaleY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方向的缩放倍数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52618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rotation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控制以屏幕方向为轴的旋转度数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5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rotationX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控制以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轴为轴的旋转度数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rotationY</a:t>
                      </a: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控制以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轴为轴的旋转度数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8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ObjectAnimator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766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实例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的横向缩放。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2132856"/>
            <a:ext cx="2451653" cy="403244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767408" y="2420888"/>
            <a:ext cx="8030306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ObjectAnimator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animator = ObjectAnimator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.ofFloat(button, "scaleX",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1f, 3f, 1f);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animator.setDuration(5000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animator.start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  <a:endParaRPr lang="en-US" altLang="zh-CN" sz="280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7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补间动画（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Tween 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 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中的动画简介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Property </a:t>
              </a:r>
              <a:r>
                <a:rPr lang="en-US" altLang="zh-CN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307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</a:t>
            </a:r>
            <a:r>
              <a:rPr lang="zh-CN" altLang="en-US" dirty="0"/>
              <a:t>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5141167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传统动画：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2800" smtClean="0">
                <a:solidFill>
                  <a:srgbClr val="C00000"/>
                </a:solidFill>
              </a:rPr>
              <a:t>帧</a:t>
            </a:r>
            <a:r>
              <a:rPr lang="zh-CN" altLang="en-US" sz="2800">
                <a:solidFill>
                  <a:srgbClr val="C00000"/>
                </a:solidFill>
              </a:rPr>
              <a:t>动画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Frame Animation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）：顺序播放一系列的图像。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存在多幅图像，在不同图像之间切换构成动画。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2800" smtClean="0">
                <a:solidFill>
                  <a:srgbClr val="C00000"/>
                </a:solidFill>
              </a:rPr>
              <a:t>补</a:t>
            </a:r>
            <a:r>
              <a:rPr lang="zh-CN" altLang="en-US" sz="2800" dirty="0" smtClean="0">
                <a:solidFill>
                  <a:srgbClr val="C00000"/>
                </a:solidFill>
              </a:rPr>
              <a:t>间</a:t>
            </a:r>
            <a:r>
              <a:rPr lang="zh-CN" altLang="en-US" sz="2800" smtClean="0">
                <a:solidFill>
                  <a:srgbClr val="C00000"/>
                </a:solidFill>
              </a:rPr>
              <a:t>动画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Tween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Animation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：对场景里的对象不断做图像变换（平移、缩放、旋转、透明度）从而实现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动画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指定某个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的开始和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结束状态；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指定从开始到结束的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变换方式。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中的动画来说，既可以使用</a:t>
            </a:r>
            <a:r>
              <a:rPr lang="en-US" altLang="zh-CN" sz="3200" dirty="0" smtClean="0">
                <a:solidFill>
                  <a:srgbClr val="C00000"/>
                </a:solidFill>
              </a:rPr>
              <a:t>XML</a:t>
            </a:r>
            <a:r>
              <a:rPr lang="zh-CN" altLang="en-US" sz="3200" dirty="0" smtClean="0">
                <a:solidFill>
                  <a:srgbClr val="C00000"/>
                </a:solidFill>
              </a:rPr>
              <a:t>文件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方式声明，也可以在</a:t>
            </a:r>
            <a:r>
              <a:rPr lang="zh-CN" altLang="en-US" sz="3200" dirty="0" smtClean="0">
                <a:solidFill>
                  <a:srgbClr val="C00000"/>
                </a:solidFill>
              </a:rPr>
              <a:t>代码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中实现。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中的动画简介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2" y="3031231"/>
            <a:ext cx="5688632" cy="685801"/>
            <a:chOff x="3467195" y="1571956"/>
            <a:chExt cx="5688632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帧动画（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 Animation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补间动画（</a:t>
              </a:r>
              <a:r>
                <a:rPr lang="en-US" altLang="zh-CN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Tween 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属性动画（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Property </a:t>
              </a:r>
              <a:r>
                <a:rPr lang="en-US" altLang="zh-CN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888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帧</a:t>
            </a:r>
            <a:r>
              <a:rPr lang="zh-CN" altLang="en-US" smtClean="0"/>
              <a:t>动画 </a:t>
            </a:r>
            <a:r>
              <a:rPr lang="en-US" altLang="zh-CN" smtClean="0"/>
              <a:t>Frame Animation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动画：顺序播放事先准备好的图像从而产生动画效果。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Frame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在动画中</a:t>
            </a:r>
            <a:r>
              <a:rPr lang="zh-CN" altLang="en-US" sz="3200" dirty="0" smtClean="0">
                <a:solidFill>
                  <a:srgbClr val="C00000"/>
                </a:solidFill>
              </a:rPr>
              <a:t>加载待播放的图片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文件或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代码）；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为视图控件或视图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r>
              <a:rPr lang="zh-CN" altLang="en-US" sz="3200" dirty="0" smtClean="0">
                <a:solidFill>
                  <a:srgbClr val="C00000"/>
                </a:solidFill>
              </a:rPr>
              <a:t>启动</a:t>
            </a:r>
            <a:r>
              <a:rPr lang="en-US" altLang="zh-CN" sz="3200" smtClean="0">
                <a:solidFill>
                  <a:srgbClr val="C00000"/>
                </a:solidFill>
              </a:rPr>
              <a:t>Frame</a:t>
            </a:r>
            <a:r>
              <a:rPr lang="zh-CN" altLang="en-US" sz="3200" smtClean="0">
                <a:solidFill>
                  <a:srgbClr val="C00000"/>
                </a:solidFill>
              </a:rPr>
              <a:t>动画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帧</a:t>
            </a:r>
            <a:r>
              <a:rPr lang="zh-CN" altLang="en-US" smtClean="0"/>
              <a:t>动画 </a:t>
            </a:r>
            <a:r>
              <a:rPr lang="en-US" altLang="zh-CN" smtClean="0"/>
              <a:t>Frame Animation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676671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：借助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Animation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模拟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GIF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23" y="2265756"/>
            <a:ext cx="2582081" cy="424847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07" y="2259549"/>
            <a:ext cx="2585853" cy="425467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3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：加载待</a:t>
            </a:r>
            <a:r>
              <a:rPr lang="zh-CN" altLang="en-US" smtClean="0"/>
              <a:t>播放图片及</a:t>
            </a:r>
            <a:r>
              <a:rPr lang="en-US" altLang="zh-CN" smtClean="0"/>
              <a:t>XML</a:t>
            </a:r>
            <a:r>
              <a:rPr lang="zh-CN" altLang="en-US" smtClean="0"/>
              <a:t>文件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16127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res/drawable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添加图片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en-US" altLang="zh-CN" sz="3200" smtClean="0">
                <a:solidFill>
                  <a:srgbClr val="C00000"/>
                </a:solidFill>
              </a:rPr>
              <a:t>res/drawable</a:t>
            </a:r>
            <a:r>
              <a:rPr lang="en-US" altLang="zh-CN" sz="3200" dirty="0" smtClean="0">
                <a:solidFill>
                  <a:srgbClr val="C00000"/>
                </a:solidFill>
              </a:rPr>
              <a:t>/***.</a:t>
            </a:r>
            <a:r>
              <a:rPr lang="en-US" altLang="zh-CN" sz="3200" smtClean="0">
                <a:solidFill>
                  <a:srgbClr val="C00000"/>
                </a:solidFill>
              </a:rPr>
              <a:t>xml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352" y="3284984"/>
            <a:ext cx="11712624" cy="2664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animation-list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android:oneshot="false"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xmlns:android="http://schemas.android.com/apk/res/android"&gt;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android:drawable="@drawable/jd_1" android:duration="90" 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android:drawable="@drawable/jd_2" android:duration="90" 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&lt;item android:drawable="@drawable/jd_3" android:duration="90" /&gt;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&lt;/animation-list&gt;</a:t>
            </a:r>
          </a:p>
        </p:txBody>
      </p:sp>
    </p:spTree>
    <p:extLst>
      <p:ext uri="{BB962C8B-B14F-4D97-AF65-F5344CB8AC3E}">
        <p14:creationId xmlns:p14="http://schemas.microsoft.com/office/powerpoint/2010/main" val="22604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</TotalTime>
  <Words>2381</Words>
  <Application>Microsoft Office PowerPoint</Application>
  <PresentationFormat>宽屏</PresentationFormat>
  <Paragraphs>396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宋体</vt:lpstr>
      <vt:lpstr>微软雅黑</vt:lpstr>
      <vt:lpstr>Arial</vt:lpstr>
      <vt:lpstr>Calibri</vt:lpstr>
      <vt:lpstr>Consolas</vt:lpstr>
      <vt:lpstr>2_Office 主题</vt:lpstr>
      <vt:lpstr>第七章 第二讲 Android中动画的使用</vt:lpstr>
      <vt:lpstr>教学目标</vt:lpstr>
      <vt:lpstr>目录</vt:lpstr>
      <vt:lpstr>Animation简介</vt:lpstr>
      <vt:lpstr>Animation简介</vt:lpstr>
      <vt:lpstr>目录</vt:lpstr>
      <vt:lpstr>帧动画 Frame Animation</vt:lpstr>
      <vt:lpstr>帧动画 Frame Animation</vt:lpstr>
      <vt:lpstr>Step1：加载待播放图片及XML文件</vt:lpstr>
      <vt:lpstr>XML文件节点属性</vt:lpstr>
      <vt:lpstr>Step2：加载待播放图片</vt:lpstr>
      <vt:lpstr>Step3：启动动画</vt:lpstr>
      <vt:lpstr>补充：Java代码实现Frame动画</vt:lpstr>
      <vt:lpstr>目录</vt:lpstr>
      <vt:lpstr>补间动画 Tween Animation</vt:lpstr>
      <vt:lpstr>设置Tween动画效果</vt:lpstr>
      <vt:lpstr>设置Tween动画效果</vt:lpstr>
      <vt:lpstr>Step1：在XML文件中设置动画效果</vt:lpstr>
      <vt:lpstr>Step1：在XML文件中设置动画效果</vt:lpstr>
      <vt:lpstr>Step1：在XML文件中设置动画效果</vt:lpstr>
      <vt:lpstr>Step1：在XML文件中设置动画效果</vt:lpstr>
      <vt:lpstr>Step2：为视图控件设定动画</vt:lpstr>
      <vt:lpstr>实例：多个Tween Animation效果</vt:lpstr>
      <vt:lpstr>实例：多个Tween Animation效果</vt:lpstr>
      <vt:lpstr>实例：实现Activity切换动画</vt:lpstr>
      <vt:lpstr>实例：实现Activity切换动画</vt:lpstr>
      <vt:lpstr>实例：实现Activity切换动画</vt:lpstr>
      <vt:lpstr>补充：使用Java代码创建动画效果</vt:lpstr>
      <vt:lpstr>补充：为动画绑定事件监听器</vt:lpstr>
      <vt:lpstr>补充：为动画添加加速器</vt:lpstr>
      <vt:lpstr>补充：为动画添加加速器</vt:lpstr>
      <vt:lpstr>目录</vt:lpstr>
      <vt:lpstr>属性动画 Property animation</vt:lpstr>
      <vt:lpstr>属性动画 Property animation</vt:lpstr>
      <vt:lpstr>ValueAnimator类</vt:lpstr>
      <vt:lpstr>ValueAnimator类</vt:lpstr>
      <vt:lpstr>ValueAnimator类</vt:lpstr>
      <vt:lpstr>Step1：创建动画并进行设置</vt:lpstr>
      <vt:lpstr>Step2：设置监听器</vt:lpstr>
      <vt:lpstr>ObjectAnimator类</vt:lpstr>
      <vt:lpstr>ObjectAnimator类</vt:lpstr>
      <vt:lpstr>ObjectAnimator类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529</cp:revision>
  <dcterms:created xsi:type="dcterms:W3CDTF">2012-01-28T13:55:28Z</dcterms:created>
  <dcterms:modified xsi:type="dcterms:W3CDTF">2018-03-27T13:49:51Z</dcterms:modified>
</cp:coreProperties>
</file>