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0"/>
  </p:notesMasterIdLst>
  <p:sldIdLst>
    <p:sldId id="351" r:id="rId2"/>
    <p:sldId id="537" r:id="rId3"/>
    <p:sldId id="665" r:id="rId4"/>
    <p:sldId id="643" r:id="rId5"/>
    <p:sldId id="644" r:id="rId6"/>
    <p:sldId id="666" r:id="rId7"/>
    <p:sldId id="671" r:id="rId8"/>
    <p:sldId id="672" r:id="rId9"/>
    <p:sldId id="673" r:id="rId10"/>
    <p:sldId id="674" r:id="rId11"/>
    <p:sldId id="676" r:id="rId12"/>
    <p:sldId id="677" r:id="rId13"/>
    <p:sldId id="675" r:id="rId14"/>
    <p:sldId id="678" r:id="rId15"/>
    <p:sldId id="679" r:id="rId16"/>
    <p:sldId id="680" r:id="rId17"/>
    <p:sldId id="681" r:id="rId18"/>
    <p:sldId id="652" r:id="rId19"/>
    <p:sldId id="653" r:id="rId20"/>
    <p:sldId id="667" r:id="rId21"/>
    <p:sldId id="658" r:id="rId22"/>
    <p:sldId id="659" r:id="rId23"/>
    <p:sldId id="668" r:id="rId24"/>
    <p:sldId id="661" r:id="rId25"/>
    <p:sldId id="662" r:id="rId26"/>
    <p:sldId id="663" r:id="rId27"/>
    <p:sldId id="669" r:id="rId28"/>
    <p:sldId id="26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 autoAdjust="0"/>
    <p:restoredTop sz="95110" autoAdjust="0"/>
  </p:normalViewPr>
  <p:slideViewPr>
    <p:cSldViewPr>
      <p:cViewPr varScale="1">
        <p:scale>
          <a:sx n="73" d="100"/>
          <a:sy n="73" d="100"/>
        </p:scale>
        <p:origin x="66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http://www.oschina.net/news/43608/5-popular-and-free-sqlite-management-tools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58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00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94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批量插入数据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8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批量插入数据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91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批量插入数据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76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读数据库，没有的话会创建</a:t>
            </a:r>
            <a:endParaRPr lang="en-US" altLang="zh-CN" dirty="0"/>
          </a:p>
          <a:p>
            <a:r>
              <a:rPr lang="en-US" altLang="zh-CN" dirty="0" err="1"/>
              <a:t>onCreate</a:t>
            </a:r>
            <a:r>
              <a:rPr lang="zh-CN" altLang="en-US" dirty="0"/>
              <a:t>第一次创建数据库的时候调用，一般用来生成表结构和初始化数据</a:t>
            </a:r>
            <a:endParaRPr lang="en-US" altLang="zh-CN" dirty="0"/>
          </a:p>
          <a:p>
            <a:r>
              <a:rPr lang="en-US" altLang="zh-CN" dirty="0" err="1"/>
              <a:t>onUpgrade</a:t>
            </a:r>
            <a:r>
              <a:rPr lang="zh-CN" altLang="en-US" dirty="0"/>
              <a:t>升级软件时更新数据库表结构，方法在数据库版本变化的时候被调用通过版本号确定数据库版本，创建数据库时会创建一个基本的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01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读数据库，没有的话会创建</a:t>
            </a:r>
            <a:endParaRPr lang="en-US" altLang="zh-CN" dirty="0"/>
          </a:p>
          <a:p>
            <a:r>
              <a:rPr lang="en-US" altLang="zh-CN" dirty="0" err="1"/>
              <a:t>onCreate</a:t>
            </a:r>
            <a:r>
              <a:rPr lang="zh-CN" altLang="en-US" dirty="0"/>
              <a:t>第一次创建数据库的时候调用，一般用来生成表结构和初始化数据</a:t>
            </a:r>
            <a:endParaRPr lang="en-US" altLang="zh-CN" dirty="0"/>
          </a:p>
          <a:p>
            <a:r>
              <a:rPr lang="en-US" altLang="zh-CN" dirty="0" err="1"/>
              <a:t>onUpgrade</a:t>
            </a:r>
            <a:r>
              <a:rPr lang="zh-CN" altLang="en-US" dirty="0"/>
              <a:t>升级软件时更新数据库表结构，方法在数据库版本变化的时候被调用通过版本号确定数据库版本，创建数据库时会创建一个基本的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4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5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3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6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8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3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1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第八章 第二讲</a:t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的</a:t>
            </a:r>
            <a:r>
              <a:rPr lang="en-US" altLang="zh-CN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1"/>
            <a:ext cx="10369152" cy="748679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 smtClean="0"/>
              <a:t>SQLiteDatabase.insert()</a:t>
            </a:r>
            <a:r>
              <a:rPr lang="zh-CN" altLang="en-US" sz="3200" smtClean="0"/>
              <a:t>方法完成数据插入</a:t>
            </a:r>
            <a:r>
              <a:rPr lang="zh-CN" altLang="en-US" sz="3200"/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911424" y="2342349"/>
            <a:ext cx="10369152" cy="273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ContentValues cValue = new ContentValues();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cValue.put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("NAME", "XiaoMing");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cValue.put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("AGE", 19);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cValue.put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("ADDRESS", "Hebei Normal University");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cValue.put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("SALARY", 1500.0);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db.insert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("COMPANY", null, cValue);</a:t>
            </a:r>
          </a:p>
        </p:txBody>
      </p:sp>
    </p:spTree>
    <p:extLst>
      <p:ext uri="{BB962C8B-B14F-4D97-AF65-F5344CB8AC3E}">
        <p14:creationId xmlns:p14="http://schemas.microsoft.com/office/powerpoint/2010/main" val="175755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1"/>
            <a:ext cx="10369152" cy="748679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/>
              <a:t>SQLiteDatabase. delete()</a:t>
            </a:r>
            <a:r>
              <a:rPr lang="zh-CN" altLang="en-US" sz="3200" smtClean="0"/>
              <a:t>方法完成数据</a:t>
            </a:r>
            <a:r>
              <a:rPr lang="zh-CN" altLang="en-US" sz="3200"/>
              <a:t>删除</a:t>
            </a:r>
            <a:r>
              <a:rPr lang="zh-CN" altLang="en-US" sz="3200" smtClean="0"/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</a:t>
            </a:r>
            <a:r>
              <a:rPr lang="zh-CN" altLang="en-US" smtClean="0"/>
              <a:t>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1424" y="2342349"/>
            <a:ext cx="10369152" cy="273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删除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条件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 whereClause = "id=?";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删除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条件参数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String[] whereArgs = {String.valueOf(2)};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删除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db.delete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("COMPANY", whereClause, whereArgs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11424" y="5172728"/>
            <a:ext cx="10513168" cy="156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参数一：表名称。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参数二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：删除条件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参数三：删除条件值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数组。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5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412776"/>
            <a:ext cx="10369152" cy="748679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/>
              <a:t>SQLiteDatabase. update()</a:t>
            </a:r>
            <a:r>
              <a:rPr lang="zh-CN" altLang="en-US" sz="3200" smtClean="0"/>
              <a:t>方法完成数据</a:t>
            </a:r>
            <a:r>
              <a:rPr lang="zh-CN" altLang="en-US" sz="3200"/>
              <a:t>删除</a:t>
            </a:r>
            <a:r>
              <a:rPr lang="zh-CN" altLang="en-US" sz="3200" smtClean="0"/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修改数据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1754" y="1981029"/>
            <a:ext cx="10502837" cy="297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ContentValues values = new ContentValues();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values.put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("SALARY", 2000.0);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修改条件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whereClause = "ID=?";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修改添加参数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 whereArgs={String.valueOf(1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)};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db.update("COMPANY", values, whereClause, whereArgs);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11424" y="4956704"/>
            <a:ext cx="10513168" cy="185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参数一：表名称。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参数二：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ContentValues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类型的键值对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Key-Value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参数三：更新条件（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where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字句）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参数四：更新条件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数组。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7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1"/>
            <a:ext cx="10369152" cy="676671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插入语句</a:t>
            </a:r>
            <a:r>
              <a:rPr lang="zh-CN" altLang="en-US" sz="3200" smtClean="0"/>
              <a:t>完成数据插入、删除、修改操作。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SQL</a:t>
            </a:r>
            <a:r>
              <a:rPr lang="zh-CN" altLang="en-US" smtClean="0"/>
              <a:t>语句插入、删除、修改数据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5400" y="2420888"/>
            <a:ext cx="11160007" cy="1944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 sql = "INSERT INTO COMPANY(NAME, AGE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,"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+ "ADDRESS, SALARY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VALUES ('XiaoLi',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+ "20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'Hebei Normal University', 1400.0)";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db.execSQL(sql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266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556792"/>
            <a:ext cx="10369152" cy="1512168"/>
          </a:xfrm>
        </p:spPr>
        <p:txBody>
          <a:bodyPr>
            <a:normAutofit lnSpcReduction="10000"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中查询数据是通过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Cursor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类来实现的，当我们使用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SQLiteDatabase.query()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方法时，会得到一个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Cursor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Cursor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指向的就是每一条数据。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1754" y="3068960"/>
            <a:ext cx="10502837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Cursor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query(String table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String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 columns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selection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String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  selectionArgs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groupBy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having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orderBy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limit);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07368" y="4884696"/>
            <a:ext cx="6912768" cy="185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table :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表名称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columns :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列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名称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数组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selection :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条件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字句，相当于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</a:t>
            </a:r>
          </a:p>
          <a:p>
            <a:pPr lvl="1">
              <a:spcBef>
                <a:spcPts val="0"/>
              </a:spcBef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selectionArgs :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条件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字句，参数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数组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744072" y="4874392"/>
            <a:ext cx="4824536" cy="185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groupBy :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分组列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having :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分组条件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orderBy :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排序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列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limit :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页查询限制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4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412776"/>
            <a:ext cx="10202923" cy="604663"/>
          </a:xfrm>
        </p:spPr>
        <p:txBody>
          <a:bodyPr>
            <a:normAutofit/>
          </a:bodyPr>
          <a:lstStyle/>
          <a:p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Cursor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游标常用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查询数据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89259"/>
              </p:ext>
            </p:extLst>
          </p:nvPr>
        </p:nvGraphicFramePr>
        <p:xfrm>
          <a:off x="1559495" y="2023318"/>
          <a:ext cx="9554851" cy="4718050"/>
        </p:xfrm>
        <a:graphic>
          <a:graphicData uri="http://schemas.openxmlformats.org/drawingml/2006/table">
            <a:tbl>
              <a:tblPr/>
              <a:tblGrid>
                <a:gridCol w="5544617">
                  <a:extLst>
                    <a:ext uri="{9D8B030D-6E8A-4147-A177-3AD203B41FA5}">
                      <a16:colId xmlns:a16="http://schemas.microsoft.com/office/drawing/2014/main" val="967325757"/>
                    </a:ext>
                  </a:extLst>
                </a:gridCol>
                <a:gridCol w="4010234">
                  <a:extLst>
                    <a:ext uri="{9D8B030D-6E8A-4147-A177-3AD203B41FA5}">
                      <a16:colId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方法描述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getCount()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获得总的数据项数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isFirst()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判断是否第一条记录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12896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isLast()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判断是否最后一条记录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953036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moveToFirst()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移动到第一条记录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48337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moveToLast()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移动到最后一条记录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95672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move(int offset)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移动到指定记录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8107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moveToNext()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移动到下一条记录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8491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moveToPrevious()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移动到上一条记录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1465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getColumnIndexOrThrow(String  columnName)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根据列名称获得列索引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90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getInt(int columnIndex)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获得指定列索引的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类型值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7212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getString(int columnIndex)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获得指定列缩影的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类型值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1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81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7408" y="1628800"/>
            <a:ext cx="10502837" cy="4941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查询</a:t>
            </a:r>
            <a:r>
              <a:rPr lang="zh-CN" altLang="en-US" sz="20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获得游标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Cursor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cursor = db.query ("COMPANY",null,null,null,null,null,null);</a:t>
            </a:r>
          </a:p>
          <a:p>
            <a:pPr>
              <a:defRPr/>
            </a:pPr>
            <a:r>
              <a:rPr lang="en-US" altLang="zh-CN" sz="20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判断</a:t>
            </a:r>
            <a:r>
              <a:rPr lang="zh-CN" altLang="en-US" sz="20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游标是否为空</a:t>
            </a:r>
          </a:p>
          <a:p>
            <a:pPr>
              <a:defRPr/>
            </a:pP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if(cursor.moveToFirst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())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defRPr/>
            </a:pPr>
            <a:r>
              <a:rPr lang="en-US" altLang="zh-CN" sz="20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// </a:t>
            </a:r>
            <a:r>
              <a:rPr lang="zh-CN" altLang="en-US" sz="20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遍历</a:t>
            </a:r>
            <a:r>
              <a:rPr lang="zh-CN" altLang="en-US" sz="20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游标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int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 = cursor.getInt(cursor.getColumnIndex("ID"));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String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name=cursor.getString(cursor.getColumnIndex("NAME"));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age=cursor.getInt(cursor.getColumnIndex("AGE"));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address = cursor.getString(cursor.getColumnIndex("ADDRESS"));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String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salary = cursor.getString(cursor.getColumnIndex("SALARY"));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Log.e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("mydb", id + "|"+name+"|"+age+"|"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+address+"|"+salary);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while (cursor.moveToNext());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26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556792"/>
            <a:ext cx="10369152" cy="648072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同样可以通过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查询语句完成数据的查询。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1424" y="2348880"/>
            <a:ext cx="10502837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Cursor cursor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=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db.rawQuery("SELECT * FROM COMPANY", null);</a:t>
            </a:r>
          </a:p>
        </p:txBody>
      </p:sp>
    </p:spTree>
    <p:extLst>
      <p:ext uri="{BB962C8B-B14F-4D97-AF65-F5344CB8AC3E}">
        <p14:creationId xmlns:p14="http://schemas.microsoft.com/office/powerpoint/2010/main" val="127865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441160" cy="506916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常见的操作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数据库的方法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执行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语句方法的优缺点：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适合了解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人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可以进行所有数据库操作，不可进行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查询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execSQL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没有返回值，不能进行结果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判断。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特殊方法操作数据库的优缺点：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适合初学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人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可以进行基本所有操作，除了创建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表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可以通过返回值得到操作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</a:t>
            </a:r>
            <a:r>
              <a:rPr lang="zh-CN" altLang="en-US"/>
              <a:t>中的数据库操作</a:t>
            </a:r>
          </a:p>
        </p:txBody>
      </p:sp>
    </p:spTree>
    <p:extLst>
      <p:ext uri="{BB962C8B-B14F-4D97-AF65-F5344CB8AC3E}">
        <p14:creationId xmlns:p14="http://schemas.microsoft.com/office/powerpoint/2010/main" val="889102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441160" cy="334096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对象，它代表与数据库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连接。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的方法来执行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语句。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操作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语句的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执行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关闭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回收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SQLiteDatabase</a:t>
            </a:r>
            <a:r>
              <a:rPr lang="zh-CN" altLang="en-US"/>
              <a:t>操作步骤</a:t>
            </a:r>
          </a:p>
        </p:txBody>
      </p:sp>
    </p:spTree>
    <p:extLst>
      <p:ext uri="{BB962C8B-B14F-4D97-AF65-F5344CB8AC3E}">
        <p14:creationId xmlns:p14="http://schemas.microsoft.com/office/powerpoint/2010/main" val="84798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3671" y="308271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组合 41"/>
          <p:cNvGrpSpPr/>
          <p:nvPr/>
        </p:nvGrpSpPr>
        <p:grpSpPr>
          <a:xfrm>
            <a:off x="3143669" y="3920012"/>
            <a:ext cx="5688632" cy="685801"/>
            <a:chOff x="3467195" y="1571956"/>
            <a:chExt cx="5688632" cy="685801"/>
          </a:xfrm>
        </p:grpSpPr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中事务的处理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69" y="2216770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43671" y="4797285"/>
            <a:ext cx="5688630" cy="685801"/>
            <a:chOff x="4828395" y="764704"/>
            <a:chExt cx="5688630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SQLiteOpenHelper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948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657184" cy="4853136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数据库事务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(Database Transaction)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，是指作为单个逻辑工作单元执行的一系列操作。 事务处理可以确保除非事务性单元内的所有操作都成功完成，否则不会永久更新面向数据的资源。通过将一组相关操作组合为一个要么全部成功要么全部失败的单元，可以简化错误恢复并使应用程序更加可靠。一个逻辑工作单元要成为事务，必须满足所谓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ACID(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原子性、一致性、隔离性和持久性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</a:t>
            </a:r>
            <a:r>
              <a:rPr lang="zh-CN" altLang="en-US"/>
              <a:t>中事务的处理</a:t>
            </a:r>
          </a:p>
        </p:txBody>
      </p:sp>
    </p:spTree>
    <p:extLst>
      <p:ext uri="{BB962C8B-B14F-4D97-AF65-F5344CB8AC3E}">
        <p14:creationId xmlns:p14="http://schemas.microsoft.com/office/powerpoint/2010/main" val="96041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441160" cy="2332856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采用如下方法来控制事务：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beginTransaction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endTransaction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inTransaction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setTransactionSuccessful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</a:t>
            </a:r>
            <a:r>
              <a:rPr lang="zh-CN" altLang="en-US"/>
              <a:t>中事务的处理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1631504" y="3933056"/>
            <a:ext cx="8640960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db.beginTransaction();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ry {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事务中的很多</a:t>
            </a:r>
            <a:r>
              <a:rPr lang="en-US" altLang="zh-CN" sz="24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sql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语句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db.setTransactionSuccessful();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 finally {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db.endTransaction();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693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143671" y="3922178"/>
            <a:ext cx="5688630" cy="685801"/>
            <a:chOff x="4828395" y="764704"/>
            <a:chExt cx="5688630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中事务的处理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69" y="4795406"/>
            <a:ext cx="5688632" cy="685801"/>
            <a:chOff x="3467195" y="1571956"/>
            <a:chExt cx="5688632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SQLiteOpenHelper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1" y="308271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69" y="2216770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9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369152" cy="3268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中判断表是否存在的话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try-catch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方式判断是否有异常。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SQLiteOpenHelper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类来管理数据库。主要负责</a:t>
            </a:r>
            <a:r>
              <a:rPr lang="zh-CN" altLang="en-US" sz="3200" dirty="0">
                <a:solidFill>
                  <a:srgbClr val="C00000"/>
                </a:solidFill>
              </a:rPr>
              <a:t>数据库</a:t>
            </a:r>
            <a:r>
              <a:rPr lang="zh-CN" altLang="en-US" sz="3200">
                <a:solidFill>
                  <a:srgbClr val="C00000"/>
                </a:solidFill>
              </a:rPr>
              <a:t>的</a:t>
            </a:r>
            <a:r>
              <a:rPr lang="zh-CN" altLang="en-US" sz="3200" smtClean="0">
                <a:solidFill>
                  <a:srgbClr val="C00000"/>
                </a:solidFill>
              </a:rPr>
              <a:t>创建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3200" smtClean="0">
                <a:solidFill>
                  <a:srgbClr val="C00000"/>
                </a:solidFill>
              </a:rPr>
              <a:t>版本</a:t>
            </a:r>
            <a:r>
              <a:rPr lang="zh-CN" altLang="en-US" sz="3200" dirty="0">
                <a:solidFill>
                  <a:srgbClr val="C00000"/>
                </a:solidFill>
              </a:rPr>
              <a:t>更新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，一般情况通过创建它的子类并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扩展</a:t>
            </a:r>
            <a:r>
              <a:rPr lang="en-US" altLang="zh-CN" sz="3200" smtClean="0">
                <a:solidFill>
                  <a:srgbClr val="C00000"/>
                </a:solidFill>
              </a:rPr>
              <a:t>onCreate()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smtClean="0">
                <a:solidFill>
                  <a:srgbClr val="C00000"/>
                </a:solidFill>
              </a:rPr>
              <a:t>onUpgrade()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来实现。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SQLiteOpenHelper</a:t>
            </a:r>
            <a:r>
              <a:rPr lang="zh-CN" altLang="en-US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72807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441160" cy="3340968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SQLiteOpenHelper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类常用方法：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getReadableDatabase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getWritableDatabase()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 void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：第一次创建数据库的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 void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onUpgrade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：数据库版本更新的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close()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：关闭所有打开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SQLiteOpenHelper</a:t>
            </a:r>
            <a:r>
              <a:rPr lang="zh-CN" altLang="en-US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80042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441160" cy="485313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这样的话大家使用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SQLiteOpenHelper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来操作数据，就无需使用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的静态方法创建数据库实例了。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注意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smtClean="0">
                <a:solidFill>
                  <a:srgbClr val="C00000"/>
                </a:solidFill>
              </a:rPr>
              <a:t>用</a:t>
            </a:r>
            <a:r>
              <a:rPr lang="en-US" altLang="zh-CN" sz="3200" smtClean="0">
                <a:solidFill>
                  <a:srgbClr val="C00000"/>
                </a:solidFill>
              </a:rPr>
              <a:t>getReadableDatabase</a:t>
            </a:r>
            <a:r>
              <a:rPr lang="zh-CN" altLang="en-US" sz="3200" smtClean="0">
                <a:solidFill>
                  <a:srgbClr val="C00000"/>
                </a:solidFill>
              </a:rPr>
              <a:t>，</a:t>
            </a:r>
            <a:r>
              <a:rPr lang="en-US" altLang="zh-CN" sz="3200" smtClean="0">
                <a:solidFill>
                  <a:srgbClr val="C00000"/>
                </a:solidFill>
              </a:rPr>
              <a:t> getWriteableDatabase</a:t>
            </a:r>
            <a:r>
              <a:rPr lang="zh-CN" altLang="en-US" sz="3200" smtClean="0">
                <a:solidFill>
                  <a:srgbClr val="C00000"/>
                </a:solidFill>
              </a:rPr>
              <a:t>打开数据库时，如果数据库的磁盘空间满了就会打开失败。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SQLiteOpenHelper</a:t>
            </a:r>
            <a:r>
              <a:rPr lang="zh-CN" altLang="en-US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57177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143671" y="4797285"/>
            <a:ext cx="5688630" cy="685801"/>
            <a:chOff x="4828395" y="764704"/>
            <a:chExt cx="5688630" cy="685801"/>
          </a:xfrm>
        </p:grpSpPr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SQLiteOpenHelper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4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组合 32"/>
          <p:cNvGrpSpPr/>
          <p:nvPr/>
        </p:nvGrpSpPr>
        <p:grpSpPr>
          <a:xfrm>
            <a:off x="3143671" y="3922178"/>
            <a:ext cx="5688630" cy="685801"/>
            <a:chOff x="4828395" y="764704"/>
            <a:chExt cx="5688630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中事务的处理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1" y="308271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69" y="2216770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课程回顾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0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的简介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6900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1" y="3933144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中事务的处理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组合 32"/>
          <p:cNvGrpSpPr/>
          <p:nvPr/>
        </p:nvGrpSpPr>
        <p:grpSpPr>
          <a:xfrm>
            <a:off x="3143671" y="4797285"/>
            <a:ext cx="5688630" cy="685801"/>
            <a:chOff x="4828395" y="764704"/>
            <a:chExt cx="5688630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SQLiteOpenHelper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482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的简介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75679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，是</a:t>
            </a:r>
            <a:r>
              <a:rPr lang="zh-CN" altLang="en-US" dirty="0">
                <a:solidFill>
                  <a:srgbClr val="C00000"/>
                </a:solidFill>
              </a:rPr>
              <a:t>一款轻型的数据库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，它的设计目标是嵌入式产品，它占用</a:t>
            </a:r>
            <a:r>
              <a:rPr lang="zh-CN" altLang="en-US" dirty="0">
                <a:solidFill>
                  <a:srgbClr val="C00000"/>
                </a:solidFill>
              </a:rPr>
              <a:t>资源非常的低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，在嵌入式设备中，可能只需要几百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的内存就够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了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75" y="3212976"/>
            <a:ext cx="19431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732128"/>
            <a:ext cx="37147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2958298"/>
            <a:ext cx="16002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29" y="5103858"/>
            <a:ext cx="1296144" cy="66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47" y="4856364"/>
            <a:ext cx="981395" cy="115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14" y="4663758"/>
            <a:ext cx="959172" cy="154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9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的简介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35569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也有对应的操作工具：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platform-tools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下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sqlite3.exe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Sqliteadmin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Administrator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：可创建、设计和管理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SQLite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数据库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43669" y="2216770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69" y="3069004"/>
            <a:ext cx="5688632" cy="685801"/>
            <a:chOff x="3467195" y="1571956"/>
            <a:chExt cx="5688632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1" y="3933144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中事务的处理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组合 32"/>
          <p:cNvGrpSpPr/>
          <p:nvPr/>
        </p:nvGrpSpPr>
        <p:grpSpPr>
          <a:xfrm>
            <a:off x="3143671" y="4797285"/>
            <a:ext cx="5688630" cy="685801"/>
            <a:chOff x="4828395" y="764704"/>
            <a:chExt cx="5688630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SQLiteOpenHelper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103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1"/>
            <a:ext cx="10202923" cy="1108719"/>
          </a:xfrm>
        </p:spPr>
        <p:txBody>
          <a:bodyPr>
            <a:normAutofit/>
          </a:bodyPr>
          <a:lstStyle/>
          <a:p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代表数据库，并且提供一些列的静态方法来操作数据：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的操作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07694"/>
              </p:ext>
            </p:extLst>
          </p:nvPr>
        </p:nvGraphicFramePr>
        <p:xfrm>
          <a:off x="911424" y="2708920"/>
          <a:ext cx="10441160" cy="4018280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96732575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方法表示含义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openOrCreateDatabase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path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</a:p>
                    <a:p>
                      <a:pPr algn="l"/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       SQLiteDatabase.CursorFactory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 factory)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打开或创建数据库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table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nullColumnHack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ContentValues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 values)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8107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table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whereClause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  whereArgs)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8491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table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 columns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selection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</a:p>
                    <a:p>
                      <a:pPr algn="l"/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String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  selectionArgs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groupBy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</a:p>
                    <a:p>
                      <a:pPr algn="l"/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String 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having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 orderBy)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1465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table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ContentValues 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values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whereClause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</a:p>
                    <a:p>
                      <a:pPr algn="l"/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String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  whereArgs)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90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execSQL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sql)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执行一条</a:t>
                      </a:r>
                      <a:r>
                        <a:rPr lang="en-US" altLang="zh-CN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7212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关闭数据库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1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4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1"/>
            <a:ext cx="10369152" cy="2188839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smtClean="0">
                <a:solidFill>
                  <a:srgbClr val="C00000"/>
                </a:solidFill>
              </a:rPr>
              <a:t>openOrCreateDatabase()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打开或者创建一个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如果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存在则打开，不存在则创建一个数据库；创建成功则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返回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对象，否则抛出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异常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FileNotFoundException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打开或者创建数据库</a:t>
            </a:r>
          </a:p>
        </p:txBody>
      </p:sp>
      <p:sp>
        <p:nvSpPr>
          <p:cNvPr id="6" name="矩形 5"/>
          <p:cNvSpPr/>
          <p:nvPr/>
        </p:nvSpPr>
        <p:spPr>
          <a:xfrm>
            <a:off x="1008329" y="3573016"/>
            <a:ext cx="10369152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SQLiteDatabase db = SQLiteDatabase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.openOrCreateDatabase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("/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data/data/com.edu2act.db/databases/stu.db", null);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如果路径不存在会会抛出异常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Could not open database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39416" y="5445224"/>
            <a:ext cx="1051316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参数一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：数据库路径。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参数二：游标，一般使用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4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1"/>
            <a:ext cx="10369152" cy="1180727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表的创建可通过调用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execSQL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方法来执行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建表语句。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创建表</a:t>
            </a:r>
          </a:p>
        </p:txBody>
      </p:sp>
      <p:sp>
        <p:nvSpPr>
          <p:cNvPr id="6" name="矩形 5"/>
          <p:cNvSpPr/>
          <p:nvPr/>
        </p:nvSpPr>
        <p:spPr>
          <a:xfrm>
            <a:off x="1103892" y="2780928"/>
            <a:ext cx="9984215" cy="3096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SQL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语句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stu_table ="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CREATE TABLE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COMPANY("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+ "ID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INTEGER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PRIMARY KEY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AUTOINCREMENT,"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+ "NAME TEXT NOT NULL, AGE INT NOT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NULL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,"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+ "ADDRESS CHAR(50),   SALARY REAL)";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SQL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语句</a:t>
            </a:r>
            <a:endParaRPr lang="zh-CN" altLang="en-US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db.execSQL(stu_table);</a:t>
            </a:r>
          </a:p>
        </p:txBody>
      </p:sp>
    </p:spTree>
    <p:extLst>
      <p:ext uri="{BB962C8B-B14F-4D97-AF65-F5344CB8AC3E}">
        <p14:creationId xmlns:p14="http://schemas.microsoft.com/office/powerpoint/2010/main" val="86093994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</TotalTime>
  <Words>1528</Words>
  <Application>Microsoft Office PowerPoint</Application>
  <PresentationFormat>宽屏</PresentationFormat>
  <Paragraphs>263</Paragraphs>
  <Slides>28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Consolas</vt:lpstr>
      <vt:lpstr>Wingdings</vt:lpstr>
      <vt:lpstr>2_Office 主题</vt:lpstr>
      <vt:lpstr>第八章 第二讲 Android的SQLite</vt:lpstr>
      <vt:lpstr>教学目标</vt:lpstr>
      <vt:lpstr>目录</vt:lpstr>
      <vt:lpstr>SQLite的简介</vt:lpstr>
      <vt:lpstr>SQLite的简介</vt:lpstr>
      <vt:lpstr>目录</vt:lpstr>
      <vt:lpstr>SQLite的操作</vt:lpstr>
      <vt:lpstr>打开或者创建数据库</vt:lpstr>
      <vt:lpstr>创建表</vt:lpstr>
      <vt:lpstr>插入数据</vt:lpstr>
      <vt:lpstr>删除数据</vt:lpstr>
      <vt:lpstr>修改数据</vt:lpstr>
      <vt:lpstr>通过SQL语句插入、删除、修改数据</vt:lpstr>
      <vt:lpstr>查询数据</vt:lpstr>
      <vt:lpstr>查询数据</vt:lpstr>
      <vt:lpstr>查询数据</vt:lpstr>
      <vt:lpstr>查询数据</vt:lpstr>
      <vt:lpstr>SQLite中的数据库操作</vt:lpstr>
      <vt:lpstr>SQLiteDatabase操作步骤</vt:lpstr>
      <vt:lpstr>目录</vt:lpstr>
      <vt:lpstr>SQLite中事务的处理</vt:lpstr>
      <vt:lpstr>SQLite中事务的处理</vt:lpstr>
      <vt:lpstr>目录</vt:lpstr>
      <vt:lpstr>SQLiteOpenHelper类</vt:lpstr>
      <vt:lpstr>SQLiteOpenHelper类</vt:lpstr>
      <vt:lpstr>SQLiteOpenHelper类</vt:lpstr>
      <vt:lpstr>课程回顾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626</cp:revision>
  <dcterms:created xsi:type="dcterms:W3CDTF">2012-01-28T13:55:28Z</dcterms:created>
  <dcterms:modified xsi:type="dcterms:W3CDTF">2018-04-02T13:43:54Z</dcterms:modified>
</cp:coreProperties>
</file>