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2"/>
  </p:notesMasterIdLst>
  <p:sldIdLst>
    <p:sldId id="351" r:id="rId2"/>
    <p:sldId id="537" r:id="rId3"/>
    <p:sldId id="699" r:id="rId4"/>
    <p:sldId id="662" r:id="rId5"/>
    <p:sldId id="663" r:id="rId6"/>
    <p:sldId id="701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702" r:id="rId17"/>
    <p:sldId id="675" r:id="rId18"/>
    <p:sldId id="677" r:id="rId19"/>
    <p:sldId id="678" r:id="rId20"/>
    <p:sldId id="679" r:id="rId21"/>
    <p:sldId id="680" r:id="rId22"/>
    <p:sldId id="681" r:id="rId23"/>
    <p:sldId id="703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704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700" r:id="rId40"/>
    <p:sldId id="26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0504D"/>
    <a:srgbClr val="9BBB59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3" d="100"/>
          <a:sy n="73" d="100"/>
        </p:scale>
        <p:origin x="66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无法看到他运行，但是它在默默的给你提供基础应用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17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0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6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1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7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3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7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3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2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无法看到他运行，但是它在默默的给你提供基础应用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62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3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3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6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1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16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6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91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32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83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4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6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2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8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第十章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的</a:t>
            </a:r>
            <a:r>
              <a:rPr lang="en-US" altLang="zh-CN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85176" cy="52578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生命周期中的常见回调函数：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err="1">
                <a:solidFill>
                  <a:srgbClr val="C00000"/>
                </a:solidFill>
              </a:rPr>
              <a:t>onBinder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(intent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：必须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实现，应用程序通过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对象与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err="1">
                <a:solidFill>
                  <a:srgbClr val="C00000"/>
                </a:solidFill>
              </a:rPr>
              <a:t>onCreadte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：创建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err="1">
                <a:solidFill>
                  <a:srgbClr val="C00000"/>
                </a:solidFill>
              </a:rPr>
              <a:t>onDestroy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err="1">
                <a:solidFill>
                  <a:srgbClr val="C00000"/>
                </a:solidFill>
              </a:rPr>
              <a:t>onStartCommand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intent,flags,startID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被调用时回调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err="1">
                <a:solidFill>
                  <a:srgbClr val="C00000"/>
                </a:solidFill>
              </a:rPr>
              <a:t>onUnbind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(intent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绑定的所有客户端都断开时回调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7178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18288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中注册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节点中加入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节点。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的注册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855561" y="3573017"/>
            <a:ext cx="8314646" cy="2736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>
                <a:solidFill>
                  <a:srgbClr val="00B050"/>
                </a:solidFill>
              </a:rPr>
              <a:t>&lt;!– </a:t>
            </a:r>
            <a:r>
              <a:rPr lang="zh-CN" altLang="en-US" sz="2400" b="0">
                <a:solidFill>
                  <a:srgbClr val="00B050"/>
                </a:solidFill>
              </a:rPr>
              <a:t>配置一个</a:t>
            </a:r>
            <a:r>
              <a:rPr lang="en-US" altLang="zh-CN" sz="2400" b="0">
                <a:solidFill>
                  <a:srgbClr val="00B050"/>
                </a:solidFill>
              </a:rPr>
              <a:t>Service</a:t>
            </a:r>
            <a:r>
              <a:rPr lang="zh-CN" altLang="en-US" sz="2400" b="0">
                <a:solidFill>
                  <a:srgbClr val="00B050"/>
                </a:solidFill>
              </a:rPr>
              <a:t>组件</a:t>
            </a:r>
            <a:r>
              <a:rPr lang="zh-CN" altLang="en-US" sz="2400">
                <a:solidFill>
                  <a:srgbClr val="00B05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--!&gt;</a:t>
            </a:r>
          </a:p>
          <a:p>
            <a:r>
              <a:rPr lang="en-US" altLang="zh-CN" sz="2400"/>
              <a:t>&lt;service android:name = </a:t>
            </a:r>
            <a:r>
              <a:rPr lang="en-US" altLang="zh-CN" sz="2400" smtClean="0"/>
              <a:t>".FirstService"</a:t>
            </a:r>
            <a:endParaRPr lang="en-US" altLang="zh-CN" sz="2400"/>
          </a:p>
          <a:p>
            <a:r>
              <a:rPr lang="en-US" altLang="zh-CN" sz="2400"/>
              <a:t>    &lt;intent-filter&gt;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      &lt;!– </a:t>
            </a:r>
            <a:r>
              <a:rPr lang="zh-CN" altLang="en-US" sz="2400" b="0">
                <a:solidFill>
                  <a:srgbClr val="00B050"/>
                </a:solidFill>
              </a:rPr>
              <a:t>配置</a:t>
            </a:r>
            <a:r>
              <a:rPr lang="en-US" altLang="zh-CN" sz="2400" b="0">
                <a:solidFill>
                  <a:srgbClr val="00B050"/>
                </a:solidFill>
              </a:rPr>
              <a:t>service</a:t>
            </a:r>
            <a:r>
              <a:rPr lang="zh-CN" altLang="en-US" sz="2400" b="0">
                <a:solidFill>
                  <a:srgbClr val="00B050"/>
                </a:solidFill>
              </a:rPr>
              <a:t>的</a:t>
            </a:r>
            <a:r>
              <a:rPr lang="en-US" altLang="zh-CN" sz="2400" b="0">
                <a:solidFill>
                  <a:srgbClr val="00B050"/>
                </a:solidFill>
              </a:rPr>
              <a:t>filter</a:t>
            </a:r>
            <a:r>
              <a:rPr lang="zh-CN" altLang="en-US" sz="2400" b="0">
                <a:solidFill>
                  <a:srgbClr val="00B050"/>
                </a:solidFill>
              </a:rPr>
              <a:t>属性 </a:t>
            </a:r>
            <a:r>
              <a:rPr lang="en-US" altLang="zh-CN" sz="2400">
                <a:solidFill>
                  <a:srgbClr val="00B050"/>
                </a:solidFill>
              </a:rPr>
              <a:t>--!&gt;</a:t>
            </a:r>
          </a:p>
          <a:p>
            <a:r>
              <a:rPr lang="en-US" altLang="zh-CN" sz="2400"/>
              <a:t>          &lt;action </a:t>
            </a:r>
            <a:r>
              <a:rPr lang="en-US" altLang="zh-CN" sz="2400" smtClean="0"/>
              <a:t>android:name="</a:t>
            </a:r>
            <a:r>
              <a:rPr lang="zh-CN" altLang="en-US" sz="2400" smtClean="0"/>
              <a:t>过滤器</a:t>
            </a:r>
            <a:r>
              <a:rPr lang="zh-CN" altLang="en-US" sz="2400"/>
              <a:t>串</a:t>
            </a:r>
            <a:r>
              <a:rPr lang="zh-CN" altLang="en-US" sz="2400" smtClean="0"/>
              <a:t>儿</a:t>
            </a:r>
            <a:r>
              <a:rPr lang="en-US" altLang="zh-CN" sz="2400" smtClean="0"/>
              <a:t>"</a:t>
            </a:r>
            <a:r>
              <a:rPr lang="zh-CN" altLang="en-US" sz="2400" smtClean="0"/>
              <a:t> </a:t>
            </a:r>
            <a:r>
              <a:rPr lang="en-US" altLang="zh-CN" sz="2400"/>
              <a:t>/&gt;</a:t>
            </a:r>
          </a:p>
          <a:p>
            <a:r>
              <a:rPr lang="en-US" altLang="zh-CN" sz="2400"/>
              <a:t>    &lt;/intent-filter&gt;</a:t>
            </a:r>
          </a:p>
          <a:p>
            <a:r>
              <a:rPr lang="en-US" altLang="zh-CN" sz="2400"/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216080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657184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提供两种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的调用方式：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rgbClr val="C00000"/>
                </a:solidFill>
              </a:rPr>
              <a:t>startService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方法：访问者与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之间没有关联，即使访问者退出了，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依然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rgbClr val="C00000"/>
                </a:solidFill>
              </a:rPr>
              <a:t>bindService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方法：访问者与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绑定在一起，访问者退出，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就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停止。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的调用</a:t>
            </a:r>
          </a:p>
        </p:txBody>
      </p:sp>
    </p:spTree>
    <p:extLst>
      <p:ext uri="{BB962C8B-B14F-4D97-AF65-F5344CB8AC3E}">
        <p14:creationId xmlns:p14="http://schemas.microsoft.com/office/powerpoint/2010/main" val="353455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Demo(Android5.0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以后，必须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3200" smtClean="0">
                <a:solidFill>
                  <a:srgbClr val="C00000"/>
                </a:solidFill>
              </a:rPr>
              <a:t>显示</a:t>
            </a:r>
            <a:r>
              <a:rPr lang="en-US" altLang="zh-CN" sz="3200" smtClean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</a:t>
            </a:r>
            <a:r>
              <a:rPr lang="en-US" altLang="zh-CN" sz="3200" dirty="0">
                <a:solidFill>
                  <a:srgbClr val="C00000"/>
                </a:solidFill>
              </a:rPr>
              <a:t>Service</a:t>
            </a:r>
            <a:r>
              <a:rPr lang="zh-CN" altLang="en-US" sz="3200">
                <a:solidFill>
                  <a:srgbClr val="C00000"/>
                </a:solidFill>
              </a:rPr>
              <a:t>组件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没有关系，所以无法进行方法调用或者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的启动和停止</a:t>
            </a:r>
          </a:p>
        </p:txBody>
      </p:sp>
    </p:spTree>
    <p:extLst>
      <p:ext uri="{BB962C8B-B14F-4D97-AF65-F5344CB8AC3E}">
        <p14:creationId xmlns:p14="http://schemas.microsoft.com/office/powerpoint/2010/main" val="136166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514116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bindService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方法绑定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service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conn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对象，通过一系列的回调函数来监听访问者和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连接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情况。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flags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：绑定时是否自动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访问者通过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onServiceConnected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对象来实现与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交互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通常采用自定义类继承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412776"/>
            <a:ext cx="10369152" cy="7486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通过绑定方式连接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1008329" y="1988840"/>
            <a:ext cx="10369152" cy="4728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/>
              <a:t>@Override</a:t>
            </a:r>
          </a:p>
          <a:p>
            <a:r>
              <a:rPr lang="en-US" altLang="zh-CN" sz="2200"/>
              <a:t>public IBinder onBind(Intent intent) {</a:t>
            </a:r>
          </a:p>
          <a:p>
            <a:r>
              <a:rPr lang="en-US" altLang="zh-CN" sz="2200" smtClean="0">
                <a:solidFill>
                  <a:srgbClr val="00B050"/>
                </a:solidFill>
              </a:rPr>
              <a:t>    // </a:t>
            </a:r>
            <a:r>
              <a:rPr lang="zh-CN" altLang="en-US" sz="2200" b="0">
                <a:solidFill>
                  <a:srgbClr val="00B050"/>
                </a:solidFill>
              </a:rPr>
              <a:t>返回</a:t>
            </a:r>
            <a:r>
              <a:rPr lang="en-US" altLang="zh-CN" sz="2200" b="0">
                <a:solidFill>
                  <a:srgbClr val="00B050"/>
                </a:solidFill>
              </a:rPr>
              <a:t>IBinder</a:t>
            </a:r>
            <a:r>
              <a:rPr lang="zh-CN" altLang="en-US" sz="2200" b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2200"/>
              <a:t>    </a:t>
            </a:r>
            <a:r>
              <a:rPr lang="en-US" altLang="zh-CN" sz="2200">
                <a:solidFill>
                  <a:srgbClr val="C00000"/>
                </a:solidFill>
              </a:rPr>
              <a:t>return binder;</a:t>
            </a:r>
          </a:p>
          <a:p>
            <a:r>
              <a:rPr lang="en-US" altLang="zh-CN" sz="2200" smtClean="0"/>
              <a:t>}</a:t>
            </a:r>
          </a:p>
          <a:p>
            <a:r>
              <a:rPr lang="en-US" altLang="zh-CN" sz="2200"/>
              <a:t>private ServiceConnection conn = new ServiceConnection(){</a:t>
            </a:r>
          </a:p>
          <a:p>
            <a:r>
              <a:rPr lang="en-US" altLang="zh-CN" sz="2200">
                <a:solidFill>
                  <a:srgbClr val="00B050"/>
                </a:solidFill>
              </a:rPr>
              <a:t>  </a:t>
            </a:r>
            <a:r>
              <a:rPr lang="en-US" altLang="zh-CN" sz="2200" smtClean="0">
                <a:solidFill>
                  <a:srgbClr val="00B050"/>
                </a:solidFill>
              </a:rPr>
              <a:t>  // </a:t>
            </a:r>
            <a:r>
              <a:rPr lang="zh-CN" altLang="en-US" sz="2200" b="0">
                <a:solidFill>
                  <a:srgbClr val="00B050"/>
                </a:solidFill>
              </a:rPr>
              <a:t>当该</a:t>
            </a:r>
            <a:r>
              <a:rPr lang="en-US" altLang="zh-CN" sz="2200" b="0">
                <a:solidFill>
                  <a:srgbClr val="00B050"/>
                </a:solidFill>
              </a:rPr>
              <a:t>Activity</a:t>
            </a:r>
            <a:r>
              <a:rPr lang="zh-CN" altLang="en-US" sz="2200" b="0">
                <a:solidFill>
                  <a:srgbClr val="00B050"/>
                </a:solidFill>
              </a:rPr>
              <a:t>与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连接成功时回调该方法</a:t>
            </a:r>
          </a:p>
          <a:p>
            <a:r>
              <a:rPr lang="zh-CN" altLang="en-US" sz="2200"/>
              <a:t>  </a:t>
            </a:r>
            <a:r>
              <a:rPr lang="zh-CN" altLang="en-US" sz="2200" smtClean="0"/>
              <a:t>  </a:t>
            </a:r>
            <a:r>
              <a:rPr lang="en-US" altLang="zh-CN" sz="2200" smtClean="0"/>
              <a:t>@</a:t>
            </a:r>
            <a:r>
              <a:rPr lang="en-US" altLang="zh-CN" sz="2200"/>
              <a:t>Override</a:t>
            </a:r>
          </a:p>
          <a:p>
            <a:r>
              <a:rPr lang="en-US" altLang="zh-CN" sz="2200"/>
              <a:t>  </a:t>
            </a:r>
            <a:r>
              <a:rPr lang="en-US" altLang="zh-CN" sz="2200" smtClean="0"/>
              <a:t>  public </a:t>
            </a:r>
            <a:r>
              <a:rPr lang="en-US" altLang="zh-CN" sz="2200"/>
              <a:t>void onServiceConnected(ComponentName name, </a:t>
            </a:r>
            <a:endParaRPr lang="en-US" altLang="zh-CN" sz="2200" smtClean="0"/>
          </a:p>
          <a:p>
            <a:r>
              <a:rPr lang="en-US" altLang="zh-CN" sz="2200"/>
              <a:t> </a:t>
            </a:r>
            <a:r>
              <a:rPr lang="en-US" altLang="zh-CN" sz="2200" smtClean="0"/>
              <a:t>                                  IBinder </a:t>
            </a:r>
            <a:r>
              <a:rPr lang="en-US" altLang="zh-CN" sz="2200"/>
              <a:t>service) {</a:t>
            </a:r>
          </a:p>
          <a:p>
            <a:r>
              <a:rPr lang="en-US" altLang="zh-CN" sz="2200" smtClean="0">
                <a:solidFill>
                  <a:srgbClr val="00B050"/>
                </a:solidFill>
              </a:rPr>
              <a:t>        // </a:t>
            </a:r>
            <a:r>
              <a:rPr lang="zh-CN" altLang="en-US" sz="2200" b="0">
                <a:solidFill>
                  <a:srgbClr val="00B050"/>
                </a:solidFill>
              </a:rPr>
              <a:t>获取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的</a:t>
            </a:r>
            <a:r>
              <a:rPr lang="en-US" altLang="zh-CN" sz="2200" b="0">
                <a:solidFill>
                  <a:srgbClr val="00B050"/>
                </a:solidFill>
              </a:rPr>
              <a:t>onBind</a:t>
            </a:r>
            <a:r>
              <a:rPr lang="zh-CN" altLang="en-US" sz="2200" b="0">
                <a:solidFill>
                  <a:srgbClr val="00B050"/>
                </a:solidFill>
              </a:rPr>
              <a:t>方法所返回的</a:t>
            </a:r>
            <a:r>
              <a:rPr lang="en-US" altLang="zh-CN" sz="2200" b="0">
                <a:solidFill>
                  <a:srgbClr val="00B050"/>
                </a:solidFill>
              </a:rPr>
              <a:t>MyBinder</a:t>
            </a:r>
            <a:r>
              <a:rPr lang="zh-CN" altLang="en-US" sz="2200" b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2200"/>
              <a:t>      </a:t>
            </a:r>
            <a:r>
              <a:rPr lang="zh-CN" altLang="en-US" sz="2200" smtClean="0"/>
              <a:t>  </a:t>
            </a:r>
            <a:r>
              <a:rPr lang="en-US" altLang="zh-CN" sz="2200" smtClean="0">
                <a:solidFill>
                  <a:srgbClr val="C00000"/>
                </a:solidFill>
              </a:rPr>
              <a:t>binder </a:t>
            </a:r>
            <a:r>
              <a:rPr lang="en-US" altLang="zh-CN" sz="2200">
                <a:solidFill>
                  <a:srgbClr val="C00000"/>
                </a:solidFill>
              </a:rPr>
              <a:t>= (BindService.MyBinder) service;</a:t>
            </a:r>
            <a:r>
              <a:rPr lang="en-US" altLang="zh-CN" sz="2200"/>
              <a:t> </a:t>
            </a:r>
            <a:endParaRPr lang="en-US" altLang="zh-CN" sz="2200" smtClean="0"/>
          </a:p>
          <a:p>
            <a:r>
              <a:rPr lang="en-US" altLang="zh-CN" sz="2200"/>
              <a:t> </a:t>
            </a:r>
            <a:r>
              <a:rPr lang="en-US" altLang="zh-CN" sz="2200" smtClean="0"/>
              <a:t>   }</a:t>
            </a:r>
            <a:endParaRPr lang="en-US" altLang="zh-CN" sz="2200"/>
          </a:p>
          <a:p>
            <a:r>
              <a:rPr lang="en-US" altLang="zh-CN" sz="2200" smtClean="0"/>
              <a:t>};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04825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412776"/>
            <a:ext cx="10369152" cy="7486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通过绑定方式连接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1008329" y="1988841"/>
            <a:ext cx="10369152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/>
              <a:t>getServiceStatus.setOnClickListener(new OnClickListener() {</a:t>
            </a:r>
          </a:p>
          <a:p>
            <a:r>
              <a:rPr lang="en-US" altLang="zh-CN" sz="2200"/>
              <a:t>    @Override</a:t>
            </a:r>
          </a:p>
          <a:p>
            <a:r>
              <a:rPr lang="en-US" altLang="zh-CN" sz="2200"/>
              <a:t>    public void onClick(View source) {</a:t>
            </a:r>
          </a:p>
          <a:p>
            <a:r>
              <a:rPr lang="en-US" altLang="zh-CN" sz="2200"/>
              <a:t>        </a:t>
            </a:r>
            <a:r>
              <a:rPr lang="en-US" altLang="zh-CN" sz="2200">
                <a:solidFill>
                  <a:srgbClr val="00B050"/>
                </a:solidFill>
              </a:rPr>
              <a:t>// </a:t>
            </a:r>
            <a:r>
              <a:rPr lang="zh-CN" altLang="en-US" sz="2200" b="0">
                <a:solidFill>
                  <a:srgbClr val="00B050"/>
                </a:solidFill>
              </a:rPr>
              <a:t>获取、并显示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的</a:t>
            </a:r>
            <a:r>
              <a:rPr lang="en-US" altLang="zh-CN" sz="2200" b="0">
                <a:solidFill>
                  <a:srgbClr val="00B050"/>
                </a:solidFill>
              </a:rPr>
              <a:t>count</a:t>
            </a:r>
            <a:r>
              <a:rPr lang="zh-CN" altLang="en-US" sz="2200" b="0">
                <a:solidFill>
                  <a:srgbClr val="00B050"/>
                </a:solidFill>
              </a:rPr>
              <a:t>值</a:t>
            </a:r>
          </a:p>
          <a:p>
            <a:r>
              <a:rPr lang="zh-CN" altLang="en-US" sz="2200"/>
              <a:t>        </a:t>
            </a:r>
            <a:r>
              <a:rPr lang="en-US" altLang="zh-CN" sz="2200"/>
              <a:t>Toast.makeText(MainActivity.this</a:t>
            </a:r>
            <a:r>
              <a:rPr lang="en-US" altLang="zh-CN" sz="2200" smtClean="0"/>
              <a:t>,</a:t>
            </a:r>
          </a:p>
          <a:p>
            <a:r>
              <a:rPr lang="en-US" altLang="zh-CN" sz="2200" smtClean="0"/>
              <a:t>            "</a:t>
            </a:r>
            <a:r>
              <a:rPr lang="en-US" altLang="zh-CN" sz="2200"/>
              <a:t>Service</a:t>
            </a:r>
            <a:r>
              <a:rPr lang="zh-CN" altLang="en-US" sz="2200"/>
              <a:t>的</a:t>
            </a:r>
            <a:r>
              <a:rPr lang="en-US" altLang="zh-CN" sz="2200"/>
              <a:t>count</a:t>
            </a:r>
            <a:r>
              <a:rPr lang="zh-CN" altLang="en-US" sz="2200"/>
              <a:t>值为：</a:t>
            </a:r>
            <a:r>
              <a:rPr lang="en-US" altLang="zh-CN" sz="2200"/>
              <a:t>" </a:t>
            </a:r>
            <a:r>
              <a:rPr lang="en-US" altLang="zh-CN" sz="2200" smtClean="0"/>
              <a:t>+ </a:t>
            </a:r>
            <a:r>
              <a:rPr lang="en-US" altLang="zh-CN" sz="2200">
                <a:solidFill>
                  <a:srgbClr val="C00000"/>
                </a:solidFill>
              </a:rPr>
              <a:t>binder.getCount()</a:t>
            </a:r>
            <a:r>
              <a:rPr lang="en-US" altLang="zh-CN" sz="2200"/>
              <a:t>, </a:t>
            </a:r>
            <a:endParaRPr lang="en-US" altLang="zh-CN" sz="2200" smtClean="0"/>
          </a:p>
          <a:p>
            <a:r>
              <a:rPr lang="en-US" altLang="zh-CN" sz="2200" smtClean="0"/>
              <a:t>            Toast.LENGTH_SHORT</a:t>
            </a:r>
            <a:r>
              <a:rPr lang="en-US" altLang="zh-CN" sz="2200"/>
              <a:t>).show();  </a:t>
            </a:r>
          </a:p>
          <a:p>
            <a:r>
              <a:rPr lang="en-US" altLang="zh-CN" sz="2200"/>
              <a:t>    }</a:t>
            </a:r>
          </a:p>
          <a:p>
            <a:r>
              <a:rPr lang="en-US" altLang="zh-CN" sz="2200"/>
              <a:t>}); </a:t>
            </a: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839416" y="5229200"/>
            <a:ext cx="1055496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onBind()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方法所返回的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对象来说，它可被当成该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组件所返回的代理对象，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允许客户端通过该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对象来访问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内部的数据，这样既可实现客户端与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之间的通信。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348498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当程序调用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方法接受对于某个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的绑定时，系统会先回调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onUnbind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方法，然后回调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onDestroy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多次调用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不会再调用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多次调用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bindService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对同一个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存在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和所在应用位于同一个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进程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不是新线程，不能直接处理耗时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的子类，使用</a:t>
            </a:r>
            <a:r>
              <a:rPr lang="zh-CN" altLang="en-US" sz="3200" dirty="0">
                <a:solidFill>
                  <a:srgbClr val="C00000"/>
                </a:solidFill>
              </a:rPr>
              <a:t>队列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管理请求的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rgbClr val="C00000"/>
                </a:solidFill>
              </a:rPr>
              <a:t>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同一时刻只处理一个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请求，不会阻塞主线程，可自己处理耗时任务。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85176" cy="4853136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创建单独的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创建单独的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方法，无需考虑多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线程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所以请求完成后，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自动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停止。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方法，无需重写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onStartCommand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485313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的使用步骤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子类，继承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并启动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5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67408" y="1484784"/>
            <a:ext cx="10585176" cy="52565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/>
              <a:t>public class MyIntentService extends IntentService {</a:t>
            </a:r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00B050"/>
                </a:solidFill>
              </a:rPr>
              <a:t>// </a:t>
            </a:r>
            <a:r>
              <a:rPr lang="en-US" altLang="zh-CN" sz="2000" b="0">
                <a:solidFill>
                  <a:srgbClr val="00B050"/>
                </a:solidFill>
              </a:rPr>
              <a:t>IntentService</a:t>
            </a:r>
            <a:r>
              <a:rPr lang="zh-CN" altLang="en-US" sz="2000" b="0">
                <a:solidFill>
                  <a:srgbClr val="00B050"/>
                </a:solidFill>
              </a:rPr>
              <a:t>会使用单独的线程来执行该方法的代码</a:t>
            </a:r>
          </a:p>
          <a:p>
            <a:r>
              <a:rPr lang="zh-CN" altLang="en-US" sz="2000"/>
              <a:t>    </a:t>
            </a:r>
            <a:r>
              <a:rPr lang="en-US" altLang="zh-CN" sz="2000"/>
              <a:t>@Override</a:t>
            </a:r>
          </a:p>
          <a:p>
            <a:r>
              <a:rPr lang="en-US" altLang="zh-CN" sz="2000"/>
              <a:t>    protected void onHandleIntent(Intent intent) {</a:t>
            </a:r>
          </a:p>
          <a:p>
            <a:r>
              <a:rPr lang="en-US" altLang="zh-CN" sz="2000"/>
              <a:t>        </a:t>
            </a:r>
            <a:r>
              <a:rPr lang="en-US" altLang="zh-CN" sz="2000">
                <a:solidFill>
                  <a:srgbClr val="00B050"/>
                </a:solidFill>
              </a:rPr>
              <a:t>// </a:t>
            </a:r>
            <a:r>
              <a:rPr lang="zh-CN" altLang="en-US" sz="2000" b="0">
                <a:solidFill>
                  <a:srgbClr val="00B050"/>
                </a:solidFill>
              </a:rPr>
              <a:t>该方法内可以执行任何耗时任务，比如下载文件等，此处只是让线程暂停</a:t>
            </a:r>
            <a:r>
              <a:rPr lang="en-US" altLang="zh-CN" sz="2000" b="0">
                <a:solidFill>
                  <a:srgbClr val="00B050"/>
                </a:solidFill>
              </a:rPr>
              <a:t>20</a:t>
            </a:r>
            <a:r>
              <a:rPr lang="zh-CN" altLang="en-US" sz="2000" b="0">
                <a:solidFill>
                  <a:srgbClr val="00B050"/>
                </a:solidFill>
              </a:rPr>
              <a:t>秒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long endTime = System.currentTimeMillis() + 20 * 1000;</a:t>
            </a:r>
          </a:p>
          <a:p>
            <a:r>
              <a:rPr lang="en-US" altLang="zh-CN" sz="2000" smtClean="0"/>
              <a:t>        while </a:t>
            </a:r>
            <a:r>
              <a:rPr lang="en-US" altLang="zh-CN" sz="2000"/>
              <a:t>(System.currentTimeMillis() &lt; endTime) {</a:t>
            </a:r>
          </a:p>
          <a:p>
            <a:r>
              <a:rPr lang="en-US" altLang="zh-CN" sz="2000"/>
              <a:t>            synchronized (this) {</a:t>
            </a:r>
          </a:p>
          <a:p>
            <a:r>
              <a:rPr lang="en-US" altLang="zh-CN" sz="2000"/>
              <a:t>	</a:t>
            </a:r>
            <a:r>
              <a:rPr lang="en-US" altLang="zh-CN" sz="2000" smtClean="0"/>
              <a:t>         try </a:t>
            </a:r>
            <a:r>
              <a:rPr lang="en-US" altLang="zh-CN" sz="2000"/>
              <a:t>{</a:t>
            </a:r>
          </a:p>
          <a:p>
            <a:r>
              <a:rPr lang="en-US" altLang="zh-CN" sz="2000"/>
              <a:t>	  </a:t>
            </a:r>
            <a:r>
              <a:rPr lang="en-US" altLang="zh-CN" sz="2000" smtClean="0"/>
              <a:t>           wait(endTime </a:t>
            </a:r>
            <a:r>
              <a:rPr lang="en-US" altLang="zh-CN" sz="2000"/>
              <a:t>- System.currentTimeMillis());</a:t>
            </a:r>
          </a:p>
          <a:p>
            <a:r>
              <a:rPr lang="en-US" altLang="zh-CN" sz="2000" smtClean="0"/>
              <a:t>                } </a:t>
            </a:r>
            <a:r>
              <a:rPr lang="en-US" altLang="zh-CN" sz="2000"/>
              <a:t>catch (Exception e) {</a:t>
            </a:r>
          </a:p>
          <a:p>
            <a:r>
              <a:rPr lang="en-US" altLang="zh-CN" sz="2000" smtClean="0"/>
              <a:t>                }</a:t>
            </a:r>
            <a:endParaRPr lang="en-US" altLang="zh-CN" sz="2000"/>
          </a:p>
          <a:p>
            <a:r>
              <a:rPr lang="en-US" altLang="zh-CN" sz="2000"/>
              <a:t>           </a:t>
            </a:r>
            <a:r>
              <a:rPr lang="en-US" altLang="zh-CN" sz="2000" smtClean="0"/>
              <a:t> </a:t>
            </a:r>
            <a:r>
              <a:rPr lang="en-US" altLang="zh-CN" sz="2000"/>
              <a:t>}</a:t>
            </a:r>
          </a:p>
          <a:p>
            <a:r>
              <a:rPr lang="en-US" altLang="zh-CN" sz="2000"/>
              <a:t>        }</a:t>
            </a:r>
          </a:p>
          <a:p>
            <a:r>
              <a:rPr lang="en-US" altLang="zh-CN" sz="2000" smtClean="0">
                <a:solidFill>
                  <a:srgbClr val="00B050"/>
                </a:solidFill>
              </a:rPr>
              <a:t>        // </a:t>
            </a:r>
            <a:r>
              <a:rPr lang="zh-CN" altLang="en-US" sz="2000" b="0" smtClean="0">
                <a:solidFill>
                  <a:srgbClr val="00B050"/>
                </a:solidFill>
              </a:rPr>
              <a:t>耗时</a:t>
            </a:r>
            <a:r>
              <a:rPr lang="zh-CN" altLang="en-US" sz="2000" b="0">
                <a:solidFill>
                  <a:srgbClr val="00B050"/>
                </a:solidFill>
              </a:rPr>
              <a:t>任务执行</a:t>
            </a:r>
            <a:r>
              <a:rPr lang="zh-CN" altLang="en-US" sz="2000" b="0" smtClean="0">
                <a:solidFill>
                  <a:srgbClr val="00B050"/>
                </a:solidFill>
              </a:rPr>
              <a:t>完成</a:t>
            </a:r>
            <a:endParaRPr lang="en-US" altLang="zh-CN" sz="2000" b="0">
              <a:solidFill>
                <a:srgbClr val="00B050"/>
              </a:solidFill>
            </a:endParaRP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10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67408" y="1772816"/>
            <a:ext cx="10585176" cy="244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public void startIntentService(View source) {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// </a:t>
            </a:r>
            <a:r>
              <a:rPr lang="zh-CN" altLang="en-US" sz="2400" b="0">
                <a:solidFill>
                  <a:srgbClr val="00B050"/>
                </a:solidFill>
              </a:rPr>
              <a:t>创建需要启动的</a:t>
            </a:r>
            <a:r>
              <a:rPr lang="en-US" altLang="zh-CN" sz="2400" b="0">
                <a:solidFill>
                  <a:srgbClr val="00B050"/>
                </a:solidFill>
              </a:rPr>
              <a:t>IntentService</a:t>
            </a:r>
            <a:r>
              <a:rPr lang="zh-CN" altLang="en-US" sz="2400" b="0">
                <a:solidFill>
                  <a:srgbClr val="00B050"/>
                </a:solidFill>
              </a:rPr>
              <a:t>的</a:t>
            </a:r>
            <a:r>
              <a:rPr lang="en-US" altLang="zh-CN" sz="2400" b="0">
                <a:solidFill>
                  <a:srgbClr val="00B050"/>
                </a:solidFill>
              </a:rPr>
              <a:t>Intent</a:t>
            </a:r>
          </a:p>
          <a:p>
            <a:r>
              <a:rPr lang="en-US" altLang="zh-CN" sz="2400"/>
              <a:t>    Intent intent = new Intent(this, MyIntentService.class);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// </a:t>
            </a:r>
            <a:r>
              <a:rPr lang="zh-CN" altLang="en-US" sz="2400" b="0">
                <a:solidFill>
                  <a:srgbClr val="00B050"/>
                </a:solidFill>
              </a:rPr>
              <a:t>启动</a:t>
            </a:r>
            <a:r>
              <a:rPr lang="en-US" altLang="zh-CN" sz="2400" b="0">
                <a:solidFill>
                  <a:srgbClr val="00B050"/>
                </a:solidFill>
              </a:rPr>
              <a:t>IntentService</a:t>
            </a:r>
          </a:p>
          <a:p>
            <a:r>
              <a:rPr lang="en-US" altLang="zh-CN" sz="2400"/>
              <a:t>    startService(intent);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64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2230" y="381484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348498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系统中，每个应用程序都运行在自己的进程中，进程间一般</a:t>
            </a:r>
            <a:r>
              <a:rPr lang="zh-CN" altLang="en-US" sz="3200" dirty="0">
                <a:solidFill>
                  <a:srgbClr val="C00000"/>
                </a:solidFill>
              </a:rPr>
              <a:t>无法直接进行数据交换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远程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调用一般都是通过定义一个远程调用接口，然后为该接口实现一个类即可。客户端访问此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时将一个回调对象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方法返回给客户端。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2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与绑定本地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不同的是，本地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方法会直接把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实现类给客户端的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，但远程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方法只是</a:t>
            </a:r>
            <a:r>
              <a:rPr lang="zh-CN" altLang="en-US" sz="3200" dirty="0">
                <a:solidFill>
                  <a:srgbClr val="C00000"/>
                </a:solidFill>
              </a:rPr>
              <a:t>将</a:t>
            </a:r>
            <a:r>
              <a:rPr lang="en-US" altLang="zh-CN" sz="3200" dirty="0" err="1">
                <a:solidFill>
                  <a:srgbClr val="C00000"/>
                </a:solidFill>
              </a:rPr>
              <a:t>Ibinder</a:t>
            </a:r>
            <a:r>
              <a:rPr lang="zh-CN" altLang="en-US" sz="3200" dirty="0">
                <a:solidFill>
                  <a:srgbClr val="C00000"/>
                </a:solidFill>
              </a:rPr>
              <a:t>对象的代理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传给客户端的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的代理去访问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>
                <a:solidFill>
                  <a:srgbClr val="C00000"/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实现远程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3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Interface Definition Language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的缩写，它是一种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内部进程通信接口的描述语言，通过它我们可以定义进程间的通信接口。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语言的语法：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定义接口的源代码必须以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接口中的数据类型，有基本类型，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CharSequence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之外都需要导入包，即使他们在同一个包内。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8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247687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跨进程调用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将接口暴漏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文件的创建：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端，客户端都需要通过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aidl.exe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工具为该接口提供实现。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eclipse+ADT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自动为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产生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定义好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Icat.aidl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会自动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ICat.java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文件，其中包含一个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内部类，此类实现了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两个接口，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类作为回调类。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、创建</a:t>
            </a:r>
            <a:r>
              <a:rPr lang="en-US" altLang="zh-CN"/>
              <a:t>AIDL</a:t>
            </a:r>
            <a:r>
              <a:rPr lang="zh-CN" altLang="en-US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6571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168478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实现类，其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方法返回的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生成的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ICat.Stub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的子类的实例。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、将接口暴露给客户端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415480" y="3356992"/>
            <a:ext cx="9145016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>
                <a:solidFill>
                  <a:srgbClr val="00B050"/>
                </a:solidFill>
              </a:rPr>
              <a:t>&lt;!----  </a:t>
            </a:r>
            <a:r>
              <a:rPr lang="zh-CN" altLang="en-US" sz="2400" b="0">
                <a:solidFill>
                  <a:srgbClr val="00B050"/>
                </a:solidFill>
              </a:rPr>
              <a:t>定义一个</a:t>
            </a:r>
            <a:r>
              <a:rPr lang="en-US" altLang="zh-CN" sz="2400" b="0">
                <a:solidFill>
                  <a:srgbClr val="00B050"/>
                </a:solidFill>
              </a:rPr>
              <a:t>Service</a:t>
            </a:r>
            <a:r>
              <a:rPr lang="zh-CN" altLang="en-US" sz="2400" b="0">
                <a:solidFill>
                  <a:srgbClr val="00B050"/>
                </a:solidFill>
              </a:rPr>
              <a:t>组件</a:t>
            </a:r>
            <a:r>
              <a:rPr lang="zh-CN" altLang="en-US" sz="2400">
                <a:solidFill>
                  <a:srgbClr val="00B05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---!&gt;</a:t>
            </a:r>
          </a:p>
          <a:p>
            <a:r>
              <a:rPr lang="en-US" altLang="zh-CN" sz="2400"/>
              <a:t>&lt;</a:t>
            </a:r>
            <a:r>
              <a:rPr lang="en-US" altLang="zh-CN" sz="2400" smtClean="0"/>
              <a:t>service android:name=".AidlService" &gt;</a:t>
            </a:r>
          </a:p>
          <a:p>
            <a:r>
              <a:rPr lang="en-US" altLang="zh-CN" sz="2400" smtClean="0"/>
              <a:t>    &lt;</a:t>
            </a:r>
            <a:r>
              <a:rPr lang="en-US" altLang="zh-CN" sz="2400"/>
              <a:t>intent-filter&gt;</a:t>
            </a:r>
          </a:p>
          <a:p>
            <a:r>
              <a:rPr lang="en-US" altLang="zh-CN" sz="2400" smtClean="0"/>
              <a:t>        &lt;action android:name="</a:t>
            </a:r>
            <a:r>
              <a:rPr lang="zh-CN" altLang="en-US" sz="2400" smtClean="0"/>
              <a:t>包名</a:t>
            </a:r>
            <a:r>
              <a:rPr lang="en-US" altLang="zh-CN" sz="2400" smtClean="0"/>
              <a:t>"</a:t>
            </a:r>
            <a:r>
              <a:rPr lang="zh-CN" altLang="en-US" sz="2400" smtClean="0"/>
              <a:t> </a:t>
            </a:r>
            <a:r>
              <a:rPr lang="en-US" altLang="zh-CN" sz="2400"/>
              <a:t>/&gt;</a:t>
            </a:r>
          </a:p>
          <a:p>
            <a:r>
              <a:rPr lang="en-US" altLang="zh-CN" sz="2400" smtClean="0"/>
              <a:t>    &lt;/</a:t>
            </a:r>
            <a:r>
              <a:rPr lang="en-US" altLang="zh-CN" sz="2400"/>
              <a:t>intent-filter&gt;</a:t>
            </a:r>
          </a:p>
          <a:p>
            <a:r>
              <a:rPr lang="en-US" altLang="zh-CN" sz="2400"/>
              <a:t>&lt;/service</a:t>
            </a:r>
            <a:r>
              <a:rPr lang="en-US" altLang="zh-CN" sz="2400" smtClean="0"/>
              <a:t>&gt;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741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584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讲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接口文件复制到客户端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Context.bindService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远程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方法中进行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对象返回值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6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5451" y="3816651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2230" y="4658985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4788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系统中很多系统已有的服务都已经在运行过程中，可以通过获得系统的服务管理器的方式来进行系统服务的调用：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电话管理器（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TelephonyManager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短信管理器（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SmsManager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音频管理器（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振动器（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Vibrator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手机闹钟服务（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常见系统服务调用</a:t>
            </a:r>
          </a:p>
        </p:txBody>
      </p:sp>
    </p:spTree>
    <p:extLst>
      <p:ext uri="{BB962C8B-B14F-4D97-AF65-F5344CB8AC3E}">
        <p14:creationId xmlns:p14="http://schemas.microsoft.com/office/powerpoint/2010/main" val="27944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TelephonyManager</a:t>
            </a:r>
            <a:r>
              <a:rPr lang="zh-CN" altLang="en-US" sz="3200" dirty="0"/>
              <a:t>是一个管理手机通话状态、电话网络信息的服务类。</a:t>
            </a:r>
            <a:endParaRPr lang="en-US" altLang="zh-CN" sz="3200" dirty="0"/>
          </a:p>
          <a:p>
            <a:r>
              <a:rPr lang="zh-CN" altLang="en-US" sz="3200" dirty="0"/>
              <a:t>通过一系列的</a:t>
            </a:r>
            <a:r>
              <a:rPr lang="en-US" altLang="zh-CN" sz="3200" dirty="0"/>
              <a:t>get</a:t>
            </a:r>
            <a:r>
              <a:rPr lang="zh-CN" altLang="en-US" sz="3200" dirty="0"/>
              <a:t>方法得到电话通讯的</a:t>
            </a:r>
            <a:r>
              <a:rPr lang="zh-CN" altLang="en-US" sz="3200"/>
              <a:t>一些</a:t>
            </a:r>
            <a:r>
              <a:rPr lang="zh-CN" altLang="en-US" sz="3200" smtClean="0"/>
              <a:t>信息。</a:t>
            </a:r>
            <a:endParaRPr lang="en-US" altLang="zh-CN" sz="3200" dirty="0"/>
          </a:p>
          <a:p>
            <a:r>
              <a:rPr lang="zh-CN" altLang="en-US" sz="3200" dirty="0"/>
              <a:t>获取手机位置、手机状态、读取通话状态需</a:t>
            </a:r>
            <a:r>
              <a:rPr lang="zh-CN" altLang="en-US" sz="3200"/>
              <a:t>配置</a:t>
            </a:r>
            <a:r>
              <a:rPr lang="zh-CN" altLang="en-US" sz="3200" smtClean="0"/>
              <a:t>权限。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电话管理器（</a:t>
            </a:r>
            <a:r>
              <a:rPr lang="en-US" altLang="zh-CN"/>
              <a:t>TelephonyManager</a:t>
            </a:r>
            <a:r>
              <a:rPr lang="zh-CN" altLang="en-US"/>
              <a:t>）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55440" y="3933056"/>
            <a:ext cx="10225136" cy="244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>
                <a:solidFill>
                  <a:srgbClr val="00B050"/>
                </a:solidFill>
              </a:rPr>
              <a:t>&lt;!-- </a:t>
            </a:r>
            <a:r>
              <a:rPr lang="zh-CN" altLang="en-US" sz="2400" b="0">
                <a:solidFill>
                  <a:srgbClr val="00B050"/>
                </a:solidFill>
              </a:rPr>
              <a:t>添加访问手机位置的权限 </a:t>
            </a:r>
            <a:r>
              <a:rPr lang="en-US" altLang="zh-CN" sz="2400">
                <a:solidFill>
                  <a:srgbClr val="00B050"/>
                </a:solidFill>
              </a:rPr>
              <a:t>--&gt;</a:t>
            </a:r>
          </a:p>
          <a:p>
            <a:r>
              <a:rPr lang="en-US" altLang="zh-CN" sz="2400"/>
              <a:t>&lt;uses-permission android:name="android.permission.ACCESS_COARSE_LOCATION"/&gt;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&lt;!-- </a:t>
            </a:r>
            <a:r>
              <a:rPr lang="zh-CN" altLang="en-US" sz="2400" b="0">
                <a:solidFill>
                  <a:srgbClr val="00B050"/>
                </a:solidFill>
              </a:rPr>
              <a:t>添加访问手机状态的权限 </a:t>
            </a:r>
            <a:r>
              <a:rPr lang="en-US" altLang="zh-CN" sz="2400">
                <a:solidFill>
                  <a:srgbClr val="00B050"/>
                </a:solidFill>
              </a:rPr>
              <a:t>--&gt;</a:t>
            </a:r>
          </a:p>
          <a:p>
            <a:r>
              <a:rPr lang="en-US" altLang="zh-CN" sz="2400"/>
              <a:t>&lt;uses-permission android:name="android.permission.READ_PHONE_STATE"/&gt;</a:t>
            </a:r>
          </a:p>
        </p:txBody>
      </p:sp>
    </p:spTree>
    <p:extLst>
      <p:ext uri="{BB962C8B-B14F-4D97-AF65-F5344CB8AC3E}">
        <p14:creationId xmlns:p14="http://schemas.microsoft.com/office/powerpoint/2010/main" val="126744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电话管理器（</a:t>
            </a:r>
            <a:r>
              <a:rPr lang="en-US" altLang="zh-CN" dirty="0" err="1"/>
              <a:t>TelephonyManager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081"/>
            <a:ext cx="6635080" cy="98662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47729" y="1411359"/>
            <a:ext cx="5348247" cy="5455575"/>
            <a:chOff x="447889" y="1133721"/>
            <a:chExt cx="5348247" cy="54555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889" y="1133721"/>
              <a:ext cx="5348247" cy="510218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889" y="6165304"/>
              <a:ext cx="5348247" cy="423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短信管理器（</a:t>
            </a:r>
            <a:r>
              <a:rPr lang="en-US" altLang="zh-CN" dirty="0" err="1"/>
              <a:t>SmsManager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SmsManager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中的短信服务，使用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sendXxxMessage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方法可以进行发送短信。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短信通常采用普通文本内容，可调用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sendTextMessage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2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音频管理器（</a:t>
            </a:r>
            <a:r>
              <a:rPr lang="en-US" altLang="zh-CN" sz="4400" kern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AudioManager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514116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用来管理音量的服务。通过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来获得音频管理器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Service.AUDIO_SERVICE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其中常用方法：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adjustStreamVolume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direction,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：调整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声音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setMicrophoneMute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麦克风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静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SetRingerMode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ringerMode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手机电话铃声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setSpeakerphoneOn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扩音器。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setStreamVolume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手机指定类型的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音量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3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振动器（</a:t>
            </a:r>
            <a:r>
              <a:rPr lang="en-US" altLang="zh-CN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Vibrator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355699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Vibrator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提供的对于系统的振动器的管理工具，同样他可以通过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的方法获得。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通过如下方法操纵震动器：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vibrate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 milliseconds)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控制手机震动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毫秒。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Vibrate(pattern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repeat)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：间隔震动。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Cancel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手机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震动。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需要控制手机振动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271463" y="5301208"/>
            <a:ext cx="9361041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&lt;users-permission android:name</a:t>
            </a:r>
            <a:r>
              <a:rPr lang="en-US" altLang="zh-CN" sz="2400" smtClean="0"/>
              <a:t>="android.permission.VIBRATE" &gt;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03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手机闹钟服务（</a:t>
            </a:r>
            <a:r>
              <a:rPr lang="en-US" altLang="zh-CN" sz="4400" kern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AlarmManager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Alarm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通常的用途是开发闹钟服务，他的本质是一个全局的定时器。可以实现定时完成某些任务。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来获得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对象。通过如下方法执行任务：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type,trigger,operation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：定时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setRepeating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周期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任务。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cancel()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：取消闹钟服务。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66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71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9371384" cy="7486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中经常会有这样一种程序？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简介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2" y="3140968"/>
            <a:ext cx="2072368" cy="205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89" y="3220221"/>
            <a:ext cx="2585071" cy="2061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5" y="3140967"/>
            <a:ext cx="2168041" cy="2168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57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服务是指执行指定系统功能的程序、例程或进程，以便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支持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尤其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是底层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接近硬件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程序。我们看不到他们在运行，但是它却在默默为我提供者服务。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40" y="3140968"/>
            <a:ext cx="2171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218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0" y="3024173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15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279576" y="1558460"/>
            <a:ext cx="7108517" cy="4893206"/>
            <a:chOff x="2279576" y="1558460"/>
            <a:chExt cx="7108517" cy="4893206"/>
          </a:xfrm>
        </p:grpSpPr>
        <p:sp>
          <p:nvSpPr>
            <p:cNvPr id="5" name="任意多边形 4"/>
            <p:cNvSpPr/>
            <p:nvPr/>
          </p:nvSpPr>
          <p:spPr>
            <a:xfrm>
              <a:off x="2279576" y="1558460"/>
              <a:ext cx="2988000" cy="1030148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700" kern="1200" dirty="0"/>
                <a:t>Activity</a:t>
              </a:r>
              <a:endParaRPr lang="zh-CN" altLang="en-US" sz="47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485607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2691637" y="2846146"/>
              <a:ext cx="2592000" cy="1030148"/>
            </a:xfrm>
            <a:custGeom>
              <a:avLst/>
              <a:gdLst>
                <a:gd name="connsiteX0" fmla="*/ 0 w 1740951"/>
                <a:gd name="connsiteY0" fmla="*/ 103015 h 1030148"/>
                <a:gd name="connsiteX1" fmla="*/ 103015 w 1740951"/>
                <a:gd name="connsiteY1" fmla="*/ 0 h 1030148"/>
                <a:gd name="connsiteX2" fmla="*/ 1637936 w 1740951"/>
                <a:gd name="connsiteY2" fmla="*/ 0 h 1030148"/>
                <a:gd name="connsiteX3" fmla="*/ 1740951 w 1740951"/>
                <a:gd name="connsiteY3" fmla="*/ 103015 h 1030148"/>
                <a:gd name="connsiteX4" fmla="*/ 1740951 w 1740951"/>
                <a:gd name="connsiteY4" fmla="*/ 927133 h 1030148"/>
                <a:gd name="connsiteX5" fmla="*/ 1637936 w 1740951"/>
                <a:gd name="connsiteY5" fmla="*/ 1030148 h 1030148"/>
                <a:gd name="connsiteX6" fmla="*/ 103015 w 1740951"/>
                <a:gd name="connsiteY6" fmla="*/ 1030148 h 1030148"/>
                <a:gd name="connsiteX7" fmla="*/ 0 w 1740951"/>
                <a:gd name="connsiteY7" fmla="*/ 927133 h 1030148"/>
                <a:gd name="connsiteX8" fmla="*/ 0 w 1740951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0951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37936" y="0"/>
                  </a:lnTo>
                  <a:cubicBezTo>
                    <a:pt x="1694830" y="0"/>
                    <a:pt x="1740951" y="46121"/>
                    <a:pt x="1740951" y="103015"/>
                  </a:cubicBezTo>
                  <a:lnTo>
                    <a:pt x="1740951" y="927133"/>
                  </a:lnTo>
                  <a:cubicBezTo>
                    <a:pt x="1740951" y="984027"/>
                    <a:pt x="1694830" y="1030148"/>
                    <a:pt x="1637936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前台运行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485607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2691637" y="4133832"/>
              <a:ext cx="2592000" cy="1030148"/>
            </a:xfrm>
            <a:custGeom>
              <a:avLst/>
              <a:gdLst>
                <a:gd name="connsiteX0" fmla="*/ 0 w 1802743"/>
                <a:gd name="connsiteY0" fmla="*/ 103015 h 1030148"/>
                <a:gd name="connsiteX1" fmla="*/ 103015 w 1802743"/>
                <a:gd name="connsiteY1" fmla="*/ 0 h 1030148"/>
                <a:gd name="connsiteX2" fmla="*/ 1699728 w 1802743"/>
                <a:gd name="connsiteY2" fmla="*/ 0 h 1030148"/>
                <a:gd name="connsiteX3" fmla="*/ 1802743 w 1802743"/>
                <a:gd name="connsiteY3" fmla="*/ 103015 h 1030148"/>
                <a:gd name="connsiteX4" fmla="*/ 1802743 w 1802743"/>
                <a:gd name="connsiteY4" fmla="*/ 927133 h 1030148"/>
                <a:gd name="connsiteX5" fmla="*/ 1699728 w 1802743"/>
                <a:gd name="connsiteY5" fmla="*/ 1030148 h 1030148"/>
                <a:gd name="connsiteX6" fmla="*/ 103015 w 1802743"/>
                <a:gd name="connsiteY6" fmla="*/ 1030148 h 1030148"/>
                <a:gd name="connsiteX7" fmla="*/ 0 w 1802743"/>
                <a:gd name="connsiteY7" fmla="*/ 927133 h 1030148"/>
                <a:gd name="connsiteX8" fmla="*/ 0 w 1802743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43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99728" y="0"/>
                  </a:lnTo>
                  <a:cubicBezTo>
                    <a:pt x="1756622" y="0"/>
                    <a:pt x="1802743" y="46121"/>
                    <a:pt x="1802743" y="103015"/>
                  </a:cubicBezTo>
                  <a:lnTo>
                    <a:pt x="1802743" y="927133"/>
                  </a:lnTo>
                  <a:cubicBezTo>
                    <a:pt x="1802743" y="984027"/>
                    <a:pt x="1756622" y="1030148"/>
                    <a:pt x="1699728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936304"/>
                <a:satOff val="-1168"/>
                <a:lumOff val="27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具有生命周期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485607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2691637" y="5421518"/>
              <a:ext cx="2592000" cy="1030148"/>
            </a:xfrm>
            <a:custGeom>
              <a:avLst/>
              <a:gdLst>
                <a:gd name="connsiteX0" fmla="*/ 0 w 1917922"/>
                <a:gd name="connsiteY0" fmla="*/ 103015 h 1030148"/>
                <a:gd name="connsiteX1" fmla="*/ 103015 w 1917922"/>
                <a:gd name="connsiteY1" fmla="*/ 0 h 1030148"/>
                <a:gd name="connsiteX2" fmla="*/ 1814907 w 1917922"/>
                <a:gd name="connsiteY2" fmla="*/ 0 h 1030148"/>
                <a:gd name="connsiteX3" fmla="*/ 1917922 w 1917922"/>
                <a:gd name="connsiteY3" fmla="*/ 103015 h 1030148"/>
                <a:gd name="connsiteX4" fmla="*/ 1917922 w 1917922"/>
                <a:gd name="connsiteY4" fmla="*/ 927133 h 1030148"/>
                <a:gd name="connsiteX5" fmla="*/ 1814907 w 1917922"/>
                <a:gd name="connsiteY5" fmla="*/ 1030148 h 1030148"/>
                <a:gd name="connsiteX6" fmla="*/ 103015 w 1917922"/>
                <a:gd name="connsiteY6" fmla="*/ 1030148 h 1030148"/>
                <a:gd name="connsiteX7" fmla="*/ 0 w 1917922"/>
                <a:gd name="connsiteY7" fmla="*/ 927133 h 1030148"/>
                <a:gd name="connsiteX8" fmla="*/ 0 w 1917922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7922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4907" y="0"/>
                  </a:lnTo>
                  <a:cubicBezTo>
                    <a:pt x="1871801" y="0"/>
                    <a:pt x="1917922" y="46121"/>
                    <a:pt x="1917922" y="103015"/>
                  </a:cubicBezTo>
                  <a:lnTo>
                    <a:pt x="1917922" y="927133"/>
                  </a:lnTo>
                  <a:cubicBezTo>
                    <a:pt x="1917922" y="984027"/>
                    <a:pt x="1871801" y="1030148"/>
                    <a:pt x="1814907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1872608"/>
                <a:satOff val="-2336"/>
                <a:lumOff val="54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具有界面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384032" y="1558460"/>
              <a:ext cx="2988000" cy="1030148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/>
                <a:t>Service</a:t>
              </a:r>
              <a:endParaRPr lang="zh-CN" altLang="en-US" sz="47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590063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6796093" y="2846146"/>
              <a:ext cx="2592000" cy="1030148"/>
            </a:xfrm>
            <a:custGeom>
              <a:avLst/>
              <a:gdLst>
                <a:gd name="connsiteX0" fmla="*/ 0 w 1913818"/>
                <a:gd name="connsiteY0" fmla="*/ 103015 h 1030148"/>
                <a:gd name="connsiteX1" fmla="*/ 103015 w 1913818"/>
                <a:gd name="connsiteY1" fmla="*/ 0 h 1030148"/>
                <a:gd name="connsiteX2" fmla="*/ 1810803 w 1913818"/>
                <a:gd name="connsiteY2" fmla="*/ 0 h 1030148"/>
                <a:gd name="connsiteX3" fmla="*/ 1913818 w 1913818"/>
                <a:gd name="connsiteY3" fmla="*/ 103015 h 1030148"/>
                <a:gd name="connsiteX4" fmla="*/ 1913818 w 1913818"/>
                <a:gd name="connsiteY4" fmla="*/ 927133 h 1030148"/>
                <a:gd name="connsiteX5" fmla="*/ 1810803 w 1913818"/>
                <a:gd name="connsiteY5" fmla="*/ 1030148 h 1030148"/>
                <a:gd name="connsiteX6" fmla="*/ 103015 w 1913818"/>
                <a:gd name="connsiteY6" fmla="*/ 1030148 h 1030148"/>
                <a:gd name="connsiteX7" fmla="*/ 0 w 1913818"/>
                <a:gd name="connsiteY7" fmla="*/ 927133 h 1030148"/>
                <a:gd name="connsiteX8" fmla="*/ 0 w 1913818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3818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0803" y="0"/>
                  </a:lnTo>
                  <a:cubicBezTo>
                    <a:pt x="1867697" y="0"/>
                    <a:pt x="1913818" y="46121"/>
                    <a:pt x="1913818" y="103015"/>
                  </a:cubicBezTo>
                  <a:lnTo>
                    <a:pt x="1913818" y="927133"/>
                  </a:lnTo>
                  <a:cubicBezTo>
                    <a:pt x="1913818" y="984027"/>
                    <a:pt x="1867697" y="1030148"/>
                    <a:pt x="1810803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2808911"/>
                <a:satOff val="-3503"/>
                <a:lumOff val="8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后台运行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590063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6796093" y="4133832"/>
              <a:ext cx="2592000" cy="1030148"/>
            </a:xfrm>
            <a:custGeom>
              <a:avLst/>
              <a:gdLst>
                <a:gd name="connsiteX0" fmla="*/ 0 w 1912236"/>
                <a:gd name="connsiteY0" fmla="*/ 103015 h 1030148"/>
                <a:gd name="connsiteX1" fmla="*/ 103015 w 1912236"/>
                <a:gd name="connsiteY1" fmla="*/ 0 h 1030148"/>
                <a:gd name="connsiteX2" fmla="*/ 1809221 w 1912236"/>
                <a:gd name="connsiteY2" fmla="*/ 0 h 1030148"/>
                <a:gd name="connsiteX3" fmla="*/ 1912236 w 1912236"/>
                <a:gd name="connsiteY3" fmla="*/ 103015 h 1030148"/>
                <a:gd name="connsiteX4" fmla="*/ 1912236 w 1912236"/>
                <a:gd name="connsiteY4" fmla="*/ 927133 h 1030148"/>
                <a:gd name="connsiteX5" fmla="*/ 1809221 w 1912236"/>
                <a:gd name="connsiteY5" fmla="*/ 1030148 h 1030148"/>
                <a:gd name="connsiteX6" fmla="*/ 103015 w 1912236"/>
                <a:gd name="connsiteY6" fmla="*/ 1030148 h 1030148"/>
                <a:gd name="connsiteX7" fmla="*/ 0 w 1912236"/>
                <a:gd name="connsiteY7" fmla="*/ 927133 h 1030148"/>
                <a:gd name="connsiteX8" fmla="*/ 0 w 191223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23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09221" y="0"/>
                  </a:lnTo>
                  <a:cubicBezTo>
                    <a:pt x="1866115" y="0"/>
                    <a:pt x="1912236" y="46121"/>
                    <a:pt x="1912236" y="103015"/>
                  </a:cubicBezTo>
                  <a:lnTo>
                    <a:pt x="1912236" y="927133"/>
                  </a:lnTo>
                  <a:cubicBezTo>
                    <a:pt x="1912236" y="984027"/>
                    <a:pt x="1866115" y="1030148"/>
                    <a:pt x="180922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3745215"/>
                <a:satOff val="-4671"/>
                <a:lumOff val="1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具有生命周期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590063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6796093" y="5421518"/>
              <a:ext cx="2592000" cy="1030148"/>
            </a:xfrm>
            <a:custGeom>
              <a:avLst/>
              <a:gdLst>
                <a:gd name="connsiteX0" fmla="*/ 0 w 1939926"/>
                <a:gd name="connsiteY0" fmla="*/ 103015 h 1030148"/>
                <a:gd name="connsiteX1" fmla="*/ 103015 w 1939926"/>
                <a:gd name="connsiteY1" fmla="*/ 0 h 1030148"/>
                <a:gd name="connsiteX2" fmla="*/ 1836911 w 1939926"/>
                <a:gd name="connsiteY2" fmla="*/ 0 h 1030148"/>
                <a:gd name="connsiteX3" fmla="*/ 1939926 w 1939926"/>
                <a:gd name="connsiteY3" fmla="*/ 103015 h 1030148"/>
                <a:gd name="connsiteX4" fmla="*/ 1939926 w 1939926"/>
                <a:gd name="connsiteY4" fmla="*/ 927133 h 1030148"/>
                <a:gd name="connsiteX5" fmla="*/ 1836911 w 1939926"/>
                <a:gd name="connsiteY5" fmla="*/ 1030148 h 1030148"/>
                <a:gd name="connsiteX6" fmla="*/ 103015 w 1939926"/>
                <a:gd name="connsiteY6" fmla="*/ 1030148 h 1030148"/>
                <a:gd name="connsiteX7" fmla="*/ 0 w 1939926"/>
                <a:gd name="connsiteY7" fmla="*/ 927133 h 1030148"/>
                <a:gd name="connsiteX8" fmla="*/ 0 w 193992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92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36911" y="0"/>
                  </a:lnTo>
                  <a:cubicBezTo>
                    <a:pt x="1893805" y="0"/>
                    <a:pt x="1939926" y="46121"/>
                    <a:pt x="1939926" y="103015"/>
                  </a:cubicBezTo>
                  <a:lnTo>
                    <a:pt x="1939926" y="927133"/>
                  </a:lnTo>
                  <a:cubicBezTo>
                    <a:pt x="1939926" y="984027"/>
                    <a:pt x="1893805" y="1030148"/>
                    <a:pt x="183691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没有界面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VS Activity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4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定义一个类，继承自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，实现相应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中进行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的，都可以直接调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getResources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getContentResolver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7464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12776"/>
            <a:ext cx="8064897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5228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1943</Words>
  <Application>Microsoft Office PowerPoint</Application>
  <PresentationFormat>宽屏</PresentationFormat>
  <Paragraphs>288</Paragraphs>
  <Slides>40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Consolas</vt:lpstr>
      <vt:lpstr>2_Office 主题</vt:lpstr>
      <vt:lpstr>第十章 Android的Service</vt:lpstr>
      <vt:lpstr>教学目标</vt:lpstr>
      <vt:lpstr>目录</vt:lpstr>
      <vt:lpstr>Service简介</vt:lpstr>
      <vt:lpstr>Service简介</vt:lpstr>
      <vt:lpstr>目录</vt:lpstr>
      <vt:lpstr>Service VS Activity</vt:lpstr>
      <vt:lpstr>Service的使用</vt:lpstr>
      <vt:lpstr>Service的生命周期</vt:lpstr>
      <vt:lpstr>Service的生命周期</vt:lpstr>
      <vt:lpstr>Service的注册</vt:lpstr>
      <vt:lpstr>Service的调用</vt:lpstr>
      <vt:lpstr>Service的启动和停止</vt:lpstr>
      <vt:lpstr>绑定本地Service</vt:lpstr>
      <vt:lpstr>绑定本地Service</vt:lpstr>
      <vt:lpstr>绑定本地Service</vt:lpstr>
      <vt:lpstr>绑定本地Service</vt:lpstr>
      <vt:lpstr>IntentService</vt:lpstr>
      <vt:lpstr>IntentService</vt:lpstr>
      <vt:lpstr>IntentService</vt:lpstr>
      <vt:lpstr>IntentService</vt:lpstr>
      <vt:lpstr>IntentService</vt:lpstr>
      <vt:lpstr>目录</vt:lpstr>
      <vt:lpstr>跨进程调用Service</vt:lpstr>
      <vt:lpstr>跨进程调用Service</vt:lpstr>
      <vt:lpstr>跨进程调用Service</vt:lpstr>
      <vt:lpstr>跨进程调用Service</vt:lpstr>
      <vt:lpstr>Step1、创建AIDL文件</vt:lpstr>
      <vt:lpstr>Step2、将接口暴露给客户端</vt:lpstr>
      <vt:lpstr>Step3、客户端访问AIDLService</vt:lpstr>
      <vt:lpstr>目录</vt:lpstr>
      <vt:lpstr>常见系统服务调用</vt:lpstr>
      <vt:lpstr>电话管理器（TelephonyManager）</vt:lpstr>
      <vt:lpstr>电话管理器（TelephonyManager）</vt:lpstr>
      <vt:lpstr>短信管理器（SmsManager）</vt:lpstr>
      <vt:lpstr>音频管理器（AudioManager）</vt:lpstr>
      <vt:lpstr>振动器（Vibrator）</vt:lpstr>
      <vt:lpstr>手机闹钟服务（AlarmManager）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632</cp:revision>
  <dcterms:created xsi:type="dcterms:W3CDTF">2012-01-28T13:55:28Z</dcterms:created>
  <dcterms:modified xsi:type="dcterms:W3CDTF">2018-04-07T09:55:32Z</dcterms:modified>
</cp:coreProperties>
</file>