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1"/>
  </p:notesMasterIdLst>
  <p:sldIdLst>
    <p:sldId id="351" r:id="rId2"/>
    <p:sldId id="537" r:id="rId3"/>
    <p:sldId id="689" r:id="rId4"/>
    <p:sldId id="662" r:id="rId5"/>
    <p:sldId id="664" r:id="rId6"/>
    <p:sldId id="665" r:id="rId7"/>
    <p:sldId id="666" r:id="rId8"/>
    <p:sldId id="667" r:id="rId9"/>
    <p:sldId id="690" r:id="rId10"/>
    <p:sldId id="669" r:id="rId11"/>
    <p:sldId id="670" r:id="rId12"/>
    <p:sldId id="671" r:id="rId13"/>
    <p:sldId id="672" r:id="rId14"/>
    <p:sldId id="673" r:id="rId15"/>
    <p:sldId id="674" r:id="rId16"/>
    <p:sldId id="675" r:id="rId17"/>
    <p:sldId id="676" r:id="rId18"/>
    <p:sldId id="677" r:id="rId19"/>
    <p:sldId id="678" r:id="rId20"/>
    <p:sldId id="679" r:id="rId21"/>
    <p:sldId id="680" r:id="rId22"/>
    <p:sldId id="691" r:id="rId23"/>
    <p:sldId id="682" r:id="rId24"/>
    <p:sldId id="683" r:id="rId25"/>
    <p:sldId id="684" r:id="rId26"/>
    <p:sldId id="685" r:id="rId27"/>
    <p:sldId id="686" r:id="rId28"/>
    <p:sldId id="688"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tze" initials="E" lastIdx="1" clrIdx="0">
    <p:extLst>
      <p:ext uri="{19B8F6BF-5375-455C-9EA6-DF929625EA0E}">
        <p15:presenceInfo xmlns:p15="http://schemas.microsoft.com/office/powerpoint/2012/main" userId="Eetz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42D"/>
    <a:srgbClr val="00C8F8"/>
    <a:srgbClr val="F8F898"/>
    <a:srgbClr val="88B429"/>
    <a:srgbClr val="0D055B"/>
    <a:srgbClr val="596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5" autoAdjust="0"/>
    <p:restoredTop sz="86900" autoAdjust="0"/>
  </p:normalViewPr>
  <p:slideViewPr>
    <p:cSldViewPr>
      <p:cViewPr varScale="1">
        <p:scale>
          <a:sx n="63" d="100"/>
          <a:sy n="63" d="100"/>
        </p:scale>
        <p:origin x="1056" y="66"/>
      </p:cViewPr>
      <p:guideLst>
        <p:guide orient="horz" pos="2160"/>
        <p:guide pos="3840"/>
      </p:guideLst>
    </p:cSldViewPr>
  </p:slideViewPr>
  <p:notesTextViewPr>
    <p:cViewPr>
      <p:scale>
        <a:sx n="100" d="100"/>
        <a:sy n="100" d="100"/>
      </p:scale>
      <p:origin x="0" y="-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57B57-26CD-4889-B533-E9D38DC939C1}" type="doc">
      <dgm:prSet loTypeId="urn:microsoft.com/office/officeart/2005/8/layout/process1" loCatId="process" qsTypeId="urn:microsoft.com/office/officeart/2005/8/quickstyle/simple1" qsCatId="simple" csTypeId="urn:microsoft.com/office/officeart/2005/8/colors/accent1_2" csCatId="accent1" phldr="1"/>
      <dgm:spPr/>
    </dgm:pt>
    <dgm:pt modelId="{24097611-1C99-4645-BEB4-77E3144B4F28}">
      <dgm:prSet phldrT="[文本]" custT="1"/>
      <dgm:spPr>
        <a:solidFill>
          <a:schemeClr val="tx2">
            <a:lumMod val="60000"/>
            <a:lumOff val="40000"/>
          </a:schemeClr>
        </a:solidFill>
        <a:ln w="38100">
          <a:solidFill>
            <a:schemeClr val="accent1">
              <a:lumMod val="50000"/>
            </a:schemeClr>
          </a:solidFill>
        </a:ln>
      </dgm:spPr>
      <dgm: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对象创建</a:t>
          </a:r>
        </a:p>
      </dgm:t>
    </dgm:pt>
    <dgm:pt modelId="{C0EDED3E-BCEF-4E5C-AF66-E8704BF35DDB}" type="parTrans" cxnId="{FDCB5F01-73F9-4605-AF5F-2E1C26A5661D}">
      <dgm:prSet/>
      <dgm:spPr/>
      <dgm:t>
        <a:bodyPr/>
        <a:lstStyle/>
        <a:p>
          <a:endParaRPr lang="zh-CN" altLang="en-US"/>
        </a:p>
      </dgm:t>
    </dgm:pt>
    <dgm:pt modelId="{5BE9E582-6043-4C68-BFE4-1942807D94E4}" type="sibTrans" cxnId="{FDCB5F01-73F9-4605-AF5F-2E1C26A5661D}">
      <dgm:prSet custT="1"/>
      <dgm:spPr>
        <a:solidFill>
          <a:schemeClr val="tx2">
            <a:lumMod val="60000"/>
            <a:lumOff val="40000"/>
          </a:schemeClr>
        </a:solidFill>
        <a:ln w="38100">
          <a:solidFill>
            <a:schemeClr val="accent1">
              <a:lumMod val="50000"/>
            </a:schemeClr>
          </a:solidFill>
        </a:ln>
      </dgm:spPr>
      <dgm:t>
        <a:bodyPr/>
        <a:lstStyle/>
        <a:p>
          <a:endParaRPr lang="zh-CN" altLang="en-US" sz="1600">
            <a:solidFill>
              <a:schemeClr val="tx1">
                <a:lumMod val="85000"/>
                <a:lumOff val="15000"/>
              </a:schemeClr>
            </a:solidFill>
            <a:latin typeface="微软雅黑" panose="020B0503020204020204" pitchFamily="34" charset="-122"/>
            <a:ea typeface="微软雅黑" panose="020B0503020204020204" pitchFamily="34" charset="-122"/>
          </a:endParaRPr>
        </a:p>
      </dgm:t>
    </dgm:pt>
    <dgm:pt modelId="{EC3A0132-061B-4C5B-B524-3044A25E2192}">
      <dgm:prSet phldrT="[文本]" custT="1"/>
      <dgm:spPr>
        <a:solidFill>
          <a:schemeClr val="tx2">
            <a:lumMod val="60000"/>
            <a:lumOff val="40000"/>
          </a:schemeClr>
        </a:solidFill>
        <a:ln w="38100">
          <a:solidFill>
            <a:schemeClr val="accent1">
              <a:lumMod val="50000"/>
            </a:schemeClr>
          </a:solidFill>
        </a:ln>
      </dgm:spPr>
      <dgm: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实现</a:t>
          </a: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onReceive</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dgm:t>
    </dgm:pt>
    <dgm:pt modelId="{426857BF-8C8C-41B5-A549-F94FC457DEEA}" type="parTrans" cxnId="{2E53FC85-BA12-4889-B006-36256DFB9FEC}">
      <dgm:prSet/>
      <dgm:spPr/>
      <dgm:t>
        <a:bodyPr/>
        <a:lstStyle/>
        <a:p>
          <a:endParaRPr lang="zh-CN" altLang="en-US"/>
        </a:p>
      </dgm:t>
    </dgm:pt>
    <dgm:pt modelId="{A78A8581-A855-45B5-B35D-26C33939CAF5}" type="sibTrans" cxnId="{2E53FC85-BA12-4889-B006-36256DFB9FEC}">
      <dgm:prSet custT="1"/>
      <dgm:spPr>
        <a:solidFill>
          <a:schemeClr val="tx2">
            <a:lumMod val="60000"/>
            <a:lumOff val="40000"/>
          </a:schemeClr>
        </a:solidFill>
        <a:ln w="38100">
          <a:solidFill>
            <a:schemeClr val="accent1">
              <a:lumMod val="50000"/>
            </a:schemeClr>
          </a:solidFill>
        </a:ln>
      </dgm:spPr>
      <dgm:t>
        <a:bodyPr/>
        <a:lstStyle/>
        <a:p>
          <a:endParaRPr lang="zh-CN" altLang="en-US" sz="1600">
            <a:solidFill>
              <a:schemeClr val="tx1">
                <a:lumMod val="85000"/>
                <a:lumOff val="15000"/>
              </a:schemeClr>
            </a:solidFill>
            <a:latin typeface="微软雅黑" panose="020B0503020204020204" pitchFamily="34" charset="-122"/>
            <a:ea typeface="微软雅黑" panose="020B0503020204020204" pitchFamily="34" charset="-122"/>
          </a:endParaRPr>
        </a:p>
      </dgm:t>
    </dgm:pt>
    <dgm:pt modelId="{9677F16A-A2B5-4A06-B9B2-182AD2913825}">
      <dgm:prSet phldrT="[文本]" custT="1"/>
      <dgm:spPr>
        <a:solidFill>
          <a:schemeClr val="tx2">
            <a:lumMod val="60000"/>
            <a:lumOff val="40000"/>
          </a:schemeClr>
        </a:solidFill>
        <a:ln w="38100">
          <a:solidFill>
            <a:schemeClr val="accent1">
              <a:lumMod val="50000"/>
            </a:schemeClr>
          </a:solidFill>
        </a:ln>
      </dgm:spPr>
      <dgm: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对象结束</a:t>
          </a:r>
        </a:p>
      </dgm:t>
    </dgm:pt>
    <dgm:pt modelId="{3B58D807-9156-4365-85AD-52252228B5A6}" type="parTrans" cxnId="{283F6EF8-121D-4F2C-AE63-914C5D2820D2}">
      <dgm:prSet/>
      <dgm:spPr/>
      <dgm:t>
        <a:bodyPr/>
        <a:lstStyle/>
        <a:p>
          <a:endParaRPr lang="zh-CN" altLang="en-US"/>
        </a:p>
      </dgm:t>
    </dgm:pt>
    <dgm:pt modelId="{9698C3A2-16EC-48CC-B223-07E5D35FF64A}" type="sibTrans" cxnId="{283F6EF8-121D-4F2C-AE63-914C5D2820D2}">
      <dgm:prSet/>
      <dgm:spPr/>
      <dgm:t>
        <a:bodyPr/>
        <a:lstStyle/>
        <a:p>
          <a:endParaRPr lang="zh-CN" altLang="en-US"/>
        </a:p>
      </dgm:t>
    </dgm:pt>
    <dgm:pt modelId="{70632BD3-7B14-4DDC-B3AC-C49E7F17E068}" type="pres">
      <dgm:prSet presAssocID="{97657B57-26CD-4889-B533-E9D38DC939C1}" presName="Name0" presStyleCnt="0">
        <dgm:presLayoutVars>
          <dgm:dir/>
          <dgm:resizeHandles val="exact"/>
        </dgm:presLayoutVars>
      </dgm:prSet>
      <dgm:spPr/>
    </dgm:pt>
    <dgm:pt modelId="{3D2C22FA-0474-403F-9972-A9D5449B5159}" type="pres">
      <dgm:prSet presAssocID="{24097611-1C99-4645-BEB4-77E3144B4F28}" presName="node" presStyleLbl="node1" presStyleIdx="0" presStyleCnt="3">
        <dgm:presLayoutVars>
          <dgm:bulletEnabled val="1"/>
        </dgm:presLayoutVars>
      </dgm:prSet>
      <dgm:spPr/>
      <dgm:t>
        <a:bodyPr/>
        <a:lstStyle/>
        <a:p>
          <a:endParaRPr lang="zh-CN" altLang="en-US"/>
        </a:p>
      </dgm:t>
    </dgm:pt>
    <dgm:pt modelId="{901A3DA6-FACB-4DE6-8813-023C284819CD}" type="pres">
      <dgm:prSet presAssocID="{5BE9E582-6043-4C68-BFE4-1942807D94E4}" presName="sibTrans" presStyleLbl="sibTrans2D1" presStyleIdx="0" presStyleCnt="2"/>
      <dgm:spPr/>
      <dgm:t>
        <a:bodyPr/>
        <a:lstStyle/>
        <a:p>
          <a:endParaRPr lang="zh-CN" altLang="en-US"/>
        </a:p>
      </dgm:t>
    </dgm:pt>
    <dgm:pt modelId="{6E638729-66F7-44EE-8570-BA8C4EAB2C28}" type="pres">
      <dgm:prSet presAssocID="{5BE9E582-6043-4C68-BFE4-1942807D94E4}" presName="connectorText" presStyleLbl="sibTrans2D1" presStyleIdx="0" presStyleCnt="2"/>
      <dgm:spPr/>
      <dgm:t>
        <a:bodyPr/>
        <a:lstStyle/>
        <a:p>
          <a:endParaRPr lang="zh-CN" altLang="en-US"/>
        </a:p>
      </dgm:t>
    </dgm:pt>
    <dgm:pt modelId="{51E3F87A-57C6-4C77-A6C1-0E0599128E85}" type="pres">
      <dgm:prSet presAssocID="{EC3A0132-061B-4C5B-B524-3044A25E2192}" presName="node" presStyleLbl="node1" presStyleIdx="1" presStyleCnt="3" custScaleX="198857">
        <dgm:presLayoutVars>
          <dgm:bulletEnabled val="1"/>
        </dgm:presLayoutVars>
      </dgm:prSet>
      <dgm:spPr/>
      <dgm:t>
        <a:bodyPr/>
        <a:lstStyle/>
        <a:p>
          <a:endParaRPr lang="zh-CN" altLang="en-US"/>
        </a:p>
      </dgm:t>
    </dgm:pt>
    <dgm:pt modelId="{3A08C26A-8072-4C16-B0A8-32BDE893F750}" type="pres">
      <dgm:prSet presAssocID="{A78A8581-A855-45B5-B35D-26C33939CAF5}" presName="sibTrans" presStyleLbl="sibTrans2D1" presStyleIdx="1" presStyleCnt="2"/>
      <dgm:spPr/>
      <dgm:t>
        <a:bodyPr/>
        <a:lstStyle/>
        <a:p>
          <a:endParaRPr lang="zh-CN" altLang="en-US"/>
        </a:p>
      </dgm:t>
    </dgm:pt>
    <dgm:pt modelId="{1699AE93-CD0E-41D4-91AA-C6886023E101}" type="pres">
      <dgm:prSet presAssocID="{A78A8581-A855-45B5-B35D-26C33939CAF5}" presName="connectorText" presStyleLbl="sibTrans2D1" presStyleIdx="1" presStyleCnt="2"/>
      <dgm:spPr/>
      <dgm:t>
        <a:bodyPr/>
        <a:lstStyle/>
        <a:p>
          <a:endParaRPr lang="zh-CN" altLang="en-US"/>
        </a:p>
      </dgm:t>
    </dgm:pt>
    <dgm:pt modelId="{6F3E40B6-8E37-49DC-A8D9-04C853C0CD42}" type="pres">
      <dgm:prSet presAssocID="{9677F16A-A2B5-4A06-B9B2-182AD2913825}" presName="node" presStyleLbl="node1" presStyleIdx="2" presStyleCnt="3">
        <dgm:presLayoutVars>
          <dgm:bulletEnabled val="1"/>
        </dgm:presLayoutVars>
      </dgm:prSet>
      <dgm:spPr/>
      <dgm:t>
        <a:bodyPr/>
        <a:lstStyle/>
        <a:p>
          <a:endParaRPr lang="zh-CN" altLang="en-US"/>
        </a:p>
      </dgm:t>
    </dgm:pt>
  </dgm:ptLst>
  <dgm:cxnLst>
    <dgm:cxn modelId="{3AB02B6F-5132-46FF-B296-98D9B1D10B9F}" type="presOf" srcId="{A78A8581-A855-45B5-B35D-26C33939CAF5}" destId="{1699AE93-CD0E-41D4-91AA-C6886023E101}" srcOrd="1" destOrd="0" presId="urn:microsoft.com/office/officeart/2005/8/layout/process1"/>
    <dgm:cxn modelId="{FDCB5F01-73F9-4605-AF5F-2E1C26A5661D}" srcId="{97657B57-26CD-4889-B533-E9D38DC939C1}" destId="{24097611-1C99-4645-BEB4-77E3144B4F28}" srcOrd="0" destOrd="0" parTransId="{C0EDED3E-BCEF-4E5C-AF66-E8704BF35DDB}" sibTransId="{5BE9E582-6043-4C68-BFE4-1942807D94E4}"/>
    <dgm:cxn modelId="{20758F1B-9583-4D1E-A7B7-74EB9A48EACD}" type="presOf" srcId="{EC3A0132-061B-4C5B-B524-3044A25E2192}" destId="{51E3F87A-57C6-4C77-A6C1-0E0599128E85}" srcOrd="0" destOrd="0" presId="urn:microsoft.com/office/officeart/2005/8/layout/process1"/>
    <dgm:cxn modelId="{A4D76D6A-C8A6-4F5B-A723-FD756D41C221}" type="presOf" srcId="{24097611-1C99-4645-BEB4-77E3144B4F28}" destId="{3D2C22FA-0474-403F-9972-A9D5449B5159}" srcOrd="0" destOrd="0" presId="urn:microsoft.com/office/officeart/2005/8/layout/process1"/>
    <dgm:cxn modelId="{9FA17DF5-46ED-48D1-B902-A74DA06C1623}" type="presOf" srcId="{9677F16A-A2B5-4A06-B9B2-182AD2913825}" destId="{6F3E40B6-8E37-49DC-A8D9-04C853C0CD42}" srcOrd="0" destOrd="0" presId="urn:microsoft.com/office/officeart/2005/8/layout/process1"/>
    <dgm:cxn modelId="{2E53FC85-BA12-4889-B006-36256DFB9FEC}" srcId="{97657B57-26CD-4889-B533-E9D38DC939C1}" destId="{EC3A0132-061B-4C5B-B524-3044A25E2192}" srcOrd="1" destOrd="0" parTransId="{426857BF-8C8C-41B5-A549-F94FC457DEEA}" sibTransId="{A78A8581-A855-45B5-B35D-26C33939CAF5}"/>
    <dgm:cxn modelId="{283F6EF8-121D-4F2C-AE63-914C5D2820D2}" srcId="{97657B57-26CD-4889-B533-E9D38DC939C1}" destId="{9677F16A-A2B5-4A06-B9B2-182AD2913825}" srcOrd="2" destOrd="0" parTransId="{3B58D807-9156-4365-85AD-52252228B5A6}" sibTransId="{9698C3A2-16EC-48CC-B223-07E5D35FF64A}"/>
    <dgm:cxn modelId="{6F337335-4C0C-4806-85BB-DCD71C26D425}" type="presOf" srcId="{A78A8581-A855-45B5-B35D-26C33939CAF5}" destId="{3A08C26A-8072-4C16-B0A8-32BDE893F750}" srcOrd="0" destOrd="0" presId="urn:microsoft.com/office/officeart/2005/8/layout/process1"/>
    <dgm:cxn modelId="{5B55AB96-11E9-4855-9B78-42B022927178}" type="presOf" srcId="{97657B57-26CD-4889-B533-E9D38DC939C1}" destId="{70632BD3-7B14-4DDC-B3AC-C49E7F17E068}" srcOrd="0" destOrd="0" presId="urn:microsoft.com/office/officeart/2005/8/layout/process1"/>
    <dgm:cxn modelId="{EE2D473B-B04F-4063-B9FC-0E2700D5F7A3}" type="presOf" srcId="{5BE9E582-6043-4C68-BFE4-1942807D94E4}" destId="{901A3DA6-FACB-4DE6-8813-023C284819CD}" srcOrd="0" destOrd="0" presId="urn:microsoft.com/office/officeart/2005/8/layout/process1"/>
    <dgm:cxn modelId="{875BBCA7-79EF-4B55-B441-4EEE87B03DDD}" type="presOf" srcId="{5BE9E582-6043-4C68-BFE4-1942807D94E4}" destId="{6E638729-66F7-44EE-8570-BA8C4EAB2C28}" srcOrd="1" destOrd="0" presId="urn:microsoft.com/office/officeart/2005/8/layout/process1"/>
    <dgm:cxn modelId="{657DB064-5E35-4D08-A2AE-83E0369C7DDF}" type="presParOf" srcId="{70632BD3-7B14-4DDC-B3AC-C49E7F17E068}" destId="{3D2C22FA-0474-403F-9972-A9D5449B5159}" srcOrd="0" destOrd="0" presId="urn:microsoft.com/office/officeart/2005/8/layout/process1"/>
    <dgm:cxn modelId="{AFC8D67A-335D-44F7-A4CA-364D60BB04C0}" type="presParOf" srcId="{70632BD3-7B14-4DDC-B3AC-C49E7F17E068}" destId="{901A3DA6-FACB-4DE6-8813-023C284819CD}" srcOrd="1" destOrd="0" presId="urn:microsoft.com/office/officeart/2005/8/layout/process1"/>
    <dgm:cxn modelId="{6220F41E-F9E7-4525-8D33-0ED440691458}" type="presParOf" srcId="{901A3DA6-FACB-4DE6-8813-023C284819CD}" destId="{6E638729-66F7-44EE-8570-BA8C4EAB2C28}" srcOrd="0" destOrd="0" presId="urn:microsoft.com/office/officeart/2005/8/layout/process1"/>
    <dgm:cxn modelId="{1A24C705-1AFF-469B-B5C4-B26A9A76A9C6}" type="presParOf" srcId="{70632BD3-7B14-4DDC-B3AC-C49E7F17E068}" destId="{51E3F87A-57C6-4C77-A6C1-0E0599128E85}" srcOrd="2" destOrd="0" presId="urn:microsoft.com/office/officeart/2005/8/layout/process1"/>
    <dgm:cxn modelId="{E6845E9B-F860-426E-AD4B-7853F10DD5B7}" type="presParOf" srcId="{70632BD3-7B14-4DDC-B3AC-C49E7F17E068}" destId="{3A08C26A-8072-4C16-B0A8-32BDE893F750}" srcOrd="3" destOrd="0" presId="urn:microsoft.com/office/officeart/2005/8/layout/process1"/>
    <dgm:cxn modelId="{17D5A526-BC07-4294-85D5-0E564C7416E1}" type="presParOf" srcId="{3A08C26A-8072-4C16-B0A8-32BDE893F750}" destId="{1699AE93-CD0E-41D4-91AA-C6886023E101}" srcOrd="0" destOrd="0" presId="urn:microsoft.com/office/officeart/2005/8/layout/process1"/>
    <dgm:cxn modelId="{0752B733-ECFA-4191-B912-940B3EFE271B}" type="presParOf" srcId="{70632BD3-7B14-4DDC-B3AC-C49E7F17E068}" destId="{6F3E40B6-8E37-49DC-A8D9-04C853C0CD4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40DE1-81AF-4244-87ED-C8806B92F2BF}" type="doc">
      <dgm:prSet loTypeId="urn:microsoft.com/office/officeart/2005/8/layout/hList9" loCatId="list" qsTypeId="urn:microsoft.com/office/officeart/2005/8/quickstyle/simple1" qsCatId="simple" csTypeId="urn:microsoft.com/office/officeart/2005/8/colors/accent3_2" csCatId="accent3" phldr="1"/>
      <dgm:spPr/>
      <dgm:t>
        <a:bodyPr/>
        <a:lstStyle/>
        <a:p>
          <a:endParaRPr lang="zh-CN" altLang="en-US"/>
        </a:p>
      </dgm:t>
    </dgm:pt>
    <dgm:pt modelId="{7AFD367A-C083-4AEF-8969-11656F8256E8}">
      <dgm:prSet phldrT="[文本]" custT="1"/>
      <dgm:spPr/>
      <dgm:t>
        <a:bodyPr/>
        <a:lstStyle/>
        <a:p>
          <a:pPr>
            <a:lnSpc>
              <a:spcPct val="80000"/>
            </a:lnSpc>
            <a:spcAft>
              <a:spcPts val="0"/>
            </a:spcAft>
          </a:pPr>
          <a:r>
            <a:rPr lang="zh-CN" altLang="en-US" sz="2000" smtClean="0">
              <a:latin typeface="微软雅黑" panose="020B0503020204020204" pitchFamily="34" charset="-122"/>
              <a:ea typeface="微软雅黑" panose="020B0503020204020204" pitchFamily="34" charset="-122"/>
            </a:rPr>
            <a:t>普通</a:t>
          </a:r>
          <a:endParaRPr lang="en-US" altLang="zh-CN" sz="2000" smtClean="0">
            <a:latin typeface="微软雅黑" panose="020B0503020204020204" pitchFamily="34" charset="-122"/>
            <a:ea typeface="微软雅黑" panose="020B0503020204020204" pitchFamily="34" charset="-122"/>
          </a:endParaRPr>
        </a:p>
        <a:p>
          <a:pPr>
            <a:lnSpc>
              <a:spcPct val="80000"/>
            </a:lnSpc>
            <a:spcAft>
              <a:spcPts val="0"/>
            </a:spcAft>
          </a:pPr>
          <a:r>
            <a:rPr lang="zh-CN" altLang="en-US" sz="2000" smtClean="0">
              <a:latin typeface="微软雅黑" panose="020B0503020204020204" pitchFamily="34" charset="-122"/>
              <a:ea typeface="微软雅黑" panose="020B0503020204020204" pitchFamily="34" charset="-122"/>
            </a:rPr>
            <a:t>广播</a:t>
          </a:r>
          <a:endParaRPr lang="zh-CN" altLang="en-US" sz="2000" dirty="0">
            <a:latin typeface="微软雅黑" panose="020B0503020204020204" pitchFamily="34" charset="-122"/>
            <a:ea typeface="微软雅黑" panose="020B0503020204020204" pitchFamily="34" charset="-122"/>
          </a:endParaRPr>
        </a:p>
      </dgm:t>
    </dgm:pt>
    <dgm:pt modelId="{9FD0A252-E8A8-4EA7-AEBB-C795941E5AB2}" type="parTrans" cxnId="{E38702BA-E632-4A5C-920C-4D8E29E45491}">
      <dgm:prSet/>
      <dgm:spPr/>
      <dgm:t>
        <a:bodyPr/>
        <a:lstStyle/>
        <a:p>
          <a:endParaRPr lang="zh-CN" altLang="en-US"/>
        </a:p>
      </dgm:t>
    </dgm:pt>
    <dgm:pt modelId="{EC3EA03E-648E-4E15-86EE-92A957298DE5}" type="sibTrans" cxnId="{E38702BA-E632-4A5C-920C-4D8E29E45491}">
      <dgm:prSet/>
      <dgm:spPr/>
      <dgm:t>
        <a:bodyPr/>
        <a:lstStyle/>
        <a:p>
          <a:endParaRPr lang="zh-CN" altLang="en-US"/>
        </a:p>
      </dgm:t>
    </dgm:pt>
    <dgm:pt modelId="{229EDFAE-D6B6-42FC-A68C-70C6D7BBC2FD}">
      <dgm:prSet phldrT="[文本]" custT="1"/>
      <dgm:spPr>
        <a:ln>
          <a:solidFill>
            <a:schemeClr val="tx1"/>
          </a:solidFill>
        </a:ln>
      </dgm:spPr>
      <dgm:t>
        <a:bodyPr/>
        <a:lstStyle/>
        <a:p>
          <a:pPr>
            <a:lnSpc>
              <a:spcPct val="100000"/>
            </a:lnSpc>
            <a:spcAft>
              <a:spcPts val="0"/>
            </a:spcAft>
          </a:pPr>
          <a:r>
            <a:rPr lang="zh-CN" altLang="en-US" sz="2400" dirty="0"/>
            <a:t>完全异步</a:t>
          </a:r>
        </a:p>
      </dgm:t>
    </dgm:pt>
    <dgm:pt modelId="{471071E2-1685-4C31-8F4D-F6D7EEA34040}" type="parTrans" cxnId="{A3B90ED8-54A6-427B-B29D-5D046519AB23}">
      <dgm:prSet/>
      <dgm:spPr/>
      <dgm:t>
        <a:bodyPr/>
        <a:lstStyle/>
        <a:p>
          <a:endParaRPr lang="zh-CN" altLang="en-US"/>
        </a:p>
      </dgm:t>
    </dgm:pt>
    <dgm:pt modelId="{CAA289A9-C5C4-435E-9747-ADEAFF6AE76B}" type="sibTrans" cxnId="{A3B90ED8-54A6-427B-B29D-5D046519AB23}">
      <dgm:prSet/>
      <dgm:spPr/>
      <dgm:t>
        <a:bodyPr/>
        <a:lstStyle/>
        <a:p>
          <a:endParaRPr lang="zh-CN" altLang="en-US"/>
        </a:p>
      </dgm:t>
    </dgm:pt>
    <dgm:pt modelId="{42C47251-4704-4ED2-955A-49EA75E23948}">
      <dgm:prSet phldrT="[文本]" custT="1"/>
      <dgm:spPr/>
      <dgm:t>
        <a:bodyPr/>
        <a:lstStyle/>
        <a:p>
          <a:pPr>
            <a:lnSpc>
              <a:spcPct val="80000"/>
            </a:lnSpc>
            <a:spcAft>
              <a:spcPts val="0"/>
            </a:spcAft>
          </a:pPr>
          <a:r>
            <a:rPr lang="zh-CN" altLang="en-US" sz="2000" smtClean="0">
              <a:latin typeface="微软雅黑" panose="020B0503020204020204" pitchFamily="34" charset="-122"/>
              <a:ea typeface="微软雅黑" panose="020B0503020204020204" pitchFamily="34" charset="-122"/>
            </a:rPr>
            <a:t>有序</a:t>
          </a:r>
          <a:endParaRPr lang="en-US" altLang="zh-CN" sz="2000" smtClean="0">
            <a:latin typeface="微软雅黑" panose="020B0503020204020204" pitchFamily="34" charset="-122"/>
            <a:ea typeface="微软雅黑" panose="020B0503020204020204" pitchFamily="34" charset="-122"/>
          </a:endParaRPr>
        </a:p>
        <a:p>
          <a:pPr>
            <a:lnSpc>
              <a:spcPct val="80000"/>
            </a:lnSpc>
            <a:spcAft>
              <a:spcPts val="0"/>
            </a:spcAft>
          </a:pPr>
          <a:r>
            <a:rPr lang="zh-CN" altLang="en-US" sz="2000" smtClean="0">
              <a:latin typeface="微软雅黑" panose="020B0503020204020204" pitchFamily="34" charset="-122"/>
              <a:ea typeface="微软雅黑" panose="020B0503020204020204" pitchFamily="34" charset="-122"/>
            </a:rPr>
            <a:t>广播</a:t>
          </a:r>
          <a:endParaRPr lang="zh-CN" altLang="en-US" sz="2000" dirty="0">
            <a:latin typeface="微软雅黑" panose="020B0503020204020204" pitchFamily="34" charset="-122"/>
            <a:ea typeface="微软雅黑" panose="020B0503020204020204" pitchFamily="34" charset="-122"/>
          </a:endParaRPr>
        </a:p>
      </dgm:t>
    </dgm:pt>
    <dgm:pt modelId="{75A9F06B-5F1D-4966-94F7-C76945A1EAC8}" type="parTrans" cxnId="{A716EA82-70E6-4EFD-8821-6E06C16F8917}">
      <dgm:prSet/>
      <dgm:spPr/>
      <dgm:t>
        <a:bodyPr/>
        <a:lstStyle/>
        <a:p>
          <a:endParaRPr lang="zh-CN" altLang="en-US"/>
        </a:p>
      </dgm:t>
    </dgm:pt>
    <dgm:pt modelId="{26A57402-8D55-45AF-B9A4-EA0717894561}" type="sibTrans" cxnId="{A716EA82-70E6-4EFD-8821-6E06C16F8917}">
      <dgm:prSet/>
      <dgm:spPr/>
      <dgm:t>
        <a:bodyPr/>
        <a:lstStyle/>
        <a:p>
          <a:endParaRPr lang="zh-CN" altLang="en-US"/>
        </a:p>
      </dgm:t>
    </dgm:pt>
    <dgm:pt modelId="{CD15C380-3D8F-4E8C-B460-C1BD4E45D973}">
      <dgm:prSet phldrT="[文本]" custT="1"/>
      <dgm:spPr>
        <a:ln>
          <a:solidFill>
            <a:schemeClr val="tx1"/>
          </a:solidFill>
        </a:ln>
      </dgm:spPr>
      <dgm:t>
        <a:bodyPr/>
        <a:lstStyle/>
        <a:p>
          <a:pPr algn="l" defTabSz="0">
            <a:lnSpc>
              <a:spcPct val="100000"/>
            </a:lnSpc>
            <a:spcAft>
              <a:spcPts val="0"/>
            </a:spcAft>
          </a:pPr>
          <a:r>
            <a:rPr lang="zh-CN" altLang="en-US" sz="2400" dirty="0"/>
            <a:t>顺序接收</a:t>
          </a:r>
          <a:endParaRPr lang="en-US" altLang="zh-CN" sz="2400" dirty="0"/>
        </a:p>
        <a:p>
          <a:pPr algn="l" defTabSz="0">
            <a:lnSpc>
              <a:spcPct val="100000"/>
            </a:lnSpc>
            <a:spcAft>
              <a:spcPts val="0"/>
            </a:spcAft>
          </a:pPr>
          <a:r>
            <a:rPr lang="en-US" altLang="zh-CN" sz="2400" dirty="0"/>
            <a:t>priority</a:t>
          </a:r>
          <a:r>
            <a:rPr lang="zh-CN" altLang="en-US" sz="2400" dirty="0"/>
            <a:t>属性</a:t>
          </a:r>
        </a:p>
      </dgm:t>
    </dgm:pt>
    <dgm:pt modelId="{B5B4C86A-4EAE-49A0-B4F0-DD3F782AAC44}" type="parTrans" cxnId="{52FAB70F-60E0-4323-8BC7-E55CDA6E7CE0}">
      <dgm:prSet/>
      <dgm:spPr/>
      <dgm:t>
        <a:bodyPr/>
        <a:lstStyle/>
        <a:p>
          <a:endParaRPr lang="zh-CN" altLang="en-US"/>
        </a:p>
      </dgm:t>
    </dgm:pt>
    <dgm:pt modelId="{F546E151-6EAA-439E-A986-F90FF84FFC40}" type="sibTrans" cxnId="{52FAB70F-60E0-4323-8BC7-E55CDA6E7CE0}">
      <dgm:prSet/>
      <dgm:spPr/>
      <dgm:t>
        <a:bodyPr/>
        <a:lstStyle/>
        <a:p>
          <a:endParaRPr lang="zh-CN" altLang="en-US"/>
        </a:p>
      </dgm:t>
    </dgm:pt>
    <dgm:pt modelId="{6B06378D-25A3-49EE-9205-0DD49D464454}">
      <dgm:prSet phldrT="[文本]" custT="1"/>
      <dgm:spPr>
        <a:ln>
          <a:solidFill>
            <a:schemeClr val="tx1"/>
          </a:solidFill>
        </a:ln>
      </dgm:spPr>
      <dgm:t>
        <a:bodyPr/>
        <a:lstStyle/>
        <a:p>
          <a:pPr algn="l">
            <a:lnSpc>
              <a:spcPct val="100000"/>
            </a:lnSpc>
            <a:spcAft>
              <a:spcPts val="0"/>
            </a:spcAft>
          </a:pPr>
          <a:r>
            <a:rPr lang="zh-CN" altLang="en-US" sz="2400" dirty="0"/>
            <a:t>可以终止</a:t>
          </a:r>
          <a:endParaRPr lang="en-US" altLang="zh-CN" sz="2400" dirty="0"/>
        </a:p>
        <a:p>
          <a:pPr algn="l">
            <a:lnSpc>
              <a:spcPct val="100000"/>
            </a:lnSpc>
            <a:spcAft>
              <a:spcPts val="0"/>
            </a:spcAft>
          </a:pPr>
          <a:r>
            <a:rPr lang="en-US" altLang="zh-CN" sz="2400" dirty="0" err="1"/>
            <a:t>abortBroadcast</a:t>
          </a:r>
          <a:endParaRPr lang="en-US" altLang="zh-CN" sz="2400" dirty="0"/>
        </a:p>
      </dgm:t>
    </dgm:pt>
    <dgm:pt modelId="{20A98A95-56BC-45DC-90C7-B5F23D08FFE3}" type="parTrans" cxnId="{BC07DE06-AF88-4718-8C2B-A7B1617027FE}">
      <dgm:prSet/>
      <dgm:spPr/>
      <dgm:t>
        <a:bodyPr/>
        <a:lstStyle/>
        <a:p>
          <a:endParaRPr lang="zh-CN" altLang="en-US"/>
        </a:p>
      </dgm:t>
    </dgm:pt>
    <dgm:pt modelId="{E63494C1-D56D-4BF4-B0AE-58B2DCC5B9E5}" type="sibTrans" cxnId="{BC07DE06-AF88-4718-8C2B-A7B1617027FE}">
      <dgm:prSet/>
      <dgm:spPr/>
      <dgm:t>
        <a:bodyPr/>
        <a:lstStyle/>
        <a:p>
          <a:endParaRPr lang="zh-CN" altLang="en-US"/>
        </a:p>
      </dgm:t>
    </dgm:pt>
    <dgm:pt modelId="{8E391EAF-FD53-4C92-B028-CAC4169C0D25}">
      <dgm:prSet phldrT="[文本]" custT="1"/>
      <dgm:spPr>
        <a:ln>
          <a:solidFill>
            <a:schemeClr val="tx1"/>
          </a:solidFill>
        </a:ln>
      </dgm:spPr>
      <dgm:t>
        <a:bodyPr/>
        <a:lstStyle/>
        <a:p>
          <a:pPr>
            <a:lnSpc>
              <a:spcPct val="100000"/>
            </a:lnSpc>
            <a:spcAft>
              <a:spcPts val="0"/>
            </a:spcAft>
          </a:pPr>
          <a:r>
            <a:rPr lang="zh-CN" altLang="en-US" sz="2400" dirty="0"/>
            <a:t>无法终止</a:t>
          </a:r>
        </a:p>
      </dgm:t>
    </dgm:pt>
    <dgm:pt modelId="{38068B03-1879-4B37-8DF7-B54D9C980A4D}" type="parTrans" cxnId="{64F9CBB2-0D29-4DFF-BEEE-ABF1CB78EB65}">
      <dgm:prSet/>
      <dgm:spPr/>
      <dgm:t>
        <a:bodyPr/>
        <a:lstStyle/>
        <a:p>
          <a:endParaRPr lang="zh-CN" altLang="en-US"/>
        </a:p>
      </dgm:t>
    </dgm:pt>
    <dgm:pt modelId="{936C0D95-9F1A-4D42-86C5-2940C44F8544}" type="sibTrans" cxnId="{64F9CBB2-0D29-4DFF-BEEE-ABF1CB78EB65}">
      <dgm:prSet/>
      <dgm:spPr/>
      <dgm:t>
        <a:bodyPr/>
        <a:lstStyle/>
        <a:p>
          <a:endParaRPr lang="zh-CN" altLang="en-US"/>
        </a:p>
      </dgm:t>
    </dgm:pt>
    <dgm:pt modelId="{B14A200B-5ED6-4BCA-A4EE-FB105A69875B}">
      <dgm:prSet phldrT="[文本]" custT="1"/>
      <dgm:spPr>
        <a:ln>
          <a:solidFill>
            <a:schemeClr val="tx1"/>
          </a:solidFill>
        </a:ln>
      </dgm:spPr>
      <dgm:t>
        <a:bodyPr/>
        <a:lstStyle/>
        <a:p>
          <a:pPr>
            <a:lnSpc>
              <a:spcPct val="100000"/>
            </a:lnSpc>
            <a:spcAft>
              <a:spcPts val="0"/>
            </a:spcAft>
          </a:pPr>
          <a:r>
            <a:rPr lang="zh-CN" altLang="en-US" sz="2400" dirty="0"/>
            <a:t>无法传递处理结果</a:t>
          </a:r>
        </a:p>
      </dgm:t>
    </dgm:pt>
    <dgm:pt modelId="{55CBB16A-BA4E-4C0B-8D3E-D0DDC27608AC}" type="parTrans" cxnId="{4EF55014-5993-40D3-A26A-F80449657A84}">
      <dgm:prSet/>
      <dgm:spPr/>
      <dgm:t>
        <a:bodyPr/>
        <a:lstStyle/>
        <a:p>
          <a:endParaRPr lang="zh-CN" altLang="en-US"/>
        </a:p>
      </dgm:t>
    </dgm:pt>
    <dgm:pt modelId="{23B2F117-7257-4FA6-92E8-52C66D4C29BD}" type="sibTrans" cxnId="{4EF55014-5993-40D3-A26A-F80449657A84}">
      <dgm:prSet/>
      <dgm:spPr/>
      <dgm:t>
        <a:bodyPr/>
        <a:lstStyle/>
        <a:p>
          <a:endParaRPr lang="zh-CN" altLang="en-US"/>
        </a:p>
      </dgm:t>
    </dgm:pt>
    <dgm:pt modelId="{B91F60B8-0916-45D8-8200-7D3E75B9A5B9}">
      <dgm:prSet phldrT="[文本]" custT="1"/>
      <dgm:spPr>
        <a:ln>
          <a:solidFill>
            <a:schemeClr val="tx1"/>
          </a:solidFill>
        </a:ln>
      </dgm:spPr>
      <dgm:t>
        <a:bodyPr/>
        <a:lstStyle/>
        <a:p>
          <a:pPr algn="l">
            <a:lnSpc>
              <a:spcPct val="100000"/>
            </a:lnSpc>
            <a:spcAft>
              <a:spcPts val="0"/>
            </a:spcAft>
          </a:pPr>
          <a:r>
            <a:rPr lang="zh-CN" altLang="en-US" sz="2400" dirty="0"/>
            <a:t>可以传递处理结果</a:t>
          </a:r>
          <a:endParaRPr lang="en-US" altLang="zh-CN" sz="2400" dirty="0"/>
        </a:p>
        <a:p>
          <a:pPr algn="l">
            <a:lnSpc>
              <a:spcPct val="100000"/>
            </a:lnSpc>
            <a:spcAft>
              <a:spcPts val="0"/>
            </a:spcAft>
          </a:pPr>
          <a:r>
            <a:rPr lang="en-US" altLang="zh-CN" sz="2400" dirty="0" smtClean="0"/>
            <a:t>setResultExtras</a:t>
          </a:r>
        </a:p>
        <a:p>
          <a:pPr algn="l">
            <a:lnSpc>
              <a:spcPct val="100000"/>
            </a:lnSpc>
            <a:spcAft>
              <a:spcPts val="0"/>
            </a:spcAft>
          </a:pPr>
          <a:r>
            <a:rPr lang="en-US" altLang="zh-CN" sz="2400" dirty="0" smtClean="0"/>
            <a:t>getResultExtras</a:t>
          </a:r>
          <a:endParaRPr lang="zh-CN" altLang="en-US" sz="2400" dirty="0"/>
        </a:p>
      </dgm:t>
    </dgm:pt>
    <dgm:pt modelId="{186D37BF-87DB-4B4B-9487-0CC93DFBA2DE}" type="parTrans" cxnId="{BA1F988D-F97D-44D2-9A46-96A47F390E36}">
      <dgm:prSet/>
      <dgm:spPr/>
      <dgm:t>
        <a:bodyPr/>
        <a:lstStyle/>
        <a:p>
          <a:endParaRPr lang="zh-CN" altLang="en-US"/>
        </a:p>
      </dgm:t>
    </dgm:pt>
    <dgm:pt modelId="{AD6E9621-76D6-477B-B486-6A8BBA9CA62C}" type="sibTrans" cxnId="{BA1F988D-F97D-44D2-9A46-96A47F390E36}">
      <dgm:prSet/>
      <dgm:spPr/>
      <dgm:t>
        <a:bodyPr/>
        <a:lstStyle/>
        <a:p>
          <a:endParaRPr lang="zh-CN" altLang="en-US"/>
        </a:p>
      </dgm:t>
    </dgm:pt>
    <dgm:pt modelId="{074A328D-16B0-4697-95D0-930CB29C7015}">
      <dgm:prSet phldrT="[文本]" custT="1"/>
      <dgm:spPr>
        <a:ln>
          <a:solidFill>
            <a:schemeClr val="tx1"/>
          </a:solidFill>
        </a:ln>
      </dgm:spPr>
      <dgm:t>
        <a:bodyPr/>
        <a:lstStyle/>
        <a:p>
          <a:pPr>
            <a:lnSpc>
              <a:spcPct val="100000"/>
            </a:lnSpc>
            <a:spcAft>
              <a:spcPts val="0"/>
            </a:spcAft>
          </a:pPr>
          <a:r>
            <a:rPr lang="en-US" altLang="zh-CN" sz="2400" dirty="0" err="1"/>
            <a:t>sendBroadcast</a:t>
          </a:r>
          <a:endParaRPr lang="zh-CN" altLang="en-US" sz="2400" dirty="0"/>
        </a:p>
      </dgm:t>
    </dgm:pt>
    <dgm:pt modelId="{F75A1323-83EC-4253-AB90-E0DCC34BE90F}" type="parTrans" cxnId="{5B704C52-EEC0-43E4-BBEF-781AF6CB6FF1}">
      <dgm:prSet/>
      <dgm:spPr/>
      <dgm:t>
        <a:bodyPr/>
        <a:lstStyle/>
        <a:p>
          <a:endParaRPr lang="zh-CN" altLang="en-US"/>
        </a:p>
      </dgm:t>
    </dgm:pt>
    <dgm:pt modelId="{C1466771-A7F0-4D9E-B38D-D7A0E7749321}" type="sibTrans" cxnId="{5B704C52-EEC0-43E4-BBEF-781AF6CB6FF1}">
      <dgm:prSet/>
      <dgm:spPr/>
      <dgm:t>
        <a:bodyPr/>
        <a:lstStyle/>
        <a:p>
          <a:endParaRPr lang="zh-CN" altLang="en-US"/>
        </a:p>
      </dgm:t>
    </dgm:pt>
    <dgm:pt modelId="{35B2AD58-02AD-40AA-A108-F46806E80A6E}">
      <dgm:prSet phldrT="[文本]" custT="1"/>
      <dgm:spPr>
        <a:ln>
          <a:solidFill>
            <a:schemeClr val="tx1"/>
          </a:solidFill>
        </a:ln>
      </dgm:spPr>
      <dgm:t>
        <a:bodyPr/>
        <a:lstStyle/>
        <a:p>
          <a:pPr algn="l">
            <a:lnSpc>
              <a:spcPct val="100000"/>
            </a:lnSpc>
            <a:spcAft>
              <a:spcPts val="0"/>
            </a:spcAft>
          </a:pPr>
          <a:r>
            <a:rPr lang="en-US" altLang="zh-CN" sz="2400" dirty="0" err="1"/>
            <a:t>sendOrderedBroadcast</a:t>
          </a:r>
          <a:endParaRPr lang="zh-CN" altLang="en-US" sz="2400" dirty="0"/>
        </a:p>
      </dgm:t>
    </dgm:pt>
    <dgm:pt modelId="{515C5C1F-C6D8-479F-837D-66DF77A8B53F}" type="parTrans" cxnId="{7D5BE61C-32EB-46A4-8C8D-8172136AA86C}">
      <dgm:prSet/>
      <dgm:spPr/>
      <dgm:t>
        <a:bodyPr/>
        <a:lstStyle/>
        <a:p>
          <a:endParaRPr lang="zh-CN" altLang="en-US"/>
        </a:p>
      </dgm:t>
    </dgm:pt>
    <dgm:pt modelId="{3A1D2376-1370-4D67-A66C-ED0320DFD666}" type="sibTrans" cxnId="{7D5BE61C-32EB-46A4-8C8D-8172136AA86C}">
      <dgm:prSet/>
      <dgm:spPr/>
      <dgm:t>
        <a:bodyPr/>
        <a:lstStyle/>
        <a:p>
          <a:endParaRPr lang="zh-CN" altLang="en-US"/>
        </a:p>
      </dgm:t>
    </dgm:pt>
    <dgm:pt modelId="{0E90FD78-7DF8-4B98-AEBB-C3D0EBDF59A5}" type="pres">
      <dgm:prSet presAssocID="{E4F40DE1-81AF-4244-87ED-C8806B92F2BF}" presName="list" presStyleCnt="0">
        <dgm:presLayoutVars>
          <dgm:dir/>
          <dgm:animLvl val="lvl"/>
        </dgm:presLayoutVars>
      </dgm:prSet>
      <dgm:spPr/>
      <dgm:t>
        <a:bodyPr/>
        <a:lstStyle/>
        <a:p>
          <a:endParaRPr lang="zh-CN" altLang="en-US"/>
        </a:p>
      </dgm:t>
    </dgm:pt>
    <dgm:pt modelId="{46EAB571-9446-440C-ABA0-C5BDE6BD01C5}" type="pres">
      <dgm:prSet presAssocID="{7AFD367A-C083-4AEF-8969-11656F8256E8}" presName="posSpace" presStyleCnt="0"/>
      <dgm:spPr/>
    </dgm:pt>
    <dgm:pt modelId="{8BAB72D6-26B8-4368-A802-B761D0235A5A}" type="pres">
      <dgm:prSet presAssocID="{7AFD367A-C083-4AEF-8969-11656F8256E8}" presName="vertFlow" presStyleCnt="0"/>
      <dgm:spPr/>
    </dgm:pt>
    <dgm:pt modelId="{E460C351-8D84-4F42-BB90-36F5EF1DC9CB}" type="pres">
      <dgm:prSet presAssocID="{7AFD367A-C083-4AEF-8969-11656F8256E8}" presName="topSpace" presStyleCnt="0"/>
      <dgm:spPr/>
    </dgm:pt>
    <dgm:pt modelId="{83F8CFB7-2E0B-4004-BAF1-799DCC0B3A57}" type="pres">
      <dgm:prSet presAssocID="{7AFD367A-C083-4AEF-8969-11656F8256E8}" presName="firstComp" presStyleCnt="0"/>
      <dgm:spPr/>
    </dgm:pt>
    <dgm:pt modelId="{25A334C7-5958-4693-B22B-F0ECDF8B394B}" type="pres">
      <dgm:prSet presAssocID="{7AFD367A-C083-4AEF-8969-11656F8256E8}" presName="firstChild" presStyleLbl="bgAccFollowNode1" presStyleIdx="0" presStyleCnt="8" custScaleX="150396" custScaleY="97790"/>
      <dgm:spPr/>
      <dgm:t>
        <a:bodyPr/>
        <a:lstStyle/>
        <a:p>
          <a:endParaRPr lang="zh-CN" altLang="en-US"/>
        </a:p>
      </dgm:t>
    </dgm:pt>
    <dgm:pt modelId="{41E30E87-7B28-45E2-8B83-6508957AD99B}" type="pres">
      <dgm:prSet presAssocID="{7AFD367A-C083-4AEF-8969-11656F8256E8}" presName="firstChildTx" presStyleLbl="bgAccFollowNode1" presStyleIdx="0" presStyleCnt="8">
        <dgm:presLayoutVars>
          <dgm:bulletEnabled val="1"/>
        </dgm:presLayoutVars>
      </dgm:prSet>
      <dgm:spPr/>
      <dgm:t>
        <a:bodyPr/>
        <a:lstStyle/>
        <a:p>
          <a:endParaRPr lang="zh-CN" altLang="en-US"/>
        </a:p>
      </dgm:t>
    </dgm:pt>
    <dgm:pt modelId="{4B5AE264-2935-497E-9070-BF6F46DBA42D}" type="pres">
      <dgm:prSet presAssocID="{8E391EAF-FD53-4C92-B028-CAC4169C0D25}" presName="comp" presStyleCnt="0"/>
      <dgm:spPr/>
    </dgm:pt>
    <dgm:pt modelId="{5DE1F709-EC11-42F7-AF92-A8E0A007CEEA}" type="pres">
      <dgm:prSet presAssocID="{8E391EAF-FD53-4C92-B028-CAC4169C0D25}" presName="child" presStyleLbl="bgAccFollowNode1" presStyleIdx="1" presStyleCnt="8" custScaleX="150396" custScaleY="97790"/>
      <dgm:spPr/>
      <dgm:t>
        <a:bodyPr/>
        <a:lstStyle/>
        <a:p>
          <a:endParaRPr lang="zh-CN" altLang="en-US"/>
        </a:p>
      </dgm:t>
    </dgm:pt>
    <dgm:pt modelId="{42DF6526-463C-43FA-BC5D-9E8066A5F354}" type="pres">
      <dgm:prSet presAssocID="{8E391EAF-FD53-4C92-B028-CAC4169C0D25}" presName="childTx" presStyleLbl="bgAccFollowNode1" presStyleIdx="1" presStyleCnt="8">
        <dgm:presLayoutVars>
          <dgm:bulletEnabled val="1"/>
        </dgm:presLayoutVars>
      </dgm:prSet>
      <dgm:spPr/>
      <dgm:t>
        <a:bodyPr/>
        <a:lstStyle/>
        <a:p>
          <a:endParaRPr lang="zh-CN" altLang="en-US"/>
        </a:p>
      </dgm:t>
    </dgm:pt>
    <dgm:pt modelId="{647DCB65-352F-4A6A-A69F-7F5C5E47AD02}" type="pres">
      <dgm:prSet presAssocID="{B14A200B-5ED6-4BCA-A4EE-FB105A69875B}" presName="comp" presStyleCnt="0"/>
      <dgm:spPr/>
    </dgm:pt>
    <dgm:pt modelId="{7DFBDD11-B91E-40B2-A461-CFC7589B06A3}" type="pres">
      <dgm:prSet presAssocID="{B14A200B-5ED6-4BCA-A4EE-FB105A69875B}" presName="child" presStyleLbl="bgAccFollowNode1" presStyleIdx="2" presStyleCnt="8" custScaleX="150396" custScaleY="97790"/>
      <dgm:spPr/>
      <dgm:t>
        <a:bodyPr/>
        <a:lstStyle/>
        <a:p>
          <a:endParaRPr lang="zh-CN" altLang="en-US"/>
        </a:p>
      </dgm:t>
    </dgm:pt>
    <dgm:pt modelId="{C35D0D05-7CF5-424B-91E5-80387E16D5E7}" type="pres">
      <dgm:prSet presAssocID="{B14A200B-5ED6-4BCA-A4EE-FB105A69875B}" presName="childTx" presStyleLbl="bgAccFollowNode1" presStyleIdx="2" presStyleCnt="8">
        <dgm:presLayoutVars>
          <dgm:bulletEnabled val="1"/>
        </dgm:presLayoutVars>
      </dgm:prSet>
      <dgm:spPr/>
      <dgm:t>
        <a:bodyPr/>
        <a:lstStyle/>
        <a:p>
          <a:endParaRPr lang="zh-CN" altLang="en-US"/>
        </a:p>
      </dgm:t>
    </dgm:pt>
    <dgm:pt modelId="{C73C1EC0-6329-4E4E-AEED-ADE53D8F57A8}" type="pres">
      <dgm:prSet presAssocID="{074A328D-16B0-4697-95D0-930CB29C7015}" presName="comp" presStyleCnt="0"/>
      <dgm:spPr/>
    </dgm:pt>
    <dgm:pt modelId="{B4D2051C-00A0-4BE0-AD2A-769BF3625DFC}" type="pres">
      <dgm:prSet presAssocID="{074A328D-16B0-4697-95D0-930CB29C7015}" presName="child" presStyleLbl="bgAccFollowNode1" presStyleIdx="3" presStyleCnt="8" custScaleX="150708" custScaleY="97790" custLinFactNeighborX="-206" custLinFactNeighborY="-2921"/>
      <dgm:spPr/>
      <dgm:t>
        <a:bodyPr/>
        <a:lstStyle/>
        <a:p>
          <a:endParaRPr lang="zh-CN" altLang="en-US"/>
        </a:p>
      </dgm:t>
    </dgm:pt>
    <dgm:pt modelId="{0EE8654C-2AC5-4CB5-8DD5-615DB0B50F9F}" type="pres">
      <dgm:prSet presAssocID="{074A328D-16B0-4697-95D0-930CB29C7015}" presName="childTx" presStyleLbl="bgAccFollowNode1" presStyleIdx="3" presStyleCnt="8">
        <dgm:presLayoutVars>
          <dgm:bulletEnabled val="1"/>
        </dgm:presLayoutVars>
      </dgm:prSet>
      <dgm:spPr/>
      <dgm:t>
        <a:bodyPr/>
        <a:lstStyle/>
        <a:p>
          <a:endParaRPr lang="zh-CN" altLang="en-US"/>
        </a:p>
      </dgm:t>
    </dgm:pt>
    <dgm:pt modelId="{507F6ABA-B180-4363-B7F7-FD4F469ABC22}" type="pres">
      <dgm:prSet presAssocID="{7AFD367A-C083-4AEF-8969-11656F8256E8}" presName="negSpace" presStyleCnt="0"/>
      <dgm:spPr/>
    </dgm:pt>
    <dgm:pt modelId="{85750948-33D1-4784-89CD-4187078B3A7F}" type="pres">
      <dgm:prSet presAssocID="{7AFD367A-C083-4AEF-8969-11656F8256E8}" presName="circle" presStyleLbl="node1" presStyleIdx="0" presStyleCnt="2" custLinFactX="-16909" custLinFactNeighborX="-100000" custLinFactNeighborY="-84"/>
      <dgm:spPr/>
      <dgm:t>
        <a:bodyPr/>
        <a:lstStyle/>
        <a:p>
          <a:endParaRPr lang="zh-CN" altLang="en-US"/>
        </a:p>
      </dgm:t>
    </dgm:pt>
    <dgm:pt modelId="{45B9B606-457C-4CF3-B737-759437100E0A}" type="pres">
      <dgm:prSet presAssocID="{EC3EA03E-648E-4E15-86EE-92A957298DE5}" presName="transSpace" presStyleCnt="0"/>
      <dgm:spPr/>
    </dgm:pt>
    <dgm:pt modelId="{DC8B84D5-00E4-43EB-B7C9-B21FA57EE624}" type="pres">
      <dgm:prSet presAssocID="{42C47251-4704-4ED2-955A-49EA75E23948}" presName="posSpace" presStyleCnt="0"/>
      <dgm:spPr/>
    </dgm:pt>
    <dgm:pt modelId="{4283EF9D-EC19-4FED-B907-9C534B4CBA83}" type="pres">
      <dgm:prSet presAssocID="{42C47251-4704-4ED2-955A-49EA75E23948}" presName="vertFlow" presStyleCnt="0"/>
      <dgm:spPr/>
    </dgm:pt>
    <dgm:pt modelId="{0CF66044-28FA-4BCD-B27C-9A05AFAC251F}" type="pres">
      <dgm:prSet presAssocID="{42C47251-4704-4ED2-955A-49EA75E23948}" presName="topSpace" presStyleCnt="0"/>
      <dgm:spPr/>
    </dgm:pt>
    <dgm:pt modelId="{D8C064B5-D7C0-4962-BAD5-01B6B4B4A100}" type="pres">
      <dgm:prSet presAssocID="{42C47251-4704-4ED2-955A-49EA75E23948}" presName="firstComp" presStyleCnt="0"/>
      <dgm:spPr/>
    </dgm:pt>
    <dgm:pt modelId="{7F0E0831-ACBA-4F4F-BE0D-5490B1BB0A3E}" type="pres">
      <dgm:prSet presAssocID="{42C47251-4704-4ED2-955A-49EA75E23948}" presName="firstChild" presStyleLbl="bgAccFollowNode1" presStyleIdx="4" presStyleCnt="8" custScaleX="151808" custScaleY="94401"/>
      <dgm:spPr/>
      <dgm:t>
        <a:bodyPr/>
        <a:lstStyle/>
        <a:p>
          <a:endParaRPr lang="zh-CN" altLang="en-US"/>
        </a:p>
      </dgm:t>
    </dgm:pt>
    <dgm:pt modelId="{6E7FE500-93D4-46DD-A466-C9DE08D36ABD}" type="pres">
      <dgm:prSet presAssocID="{42C47251-4704-4ED2-955A-49EA75E23948}" presName="firstChildTx" presStyleLbl="bgAccFollowNode1" presStyleIdx="4" presStyleCnt="8">
        <dgm:presLayoutVars>
          <dgm:bulletEnabled val="1"/>
        </dgm:presLayoutVars>
      </dgm:prSet>
      <dgm:spPr/>
      <dgm:t>
        <a:bodyPr/>
        <a:lstStyle/>
        <a:p>
          <a:endParaRPr lang="zh-CN" altLang="en-US"/>
        </a:p>
      </dgm:t>
    </dgm:pt>
    <dgm:pt modelId="{528657F5-E73C-42EC-A2AB-E926C2CA9055}" type="pres">
      <dgm:prSet presAssocID="{6B06378D-25A3-49EE-9205-0DD49D464454}" presName="comp" presStyleCnt="0"/>
      <dgm:spPr/>
    </dgm:pt>
    <dgm:pt modelId="{40161807-5E90-4A01-B86D-E160A1AF7E34}" type="pres">
      <dgm:prSet presAssocID="{6B06378D-25A3-49EE-9205-0DD49D464454}" presName="child" presStyleLbl="bgAccFollowNode1" presStyleIdx="5" presStyleCnt="8" custScaleX="151808" custScaleY="94401"/>
      <dgm:spPr/>
      <dgm:t>
        <a:bodyPr/>
        <a:lstStyle/>
        <a:p>
          <a:endParaRPr lang="zh-CN" altLang="en-US"/>
        </a:p>
      </dgm:t>
    </dgm:pt>
    <dgm:pt modelId="{D454848F-3667-46EB-9AA3-41B783172C75}" type="pres">
      <dgm:prSet presAssocID="{6B06378D-25A3-49EE-9205-0DD49D464454}" presName="childTx" presStyleLbl="bgAccFollowNode1" presStyleIdx="5" presStyleCnt="8">
        <dgm:presLayoutVars>
          <dgm:bulletEnabled val="1"/>
        </dgm:presLayoutVars>
      </dgm:prSet>
      <dgm:spPr/>
      <dgm:t>
        <a:bodyPr/>
        <a:lstStyle/>
        <a:p>
          <a:endParaRPr lang="zh-CN" altLang="en-US"/>
        </a:p>
      </dgm:t>
    </dgm:pt>
    <dgm:pt modelId="{F25E32AB-619F-44A9-B6CB-A96B0920A790}" type="pres">
      <dgm:prSet presAssocID="{B91F60B8-0916-45D8-8200-7D3E75B9A5B9}" presName="comp" presStyleCnt="0"/>
      <dgm:spPr/>
    </dgm:pt>
    <dgm:pt modelId="{F2BEF3D5-35B4-4BA6-9092-5BD54626E215}" type="pres">
      <dgm:prSet presAssocID="{B91F60B8-0916-45D8-8200-7D3E75B9A5B9}" presName="child" presStyleLbl="bgAccFollowNode1" presStyleIdx="6" presStyleCnt="8" custScaleX="151808" custScaleY="94401"/>
      <dgm:spPr/>
      <dgm:t>
        <a:bodyPr/>
        <a:lstStyle/>
        <a:p>
          <a:endParaRPr lang="zh-CN" altLang="en-US"/>
        </a:p>
      </dgm:t>
    </dgm:pt>
    <dgm:pt modelId="{5CCEB11D-35DB-4CDE-9758-C497CA746E29}" type="pres">
      <dgm:prSet presAssocID="{B91F60B8-0916-45D8-8200-7D3E75B9A5B9}" presName="childTx" presStyleLbl="bgAccFollowNode1" presStyleIdx="6" presStyleCnt="8">
        <dgm:presLayoutVars>
          <dgm:bulletEnabled val="1"/>
        </dgm:presLayoutVars>
      </dgm:prSet>
      <dgm:spPr/>
      <dgm:t>
        <a:bodyPr/>
        <a:lstStyle/>
        <a:p>
          <a:endParaRPr lang="zh-CN" altLang="en-US"/>
        </a:p>
      </dgm:t>
    </dgm:pt>
    <dgm:pt modelId="{2E524AE5-3970-4394-9CB2-DD73C0B588A4}" type="pres">
      <dgm:prSet presAssocID="{35B2AD58-02AD-40AA-A108-F46806E80A6E}" presName="comp" presStyleCnt="0"/>
      <dgm:spPr/>
    </dgm:pt>
    <dgm:pt modelId="{8692F478-45AC-444E-BCAD-B1C23704B79F}" type="pres">
      <dgm:prSet presAssocID="{35B2AD58-02AD-40AA-A108-F46806E80A6E}" presName="child" presStyleLbl="bgAccFollowNode1" presStyleIdx="7" presStyleCnt="8" custScaleX="151808" custScaleY="94401"/>
      <dgm:spPr/>
      <dgm:t>
        <a:bodyPr/>
        <a:lstStyle/>
        <a:p>
          <a:endParaRPr lang="zh-CN" altLang="en-US"/>
        </a:p>
      </dgm:t>
    </dgm:pt>
    <dgm:pt modelId="{F2C163FE-9BB8-4C66-A64C-6CE9ED3A3B02}" type="pres">
      <dgm:prSet presAssocID="{35B2AD58-02AD-40AA-A108-F46806E80A6E}" presName="childTx" presStyleLbl="bgAccFollowNode1" presStyleIdx="7" presStyleCnt="8">
        <dgm:presLayoutVars>
          <dgm:bulletEnabled val="1"/>
        </dgm:presLayoutVars>
      </dgm:prSet>
      <dgm:spPr/>
      <dgm:t>
        <a:bodyPr/>
        <a:lstStyle/>
        <a:p>
          <a:endParaRPr lang="zh-CN" altLang="en-US"/>
        </a:p>
      </dgm:t>
    </dgm:pt>
    <dgm:pt modelId="{845F8864-B84F-4B86-8323-D547D7FA9039}" type="pres">
      <dgm:prSet presAssocID="{42C47251-4704-4ED2-955A-49EA75E23948}" presName="negSpace" presStyleCnt="0"/>
      <dgm:spPr/>
    </dgm:pt>
    <dgm:pt modelId="{955E0B6D-ED6F-4DC2-93B4-06B57B92A8DC}" type="pres">
      <dgm:prSet presAssocID="{42C47251-4704-4ED2-955A-49EA75E23948}" presName="circle" presStyleLbl="node1" presStyleIdx="1" presStyleCnt="2" custLinFactNeighborX="-81438" custLinFactNeighborY="-413"/>
      <dgm:spPr/>
      <dgm:t>
        <a:bodyPr/>
        <a:lstStyle/>
        <a:p>
          <a:endParaRPr lang="zh-CN" altLang="en-US"/>
        </a:p>
      </dgm:t>
    </dgm:pt>
  </dgm:ptLst>
  <dgm:cxnLst>
    <dgm:cxn modelId="{52DB2400-695E-42B9-987D-3145EA255393}" type="presOf" srcId="{074A328D-16B0-4697-95D0-930CB29C7015}" destId="{B4D2051C-00A0-4BE0-AD2A-769BF3625DFC}" srcOrd="0" destOrd="0" presId="urn:microsoft.com/office/officeart/2005/8/layout/hList9"/>
    <dgm:cxn modelId="{7165764D-AD71-4B2E-815D-65BB5AAFA0A1}" type="presOf" srcId="{E4F40DE1-81AF-4244-87ED-C8806B92F2BF}" destId="{0E90FD78-7DF8-4B98-AEBB-C3D0EBDF59A5}" srcOrd="0" destOrd="0" presId="urn:microsoft.com/office/officeart/2005/8/layout/hList9"/>
    <dgm:cxn modelId="{9A6D09A2-0655-42AC-AB20-669CD0937D80}" type="presOf" srcId="{B91F60B8-0916-45D8-8200-7D3E75B9A5B9}" destId="{5CCEB11D-35DB-4CDE-9758-C497CA746E29}" srcOrd="1" destOrd="0" presId="urn:microsoft.com/office/officeart/2005/8/layout/hList9"/>
    <dgm:cxn modelId="{3E34631B-69EE-42B9-BFE8-4D0C2DB6274D}" type="presOf" srcId="{229EDFAE-D6B6-42FC-A68C-70C6D7BBC2FD}" destId="{41E30E87-7B28-45E2-8B83-6508957AD99B}" srcOrd="1" destOrd="0" presId="urn:microsoft.com/office/officeart/2005/8/layout/hList9"/>
    <dgm:cxn modelId="{5B704C52-EEC0-43E4-BBEF-781AF6CB6FF1}" srcId="{7AFD367A-C083-4AEF-8969-11656F8256E8}" destId="{074A328D-16B0-4697-95D0-930CB29C7015}" srcOrd="3" destOrd="0" parTransId="{F75A1323-83EC-4253-AB90-E0DCC34BE90F}" sibTransId="{C1466771-A7F0-4D9E-B38D-D7A0E7749321}"/>
    <dgm:cxn modelId="{BA1F988D-F97D-44D2-9A46-96A47F390E36}" srcId="{42C47251-4704-4ED2-955A-49EA75E23948}" destId="{B91F60B8-0916-45D8-8200-7D3E75B9A5B9}" srcOrd="2" destOrd="0" parTransId="{186D37BF-87DB-4B4B-9487-0CC93DFBA2DE}" sibTransId="{AD6E9621-76D6-477B-B486-6A8BBA9CA62C}"/>
    <dgm:cxn modelId="{5AE67671-5760-4703-BCA6-ADF68E9391AD}" type="presOf" srcId="{B14A200B-5ED6-4BCA-A4EE-FB105A69875B}" destId="{7DFBDD11-B91E-40B2-A461-CFC7589B06A3}" srcOrd="0" destOrd="0" presId="urn:microsoft.com/office/officeart/2005/8/layout/hList9"/>
    <dgm:cxn modelId="{8C22E111-FC52-4DB0-B674-17DB58D6B2A9}" type="presOf" srcId="{35B2AD58-02AD-40AA-A108-F46806E80A6E}" destId="{F2C163FE-9BB8-4C66-A64C-6CE9ED3A3B02}" srcOrd="1" destOrd="0" presId="urn:microsoft.com/office/officeart/2005/8/layout/hList9"/>
    <dgm:cxn modelId="{BF47152A-CB79-4DF7-B8C0-BDF725FE09D0}" type="presOf" srcId="{B91F60B8-0916-45D8-8200-7D3E75B9A5B9}" destId="{F2BEF3D5-35B4-4BA6-9092-5BD54626E215}" srcOrd="0" destOrd="0" presId="urn:microsoft.com/office/officeart/2005/8/layout/hList9"/>
    <dgm:cxn modelId="{83E45DAA-9E2D-423F-A980-A03A77EA70C7}" type="presOf" srcId="{CD15C380-3D8F-4E8C-B460-C1BD4E45D973}" destId="{6E7FE500-93D4-46DD-A466-C9DE08D36ABD}" srcOrd="1" destOrd="0" presId="urn:microsoft.com/office/officeart/2005/8/layout/hList9"/>
    <dgm:cxn modelId="{BC07DE06-AF88-4718-8C2B-A7B1617027FE}" srcId="{42C47251-4704-4ED2-955A-49EA75E23948}" destId="{6B06378D-25A3-49EE-9205-0DD49D464454}" srcOrd="1" destOrd="0" parTransId="{20A98A95-56BC-45DC-90C7-B5F23D08FFE3}" sibTransId="{E63494C1-D56D-4BF4-B0AE-58B2DCC5B9E5}"/>
    <dgm:cxn modelId="{3F9048E9-C9A9-4862-9AA9-EBDFA46C69FA}" type="presOf" srcId="{074A328D-16B0-4697-95D0-930CB29C7015}" destId="{0EE8654C-2AC5-4CB5-8DD5-615DB0B50F9F}" srcOrd="1" destOrd="0" presId="urn:microsoft.com/office/officeart/2005/8/layout/hList9"/>
    <dgm:cxn modelId="{A3B90ED8-54A6-427B-B29D-5D046519AB23}" srcId="{7AFD367A-C083-4AEF-8969-11656F8256E8}" destId="{229EDFAE-D6B6-42FC-A68C-70C6D7BBC2FD}" srcOrd="0" destOrd="0" parTransId="{471071E2-1685-4C31-8F4D-F6D7EEA34040}" sibTransId="{CAA289A9-C5C4-435E-9747-ADEAFF6AE76B}"/>
    <dgm:cxn modelId="{9C457C93-8AC4-4551-8E85-B094B635A549}" type="presOf" srcId="{7AFD367A-C083-4AEF-8969-11656F8256E8}" destId="{85750948-33D1-4784-89CD-4187078B3A7F}" srcOrd="0" destOrd="0" presId="urn:microsoft.com/office/officeart/2005/8/layout/hList9"/>
    <dgm:cxn modelId="{52FAB70F-60E0-4323-8BC7-E55CDA6E7CE0}" srcId="{42C47251-4704-4ED2-955A-49EA75E23948}" destId="{CD15C380-3D8F-4E8C-B460-C1BD4E45D973}" srcOrd="0" destOrd="0" parTransId="{B5B4C86A-4EAE-49A0-B4F0-DD3F782AAC44}" sibTransId="{F546E151-6EAA-439E-A986-F90FF84FFC40}"/>
    <dgm:cxn modelId="{76D7E259-E1F7-4EAD-A46E-B46902C64E9A}" type="presOf" srcId="{B14A200B-5ED6-4BCA-A4EE-FB105A69875B}" destId="{C35D0D05-7CF5-424B-91E5-80387E16D5E7}" srcOrd="1" destOrd="0" presId="urn:microsoft.com/office/officeart/2005/8/layout/hList9"/>
    <dgm:cxn modelId="{AF9F18AB-ACC2-427B-90E0-F6A2A57F14B7}" type="presOf" srcId="{8E391EAF-FD53-4C92-B028-CAC4169C0D25}" destId="{42DF6526-463C-43FA-BC5D-9E8066A5F354}" srcOrd="1" destOrd="0" presId="urn:microsoft.com/office/officeart/2005/8/layout/hList9"/>
    <dgm:cxn modelId="{3B950052-DD6F-4F28-8F00-A9954358C4CD}" type="presOf" srcId="{6B06378D-25A3-49EE-9205-0DD49D464454}" destId="{D454848F-3667-46EB-9AA3-41B783172C75}" srcOrd="1" destOrd="0" presId="urn:microsoft.com/office/officeart/2005/8/layout/hList9"/>
    <dgm:cxn modelId="{7D5BE61C-32EB-46A4-8C8D-8172136AA86C}" srcId="{42C47251-4704-4ED2-955A-49EA75E23948}" destId="{35B2AD58-02AD-40AA-A108-F46806E80A6E}" srcOrd="3" destOrd="0" parTransId="{515C5C1F-C6D8-479F-837D-66DF77A8B53F}" sibTransId="{3A1D2376-1370-4D67-A66C-ED0320DFD666}"/>
    <dgm:cxn modelId="{64F9CBB2-0D29-4DFF-BEEE-ABF1CB78EB65}" srcId="{7AFD367A-C083-4AEF-8969-11656F8256E8}" destId="{8E391EAF-FD53-4C92-B028-CAC4169C0D25}" srcOrd="1" destOrd="0" parTransId="{38068B03-1879-4B37-8DF7-B54D9C980A4D}" sibTransId="{936C0D95-9F1A-4D42-86C5-2940C44F8544}"/>
    <dgm:cxn modelId="{8004B4D1-E4DA-41C3-A333-C0B123F24F18}" type="presOf" srcId="{6B06378D-25A3-49EE-9205-0DD49D464454}" destId="{40161807-5E90-4A01-B86D-E160A1AF7E34}" srcOrd="0" destOrd="0" presId="urn:microsoft.com/office/officeart/2005/8/layout/hList9"/>
    <dgm:cxn modelId="{0A694798-51F3-432C-896F-EF11C0152216}" type="presOf" srcId="{35B2AD58-02AD-40AA-A108-F46806E80A6E}" destId="{8692F478-45AC-444E-BCAD-B1C23704B79F}" srcOrd="0" destOrd="0" presId="urn:microsoft.com/office/officeart/2005/8/layout/hList9"/>
    <dgm:cxn modelId="{9D979BE6-6654-40B1-9B51-0012868A3376}" type="presOf" srcId="{229EDFAE-D6B6-42FC-A68C-70C6D7BBC2FD}" destId="{25A334C7-5958-4693-B22B-F0ECDF8B394B}" srcOrd="0" destOrd="0" presId="urn:microsoft.com/office/officeart/2005/8/layout/hList9"/>
    <dgm:cxn modelId="{4EF55014-5993-40D3-A26A-F80449657A84}" srcId="{7AFD367A-C083-4AEF-8969-11656F8256E8}" destId="{B14A200B-5ED6-4BCA-A4EE-FB105A69875B}" srcOrd="2" destOrd="0" parTransId="{55CBB16A-BA4E-4C0B-8D3E-D0DDC27608AC}" sibTransId="{23B2F117-7257-4FA6-92E8-52C66D4C29BD}"/>
    <dgm:cxn modelId="{A716EA82-70E6-4EFD-8821-6E06C16F8917}" srcId="{E4F40DE1-81AF-4244-87ED-C8806B92F2BF}" destId="{42C47251-4704-4ED2-955A-49EA75E23948}" srcOrd="1" destOrd="0" parTransId="{75A9F06B-5F1D-4966-94F7-C76945A1EAC8}" sibTransId="{26A57402-8D55-45AF-B9A4-EA0717894561}"/>
    <dgm:cxn modelId="{DC8BBA77-EBF2-4C38-B4AE-411B09116CC8}" type="presOf" srcId="{8E391EAF-FD53-4C92-B028-CAC4169C0D25}" destId="{5DE1F709-EC11-42F7-AF92-A8E0A007CEEA}" srcOrd="0" destOrd="0" presId="urn:microsoft.com/office/officeart/2005/8/layout/hList9"/>
    <dgm:cxn modelId="{BF11E4DB-7355-4A2B-8F7D-BCC47670296E}" type="presOf" srcId="{42C47251-4704-4ED2-955A-49EA75E23948}" destId="{955E0B6D-ED6F-4DC2-93B4-06B57B92A8DC}" srcOrd="0" destOrd="0" presId="urn:microsoft.com/office/officeart/2005/8/layout/hList9"/>
    <dgm:cxn modelId="{192194B0-A355-4BAF-8418-A4CA849E780C}" type="presOf" srcId="{CD15C380-3D8F-4E8C-B460-C1BD4E45D973}" destId="{7F0E0831-ACBA-4F4F-BE0D-5490B1BB0A3E}" srcOrd="0" destOrd="0" presId="urn:microsoft.com/office/officeart/2005/8/layout/hList9"/>
    <dgm:cxn modelId="{E38702BA-E632-4A5C-920C-4D8E29E45491}" srcId="{E4F40DE1-81AF-4244-87ED-C8806B92F2BF}" destId="{7AFD367A-C083-4AEF-8969-11656F8256E8}" srcOrd="0" destOrd="0" parTransId="{9FD0A252-E8A8-4EA7-AEBB-C795941E5AB2}" sibTransId="{EC3EA03E-648E-4E15-86EE-92A957298DE5}"/>
    <dgm:cxn modelId="{74A54928-9C25-4830-8C66-A94BE9BB633A}" type="presParOf" srcId="{0E90FD78-7DF8-4B98-AEBB-C3D0EBDF59A5}" destId="{46EAB571-9446-440C-ABA0-C5BDE6BD01C5}" srcOrd="0" destOrd="0" presId="urn:microsoft.com/office/officeart/2005/8/layout/hList9"/>
    <dgm:cxn modelId="{B07765DD-ADA7-4938-922F-F2F9844984B0}" type="presParOf" srcId="{0E90FD78-7DF8-4B98-AEBB-C3D0EBDF59A5}" destId="{8BAB72D6-26B8-4368-A802-B761D0235A5A}" srcOrd="1" destOrd="0" presId="urn:microsoft.com/office/officeart/2005/8/layout/hList9"/>
    <dgm:cxn modelId="{A5E8501B-9DBF-4B9B-94A5-ECC5C85F7714}" type="presParOf" srcId="{8BAB72D6-26B8-4368-A802-B761D0235A5A}" destId="{E460C351-8D84-4F42-BB90-36F5EF1DC9CB}" srcOrd="0" destOrd="0" presId="urn:microsoft.com/office/officeart/2005/8/layout/hList9"/>
    <dgm:cxn modelId="{9BC9C815-45B8-4D4F-8662-65853ACECA81}" type="presParOf" srcId="{8BAB72D6-26B8-4368-A802-B761D0235A5A}" destId="{83F8CFB7-2E0B-4004-BAF1-799DCC0B3A57}" srcOrd="1" destOrd="0" presId="urn:microsoft.com/office/officeart/2005/8/layout/hList9"/>
    <dgm:cxn modelId="{478C3485-E0F9-4E9A-9061-BE123C1C9E55}" type="presParOf" srcId="{83F8CFB7-2E0B-4004-BAF1-799DCC0B3A57}" destId="{25A334C7-5958-4693-B22B-F0ECDF8B394B}" srcOrd="0" destOrd="0" presId="urn:microsoft.com/office/officeart/2005/8/layout/hList9"/>
    <dgm:cxn modelId="{A5008FE7-4B59-4D4E-8A19-87E13BEF8C61}" type="presParOf" srcId="{83F8CFB7-2E0B-4004-BAF1-799DCC0B3A57}" destId="{41E30E87-7B28-45E2-8B83-6508957AD99B}" srcOrd="1" destOrd="0" presId="urn:microsoft.com/office/officeart/2005/8/layout/hList9"/>
    <dgm:cxn modelId="{5B6F1718-16C2-4CB7-AC39-9C1FC058AD6B}" type="presParOf" srcId="{8BAB72D6-26B8-4368-A802-B761D0235A5A}" destId="{4B5AE264-2935-497E-9070-BF6F46DBA42D}" srcOrd="2" destOrd="0" presId="urn:microsoft.com/office/officeart/2005/8/layout/hList9"/>
    <dgm:cxn modelId="{56E06980-7C0E-464E-A539-A05F6F2EE1F4}" type="presParOf" srcId="{4B5AE264-2935-497E-9070-BF6F46DBA42D}" destId="{5DE1F709-EC11-42F7-AF92-A8E0A007CEEA}" srcOrd="0" destOrd="0" presId="urn:microsoft.com/office/officeart/2005/8/layout/hList9"/>
    <dgm:cxn modelId="{2FDB1A29-4112-4A1B-8AA7-CE4F8AC5F7D8}" type="presParOf" srcId="{4B5AE264-2935-497E-9070-BF6F46DBA42D}" destId="{42DF6526-463C-43FA-BC5D-9E8066A5F354}" srcOrd="1" destOrd="0" presId="urn:microsoft.com/office/officeart/2005/8/layout/hList9"/>
    <dgm:cxn modelId="{4D9CA6C0-F8C8-4A3E-9859-7F5A71C4F7F9}" type="presParOf" srcId="{8BAB72D6-26B8-4368-A802-B761D0235A5A}" destId="{647DCB65-352F-4A6A-A69F-7F5C5E47AD02}" srcOrd="3" destOrd="0" presId="urn:microsoft.com/office/officeart/2005/8/layout/hList9"/>
    <dgm:cxn modelId="{5F55DE83-20D4-4A64-AEBA-C74BCDB2CC6C}" type="presParOf" srcId="{647DCB65-352F-4A6A-A69F-7F5C5E47AD02}" destId="{7DFBDD11-B91E-40B2-A461-CFC7589B06A3}" srcOrd="0" destOrd="0" presId="urn:microsoft.com/office/officeart/2005/8/layout/hList9"/>
    <dgm:cxn modelId="{D7691181-3A12-4B21-97A9-4E5ED19E1DF3}" type="presParOf" srcId="{647DCB65-352F-4A6A-A69F-7F5C5E47AD02}" destId="{C35D0D05-7CF5-424B-91E5-80387E16D5E7}" srcOrd="1" destOrd="0" presId="urn:microsoft.com/office/officeart/2005/8/layout/hList9"/>
    <dgm:cxn modelId="{8BD37520-8059-4572-8A4F-F87C59F22C73}" type="presParOf" srcId="{8BAB72D6-26B8-4368-A802-B761D0235A5A}" destId="{C73C1EC0-6329-4E4E-AEED-ADE53D8F57A8}" srcOrd="4" destOrd="0" presId="urn:microsoft.com/office/officeart/2005/8/layout/hList9"/>
    <dgm:cxn modelId="{6E544463-5741-49B8-828C-874E26FAEF46}" type="presParOf" srcId="{C73C1EC0-6329-4E4E-AEED-ADE53D8F57A8}" destId="{B4D2051C-00A0-4BE0-AD2A-769BF3625DFC}" srcOrd="0" destOrd="0" presId="urn:microsoft.com/office/officeart/2005/8/layout/hList9"/>
    <dgm:cxn modelId="{3F57DF5B-8279-4586-A27F-6C78E4B4F40B}" type="presParOf" srcId="{C73C1EC0-6329-4E4E-AEED-ADE53D8F57A8}" destId="{0EE8654C-2AC5-4CB5-8DD5-615DB0B50F9F}" srcOrd="1" destOrd="0" presId="urn:microsoft.com/office/officeart/2005/8/layout/hList9"/>
    <dgm:cxn modelId="{9BD91EF4-38CD-4492-91AD-49F45569E81C}" type="presParOf" srcId="{0E90FD78-7DF8-4B98-AEBB-C3D0EBDF59A5}" destId="{507F6ABA-B180-4363-B7F7-FD4F469ABC22}" srcOrd="2" destOrd="0" presId="urn:microsoft.com/office/officeart/2005/8/layout/hList9"/>
    <dgm:cxn modelId="{C439E8F1-78F6-431F-A66C-25C14B2559E3}" type="presParOf" srcId="{0E90FD78-7DF8-4B98-AEBB-C3D0EBDF59A5}" destId="{85750948-33D1-4784-89CD-4187078B3A7F}" srcOrd="3" destOrd="0" presId="urn:microsoft.com/office/officeart/2005/8/layout/hList9"/>
    <dgm:cxn modelId="{A4A0EBED-DC36-4335-BE8F-6448055ACCB3}" type="presParOf" srcId="{0E90FD78-7DF8-4B98-AEBB-C3D0EBDF59A5}" destId="{45B9B606-457C-4CF3-B737-759437100E0A}" srcOrd="4" destOrd="0" presId="urn:microsoft.com/office/officeart/2005/8/layout/hList9"/>
    <dgm:cxn modelId="{93B3DCF3-E529-456F-BB6F-896DB90F6705}" type="presParOf" srcId="{0E90FD78-7DF8-4B98-AEBB-C3D0EBDF59A5}" destId="{DC8B84D5-00E4-43EB-B7C9-B21FA57EE624}" srcOrd="5" destOrd="0" presId="urn:microsoft.com/office/officeart/2005/8/layout/hList9"/>
    <dgm:cxn modelId="{AB288AF6-D353-4E4A-A5D2-CC36D9076935}" type="presParOf" srcId="{0E90FD78-7DF8-4B98-AEBB-C3D0EBDF59A5}" destId="{4283EF9D-EC19-4FED-B907-9C534B4CBA83}" srcOrd="6" destOrd="0" presId="urn:microsoft.com/office/officeart/2005/8/layout/hList9"/>
    <dgm:cxn modelId="{A2DC7853-A606-4DE6-AA1C-726C90D0C601}" type="presParOf" srcId="{4283EF9D-EC19-4FED-B907-9C534B4CBA83}" destId="{0CF66044-28FA-4BCD-B27C-9A05AFAC251F}" srcOrd="0" destOrd="0" presId="urn:microsoft.com/office/officeart/2005/8/layout/hList9"/>
    <dgm:cxn modelId="{57932B6C-28B6-40D5-8C75-FE8FCFD58062}" type="presParOf" srcId="{4283EF9D-EC19-4FED-B907-9C534B4CBA83}" destId="{D8C064B5-D7C0-4962-BAD5-01B6B4B4A100}" srcOrd="1" destOrd="0" presId="urn:microsoft.com/office/officeart/2005/8/layout/hList9"/>
    <dgm:cxn modelId="{0076FC46-07C1-417F-A1E2-32A71A498859}" type="presParOf" srcId="{D8C064B5-D7C0-4962-BAD5-01B6B4B4A100}" destId="{7F0E0831-ACBA-4F4F-BE0D-5490B1BB0A3E}" srcOrd="0" destOrd="0" presId="urn:microsoft.com/office/officeart/2005/8/layout/hList9"/>
    <dgm:cxn modelId="{F3B0B8BE-964B-43F5-B074-8921D8B55ED8}" type="presParOf" srcId="{D8C064B5-D7C0-4962-BAD5-01B6B4B4A100}" destId="{6E7FE500-93D4-46DD-A466-C9DE08D36ABD}" srcOrd="1" destOrd="0" presId="urn:microsoft.com/office/officeart/2005/8/layout/hList9"/>
    <dgm:cxn modelId="{172061B4-3DE6-4BA1-AA22-75717995992F}" type="presParOf" srcId="{4283EF9D-EC19-4FED-B907-9C534B4CBA83}" destId="{528657F5-E73C-42EC-A2AB-E926C2CA9055}" srcOrd="2" destOrd="0" presId="urn:microsoft.com/office/officeart/2005/8/layout/hList9"/>
    <dgm:cxn modelId="{D8AAAE61-59C5-4437-80F6-34F3C5116AE9}" type="presParOf" srcId="{528657F5-E73C-42EC-A2AB-E926C2CA9055}" destId="{40161807-5E90-4A01-B86D-E160A1AF7E34}" srcOrd="0" destOrd="0" presId="urn:microsoft.com/office/officeart/2005/8/layout/hList9"/>
    <dgm:cxn modelId="{9AA4D482-4263-4FDB-A14F-4837A964CC97}" type="presParOf" srcId="{528657F5-E73C-42EC-A2AB-E926C2CA9055}" destId="{D454848F-3667-46EB-9AA3-41B783172C75}" srcOrd="1" destOrd="0" presId="urn:microsoft.com/office/officeart/2005/8/layout/hList9"/>
    <dgm:cxn modelId="{B63D9652-7AE5-4688-BD01-B8AEABA14FE3}" type="presParOf" srcId="{4283EF9D-EC19-4FED-B907-9C534B4CBA83}" destId="{F25E32AB-619F-44A9-B6CB-A96B0920A790}" srcOrd="3" destOrd="0" presId="urn:microsoft.com/office/officeart/2005/8/layout/hList9"/>
    <dgm:cxn modelId="{853624C1-E655-4AEE-8F57-71C7DA4A81E8}" type="presParOf" srcId="{F25E32AB-619F-44A9-B6CB-A96B0920A790}" destId="{F2BEF3D5-35B4-4BA6-9092-5BD54626E215}" srcOrd="0" destOrd="0" presId="urn:microsoft.com/office/officeart/2005/8/layout/hList9"/>
    <dgm:cxn modelId="{332C485C-88B9-41A7-874B-E826AB78CC6D}" type="presParOf" srcId="{F25E32AB-619F-44A9-B6CB-A96B0920A790}" destId="{5CCEB11D-35DB-4CDE-9758-C497CA746E29}" srcOrd="1" destOrd="0" presId="urn:microsoft.com/office/officeart/2005/8/layout/hList9"/>
    <dgm:cxn modelId="{202628F2-29FC-43D5-898A-80E2A3290F9A}" type="presParOf" srcId="{4283EF9D-EC19-4FED-B907-9C534B4CBA83}" destId="{2E524AE5-3970-4394-9CB2-DD73C0B588A4}" srcOrd="4" destOrd="0" presId="urn:microsoft.com/office/officeart/2005/8/layout/hList9"/>
    <dgm:cxn modelId="{EC848BAF-D298-422E-961C-CEC8ACC985DD}" type="presParOf" srcId="{2E524AE5-3970-4394-9CB2-DD73C0B588A4}" destId="{8692F478-45AC-444E-BCAD-B1C23704B79F}" srcOrd="0" destOrd="0" presId="urn:microsoft.com/office/officeart/2005/8/layout/hList9"/>
    <dgm:cxn modelId="{A2EB5257-092C-4832-BF52-02C712757813}" type="presParOf" srcId="{2E524AE5-3970-4394-9CB2-DD73C0B588A4}" destId="{F2C163FE-9BB8-4C66-A64C-6CE9ED3A3B02}" srcOrd="1" destOrd="0" presId="urn:microsoft.com/office/officeart/2005/8/layout/hList9"/>
    <dgm:cxn modelId="{B336ECA9-5E5E-48DE-AC44-714E6F6B1067}" type="presParOf" srcId="{0E90FD78-7DF8-4B98-AEBB-C3D0EBDF59A5}" destId="{845F8864-B84F-4B86-8323-D547D7FA9039}" srcOrd="7" destOrd="0" presId="urn:microsoft.com/office/officeart/2005/8/layout/hList9"/>
    <dgm:cxn modelId="{D040FA1B-3EF0-4BA4-A5DF-22BCA973D442}" type="presParOf" srcId="{0E90FD78-7DF8-4B98-AEBB-C3D0EBDF59A5}" destId="{955E0B6D-ED6F-4DC2-93B4-06B57B92A8DC}"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C22FA-0474-403F-9972-A9D5449B5159}">
      <dsp:nvSpPr>
        <dsp:cNvPr id="0" name=""/>
        <dsp:cNvSpPr/>
      </dsp:nvSpPr>
      <dsp:spPr>
        <a:xfrm>
          <a:off x="4920" y="138662"/>
          <a:ext cx="1456579" cy="874802"/>
        </a:xfrm>
        <a:prstGeom prst="roundRect">
          <a:avLst>
            <a:gd name="adj" fmla="val 10000"/>
          </a:avLst>
        </a:prstGeom>
        <a:solidFill>
          <a:schemeClr val="tx2">
            <a:lumMod val="60000"/>
            <a:lumOff val="40000"/>
          </a:schemeClr>
        </a:solidFill>
        <a:ln w="381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rPr>
            <a:t>对象创建</a:t>
          </a:r>
        </a:p>
      </dsp:txBody>
      <dsp:txXfrm>
        <a:off x="30542" y="164284"/>
        <a:ext cx="1405335" cy="823558"/>
      </dsp:txXfrm>
    </dsp:sp>
    <dsp:sp modelId="{901A3DA6-FACB-4DE6-8813-023C284819CD}">
      <dsp:nvSpPr>
        <dsp:cNvPr id="0" name=""/>
        <dsp:cNvSpPr/>
      </dsp:nvSpPr>
      <dsp:spPr>
        <a:xfrm>
          <a:off x="1607158" y="395448"/>
          <a:ext cx="308794" cy="361231"/>
        </a:xfrm>
        <a:prstGeom prst="rightArrow">
          <a:avLst>
            <a:gd name="adj1" fmla="val 60000"/>
            <a:gd name="adj2" fmla="val 50000"/>
          </a:avLst>
        </a:prstGeom>
        <a:solidFill>
          <a:schemeClr val="tx2">
            <a:lumMod val="60000"/>
            <a:lumOff val="40000"/>
          </a:schemeClr>
        </a:solidFill>
        <a:ln w="38100">
          <a:solidFill>
            <a:schemeClr val="accent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solidFill>
              <a:schemeClr val="tx1">
                <a:lumMod val="85000"/>
                <a:lumOff val="15000"/>
              </a:schemeClr>
            </a:solidFill>
            <a:latin typeface="微软雅黑" panose="020B0503020204020204" pitchFamily="34" charset="-122"/>
            <a:ea typeface="微软雅黑" panose="020B0503020204020204" pitchFamily="34" charset="-122"/>
          </a:endParaRPr>
        </a:p>
      </dsp:txBody>
      <dsp:txXfrm>
        <a:off x="1607158" y="467694"/>
        <a:ext cx="216156" cy="216739"/>
      </dsp:txXfrm>
    </dsp:sp>
    <dsp:sp modelId="{51E3F87A-57C6-4C77-A6C1-0E0599128E85}">
      <dsp:nvSpPr>
        <dsp:cNvPr id="0" name=""/>
        <dsp:cNvSpPr/>
      </dsp:nvSpPr>
      <dsp:spPr>
        <a:xfrm>
          <a:off x="2044132" y="138662"/>
          <a:ext cx="2896511" cy="874802"/>
        </a:xfrm>
        <a:prstGeom prst="roundRect">
          <a:avLst>
            <a:gd name="adj" fmla="val 10000"/>
          </a:avLst>
        </a:prstGeom>
        <a:solidFill>
          <a:schemeClr val="tx2">
            <a:lumMod val="60000"/>
            <a:lumOff val="40000"/>
          </a:schemeClr>
        </a:solidFill>
        <a:ln w="381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rPr>
            <a:t>实现</a:t>
          </a:r>
          <a:r>
            <a:rPr lang="en-US" altLang="zh-CN" sz="2400" kern="1200" dirty="0" err="1">
              <a:solidFill>
                <a:schemeClr val="tx1">
                  <a:lumMod val="85000"/>
                  <a:lumOff val="15000"/>
                </a:schemeClr>
              </a:solidFill>
              <a:latin typeface="微软雅黑" panose="020B0503020204020204" pitchFamily="34" charset="-122"/>
              <a:ea typeface="微软雅黑" panose="020B0503020204020204" pitchFamily="34" charset="-122"/>
            </a:rPr>
            <a:t>onReceive</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endParaRPr>
        </a:p>
      </dsp:txBody>
      <dsp:txXfrm>
        <a:off x="2069754" y="164284"/>
        <a:ext cx="2845267" cy="823558"/>
      </dsp:txXfrm>
    </dsp:sp>
    <dsp:sp modelId="{3A08C26A-8072-4C16-B0A8-32BDE893F750}">
      <dsp:nvSpPr>
        <dsp:cNvPr id="0" name=""/>
        <dsp:cNvSpPr/>
      </dsp:nvSpPr>
      <dsp:spPr>
        <a:xfrm>
          <a:off x="5086301" y="395448"/>
          <a:ext cx="308794" cy="361231"/>
        </a:xfrm>
        <a:prstGeom prst="rightArrow">
          <a:avLst>
            <a:gd name="adj1" fmla="val 60000"/>
            <a:gd name="adj2" fmla="val 50000"/>
          </a:avLst>
        </a:prstGeom>
        <a:solidFill>
          <a:schemeClr val="tx2">
            <a:lumMod val="60000"/>
            <a:lumOff val="40000"/>
          </a:schemeClr>
        </a:solidFill>
        <a:ln w="38100">
          <a:solidFill>
            <a:schemeClr val="accent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solidFill>
              <a:schemeClr val="tx1">
                <a:lumMod val="85000"/>
                <a:lumOff val="15000"/>
              </a:schemeClr>
            </a:solidFill>
            <a:latin typeface="微软雅黑" panose="020B0503020204020204" pitchFamily="34" charset="-122"/>
            <a:ea typeface="微软雅黑" panose="020B0503020204020204" pitchFamily="34" charset="-122"/>
          </a:endParaRPr>
        </a:p>
      </dsp:txBody>
      <dsp:txXfrm>
        <a:off x="5086301" y="467694"/>
        <a:ext cx="216156" cy="216739"/>
      </dsp:txXfrm>
    </dsp:sp>
    <dsp:sp modelId="{6F3E40B6-8E37-49DC-A8D9-04C853C0CD42}">
      <dsp:nvSpPr>
        <dsp:cNvPr id="0" name=""/>
        <dsp:cNvSpPr/>
      </dsp:nvSpPr>
      <dsp:spPr>
        <a:xfrm>
          <a:off x="5523275" y="138662"/>
          <a:ext cx="1456579" cy="874802"/>
        </a:xfrm>
        <a:prstGeom prst="roundRect">
          <a:avLst>
            <a:gd name="adj" fmla="val 10000"/>
          </a:avLst>
        </a:prstGeom>
        <a:solidFill>
          <a:schemeClr val="tx2">
            <a:lumMod val="60000"/>
            <a:lumOff val="40000"/>
          </a:schemeClr>
        </a:solidFill>
        <a:ln w="381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rPr>
            <a:t>对象结束</a:t>
          </a:r>
        </a:p>
      </dsp:txBody>
      <dsp:txXfrm>
        <a:off x="5548897" y="164284"/>
        <a:ext cx="1405335" cy="823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334C7-5958-4693-B22B-F0ECDF8B394B}">
      <dsp:nvSpPr>
        <dsp:cNvPr id="0" name=""/>
        <dsp:cNvSpPr/>
      </dsp:nvSpPr>
      <dsp:spPr>
        <a:xfrm>
          <a:off x="1890747" y="472356"/>
          <a:ext cx="4006515" cy="1152960"/>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zh-CN" altLang="en-US" sz="2400" kern="1200" dirty="0"/>
            <a:t>完全异步</a:t>
          </a:r>
        </a:p>
      </dsp:txBody>
      <dsp:txXfrm>
        <a:off x="2531789" y="472356"/>
        <a:ext cx="3365473" cy="1152960"/>
      </dsp:txXfrm>
    </dsp:sp>
    <dsp:sp modelId="{5DE1F709-EC11-42F7-AF92-A8E0A007CEEA}">
      <dsp:nvSpPr>
        <dsp:cNvPr id="0" name=""/>
        <dsp:cNvSpPr/>
      </dsp:nvSpPr>
      <dsp:spPr>
        <a:xfrm>
          <a:off x="1890747" y="1625316"/>
          <a:ext cx="4006515" cy="1152960"/>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zh-CN" altLang="en-US" sz="2400" kern="1200" dirty="0"/>
            <a:t>无法终止</a:t>
          </a:r>
        </a:p>
      </dsp:txBody>
      <dsp:txXfrm>
        <a:off x="2531789" y="1625316"/>
        <a:ext cx="3365473" cy="1152960"/>
      </dsp:txXfrm>
    </dsp:sp>
    <dsp:sp modelId="{7DFBDD11-B91E-40B2-A461-CFC7589B06A3}">
      <dsp:nvSpPr>
        <dsp:cNvPr id="0" name=""/>
        <dsp:cNvSpPr/>
      </dsp:nvSpPr>
      <dsp:spPr>
        <a:xfrm>
          <a:off x="1890747" y="2778277"/>
          <a:ext cx="4006515" cy="1152960"/>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zh-CN" altLang="en-US" sz="2400" kern="1200" dirty="0"/>
            <a:t>无法传递处理结果</a:t>
          </a:r>
        </a:p>
      </dsp:txBody>
      <dsp:txXfrm>
        <a:off x="2531789" y="2778277"/>
        <a:ext cx="3365473" cy="1152960"/>
      </dsp:txXfrm>
    </dsp:sp>
    <dsp:sp modelId="{B4D2051C-00A0-4BE0-AD2A-769BF3625DFC}">
      <dsp:nvSpPr>
        <dsp:cNvPr id="0" name=""/>
        <dsp:cNvSpPr/>
      </dsp:nvSpPr>
      <dsp:spPr>
        <a:xfrm>
          <a:off x="1881103" y="3896799"/>
          <a:ext cx="4014827" cy="1152960"/>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en-US" altLang="zh-CN" sz="2400" kern="1200" dirty="0" err="1"/>
            <a:t>sendBroadcast</a:t>
          </a:r>
          <a:endParaRPr lang="zh-CN" altLang="en-US" sz="2400" kern="1200" dirty="0"/>
        </a:p>
      </dsp:txBody>
      <dsp:txXfrm>
        <a:off x="2523475" y="3896799"/>
        <a:ext cx="3372454" cy="1152960"/>
      </dsp:txXfrm>
    </dsp:sp>
    <dsp:sp modelId="{85750948-33D1-4784-89CD-4187078B3A7F}">
      <dsp:nvSpPr>
        <dsp:cNvPr id="0" name=""/>
        <dsp:cNvSpPr/>
      </dsp:nvSpPr>
      <dsp:spPr>
        <a:xfrm>
          <a:off x="1224132" y="0"/>
          <a:ext cx="1178427" cy="1178427"/>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80000"/>
            </a:lnSpc>
            <a:spcBef>
              <a:spcPct val="0"/>
            </a:spcBef>
            <a:spcAft>
              <a:spcPts val="0"/>
            </a:spcAft>
          </a:pPr>
          <a:r>
            <a:rPr lang="zh-CN" altLang="en-US" sz="2000" kern="1200" smtClean="0">
              <a:latin typeface="微软雅黑" panose="020B0503020204020204" pitchFamily="34" charset="-122"/>
              <a:ea typeface="微软雅黑" panose="020B0503020204020204" pitchFamily="34" charset="-122"/>
            </a:rPr>
            <a:t>普通</a:t>
          </a:r>
          <a:endParaRPr lang="en-US" altLang="zh-CN" sz="2000" kern="1200" smtClean="0">
            <a:latin typeface="微软雅黑" panose="020B0503020204020204" pitchFamily="34" charset="-122"/>
            <a:ea typeface="微软雅黑" panose="020B0503020204020204" pitchFamily="34" charset="-122"/>
          </a:endParaRPr>
        </a:p>
        <a:p>
          <a:pPr lvl="0" algn="ctr" defTabSz="889000">
            <a:lnSpc>
              <a:spcPct val="80000"/>
            </a:lnSpc>
            <a:spcBef>
              <a:spcPct val="0"/>
            </a:spcBef>
            <a:spcAft>
              <a:spcPts val="0"/>
            </a:spcAft>
          </a:pPr>
          <a:r>
            <a:rPr lang="zh-CN" altLang="en-US" sz="2000" kern="1200" smtClean="0">
              <a:latin typeface="微软雅黑" panose="020B0503020204020204" pitchFamily="34" charset="-122"/>
              <a:ea typeface="微软雅黑" panose="020B0503020204020204" pitchFamily="34" charset="-122"/>
            </a:rPr>
            <a:t>广播</a:t>
          </a:r>
          <a:endParaRPr lang="zh-CN" altLang="en-US" sz="2000" kern="1200" dirty="0">
            <a:latin typeface="微软雅黑" panose="020B0503020204020204" pitchFamily="34" charset="-122"/>
            <a:ea typeface="微软雅黑" panose="020B0503020204020204" pitchFamily="34" charset="-122"/>
          </a:endParaRPr>
        </a:p>
      </dsp:txBody>
      <dsp:txXfrm>
        <a:off x="1396709" y="172577"/>
        <a:ext cx="833273" cy="833273"/>
      </dsp:txXfrm>
    </dsp:sp>
    <dsp:sp modelId="{7F0E0831-ACBA-4F4F-BE0D-5490B1BB0A3E}">
      <dsp:nvSpPr>
        <dsp:cNvPr id="0" name=""/>
        <dsp:cNvSpPr/>
      </dsp:nvSpPr>
      <dsp:spPr>
        <a:xfrm>
          <a:off x="7079846" y="472356"/>
          <a:ext cx="4073648" cy="1113003"/>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0">
            <a:lnSpc>
              <a:spcPct val="100000"/>
            </a:lnSpc>
            <a:spcBef>
              <a:spcPct val="0"/>
            </a:spcBef>
            <a:spcAft>
              <a:spcPts val="0"/>
            </a:spcAft>
          </a:pPr>
          <a:r>
            <a:rPr lang="zh-CN" altLang="en-US" sz="2400" kern="1200" dirty="0"/>
            <a:t>顺序接收</a:t>
          </a:r>
          <a:endParaRPr lang="en-US" altLang="zh-CN" sz="2400" kern="1200" dirty="0"/>
        </a:p>
        <a:p>
          <a:pPr lvl="0" algn="l" defTabSz="0">
            <a:lnSpc>
              <a:spcPct val="100000"/>
            </a:lnSpc>
            <a:spcBef>
              <a:spcPct val="0"/>
            </a:spcBef>
            <a:spcAft>
              <a:spcPts val="0"/>
            </a:spcAft>
          </a:pPr>
          <a:r>
            <a:rPr lang="en-US" altLang="zh-CN" sz="2400" kern="1200" dirty="0"/>
            <a:t>priority</a:t>
          </a:r>
          <a:r>
            <a:rPr lang="zh-CN" altLang="en-US" sz="2400" kern="1200" dirty="0"/>
            <a:t>属性</a:t>
          </a:r>
        </a:p>
      </dsp:txBody>
      <dsp:txXfrm>
        <a:off x="7731630" y="472356"/>
        <a:ext cx="3421864" cy="1113003"/>
      </dsp:txXfrm>
    </dsp:sp>
    <dsp:sp modelId="{40161807-5E90-4A01-B86D-E160A1AF7E34}">
      <dsp:nvSpPr>
        <dsp:cNvPr id="0" name=""/>
        <dsp:cNvSpPr/>
      </dsp:nvSpPr>
      <dsp:spPr>
        <a:xfrm>
          <a:off x="7079846" y="1585359"/>
          <a:ext cx="4073648" cy="1113003"/>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zh-CN" altLang="en-US" sz="2400" kern="1200" dirty="0"/>
            <a:t>可以终止</a:t>
          </a:r>
          <a:endParaRPr lang="en-US" altLang="zh-CN" sz="2400" kern="1200" dirty="0"/>
        </a:p>
        <a:p>
          <a:pPr lvl="0" algn="l" defTabSz="1066800">
            <a:lnSpc>
              <a:spcPct val="100000"/>
            </a:lnSpc>
            <a:spcBef>
              <a:spcPct val="0"/>
            </a:spcBef>
            <a:spcAft>
              <a:spcPts val="0"/>
            </a:spcAft>
          </a:pPr>
          <a:r>
            <a:rPr lang="en-US" altLang="zh-CN" sz="2400" kern="1200" dirty="0" err="1"/>
            <a:t>abortBroadcast</a:t>
          </a:r>
          <a:endParaRPr lang="en-US" altLang="zh-CN" sz="2400" kern="1200" dirty="0"/>
        </a:p>
      </dsp:txBody>
      <dsp:txXfrm>
        <a:off x="7731630" y="1585359"/>
        <a:ext cx="3421864" cy="1113003"/>
      </dsp:txXfrm>
    </dsp:sp>
    <dsp:sp modelId="{F2BEF3D5-35B4-4BA6-9092-5BD54626E215}">
      <dsp:nvSpPr>
        <dsp:cNvPr id="0" name=""/>
        <dsp:cNvSpPr/>
      </dsp:nvSpPr>
      <dsp:spPr>
        <a:xfrm>
          <a:off x="7079846" y="2698363"/>
          <a:ext cx="4073648" cy="1113003"/>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zh-CN" altLang="en-US" sz="2400" kern="1200" dirty="0"/>
            <a:t>可以传递处理结果</a:t>
          </a:r>
          <a:endParaRPr lang="en-US" altLang="zh-CN" sz="2400" kern="1200" dirty="0"/>
        </a:p>
        <a:p>
          <a:pPr lvl="0" algn="l" defTabSz="1066800">
            <a:lnSpc>
              <a:spcPct val="100000"/>
            </a:lnSpc>
            <a:spcBef>
              <a:spcPct val="0"/>
            </a:spcBef>
            <a:spcAft>
              <a:spcPts val="0"/>
            </a:spcAft>
          </a:pPr>
          <a:r>
            <a:rPr lang="en-US" altLang="zh-CN" sz="2400" kern="1200" dirty="0" smtClean="0"/>
            <a:t>setResultExtras</a:t>
          </a:r>
        </a:p>
        <a:p>
          <a:pPr lvl="0" algn="l" defTabSz="1066800">
            <a:lnSpc>
              <a:spcPct val="100000"/>
            </a:lnSpc>
            <a:spcBef>
              <a:spcPct val="0"/>
            </a:spcBef>
            <a:spcAft>
              <a:spcPts val="0"/>
            </a:spcAft>
          </a:pPr>
          <a:r>
            <a:rPr lang="en-US" altLang="zh-CN" sz="2400" kern="1200" dirty="0" smtClean="0"/>
            <a:t>getResultExtras</a:t>
          </a:r>
          <a:endParaRPr lang="zh-CN" altLang="en-US" sz="2400" kern="1200" dirty="0"/>
        </a:p>
      </dsp:txBody>
      <dsp:txXfrm>
        <a:off x="7731630" y="2698363"/>
        <a:ext cx="3421864" cy="1113003"/>
      </dsp:txXfrm>
    </dsp:sp>
    <dsp:sp modelId="{8692F478-45AC-444E-BCAD-B1C23704B79F}">
      <dsp:nvSpPr>
        <dsp:cNvPr id="0" name=""/>
        <dsp:cNvSpPr/>
      </dsp:nvSpPr>
      <dsp:spPr>
        <a:xfrm>
          <a:off x="7079846" y="3811367"/>
          <a:ext cx="4073648" cy="1113003"/>
        </a:xfrm>
        <a:prstGeom prst="rect">
          <a:avLst/>
        </a:prstGeom>
        <a:solidFill>
          <a:schemeClr val="accent3">
            <a:alpha val="90000"/>
            <a:tint val="40000"/>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100000"/>
            </a:lnSpc>
            <a:spcBef>
              <a:spcPct val="0"/>
            </a:spcBef>
            <a:spcAft>
              <a:spcPts val="0"/>
            </a:spcAft>
          </a:pPr>
          <a:r>
            <a:rPr lang="en-US" altLang="zh-CN" sz="2400" kern="1200" dirty="0" err="1"/>
            <a:t>sendOrderedBroadcast</a:t>
          </a:r>
          <a:endParaRPr lang="zh-CN" altLang="en-US" sz="2400" kern="1200" dirty="0"/>
        </a:p>
      </dsp:txBody>
      <dsp:txXfrm>
        <a:off x="7731630" y="3811367"/>
        <a:ext cx="3421864" cy="1113003"/>
      </dsp:txXfrm>
    </dsp:sp>
    <dsp:sp modelId="{955E0B6D-ED6F-4DC2-93B4-06B57B92A8DC}">
      <dsp:nvSpPr>
        <dsp:cNvPr id="0" name=""/>
        <dsp:cNvSpPr/>
      </dsp:nvSpPr>
      <dsp:spPr>
        <a:xfrm>
          <a:off x="6235828" y="0"/>
          <a:ext cx="1178427" cy="1178427"/>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80000"/>
            </a:lnSpc>
            <a:spcBef>
              <a:spcPct val="0"/>
            </a:spcBef>
            <a:spcAft>
              <a:spcPts val="0"/>
            </a:spcAft>
          </a:pPr>
          <a:r>
            <a:rPr lang="zh-CN" altLang="en-US" sz="2000" kern="1200" smtClean="0">
              <a:latin typeface="微软雅黑" panose="020B0503020204020204" pitchFamily="34" charset="-122"/>
              <a:ea typeface="微软雅黑" panose="020B0503020204020204" pitchFamily="34" charset="-122"/>
            </a:rPr>
            <a:t>有序</a:t>
          </a:r>
          <a:endParaRPr lang="en-US" altLang="zh-CN" sz="2000" kern="1200" smtClean="0">
            <a:latin typeface="微软雅黑" panose="020B0503020204020204" pitchFamily="34" charset="-122"/>
            <a:ea typeface="微软雅黑" panose="020B0503020204020204" pitchFamily="34" charset="-122"/>
          </a:endParaRPr>
        </a:p>
        <a:p>
          <a:pPr lvl="0" algn="ctr" defTabSz="889000">
            <a:lnSpc>
              <a:spcPct val="80000"/>
            </a:lnSpc>
            <a:spcBef>
              <a:spcPct val="0"/>
            </a:spcBef>
            <a:spcAft>
              <a:spcPts val="0"/>
            </a:spcAft>
          </a:pPr>
          <a:r>
            <a:rPr lang="zh-CN" altLang="en-US" sz="2000" kern="1200" smtClean="0">
              <a:latin typeface="微软雅黑" panose="020B0503020204020204" pitchFamily="34" charset="-122"/>
              <a:ea typeface="微软雅黑" panose="020B0503020204020204" pitchFamily="34" charset="-122"/>
            </a:rPr>
            <a:t>广播</a:t>
          </a:r>
          <a:endParaRPr lang="zh-CN" altLang="en-US" sz="2000" kern="1200" dirty="0">
            <a:latin typeface="微软雅黑" panose="020B0503020204020204" pitchFamily="34" charset="-122"/>
            <a:ea typeface="微软雅黑" panose="020B0503020204020204" pitchFamily="34" charset="-122"/>
          </a:endParaRPr>
        </a:p>
      </dsp:txBody>
      <dsp:txXfrm>
        <a:off x="6408405" y="172577"/>
        <a:ext cx="833273" cy="8332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a:t>
            </a:fld>
            <a:endParaRPr lang="zh-CN" altLang="en-US"/>
          </a:p>
        </p:txBody>
      </p:sp>
    </p:spTree>
    <p:extLst>
      <p:ext uri="{BB962C8B-B14F-4D97-AF65-F5344CB8AC3E}">
        <p14:creationId xmlns:p14="http://schemas.microsoft.com/office/powerpoint/2010/main" val="131292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http://developer.android.com/reference/android/content/Intent.html#ACTION_VIEW</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20</a:t>
            </a:fld>
            <a:endParaRPr lang="zh-CN" altLang="en-US"/>
          </a:p>
        </p:txBody>
      </p:sp>
    </p:spTree>
    <p:extLst>
      <p:ext uri="{BB962C8B-B14F-4D97-AF65-F5344CB8AC3E}">
        <p14:creationId xmlns:p14="http://schemas.microsoft.com/office/powerpoint/2010/main" val="104310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开机自动运行的</a:t>
            </a:r>
            <a:r>
              <a:rPr lang="en-US" altLang="zh-CN" dirty="0"/>
              <a:t>Service</a:t>
            </a:r>
          </a:p>
          <a:p>
            <a:r>
              <a:rPr lang="zh-CN" altLang="en-US" dirty="0"/>
              <a:t>短信提醒</a:t>
            </a:r>
            <a:endParaRPr lang="en-US" altLang="zh-CN" dirty="0"/>
          </a:p>
          <a:p>
            <a:r>
              <a:rPr lang="zh-CN" altLang="en-US" dirty="0"/>
              <a:t>手机电量显示</a:t>
            </a:r>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21</a:t>
            </a:fld>
            <a:endParaRPr lang="zh-CN" altLang="en-US"/>
          </a:p>
        </p:txBody>
      </p:sp>
    </p:spTree>
    <p:extLst>
      <p:ext uri="{BB962C8B-B14F-4D97-AF65-F5344CB8AC3E}">
        <p14:creationId xmlns:p14="http://schemas.microsoft.com/office/powerpoint/2010/main" val="153537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a:t>
            </a:r>
          </a:p>
          <a:p>
            <a:r>
              <a:rPr lang="en-US" altLang="zh-CN" dirty="0" smtClean="0"/>
              <a:t>                </a:t>
            </a:r>
            <a:r>
              <a:rPr lang="zh-CN" altLang="en-US" dirty="0" smtClean="0"/>
              <a:t>这是 </a:t>
            </a:r>
            <a:r>
              <a:rPr lang="en-US" altLang="zh-CN" dirty="0" smtClean="0"/>
              <a:t>8.0 </a:t>
            </a:r>
            <a:r>
              <a:rPr lang="zh-CN" altLang="en-US" dirty="0" smtClean="0"/>
              <a:t>的代码 和之前的版本有些差异  之前是</a:t>
            </a:r>
            <a:r>
              <a:rPr lang="en-US" altLang="zh-CN" dirty="0" smtClean="0"/>
              <a:t>ActivityManagerNative.getDefault(). </a:t>
            </a:r>
            <a:r>
              <a:rPr lang="zh-CN" altLang="en-US" dirty="0" smtClean="0"/>
              <a:t>现在是</a:t>
            </a:r>
            <a:r>
              <a:rPr lang="en-US" altLang="zh-CN" dirty="0" smtClean="0"/>
              <a:t>ActivityManager.getService()</a:t>
            </a:r>
            <a:r>
              <a:rPr lang="zh-CN" altLang="en-US" dirty="0" smtClean="0"/>
              <a:t>目的都实现同的，都是获取</a:t>
            </a:r>
            <a:r>
              <a:rPr lang="en-US" altLang="zh-CN" dirty="0" smtClean="0"/>
              <a:t>Singleton&lt;IActivityManager&gt; </a:t>
            </a:r>
          </a:p>
          <a:p>
            <a:r>
              <a:rPr lang="en-US" altLang="zh-CN" dirty="0" smtClean="0"/>
              <a:t>            */</a:t>
            </a:r>
          </a:p>
          <a:p>
            <a:endParaRPr lang="en-US" altLang="zh-CN" dirty="0" smtClean="0"/>
          </a:p>
          <a:p>
            <a:endParaRPr lang="en-US" altLang="zh-CN" dirty="0" smtClean="0"/>
          </a:p>
          <a:p>
            <a:r>
              <a:rPr lang="en-US" altLang="zh-CN" dirty="0" smtClean="0"/>
              <a:t>            final Intent intent = ActivityManager.getService().registerReceiver(</a:t>
            </a:r>
          </a:p>
          <a:p>
            <a:r>
              <a:rPr lang="en-US" altLang="zh-CN" dirty="0" smtClean="0"/>
              <a:t>                    mMainThread.getApplicationThread(), mBasePackageName, rd, filter,</a:t>
            </a:r>
          </a:p>
          <a:p>
            <a:r>
              <a:rPr lang="en-US" altLang="zh-CN" dirty="0" smtClean="0"/>
              <a:t>                    broadcastPermission, userId, flags);</a:t>
            </a:r>
          </a:p>
          <a:p>
            <a:r>
              <a:rPr lang="en-US" altLang="zh-CN" dirty="0" smtClean="0"/>
              <a:t>            if (intent != null) {</a:t>
            </a:r>
          </a:p>
          <a:p>
            <a:r>
              <a:rPr lang="en-US" altLang="zh-CN" dirty="0" smtClean="0"/>
              <a:t>                intent.setExtrasClassLoader(getClassLoader());</a:t>
            </a:r>
          </a:p>
          <a:p>
            <a:r>
              <a:rPr lang="en-US" altLang="zh-CN" dirty="0" smtClean="0"/>
              <a:t>                intent.prepareToEnterProcess();</a:t>
            </a:r>
          </a:p>
          <a:p>
            <a:r>
              <a:rPr lang="en-US" altLang="zh-CN" dirty="0" smtClean="0"/>
              <a:t>            }</a:t>
            </a:r>
          </a:p>
          <a:p>
            <a:r>
              <a:rPr lang="en-US" altLang="zh-CN" dirty="0" smtClean="0"/>
              <a:t>            return intent;</a:t>
            </a:r>
          </a:p>
          <a:p>
            <a:r>
              <a:rPr lang="en-US" altLang="zh-CN" dirty="0" smtClean="0"/>
              <a:t>        } catch (RemoteException e) {</a:t>
            </a:r>
          </a:p>
          <a:p>
            <a:r>
              <a:rPr lang="en-US" altLang="zh-CN" dirty="0" smtClean="0"/>
              <a:t>            throw e.rethrowFromSystemServer();</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24</a:t>
            </a:fld>
            <a:endParaRPr lang="zh-CN" altLang="en-US"/>
          </a:p>
        </p:txBody>
      </p:sp>
    </p:spTree>
    <p:extLst>
      <p:ext uri="{BB962C8B-B14F-4D97-AF65-F5344CB8AC3E}">
        <p14:creationId xmlns:p14="http://schemas.microsoft.com/office/powerpoint/2010/main" val="1929303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25</a:t>
            </a:fld>
            <a:endParaRPr lang="zh-CN" altLang="en-US"/>
          </a:p>
        </p:txBody>
      </p:sp>
    </p:spTree>
    <p:extLst>
      <p:ext uri="{BB962C8B-B14F-4D97-AF65-F5344CB8AC3E}">
        <p14:creationId xmlns:p14="http://schemas.microsoft.com/office/powerpoint/2010/main" val="236156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 普通广播：这种广播可以依次传递给各个处理器去处理</a:t>
            </a:r>
          </a:p>
          <a:p>
            <a:endParaRPr lang="zh-CN" altLang="en-US" dirty="0" smtClean="0"/>
          </a:p>
          <a:p>
            <a:r>
              <a:rPr lang="en-US" altLang="zh-CN" dirty="0" smtClean="0"/>
              <a:t>2</a:t>
            </a:r>
            <a:r>
              <a:rPr lang="zh-CN" altLang="en-US" dirty="0" smtClean="0"/>
              <a:t>、 有序广播：这种广播在处理器端的处理顺序是按照处理器的不同优先级来区分的，高优先级的处理器会优先截获这个消息，并且可以将这个消息删除</a:t>
            </a:r>
          </a:p>
          <a:p>
            <a:endParaRPr lang="zh-CN" altLang="en-US" dirty="0" smtClean="0"/>
          </a:p>
          <a:p>
            <a:r>
              <a:rPr lang="en-US" altLang="zh-CN" dirty="0" smtClean="0"/>
              <a:t>3</a:t>
            </a:r>
            <a:r>
              <a:rPr lang="zh-CN" altLang="en-US" dirty="0" smtClean="0"/>
              <a:t>、 粘性消息：粘性消息在发送后就一直存在于系统的消息容器里面，等待对应的处理器去处理，如果暂时没有处理器处理这个消息则一直在消息容器里面处于等待状态，粘性广播的</a:t>
            </a:r>
            <a:r>
              <a:rPr lang="en-US" altLang="zh-CN" dirty="0" smtClean="0"/>
              <a:t>Receiver</a:t>
            </a:r>
            <a:r>
              <a:rPr lang="zh-CN" altLang="en-US" dirty="0" smtClean="0"/>
              <a:t>如果被销毁，那么下次重建时会自动接收到消息数据。</a:t>
            </a:r>
          </a:p>
          <a:p>
            <a:endParaRPr lang="zh-CN" altLang="en-US" dirty="0" smtClean="0"/>
          </a:p>
          <a:p>
            <a:r>
              <a:rPr lang="zh-CN" altLang="en-US" dirty="0" smtClean="0"/>
              <a:t>注意：普通广播和粘性消息不同被截获，而有序广播是可以被截获的。</a:t>
            </a:r>
          </a:p>
          <a:p>
            <a:endParaRPr lang="zh-CN" altLang="en-US" dirty="0" smtClean="0"/>
          </a:p>
          <a:p>
            <a:r>
              <a:rPr lang="zh-CN" altLang="en-US" dirty="0" smtClean="0"/>
              <a:t>在</a:t>
            </a:r>
            <a:r>
              <a:rPr lang="en-US" altLang="zh-CN" dirty="0" smtClean="0"/>
              <a:t>Android</a:t>
            </a:r>
            <a:r>
              <a:rPr lang="zh-CN" altLang="en-US" dirty="0" smtClean="0"/>
              <a:t>系统粘性广播一般用来确保重要的状态改变后的信息被持久保存，并且能随时广播给新的广播接收器，比如电源的改变，因为耗电需要一个过程，前一个过程必须提前得到，否则可能遇到下次刚好接收到的广播后系统自动关机了，随之而来的是</a:t>
            </a:r>
            <a:r>
              <a:rPr lang="en-US" altLang="zh-CN" dirty="0" smtClean="0"/>
              <a:t>kill</a:t>
            </a:r>
            <a:r>
              <a:rPr lang="zh-CN" altLang="en-US" dirty="0" smtClean="0"/>
              <a:t>行为，所以对某些未处理完的任务来说，后果很严重。</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252444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27</a:t>
            </a:fld>
            <a:endParaRPr lang="zh-CN" altLang="en-US"/>
          </a:p>
        </p:txBody>
      </p:sp>
    </p:spTree>
    <p:extLst>
      <p:ext uri="{BB962C8B-B14F-4D97-AF65-F5344CB8AC3E}">
        <p14:creationId xmlns:p14="http://schemas.microsoft.com/office/powerpoint/2010/main" val="276688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11</a:t>
            </a:fld>
            <a:endParaRPr lang="zh-CN" altLang="en-US"/>
          </a:p>
        </p:txBody>
      </p:sp>
    </p:spTree>
    <p:extLst>
      <p:ext uri="{BB962C8B-B14F-4D97-AF65-F5344CB8AC3E}">
        <p14:creationId xmlns:p14="http://schemas.microsoft.com/office/powerpoint/2010/main" val="124741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12</a:t>
            </a:fld>
            <a:endParaRPr lang="zh-CN" altLang="en-US"/>
          </a:p>
        </p:txBody>
      </p:sp>
    </p:spTree>
    <p:extLst>
      <p:ext uri="{BB962C8B-B14F-4D97-AF65-F5344CB8AC3E}">
        <p14:creationId xmlns:p14="http://schemas.microsoft.com/office/powerpoint/2010/main" val="166667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13</a:t>
            </a:fld>
            <a:endParaRPr lang="zh-CN" altLang="en-US"/>
          </a:p>
        </p:txBody>
      </p:sp>
    </p:spTree>
    <p:extLst>
      <p:ext uri="{BB962C8B-B14F-4D97-AF65-F5344CB8AC3E}">
        <p14:creationId xmlns:p14="http://schemas.microsoft.com/office/powerpoint/2010/main" val="276028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15</a:t>
            </a:fld>
            <a:endParaRPr lang="zh-CN" altLang="en-US"/>
          </a:p>
        </p:txBody>
      </p:sp>
    </p:spTree>
    <p:extLst>
      <p:ext uri="{BB962C8B-B14F-4D97-AF65-F5344CB8AC3E}">
        <p14:creationId xmlns:p14="http://schemas.microsoft.com/office/powerpoint/2010/main" val="69139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16</a:t>
            </a:fld>
            <a:endParaRPr lang="zh-CN" altLang="en-US"/>
          </a:p>
        </p:txBody>
      </p:sp>
    </p:spTree>
    <p:extLst>
      <p:ext uri="{BB962C8B-B14F-4D97-AF65-F5344CB8AC3E}">
        <p14:creationId xmlns:p14="http://schemas.microsoft.com/office/powerpoint/2010/main" val="298248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17</a:t>
            </a:fld>
            <a:endParaRPr lang="zh-CN" altLang="en-US"/>
          </a:p>
        </p:txBody>
      </p:sp>
    </p:spTree>
    <p:extLst>
      <p:ext uri="{BB962C8B-B14F-4D97-AF65-F5344CB8AC3E}">
        <p14:creationId xmlns:p14="http://schemas.microsoft.com/office/powerpoint/2010/main" val="108228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http://developer.android.com/reference/android/content/Intent.html#ACTION_VIEW</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18</a:t>
            </a:fld>
            <a:endParaRPr lang="zh-CN" altLang="en-US"/>
          </a:p>
        </p:txBody>
      </p:sp>
    </p:spTree>
    <p:extLst>
      <p:ext uri="{BB962C8B-B14F-4D97-AF65-F5344CB8AC3E}">
        <p14:creationId xmlns:p14="http://schemas.microsoft.com/office/powerpoint/2010/main" val="380301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http://developer.android.com/reference/android/content/Intent.html#ACTION_VIEW</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19</a:t>
            </a:fld>
            <a:endParaRPr lang="zh-CN" altLang="en-US"/>
          </a:p>
        </p:txBody>
      </p:sp>
    </p:spTree>
    <p:extLst>
      <p:ext uri="{BB962C8B-B14F-4D97-AF65-F5344CB8AC3E}">
        <p14:creationId xmlns:p14="http://schemas.microsoft.com/office/powerpoint/2010/main" val="3838014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1">
                <a:lumMod val="95000"/>
              </a:schemeClr>
            </a:gs>
            <a:gs pos="56000">
              <a:schemeClr val="bg1">
                <a:lumMod val="95000"/>
              </a:schemeClr>
            </a:gs>
            <a:gs pos="100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439817" y="3311768"/>
            <a:ext cx="6336703" cy="1354460"/>
          </a:xfrm>
        </p:spPr>
        <p:txBody>
          <a:bodyPr>
            <a:noAutofit/>
          </a:bodyPr>
          <a:lstStyle>
            <a:lvl1pPr>
              <a:defRPr lang="zh-CN" altLang="en-US" sz="4000" b="0" dirty="0">
                <a:solidFill>
                  <a:schemeClr val="tx1">
                    <a:lumMod val="65000"/>
                    <a:lumOff val="3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8432" y="2222074"/>
            <a:ext cx="2053312" cy="2431062"/>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cxnSp>
        <p:nvCxnSpPr>
          <p:cNvPr id="15" name="直接连接符 8"/>
          <p:cNvCxnSpPr>
            <a:cxnSpLocks noChangeShapeType="1"/>
          </p:cNvCxnSpPr>
          <p:nvPr userDrawn="1"/>
        </p:nvCxnSpPr>
        <p:spPr bwMode="auto">
          <a:xfrm>
            <a:off x="4007769" y="2087632"/>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userDrawn="1"/>
        </p:nvCxnSpPr>
        <p:spPr bwMode="auto">
          <a:xfrm>
            <a:off x="4827169" y="3167752"/>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grpSp>
        <p:nvGrpSpPr>
          <p:cNvPr id="19" name="组合 18"/>
          <p:cNvGrpSpPr/>
          <p:nvPr userDrawn="1"/>
        </p:nvGrpSpPr>
        <p:grpSpPr>
          <a:xfrm>
            <a:off x="7807001" y="6237561"/>
            <a:ext cx="4254228" cy="461665"/>
            <a:chOff x="7890444" y="6278695"/>
            <a:chExt cx="4254228" cy="461665"/>
          </a:xfrm>
        </p:grpSpPr>
        <p:sp>
          <p:nvSpPr>
            <p:cNvPr id="17"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sp>
        <p:nvSpPr>
          <p:cNvPr id="21" name="文本框 20"/>
          <p:cNvSpPr txBox="1"/>
          <p:nvPr userDrawn="1"/>
        </p:nvSpPr>
        <p:spPr>
          <a:xfrm>
            <a:off x="5015880" y="2264747"/>
            <a:ext cx="5354543" cy="830997"/>
          </a:xfrm>
          <a:prstGeom prst="rect">
            <a:avLst/>
          </a:prstGeom>
          <a:noFill/>
        </p:spPr>
        <p:txBody>
          <a:bodyPr wrap="none" rtlCol="0">
            <a:spAutoFit/>
          </a:bodyPr>
          <a:lstStyle/>
          <a:p>
            <a:r>
              <a:rPr lang="en-US" altLang="zh-CN" sz="4800" b="1" cap="none" spc="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Android</a:t>
            </a:r>
            <a:r>
              <a:rPr lang="en-US" altLang="zh-CN"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基础开发</a:t>
            </a:r>
            <a:endParaRPr lang="zh-CN" altLang="en-US" sz="4800" b="1" cap="none" spc="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1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1271464" y="274638"/>
            <a:ext cx="9842883" cy="958118"/>
          </a:xfrm>
        </p:spPr>
        <p:txBody>
          <a:bodyPr/>
          <a:lstStyle/>
          <a:p>
            <a:r>
              <a:rPr lang="zh-CN" altLang="en-US" dirty="0"/>
              <a:t>单击此处编辑母版标题样式</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53" name="矩形 52"/>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5352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1463" y="274638"/>
            <a:ext cx="9842884" cy="958118"/>
          </a:xfrm>
        </p:spPr>
        <p:txBody>
          <a:bodyPr/>
          <a:lstStyle/>
          <a:p>
            <a:r>
              <a:rPr lang="zh-CN" altLang="en-US"/>
              <a:t>单击此处编辑母版标题样式</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15" name="矩形 14"/>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17" name="图片 16"/>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155732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2018/4/9</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596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2018/4/9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9" name="矩形 8"/>
          <p:cNvSpPr/>
          <p:nvPr userDrawn="1"/>
        </p:nvSpPr>
        <p:spPr>
          <a:xfrm>
            <a:off x="2159563" y="1268760"/>
            <a:ext cx="7620805" cy="2160240"/>
          </a:xfrm>
          <a:prstGeom prst="rect">
            <a:avLst/>
          </a:prstGeom>
          <a:noFill/>
        </p:spPr>
        <p:txBody>
          <a:bodyPr wrap="none" lIns="91440" tIns="45720" rIns="91440" bIns="45720" numCol="1">
            <a:prstTxWarp prst="textDeflateBottom">
              <a:avLst>
                <a:gd name="adj" fmla="val 32993"/>
              </a:avLst>
            </a:prstTxWarp>
            <a:spAutoFit/>
          </a:bodyPr>
          <a:lstStyle/>
          <a:p>
            <a:r>
              <a:rPr lang="en-US" altLang="zh-CN"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Thank you</a:t>
            </a:r>
            <a:r>
              <a:rPr lang="zh-CN" altLang="en-US"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a:t>
            </a:r>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55840" y="2276871"/>
            <a:ext cx="2736304" cy="3239705"/>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spTree>
    <p:extLst>
      <p:ext uri="{BB962C8B-B14F-4D97-AF65-F5344CB8AC3E}">
        <p14:creationId xmlns:p14="http://schemas.microsoft.com/office/powerpoint/2010/main" val="16145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2018/4/9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2511" y="1"/>
            <a:ext cx="610446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15573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a:t>第十一章</a:t>
            </a:r>
            <a:br>
              <a:rPr lang="zh-CN" altLang="en-US"/>
            </a:br>
            <a:r>
              <a:rPr lang="en-US" altLang="zh-CN"/>
              <a:t>BroadCastReceiver</a:t>
            </a:r>
          </a:p>
        </p:txBody>
      </p:sp>
    </p:spTree>
    <p:extLst>
      <p:ext uri="{BB962C8B-B14F-4D97-AF65-F5344CB8AC3E}">
        <p14:creationId xmlns:p14="http://schemas.microsoft.com/office/powerpoint/2010/main" val="246536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839416" y="1600201"/>
            <a:ext cx="10742984" cy="3917031"/>
          </a:xfrm>
        </p:spPr>
        <p:txBody>
          <a:bodyPr/>
          <a:lstStyle/>
          <a:p>
            <a:r>
              <a:rPr lang="en-US" altLang="zh-CN" dirty="0" err="1"/>
              <a:t>BroadcastReceiver</a:t>
            </a:r>
            <a:r>
              <a:rPr lang="zh-CN" altLang="en-US" dirty="0"/>
              <a:t>是</a:t>
            </a:r>
            <a:r>
              <a:rPr lang="en-US" altLang="zh-CN" dirty="0"/>
              <a:t>Android</a:t>
            </a:r>
            <a:r>
              <a:rPr lang="zh-CN" altLang="en-US" dirty="0"/>
              <a:t>中接收广播的类。</a:t>
            </a:r>
            <a:endParaRPr lang="en-US" altLang="zh-CN" dirty="0"/>
          </a:p>
          <a:p>
            <a:r>
              <a:rPr lang="zh-CN" altLang="en-US" dirty="0"/>
              <a:t>在</a:t>
            </a:r>
            <a:r>
              <a:rPr lang="en-US" altLang="zh-CN" dirty="0" err="1"/>
              <a:t>BroadcastReceiver</a:t>
            </a:r>
            <a:r>
              <a:rPr lang="zh-CN" altLang="en-US" dirty="0"/>
              <a:t>中可以接收广播，并做出相应处理，不会</a:t>
            </a:r>
            <a:r>
              <a:rPr lang="zh-CN" altLang="en-US" dirty="0">
                <a:solidFill>
                  <a:srgbClr val="C00000"/>
                </a:solidFill>
              </a:rPr>
              <a:t>直接显示页面</a:t>
            </a:r>
            <a:r>
              <a:rPr lang="zh-CN" altLang="en-US" dirty="0"/>
              <a:t>，一般处理为：</a:t>
            </a:r>
            <a:endParaRPr lang="en-US" altLang="zh-CN" dirty="0"/>
          </a:p>
          <a:p>
            <a:pPr lvl="1"/>
            <a:r>
              <a:rPr lang="zh-CN" altLang="en-US" dirty="0" smtClean="0"/>
              <a:t>启动</a:t>
            </a:r>
            <a:r>
              <a:rPr lang="en-US" altLang="zh-CN" dirty="0" smtClean="0"/>
              <a:t>Activity</a:t>
            </a:r>
            <a:r>
              <a:rPr lang="zh-CN" altLang="en-US" dirty="0"/>
              <a:t>来显示</a:t>
            </a:r>
            <a:r>
              <a:rPr lang="zh-CN" altLang="en-US"/>
              <a:t>相应</a:t>
            </a:r>
            <a:r>
              <a:rPr lang="zh-CN" altLang="en-US" smtClean="0"/>
              <a:t>内容。</a:t>
            </a:r>
            <a:endParaRPr lang="en-US" altLang="zh-CN" dirty="0"/>
          </a:p>
          <a:p>
            <a:pPr lvl="1"/>
            <a:r>
              <a:rPr lang="zh-CN" altLang="en-US" dirty="0"/>
              <a:t>使用</a:t>
            </a:r>
            <a:r>
              <a:rPr lang="en-US" altLang="zh-CN" dirty="0" err="1"/>
              <a:t>NotificationManager</a:t>
            </a:r>
            <a:r>
              <a:rPr lang="zh-CN" altLang="en-US" dirty="0"/>
              <a:t>来</a:t>
            </a:r>
            <a:r>
              <a:rPr lang="zh-CN" altLang="en-US"/>
              <a:t>通知</a:t>
            </a:r>
            <a:r>
              <a:rPr lang="zh-CN" altLang="en-US" smtClean="0"/>
              <a:t>用户。</a:t>
            </a:r>
            <a:endParaRPr lang="en-US" altLang="zh-CN" dirty="0"/>
          </a:p>
          <a:p>
            <a:pPr lvl="1"/>
            <a:r>
              <a:rPr lang="zh-CN" altLang="en-US" dirty="0"/>
              <a:t>广播给</a:t>
            </a:r>
            <a:r>
              <a:rPr lang="zh-CN" altLang="en-US"/>
              <a:t>其他</a:t>
            </a:r>
            <a:r>
              <a:rPr lang="zh-CN" altLang="en-US" smtClean="0"/>
              <a:t>应用程序。</a:t>
            </a:r>
            <a:endParaRPr lang="en-US" altLang="zh-CN" dirty="0"/>
          </a:p>
          <a:p>
            <a:r>
              <a:rPr lang="en-US" altLang="zh-CN" dirty="0" err="1"/>
              <a:t>BroadcastReceiver</a:t>
            </a:r>
            <a:r>
              <a:rPr lang="zh-CN" altLang="en-US"/>
              <a:t>的</a:t>
            </a:r>
            <a:r>
              <a:rPr lang="zh-CN" altLang="en-US" smtClean="0"/>
              <a:t>生命周期：</a:t>
            </a:r>
            <a:endParaRPr lang="zh-CN" altLang="en-US" dirty="0"/>
          </a:p>
        </p:txBody>
      </p:sp>
      <p:graphicFrame>
        <p:nvGraphicFramePr>
          <p:cNvPr id="2" name="图示 1"/>
          <p:cNvGraphicFramePr/>
          <p:nvPr>
            <p:extLst>
              <p:ext uri="{D42A27DB-BD31-4B8C-83A1-F6EECF244321}">
                <p14:modId xmlns:p14="http://schemas.microsoft.com/office/powerpoint/2010/main" val="2041005955"/>
              </p:ext>
            </p:extLst>
          </p:nvPr>
        </p:nvGraphicFramePr>
        <p:xfrm>
          <a:off x="2495600" y="5365457"/>
          <a:ext cx="6984776"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a:t>广播接收者</a:t>
            </a:r>
          </a:p>
        </p:txBody>
      </p:sp>
    </p:spTree>
    <p:extLst>
      <p:ext uri="{BB962C8B-B14F-4D97-AF65-F5344CB8AC3E}">
        <p14:creationId xmlns:p14="http://schemas.microsoft.com/office/powerpoint/2010/main" val="52195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down)">
                                      <p:cBhvr>
                                        <p:cTn id="11" dur="500"/>
                                        <p:tgtEl>
                                          <p:spTgt spid="8">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down)">
                                      <p:cBhvr>
                                        <p:cTn id="19" dur="500"/>
                                        <p:tgtEl>
                                          <p:spTgt spid="8">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circle(in)">
                                      <p:cBhvr>
                                        <p:cTn id="28" dur="20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arn(inVertical)">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839416" y="1600201"/>
            <a:ext cx="10742984" cy="4525963"/>
          </a:xfrm>
        </p:spPr>
        <p:txBody>
          <a:bodyPr/>
          <a:lstStyle/>
          <a:p>
            <a:r>
              <a:rPr lang="zh-CN" altLang="en-US" dirty="0" smtClean="0">
                <a:solidFill>
                  <a:schemeClr val="tx1">
                    <a:lumMod val="85000"/>
                    <a:lumOff val="15000"/>
                  </a:schemeClr>
                </a:solidFill>
              </a:rPr>
              <a:t>使用步骤：</a:t>
            </a:r>
            <a:endParaRPr lang="en-US" altLang="zh-CN" dirty="0" smtClean="0">
              <a:solidFill>
                <a:schemeClr val="tx1">
                  <a:lumMod val="85000"/>
                  <a:lumOff val="15000"/>
                </a:schemeClr>
              </a:solidFill>
            </a:endParaRPr>
          </a:p>
          <a:p>
            <a:pPr lvl="1"/>
            <a:r>
              <a:rPr lang="zh-CN" altLang="en-US" dirty="0" smtClean="0">
                <a:solidFill>
                  <a:schemeClr val="tx1">
                    <a:lumMod val="85000"/>
                    <a:lumOff val="15000"/>
                  </a:schemeClr>
                </a:solidFill>
              </a:rPr>
              <a:t>自定义</a:t>
            </a:r>
            <a:r>
              <a:rPr lang="en-US" altLang="zh-CN" dirty="0" smtClean="0">
                <a:solidFill>
                  <a:schemeClr val="tx1">
                    <a:lumMod val="85000"/>
                    <a:lumOff val="15000"/>
                  </a:schemeClr>
                </a:solidFill>
              </a:rPr>
              <a:t>BroadcastReceiver</a:t>
            </a:r>
            <a:r>
              <a:rPr lang="zh-CN" altLang="en-US" dirty="0" smtClean="0">
                <a:solidFill>
                  <a:schemeClr val="tx1">
                    <a:lumMod val="85000"/>
                    <a:lumOff val="15000"/>
                  </a:schemeClr>
                </a:solidFill>
              </a:rPr>
              <a:t>，复写</a:t>
            </a:r>
            <a:r>
              <a:rPr lang="en-US" altLang="zh-CN" dirty="0" smtClean="0">
                <a:solidFill>
                  <a:schemeClr val="tx1">
                    <a:lumMod val="85000"/>
                    <a:lumOff val="15000"/>
                  </a:schemeClr>
                </a:solidFill>
              </a:rPr>
              <a:t>onReceive</a:t>
            </a:r>
            <a:r>
              <a:rPr lang="en-US" altLang="zh-CN" smtClean="0">
                <a:solidFill>
                  <a:schemeClr val="tx1">
                    <a:lumMod val="85000"/>
                    <a:lumOff val="15000"/>
                  </a:schemeClr>
                </a:solidFill>
              </a:rPr>
              <a:t>()</a:t>
            </a:r>
            <a:r>
              <a:rPr lang="zh-CN" altLang="en-US" smtClean="0">
                <a:solidFill>
                  <a:schemeClr val="tx1">
                    <a:lumMod val="85000"/>
                    <a:lumOff val="15000"/>
                  </a:schemeClr>
                </a:solidFill>
              </a:rPr>
              <a:t>方法。</a:t>
            </a:r>
            <a:endParaRPr lang="en-US" altLang="zh-CN" dirty="0" smtClean="0">
              <a:solidFill>
                <a:schemeClr val="tx1">
                  <a:lumMod val="85000"/>
                  <a:lumOff val="15000"/>
                </a:schemeClr>
              </a:solidFill>
            </a:endParaRPr>
          </a:p>
          <a:p>
            <a:pPr lvl="1"/>
            <a:r>
              <a:rPr lang="zh-CN" altLang="en-US" dirty="0" smtClean="0">
                <a:solidFill>
                  <a:schemeClr val="tx1">
                    <a:lumMod val="85000"/>
                    <a:lumOff val="15000"/>
                  </a:schemeClr>
                </a:solidFill>
              </a:rPr>
              <a:t>设置</a:t>
            </a:r>
            <a:r>
              <a:rPr lang="en-US" altLang="zh-CN" dirty="0" smtClean="0">
                <a:solidFill>
                  <a:schemeClr val="tx1">
                    <a:lumMod val="85000"/>
                    <a:lumOff val="15000"/>
                  </a:schemeClr>
                </a:solidFill>
              </a:rPr>
              <a:t>BroadcastReceiver</a:t>
            </a:r>
            <a:r>
              <a:rPr lang="zh-CN" altLang="en-US" dirty="0" smtClean="0">
                <a:solidFill>
                  <a:schemeClr val="tx1">
                    <a:lumMod val="85000"/>
                    <a:lumOff val="15000"/>
                  </a:schemeClr>
                </a:solidFill>
              </a:rPr>
              <a:t>能够接收的广播类型并注册该</a:t>
            </a:r>
            <a:r>
              <a:rPr lang="en-US" altLang="zh-CN" dirty="0" smtClean="0">
                <a:solidFill>
                  <a:schemeClr val="tx1">
                    <a:lumMod val="85000"/>
                    <a:lumOff val="15000"/>
                  </a:schemeClr>
                </a:solidFill>
              </a:rPr>
              <a:t>BroadcastReceiver</a:t>
            </a:r>
            <a:r>
              <a:rPr lang="zh-CN" altLang="en-US" dirty="0" smtClean="0">
                <a:solidFill>
                  <a:schemeClr val="tx1">
                    <a:lumMod val="85000"/>
                    <a:lumOff val="15000"/>
                  </a:schemeClr>
                </a:solidFill>
              </a:rPr>
              <a:t>（静态注册</a:t>
            </a:r>
            <a:r>
              <a:rPr lang="en-US" altLang="zh-CN" dirty="0" smtClean="0">
                <a:solidFill>
                  <a:schemeClr val="tx1">
                    <a:lumMod val="85000"/>
                    <a:lumOff val="15000"/>
                  </a:schemeClr>
                </a:solidFill>
              </a:rPr>
              <a:t>/</a:t>
            </a:r>
            <a:r>
              <a:rPr lang="zh-CN" altLang="en-US" dirty="0" smtClean="0">
                <a:solidFill>
                  <a:schemeClr val="tx1">
                    <a:lumMod val="85000"/>
                    <a:lumOff val="15000"/>
                  </a:schemeClr>
                </a:solidFill>
              </a:rPr>
              <a:t>动态</a:t>
            </a:r>
            <a:r>
              <a:rPr lang="zh-CN" altLang="en-US" smtClean="0">
                <a:solidFill>
                  <a:schemeClr val="tx1">
                    <a:lumMod val="85000"/>
                    <a:lumOff val="15000"/>
                  </a:schemeClr>
                </a:solidFill>
              </a:rPr>
              <a:t>注册）。</a:t>
            </a:r>
            <a:endParaRPr lang="en-US" altLang="zh-CN" dirty="0" smtClean="0">
              <a:solidFill>
                <a:schemeClr val="tx1">
                  <a:lumMod val="85000"/>
                  <a:lumOff val="15000"/>
                </a:schemeClr>
              </a:solidFill>
            </a:endParaRPr>
          </a:p>
          <a:p>
            <a:pPr lvl="1"/>
            <a:r>
              <a:rPr lang="en-US" altLang="zh-CN" dirty="0" smtClean="0">
                <a:solidFill>
                  <a:schemeClr val="tx1">
                    <a:lumMod val="85000"/>
                    <a:lumOff val="15000"/>
                  </a:schemeClr>
                </a:solidFill>
              </a:rPr>
              <a:t>[ </a:t>
            </a:r>
            <a:r>
              <a:rPr lang="zh-CN" altLang="en-US" dirty="0" smtClean="0">
                <a:solidFill>
                  <a:schemeClr val="tx1">
                    <a:lumMod val="85000"/>
                    <a:lumOff val="15000"/>
                  </a:schemeClr>
                </a:solidFill>
              </a:rPr>
              <a:t>添加</a:t>
            </a:r>
            <a:r>
              <a:rPr lang="zh-CN" altLang="en-US" dirty="0">
                <a:solidFill>
                  <a:schemeClr val="tx1">
                    <a:lumMod val="85000"/>
                    <a:lumOff val="15000"/>
                  </a:schemeClr>
                </a:solidFill>
              </a:rPr>
              <a:t>相应</a:t>
            </a:r>
            <a:r>
              <a:rPr lang="zh-CN" altLang="en-US" smtClean="0">
                <a:solidFill>
                  <a:schemeClr val="tx1">
                    <a:lumMod val="85000"/>
                    <a:lumOff val="15000"/>
                  </a:schemeClr>
                </a:solidFill>
              </a:rPr>
              <a:t>权限</a:t>
            </a:r>
            <a:r>
              <a:rPr lang="en-US" altLang="zh-CN">
                <a:solidFill>
                  <a:schemeClr val="tx1">
                    <a:lumMod val="85000"/>
                    <a:lumOff val="15000"/>
                  </a:schemeClr>
                </a:solidFill>
              </a:rPr>
              <a:t> </a:t>
            </a:r>
            <a:r>
              <a:rPr lang="en-US" altLang="zh-CN" smtClean="0">
                <a:solidFill>
                  <a:schemeClr val="tx1">
                    <a:lumMod val="85000"/>
                    <a:lumOff val="15000"/>
                  </a:schemeClr>
                </a:solidFill>
              </a:rPr>
              <a:t>]</a:t>
            </a:r>
            <a:r>
              <a:rPr lang="zh-CN" altLang="en-US" smtClean="0">
                <a:solidFill>
                  <a:schemeClr val="tx1">
                    <a:lumMod val="85000"/>
                    <a:lumOff val="15000"/>
                  </a:schemeClr>
                </a:solidFill>
              </a:rPr>
              <a:t>。</a:t>
            </a:r>
            <a:endParaRPr lang="en-US" altLang="zh-CN" dirty="0" smtClean="0">
              <a:solidFill>
                <a:schemeClr val="tx1">
                  <a:lumMod val="85000"/>
                  <a:lumOff val="15000"/>
                </a:schemeClr>
              </a:solidFill>
            </a:endParaRPr>
          </a:p>
          <a:p>
            <a:pPr lvl="1"/>
            <a:r>
              <a:rPr lang="zh-CN" altLang="en-US" dirty="0" smtClean="0">
                <a:solidFill>
                  <a:schemeClr val="tx1">
                    <a:lumMod val="85000"/>
                    <a:lumOff val="15000"/>
                  </a:schemeClr>
                </a:solidFill>
              </a:rPr>
              <a:t>调用</a:t>
            </a:r>
            <a:r>
              <a:rPr lang="en-US" altLang="zh-CN" dirty="0" smtClean="0">
                <a:solidFill>
                  <a:schemeClr val="tx1">
                    <a:lumMod val="85000"/>
                    <a:lumOff val="15000"/>
                  </a:schemeClr>
                </a:solidFill>
              </a:rPr>
              <a:t>Context</a:t>
            </a:r>
            <a:r>
              <a:rPr lang="zh-CN" altLang="en-US" dirty="0" smtClean="0">
                <a:solidFill>
                  <a:schemeClr val="tx1">
                    <a:lumMod val="85000"/>
                    <a:lumOff val="15000"/>
                  </a:schemeClr>
                </a:solidFill>
              </a:rPr>
              <a:t>的</a:t>
            </a:r>
            <a:r>
              <a:rPr lang="en-US" altLang="zh-CN" dirty="0" smtClean="0">
                <a:solidFill>
                  <a:schemeClr val="tx1">
                    <a:lumMod val="85000"/>
                    <a:lumOff val="15000"/>
                  </a:schemeClr>
                </a:solidFill>
              </a:rPr>
              <a:t>sendBroadcast()</a:t>
            </a:r>
            <a:r>
              <a:rPr lang="zh-CN" altLang="en-US" dirty="0" smtClean="0">
                <a:solidFill>
                  <a:schemeClr val="tx1">
                    <a:lumMod val="85000"/>
                    <a:lumOff val="15000"/>
                  </a:schemeClr>
                </a:solidFill>
              </a:rPr>
              <a:t>或</a:t>
            </a:r>
            <a:r>
              <a:rPr lang="en-US" altLang="zh-CN" dirty="0" smtClean="0">
                <a:solidFill>
                  <a:schemeClr val="tx1">
                    <a:lumMod val="85000"/>
                    <a:lumOff val="15000"/>
                  </a:schemeClr>
                </a:solidFill>
              </a:rPr>
              <a:t>sendOrderedBroadcastReceiver()</a:t>
            </a:r>
            <a:r>
              <a:rPr lang="zh-CN" altLang="en-US" smtClean="0">
                <a:solidFill>
                  <a:schemeClr val="tx1">
                    <a:lumMod val="85000"/>
                    <a:lumOff val="15000"/>
                  </a:schemeClr>
                </a:solidFill>
              </a:rPr>
              <a:t>启动</a:t>
            </a:r>
            <a:r>
              <a:rPr lang="en-US" altLang="zh-CN" smtClean="0">
                <a:solidFill>
                  <a:schemeClr val="tx1">
                    <a:lumMod val="85000"/>
                    <a:lumOff val="15000"/>
                  </a:schemeClr>
                </a:solidFill>
              </a:rPr>
              <a:t>BroadcastReceiver</a:t>
            </a:r>
            <a:r>
              <a:rPr lang="zh-CN" altLang="en-US" smtClean="0">
                <a:solidFill>
                  <a:schemeClr val="tx1">
                    <a:lumMod val="85000"/>
                    <a:lumOff val="15000"/>
                  </a:schemeClr>
                </a:solidFill>
              </a:rPr>
              <a:t>。</a:t>
            </a:r>
            <a:endParaRPr lang="zh-CN" altLang="en-US" dirty="0">
              <a:solidFill>
                <a:schemeClr val="tx1">
                  <a:lumMod val="85000"/>
                  <a:lumOff val="15000"/>
                </a:schemeClr>
              </a:solidFill>
            </a:endParaRPr>
          </a:p>
        </p:txBody>
      </p:sp>
      <p:sp>
        <p:nvSpPr>
          <p:cNvPr id="2" name="标题 1"/>
          <p:cNvSpPr>
            <a:spLocks noGrp="1"/>
          </p:cNvSpPr>
          <p:nvPr>
            <p:ph type="title"/>
          </p:nvPr>
        </p:nvSpPr>
        <p:spPr/>
        <p:txBody>
          <a:bodyPr/>
          <a:lstStyle/>
          <a:p>
            <a:r>
              <a:rPr lang="zh-CN" altLang="en-US"/>
              <a:t>广播接收者</a:t>
            </a:r>
          </a:p>
        </p:txBody>
      </p:sp>
    </p:spTree>
    <p:extLst>
      <p:ext uri="{BB962C8B-B14F-4D97-AF65-F5344CB8AC3E}">
        <p14:creationId xmlns:p14="http://schemas.microsoft.com/office/powerpoint/2010/main" val="3606524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09600" y="1600201"/>
            <a:ext cx="10972800" cy="4525963"/>
          </a:xfrm>
        </p:spPr>
        <p:txBody>
          <a:bodyPr/>
          <a:lstStyle/>
          <a:p>
            <a:endParaRPr lang="zh-CN" altLang="en-US"/>
          </a:p>
        </p:txBody>
      </p:sp>
      <p:sp>
        <p:nvSpPr>
          <p:cNvPr id="6" name="TextBox 3"/>
          <p:cNvSpPr txBox="1"/>
          <p:nvPr/>
        </p:nvSpPr>
        <p:spPr>
          <a:xfrm>
            <a:off x="479376" y="1600201"/>
            <a:ext cx="11377264" cy="434907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0" smtClean="0">
                <a:solidFill>
                  <a:srgbClr val="00B050"/>
                </a:solidFill>
              </a:rPr>
              <a:t>// </a:t>
            </a:r>
            <a:r>
              <a:rPr lang="zh-CN" altLang="en-US" b="0" smtClean="0">
                <a:solidFill>
                  <a:srgbClr val="00B050"/>
                </a:solidFill>
              </a:rPr>
              <a:t>自定义</a:t>
            </a:r>
            <a:r>
              <a:rPr lang="en-US" altLang="zh-CN" b="0" dirty="0" smtClean="0">
                <a:solidFill>
                  <a:srgbClr val="00B050"/>
                </a:solidFill>
              </a:rPr>
              <a:t>BroadcastReceiver</a:t>
            </a:r>
          </a:p>
          <a:p>
            <a:r>
              <a:rPr lang="en-US" altLang="zh-CN" dirty="0"/>
              <a:t>public class MyReceiver </a:t>
            </a:r>
            <a:r>
              <a:rPr lang="en-US" altLang="zh-CN" dirty="0">
                <a:solidFill>
                  <a:srgbClr val="C00000"/>
                </a:solidFill>
              </a:rPr>
              <a:t>extends BroadcastReceiver </a:t>
            </a:r>
            <a:r>
              <a:rPr lang="en-US" altLang="zh-CN" dirty="0"/>
              <a:t>{</a:t>
            </a:r>
          </a:p>
          <a:p>
            <a:r>
              <a:rPr lang="en-US" altLang="zh-CN" dirty="0" smtClean="0"/>
              <a:t>public </a:t>
            </a:r>
            <a:r>
              <a:rPr lang="en-US" altLang="zh-CN" dirty="0"/>
              <a:t>void </a:t>
            </a:r>
            <a:r>
              <a:rPr lang="en-US" altLang="zh-CN" dirty="0">
                <a:solidFill>
                  <a:srgbClr val="C00000"/>
                </a:solidFill>
              </a:rPr>
              <a:t>onReceive(Context context, Intent intent) </a:t>
            </a:r>
            <a:r>
              <a:rPr lang="en-US" altLang="zh-CN" dirty="0"/>
              <a:t>{</a:t>
            </a:r>
          </a:p>
          <a:p>
            <a:r>
              <a:rPr lang="en-US" altLang="zh-CN" dirty="0"/>
              <a:t>        Toast.makeText(context, "</a:t>
            </a:r>
            <a:r>
              <a:rPr lang="zh-CN" altLang="en-US" dirty="0"/>
              <a:t>接收到的</a:t>
            </a:r>
            <a:r>
              <a:rPr lang="en-US" altLang="zh-CN" dirty="0"/>
              <a:t>Intent</a:t>
            </a:r>
            <a:r>
              <a:rPr lang="zh-CN" altLang="en-US" dirty="0"/>
              <a:t>的</a:t>
            </a:r>
            <a:r>
              <a:rPr lang="en-US" altLang="zh-CN" dirty="0"/>
              <a:t>Action</a:t>
            </a:r>
            <a:r>
              <a:rPr lang="zh-CN" altLang="en-US" dirty="0"/>
              <a:t>为：</a:t>
            </a:r>
            <a:r>
              <a:rPr lang="en-US" altLang="zh-CN" dirty="0"/>
              <a:t>" + intent.getAction</a:t>
            </a:r>
            <a:r>
              <a:rPr lang="en-US" altLang="zh-CN" dirty="0" smtClean="0"/>
              <a:t>() + </a:t>
            </a:r>
            <a:r>
              <a:rPr lang="en-US" altLang="zh-CN" dirty="0"/>
              <a:t>"\n</a:t>
            </a:r>
            <a:r>
              <a:rPr lang="zh-CN" altLang="en-US" dirty="0"/>
              <a:t>消息的内容是：</a:t>
            </a:r>
            <a:r>
              <a:rPr lang="en-US" altLang="zh-CN" dirty="0"/>
              <a:t>" + intent.getStringExtra("msg"), Toast.LENGTH_SHORT)</a:t>
            </a:r>
          </a:p>
          <a:p>
            <a:r>
              <a:rPr lang="en-US" altLang="zh-CN" dirty="0"/>
              <a:t>                .show();</a:t>
            </a:r>
          </a:p>
          <a:p>
            <a:r>
              <a:rPr lang="en-US" altLang="zh-CN" dirty="0"/>
              <a:t>    }</a:t>
            </a:r>
          </a:p>
          <a:p>
            <a:r>
              <a:rPr lang="en-US" altLang="zh-CN" dirty="0"/>
              <a:t>}</a:t>
            </a:r>
            <a:endParaRPr lang="zh-CN" altLang="en-US" b="0" dirty="0"/>
          </a:p>
        </p:txBody>
      </p:sp>
      <p:sp>
        <p:nvSpPr>
          <p:cNvPr id="3" name="标题 2"/>
          <p:cNvSpPr>
            <a:spLocks noGrp="1"/>
          </p:cNvSpPr>
          <p:nvPr>
            <p:ph type="title"/>
          </p:nvPr>
        </p:nvSpPr>
        <p:spPr/>
        <p:txBody>
          <a:bodyPr/>
          <a:lstStyle/>
          <a:p>
            <a:r>
              <a:rPr lang="en-US" altLang="zh-CN"/>
              <a:t>BroadcastReceiver</a:t>
            </a:r>
            <a:endParaRPr lang="zh-CN" altLang="en-US"/>
          </a:p>
        </p:txBody>
      </p:sp>
    </p:spTree>
    <p:extLst>
      <p:ext uri="{BB962C8B-B14F-4D97-AF65-F5344CB8AC3E}">
        <p14:creationId xmlns:p14="http://schemas.microsoft.com/office/powerpoint/2010/main" val="2078489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09600" y="1600201"/>
            <a:ext cx="10972800" cy="4525963"/>
          </a:xfrm>
        </p:spPr>
        <p:txBody>
          <a:bodyPr/>
          <a:lstStyle/>
          <a:p>
            <a:endParaRPr lang="zh-CN" altLang="en-US"/>
          </a:p>
        </p:txBody>
      </p:sp>
      <p:sp>
        <p:nvSpPr>
          <p:cNvPr id="6" name="TextBox 3"/>
          <p:cNvSpPr txBox="1"/>
          <p:nvPr/>
        </p:nvSpPr>
        <p:spPr>
          <a:xfrm>
            <a:off x="479376" y="1600201"/>
            <a:ext cx="11377264" cy="2764903"/>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0" smtClean="0">
                <a:solidFill>
                  <a:srgbClr val="00B050"/>
                </a:solidFill>
              </a:rPr>
              <a:t>// </a:t>
            </a:r>
            <a:r>
              <a:rPr lang="zh-CN" altLang="en-US" b="0" smtClean="0">
                <a:solidFill>
                  <a:srgbClr val="00B050"/>
                </a:solidFill>
              </a:rPr>
              <a:t>设置</a:t>
            </a:r>
            <a:r>
              <a:rPr lang="en-US" altLang="zh-CN" b="0" dirty="0" smtClean="0">
                <a:solidFill>
                  <a:srgbClr val="00B050"/>
                </a:solidFill>
              </a:rPr>
              <a:t>BroadcastReceiver</a:t>
            </a:r>
            <a:r>
              <a:rPr lang="zh-CN" altLang="en-US" b="0" dirty="0" smtClean="0">
                <a:solidFill>
                  <a:srgbClr val="00B050"/>
                </a:solidFill>
              </a:rPr>
              <a:t>能够接收的广播类型</a:t>
            </a:r>
            <a:endParaRPr lang="en-US" altLang="zh-CN" b="0" dirty="0" smtClean="0">
              <a:solidFill>
                <a:srgbClr val="00B050"/>
              </a:solidFill>
            </a:endParaRPr>
          </a:p>
          <a:p>
            <a:r>
              <a:rPr lang="en-US" altLang="zh-CN" dirty="0" smtClean="0"/>
              <a:t>IntentFilter </a:t>
            </a:r>
            <a:r>
              <a:rPr lang="en-US" altLang="zh-CN" dirty="0"/>
              <a:t>filter = new IntentFilter("net.onest.lww.CUSTOM_BROADCAST</a:t>
            </a:r>
            <a:r>
              <a:rPr lang="en-US" altLang="zh-CN" dirty="0" smtClean="0"/>
              <a:t>");</a:t>
            </a:r>
          </a:p>
          <a:p>
            <a:r>
              <a:rPr lang="en-US" altLang="zh-CN" b="0" smtClean="0">
                <a:solidFill>
                  <a:srgbClr val="00B050"/>
                </a:solidFill>
              </a:rPr>
              <a:t>// </a:t>
            </a:r>
            <a:r>
              <a:rPr lang="zh-CN" altLang="en-US" b="0" smtClean="0">
                <a:solidFill>
                  <a:srgbClr val="00B050"/>
                </a:solidFill>
              </a:rPr>
              <a:t>注册</a:t>
            </a:r>
            <a:r>
              <a:rPr lang="en-US" altLang="zh-CN" b="0" dirty="0" smtClean="0">
                <a:solidFill>
                  <a:srgbClr val="00B050"/>
                </a:solidFill>
              </a:rPr>
              <a:t>BroadcastReceiver</a:t>
            </a:r>
            <a:r>
              <a:rPr lang="zh-CN" altLang="en-US" b="0" dirty="0" smtClean="0">
                <a:solidFill>
                  <a:srgbClr val="00B050"/>
                </a:solidFill>
              </a:rPr>
              <a:t>（动态注册方式）</a:t>
            </a:r>
            <a:endParaRPr lang="en-US" altLang="zh-CN" b="0" dirty="0">
              <a:solidFill>
                <a:srgbClr val="00B050"/>
              </a:solidFill>
            </a:endParaRPr>
          </a:p>
          <a:p>
            <a:r>
              <a:rPr lang="en-US" altLang="zh-CN" dirty="0" smtClean="0"/>
              <a:t>MyReceiver </a:t>
            </a:r>
            <a:r>
              <a:rPr lang="en-US" altLang="zh-CN" dirty="0"/>
              <a:t>myReceiver = new MyReceiver();</a:t>
            </a:r>
          </a:p>
          <a:p>
            <a:r>
              <a:rPr lang="en-US" altLang="zh-CN" dirty="0" smtClean="0"/>
              <a:t>registerReceiver(myReceiver</a:t>
            </a:r>
            <a:r>
              <a:rPr lang="en-US" altLang="zh-CN" dirty="0"/>
              <a:t>, filter);</a:t>
            </a:r>
            <a:endParaRPr lang="zh-CN" altLang="en-US" b="0" dirty="0"/>
          </a:p>
        </p:txBody>
      </p:sp>
      <p:sp>
        <p:nvSpPr>
          <p:cNvPr id="9" name="TextBox 3"/>
          <p:cNvSpPr txBox="1"/>
          <p:nvPr/>
        </p:nvSpPr>
        <p:spPr>
          <a:xfrm>
            <a:off x="492761" y="4527214"/>
            <a:ext cx="11377264" cy="228616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0" smtClean="0">
                <a:solidFill>
                  <a:srgbClr val="00B050"/>
                </a:solidFill>
              </a:rPr>
              <a:t>// </a:t>
            </a:r>
            <a:r>
              <a:rPr lang="zh-CN" altLang="en-US" b="0" smtClean="0">
                <a:solidFill>
                  <a:srgbClr val="00B050"/>
                </a:solidFill>
              </a:rPr>
              <a:t>发送</a:t>
            </a:r>
            <a:r>
              <a:rPr lang="zh-CN" altLang="en-US" b="0" dirty="0" smtClean="0">
                <a:solidFill>
                  <a:srgbClr val="00B050"/>
                </a:solidFill>
              </a:rPr>
              <a:t>广播</a:t>
            </a:r>
            <a:endParaRPr lang="en-US" altLang="zh-CN" b="0" dirty="0" smtClean="0">
              <a:solidFill>
                <a:srgbClr val="00B050"/>
              </a:solidFill>
            </a:endParaRPr>
          </a:p>
          <a:p>
            <a:r>
              <a:rPr lang="en-US" altLang="zh-CN" dirty="0"/>
              <a:t>Intent intent = new </a:t>
            </a:r>
            <a:r>
              <a:rPr lang="en-US" altLang="zh-CN" dirty="0" smtClean="0"/>
              <a:t>Intent(</a:t>
            </a:r>
          </a:p>
          <a:p>
            <a:r>
              <a:rPr lang="en-US" altLang="zh-CN" dirty="0"/>
              <a:t>	</a:t>
            </a:r>
            <a:r>
              <a:rPr lang="en-US" altLang="zh-CN" dirty="0" smtClean="0"/>
              <a:t>	"</a:t>
            </a:r>
            <a:r>
              <a:rPr lang="en-US" altLang="zh-CN" dirty="0"/>
              <a:t>net.onest.lww.CUSTOM_BROADCAST");</a:t>
            </a:r>
          </a:p>
          <a:p>
            <a:r>
              <a:rPr lang="en-US" altLang="zh-CN" dirty="0" smtClean="0"/>
              <a:t>intent.putExtra</a:t>
            </a:r>
            <a:r>
              <a:rPr lang="en-US" altLang="zh-CN" dirty="0"/>
              <a:t>("msg", "</a:t>
            </a:r>
            <a:r>
              <a:rPr lang="zh-CN" altLang="en-US" dirty="0"/>
              <a:t>测试携带内容</a:t>
            </a:r>
            <a:r>
              <a:rPr lang="en-US" altLang="zh-CN" dirty="0"/>
              <a:t>");</a:t>
            </a:r>
          </a:p>
          <a:p>
            <a:r>
              <a:rPr lang="en-US" altLang="zh-CN" dirty="0" smtClean="0"/>
              <a:t>sendBroadcast(intent</a:t>
            </a:r>
            <a:r>
              <a:rPr lang="en-US" altLang="zh-CN" dirty="0"/>
              <a:t>);</a:t>
            </a:r>
            <a:endParaRPr lang="zh-CN" altLang="en-US" b="0" dirty="0"/>
          </a:p>
        </p:txBody>
      </p:sp>
      <p:sp>
        <p:nvSpPr>
          <p:cNvPr id="3" name="标题 2"/>
          <p:cNvSpPr>
            <a:spLocks noGrp="1"/>
          </p:cNvSpPr>
          <p:nvPr>
            <p:ph type="title"/>
          </p:nvPr>
        </p:nvSpPr>
        <p:spPr/>
        <p:txBody>
          <a:bodyPr/>
          <a:lstStyle/>
          <a:p>
            <a:r>
              <a:rPr lang="en-US" altLang="zh-CN"/>
              <a:t>BroadcastReceiver</a:t>
            </a:r>
            <a:endParaRPr lang="zh-CN" altLang="en-US"/>
          </a:p>
        </p:txBody>
      </p:sp>
    </p:spTree>
    <p:extLst>
      <p:ext uri="{BB962C8B-B14F-4D97-AF65-F5344CB8AC3E}">
        <p14:creationId xmlns:p14="http://schemas.microsoft.com/office/powerpoint/2010/main" val="1532686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839416" y="1600201"/>
            <a:ext cx="10742984" cy="4525963"/>
          </a:xfrm>
        </p:spPr>
        <p:txBody>
          <a:bodyPr>
            <a:normAutofit/>
          </a:bodyPr>
          <a:lstStyle/>
          <a:p>
            <a:r>
              <a:rPr lang="zh-CN" altLang="en-US" dirty="0">
                <a:solidFill>
                  <a:schemeClr val="tx1">
                    <a:lumMod val="85000"/>
                    <a:lumOff val="15000"/>
                  </a:schemeClr>
                </a:solidFill>
              </a:rPr>
              <a:t>注意：</a:t>
            </a:r>
            <a:endParaRPr lang="en-US" altLang="zh-CN" dirty="0">
              <a:solidFill>
                <a:schemeClr val="tx1">
                  <a:lumMod val="85000"/>
                  <a:lumOff val="15000"/>
                </a:schemeClr>
              </a:solidFill>
            </a:endParaRPr>
          </a:p>
          <a:p>
            <a:pPr lvl="1"/>
            <a:r>
              <a:rPr lang="en-US" altLang="zh-CN" sz="3200" dirty="0" err="1">
                <a:solidFill>
                  <a:srgbClr val="C00000"/>
                </a:solidFill>
              </a:rPr>
              <a:t>onReceive</a:t>
            </a:r>
            <a:r>
              <a:rPr lang="zh-CN" altLang="en-US" sz="3200" dirty="0">
                <a:solidFill>
                  <a:srgbClr val="C00000"/>
                </a:solidFill>
              </a:rPr>
              <a:t>方法中不能加入比较耗时的操作</a:t>
            </a:r>
            <a:r>
              <a:rPr lang="zh-CN" altLang="en-US" sz="3200" dirty="0">
                <a:solidFill>
                  <a:schemeClr val="tx1">
                    <a:lumMod val="85000"/>
                    <a:lumOff val="15000"/>
                  </a:schemeClr>
                </a:solidFill>
              </a:rPr>
              <a:t>，否则系统会认为程序无响应，如果一定要执行耗时的操作的话，一般通过</a:t>
            </a:r>
            <a:r>
              <a:rPr lang="en-US" altLang="zh-CN" sz="3200" dirty="0">
                <a:solidFill>
                  <a:schemeClr val="tx1">
                    <a:lumMod val="85000"/>
                    <a:lumOff val="15000"/>
                  </a:schemeClr>
                </a:solidFill>
              </a:rPr>
              <a:t>Intent</a:t>
            </a:r>
            <a:r>
              <a:rPr lang="zh-CN" altLang="en-US" sz="3200" dirty="0">
                <a:solidFill>
                  <a:schemeClr val="tx1">
                    <a:lumMod val="85000"/>
                    <a:lumOff val="15000"/>
                  </a:schemeClr>
                </a:solidFill>
              </a:rPr>
              <a:t>启动一个</a:t>
            </a:r>
            <a:r>
              <a:rPr lang="en-US" altLang="zh-CN" sz="3200" dirty="0">
                <a:solidFill>
                  <a:schemeClr val="tx1">
                    <a:lumMod val="85000"/>
                    <a:lumOff val="15000"/>
                  </a:schemeClr>
                </a:solidFill>
              </a:rPr>
              <a:t>Service</a:t>
            </a:r>
            <a:r>
              <a:rPr lang="zh-CN" altLang="en-US" sz="3200" dirty="0">
                <a:solidFill>
                  <a:schemeClr val="tx1">
                    <a:lumMod val="85000"/>
                    <a:lumOff val="15000"/>
                  </a:schemeClr>
                </a:solidFill>
              </a:rPr>
              <a:t>来完成。</a:t>
            </a:r>
          </a:p>
        </p:txBody>
      </p:sp>
      <p:sp>
        <p:nvSpPr>
          <p:cNvPr id="2" name="标题 1"/>
          <p:cNvSpPr>
            <a:spLocks noGrp="1"/>
          </p:cNvSpPr>
          <p:nvPr>
            <p:ph type="title"/>
          </p:nvPr>
        </p:nvSpPr>
        <p:spPr/>
        <p:txBody>
          <a:bodyPr/>
          <a:lstStyle/>
          <a:p>
            <a:r>
              <a:rPr lang="zh-CN" altLang="en-US"/>
              <a:t>广播接收者</a:t>
            </a:r>
          </a:p>
        </p:txBody>
      </p:sp>
    </p:spTree>
    <p:extLst>
      <p:ext uri="{BB962C8B-B14F-4D97-AF65-F5344CB8AC3E}">
        <p14:creationId xmlns:p14="http://schemas.microsoft.com/office/powerpoint/2010/main" val="34151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down)">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09600" y="1600201"/>
            <a:ext cx="10972800" cy="4525963"/>
          </a:xfrm>
        </p:spPr>
        <p:txBody>
          <a:bodyPr>
            <a:normAutofit/>
          </a:bodyPr>
          <a:lstStyle/>
          <a:p>
            <a:r>
              <a:rPr lang="zh-CN" altLang="en-US" dirty="0">
                <a:solidFill>
                  <a:schemeClr val="tx1">
                    <a:lumMod val="85000"/>
                    <a:lumOff val="15000"/>
                  </a:schemeClr>
                </a:solidFill>
              </a:rPr>
              <a:t>注册</a:t>
            </a:r>
            <a:r>
              <a:rPr lang="en-US" altLang="zh-CN" dirty="0" smtClean="0">
                <a:solidFill>
                  <a:schemeClr val="tx1">
                    <a:lumMod val="85000"/>
                    <a:lumOff val="15000"/>
                  </a:schemeClr>
                </a:solidFill>
              </a:rPr>
              <a:t>BroadcastReceiver</a:t>
            </a:r>
            <a:r>
              <a:rPr lang="zh-CN" altLang="en-US" dirty="0" smtClean="0">
                <a:solidFill>
                  <a:schemeClr val="tx1">
                    <a:lumMod val="85000"/>
                    <a:lumOff val="15000"/>
                  </a:schemeClr>
                </a:solidFill>
              </a:rPr>
              <a:t>的</a:t>
            </a:r>
            <a:r>
              <a:rPr lang="zh-CN" altLang="en-US" smtClean="0">
                <a:solidFill>
                  <a:schemeClr val="tx1">
                    <a:lumMod val="85000"/>
                    <a:lumOff val="15000"/>
                  </a:schemeClr>
                </a:solidFill>
              </a:rPr>
              <a:t>两种方式：</a:t>
            </a:r>
            <a:endParaRPr lang="en-US" altLang="zh-CN" dirty="0" smtClean="0">
              <a:solidFill>
                <a:schemeClr val="tx1">
                  <a:lumMod val="85000"/>
                  <a:lumOff val="15000"/>
                </a:schemeClr>
              </a:solidFill>
            </a:endParaRPr>
          </a:p>
          <a:p>
            <a:pPr lvl="1"/>
            <a:r>
              <a:rPr lang="zh-CN" altLang="en-US" sz="3200" dirty="0" smtClean="0">
                <a:solidFill>
                  <a:schemeClr val="tx1">
                    <a:lumMod val="85000"/>
                    <a:lumOff val="15000"/>
                  </a:schemeClr>
                </a:solidFill>
              </a:rPr>
              <a:t>静态</a:t>
            </a:r>
            <a:r>
              <a:rPr lang="zh-CN" altLang="en-US" sz="3200" dirty="0">
                <a:solidFill>
                  <a:schemeClr val="tx1">
                    <a:lumMod val="85000"/>
                    <a:lumOff val="15000"/>
                  </a:schemeClr>
                </a:solidFill>
              </a:rPr>
              <a:t>注册</a:t>
            </a:r>
            <a:endParaRPr lang="en-US" altLang="zh-CN" sz="3200" dirty="0">
              <a:solidFill>
                <a:schemeClr val="tx1">
                  <a:lumMod val="85000"/>
                  <a:lumOff val="15000"/>
                </a:schemeClr>
              </a:solidFill>
            </a:endParaRPr>
          </a:p>
          <a:p>
            <a:pPr lvl="1"/>
            <a:r>
              <a:rPr lang="zh-CN" altLang="en-US" sz="3200" dirty="0">
                <a:solidFill>
                  <a:schemeClr val="tx1">
                    <a:lumMod val="85000"/>
                    <a:lumOff val="15000"/>
                  </a:schemeClr>
                </a:solidFill>
              </a:rPr>
              <a:t>动态</a:t>
            </a:r>
            <a:r>
              <a:rPr lang="zh-CN" altLang="en-US" sz="3200" dirty="0" smtClean="0">
                <a:solidFill>
                  <a:schemeClr val="tx1">
                    <a:lumMod val="85000"/>
                    <a:lumOff val="15000"/>
                  </a:schemeClr>
                </a:solidFill>
              </a:rPr>
              <a:t>注册</a:t>
            </a:r>
            <a:endParaRPr lang="zh-CN" altLang="en-US" sz="3200" dirty="0">
              <a:solidFill>
                <a:schemeClr val="tx1">
                  <a:lumMod val="85000"/>
                  <a:lumOff val="15000"/>
                </a:schemeClr>
              </a:solidFill>
            </a:endParaRPr>
          </a:p>
        </p:txBody>
      </p:sp>
      <p:sp>
        <p:nvSpPr>
          <p:cNvPr id="5" name="TextBox 4"/>
          <p:cNvSpPr txBox="1"/>
          <p:nvPr/>
        </p:nvSpPr>
        <p:spPr>
          <a:xfrm>
            <a:off x="609600" y="4437112"/>
            <a:ext cx="10972800" cy="208823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b="0">
                <a:solidFill>
                  <a:srgbClr val="00B050"/>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a:t>
            </a:r>
            <a:r>
              <a:rPr lang="zh-CN" altLang="en-US" dirty="0"/>
              <a:t>在代码中注册</a:t>
            </a:r>
            <a:endParaRPr lang="en-US" altLang="zh-CN" dirty="0"/>
          </a:p>
          <a:p>
            <a:r>
              <a:rPr lang="en-US" altLang="zh-CN" dirty="0" err="1">
                <a:solidFill>
                  <a:schemeClr val="tx1"/>
                </a:solidFill>
              </a:rPr>
              <a:t>IntentsFilter</a:t>
            </a:r>
            <a:r>
              <a:rPr lang="en-US" altLang="zh-CN" dirty="0">
                <a:solidFill>
                  <a:schemeClr val="tx1"/>
                </a:solidFill>
              </a:rPr>
              <a:t> filter = new </a:t>
            </a:r>
            <a:r>
              <a:rPr lang="en-US" altLang="zh-CN" dirty="0" err="1">
                <a:solidFill>
                  <a:schemeClr val="tx1"/>
                </a:solidFill>
              </a:rPr>
              <a:t>IntentsFilter</a:t>
            </a:r>
            <a:r>
              <a:rPr lang="en-US" altLang="zh-CN" dirty="0">
                <a:solidFill>
                  <a:schemeClr val="tx1"/>
                </a:solidFill>
              </a:rPr>
              <a:t>(“</a:t>
            </a:r>
            <a:r>
              <a:rPr lang="zh-CN" altLang="en-US" dirty="0">
                <a:solidFill>
                  <a:schemeClr val="tx1"/>
                </a:solidFill>
              </a:rPr>
              <a:t>广播类型</a:t>
            </a:r>
            <a:r>
              <a:rPr lang="en-US" altLang="zh-CN" dirty="0">
                <a:solidFill>
                  <a:schemeClr val="tx1"/>
                </a:solidFill>
              </a:rPr>
              <a:t>”);</a:t>
            </a:r>
          </a:p>
          <a:p>
            <a:r>
              <a:rPr lang="en-US" altLang="zh-CN" dirty="0" err="1">
                <a:solidFill>
                  <a:schemeClr val="tx1"/>
                </a:solidFill>
              </a:rPr>
              <a:t>MyAndroidReceiver</a:t>
            </a:r>
            <a:r>
              <a:rPr lang="en-US" altLang="zh-CN" dirty="0">
                <a:solidFill>
                  <a:schemeClr val="tx1"/>
                </a:solidFill>
              </a:rPr>
              <a:t> </a:t>
            </a:r>
            <a:r>
              <a:rPr lang="en-US" altLang="zh-CN" dirty="0" err="1">
                <a:solidFill>
                  <a:schemeClr val="tx1"/>
                </a:solidFill>
              </a:rPr>
              <a:t>MyAndroidReceiver</a:t>
            </a:r>
            <a:r>
              <a:rPr lang="en-US" altLang="zh-CN" dirty="0">
                <a:solidFill>
                  <a:schemeClr val="tx1"/>
                </a:solidFill>
              </a:rPr>
              <a:t> = new </a:t>
            </a:r>
            <a:r>
              <a:rPr lang="en-US" altLang="zh-CN" dirty="0" err="1">
                <a:solidFill>
                  <a:schemeClr val="tx1"/>
                </a:solidFill>
              </a:rPr>
              <a:t>MyAndroidReceiver</a:t>
            </a:r>
            <a:r>
              <a:rPr lang="en-US" altLang="zh-CN" dirty="0">
                <a:solidFill>
                  <a:schemeClr val="tx1"/>
                </a:solidFill>
              </a:rPr>
              <a:t>();</a:t>
            </a:r>
          </a:p>
          <a:p>
            <a:r>
              <a:rPr lang="en-US" altLang="zh-CN" dirty="0" err="1">
                <a:solidFill>
                  <a:schemeClr val="tx1"/>
                </a:solidFill>
              </a:rPr>
              <a:t>registerReceiver</a:t>
            </a:r>
            <a:r>
              <a:rPr lang="en-US" altLang="zh-CN" dirty="0">
                <a:solidFill>
                  <a:schemeClr val="tx1"/>
                </a:solidFill>
              </a:rPr>
              <a:t>(</a:t>
            </a:r>
            <a:r>
              <a:rPr lang="en-US" altLang="zh-CN" dirty="0" err="1">
                <a:solidFill>
                  <a:schemeClr val="tx1"/>
                </a:solidFill>
              </a:rPr>
              <a:t>MyAndroidReceiver</a:t>
            </a:r>
            <a:r>
              <a:rPr lang="en-US" altLang="zh-CN" dirty="0">
                <a:solidFill>
                  <a:schemeClr val="tx1"/>
                </a:solidFill>
              </a:rPr>
              <a:t> , filter);</a:t>
            </a:r>
          </a:p>
          <a:p>
            <a:endParaRPr lang="en-US" altLang="zh-CN" dirty="0"/>
          </a:p>
          <a:p>
            <a:r>
              <a:rPr lang="en-US" altLang="zh-CN" dirty="0"/>
              <a:t>//</a:t>
            </a:r>
            <a:r>
              <a:rPr lang="zh-CN" altLang="en-US" dirty="0"/>
              <a:t>在代码中注销</a:t>
            </a:r>
            <a:endParaRPr lang="en-US" altLang="zh-CN" dirty="0"/>
          </a:p>
          <a:p>
            <a:r>
              <a:rPr lang="en-US" altLang="zh-CN" dirty="0" err="1">
                <a:solidFill>
                  <a:schemeClr val="tx1"/>
                </a:solidFill>
              </a:rPr>
              <a:t>unregisterReceiver</a:t>
            </a:r>
            <a:r>
              <a:rPr lang="en-US" altLang="zh-CN" dirty="0">
                <a:solidFill>
                  <a:schemeClr val="tx1"/>
                </a:solidFill>
              </a:rPr>
              <a:t>(</a:t>
            </a:r>
            <a:r>
              <a:rPr lang="en-US" altLang="zh-CN" dirty="0" err="1">
                <a:solidFill>
                  <a:schemeClr val="tx1"/>
                </a:solidFill>
              </a:rPr>
              <a:t>MyAndroidReceiver</a:t>
            </a:r>
            <a:r>
              <a:rPr lang="en-US" altLang="zh-CN" dirty="0">
                <a:solidFill>
                  <a:schemeClr val="tx1"/>
                </a:solidFill>
              </a:rPr>
              <a:t>);</a:t>
            </a:r>
          </a:p>
        </p:txBody>
      </p:sp>
      <p:sp>
        <p:nvSpPr>
          <p:cNvPr id="6" name="TextBox 3"/>
          <p:cNvSpPr txBox="1"/>
          <p:nvPr/>
        </p:nvSpPr>
        <p:spPr>
          <a:xfrm>
            <a:off x="3431704" y="2314583"/>
            <a:ext cx="8150696" cy="195600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b="0" dirty="0">
                <a:solidFill>
                  <a:srgbClr val="00B050"/>
                </a:solidFill>
              </a:rPr>
              <a:t>//</a:t>
            </a:r>
            <a:r>
              <a:rPr lang="zh-CN" altLang="en-US" sz="1800" b="0" dirty="0">
                <a:solidFill>
                  <a:srgbClr val="00B050"/>
                </a:solidFill>
              </a:rPr>
              <a:t>在</a:t>
            </a:r>
            <a:r>
              <a:rPr lang="en-US" altLang="zh-CN" sz="1800" b="0" dirty="0">
                <a:solidFill>
                  <a:srgbClr val="00B050"/>
                </a:solidFill>
              </a:rPr>
              <a:t>AndroidManifest.xml</a:t>
            </a:r>
            <a:r>
              <a:rPr lang="zh-CN" altLang="en-US" sz="1800" b="0" dirty="0">
                <a:solidFill>
                  <a:srgbClr val="00B050"/>
                </a:solidFill>
              </a:rPr>
              <a:t>文件当中进行注册</a:t>
            </a:r>
          </a:p>
          <a:p>
            <a:r>
              <a:rPr lang="en-US" altLang="zh-CN" sz="1800" b="0" dirty="0"/>
              <a:t>&lt;receiver Android:name=".MyAndroidReceiver"&gt;</a:t>
            </a:r>
          </a:p>
          <a:p>
            <a:r>
              <a:rPr lang="en-US" altLang="zh-CN" sz="1800" b="0" dirty="0"/>
              <a:t>   &lt;Intents-filter&gt;</a:t>
            </a:r>
          </a:p>
          <a:p>
            <a:r>
              <a:rPr lang="en-US" altLang="zh-CN" sz="1800" b="0" dirty="0"/>
              <a:t>      &lt;action android:name</a:t>
            </a:r>
            <a:r>
              <a:rPr lang="en-US" altLang="zh-CN" sz="1800" b="0" dirty="0" smtClean="0"/>
              <a:t>=</a:t>
            </a:r>
            <a:r>
              <a:rPr lang="zh-CN" altLang="en-US" sz="1800" b="0" dirty="0" smtClean="0"/>
              <a:t>“广播类型”</a:t>
            </a:r>
            <a:r>
              <a:rPr lang="en-US" altLang="zh-CN" sz="1800" b="0" dirty="0" smtClean="0"/>
              <a:t>/&gt;</a:t>
            </a:r>
            <a:endParaRPr lang="en-US" altLang="zh-CN" sz="1800" b="0" dirty="0"/>
          </a:p>
          <a:p>
            <a:r>
              <a:rPr lang="en-US" altLang="zh-CN" sz="1800" b="0" dirty="0"/>
              <a:t>    &lt;/Intents-filter&gt;</a:t>
            </a:r>
          </a:p>
          <a:p>
            <a:r>
              <a:rPr lang="en-US" altLang="zh-CN" sz="1800" b="0" dirty="0"/>
              <a:t>&lt;/receiver&gt;</a:t>
            </a:r>
          </a:p>
        </p:txBody>
      </p:sp>
      <p:sp>
        <p:nvSpPr>
          <p:cNvPr id="4" name="标题 3"/>
          <p:cNvSpPr>
            <a:spLocks noGrp="1"/>
          </p:cNvSpPr>
          <p:nvPr>
            <p:ph type="title"/>
          </p:nvPr>
        </p:nvSpPr>
        <p:spPr/>
        <p:txBody>
          <a:bodyPr/>
          <a:lstStyle/>
          <a:p>
            <a:r>
              <a:rPr lang="zh-CN" altLang="en-US"/>
              <a:t>创建一个</a:t>
            </a:r>
            <a:r>
              <a:rPr lang="en-US" altLang="zh-CN"/>
              <a:t>BroadcastReceiver</a:t>
            </a:r>
            <a:endParaRPr lang="zh-CN" altLang="en-US"/>
          </a:p>
        </p:txBody>
      </p:sp>
    </p:spTree>
    <p:extLst>
      <p:ext uri="{BB962C8B-B14F-4D97-AF65-F5344CB8AC3E}">
        <p14:creationId xmlns:p14="http://schemas.microsoft.com/office/powerpoint/2010/main" val="35620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39416" y="1600201"/>
            <a:ext cx="10742984" cy="4525963"/>
          </a:xfrm>
        </p:spPr>
        <p:txBody>
          <a:bodyPr>
            <a:normAutofit/>
          </a:bodyPr>
          <a:lstStyle/>
          <a:p>
            <a:r>
              <a:rPr lang="zh-CN" altLang="en-US" dirty="0">
                <a:solidFill>
                  <a:schemeClr val="tx1">
                    <a:lumMod val="85000"/>
                    <a:lumOff val="15000"/>
                  </a:schemeClr>
                </a:solidFill>
              </a:rPr>
              <a:t>注册</a:t>
            </a:r>
            <a:r>
              <a:rPr lang="en-US" altLang="zh-CN" dirty="0" smtClean="0">
                <a:solidFill>
                  <a:schemeClr val="tx1">
                    <a:lumMod val="85000"/>
                    <a:lumOff val="15000"/>
                  </a:schemeClr>
                </a:solidFill>
              </a:rPr>
              <a:t>BroadcastReceiver</a:t>
            </a:r>
            <a:r>
              <a:rPr lang="zh-CN" altLang="en-US" dirty="0" smtClean="0">
                <a:solidFill>
                  <a:schemeClr val="tx1">
                    <a:lumMod val="85000"/>
                    <a:lumOff val="15000"/>
                  </a:schemeClr>
                </a:solidFill>
              </a:rPr>
              <a:t>的两种</a:t>
            </a:r>
            <a:r>
              <a:rPr lang="zh-CN" altLang="en-US" smtClean="0">
                <a:solidFill>
                  <a:schemeClr val="tx1">
                    <a:lumMod val="85000"/>
                    <a:lumOff val="15000"/>
                  </a:schemeClr>
                </a:solidFill>
              </a:rPr>
              <a:t>方式区别：</a:t>
            </a:r>
            <a:endParaRPr lang="en-US" altLang="zh-CN" dirty="0" smtClean="0">
              <a:solidFill>
                <a:schemeClr val="tx1">
                  <a:lumMod val="85000"/>
                  <a:lumOff val="15000"/>
                </a:schemeClr>
              </a:solidFill>
            </a:endParaRPr>
          </a:p>
          <a:p>
            <a:pPr lvl="1"/>
            <a:r>
              <a:rPr lang="zh-CN" altLang="en-US" sz="3200" dirty="0" smtClean="0">
                <a:solidFill>
                  <a:schemeClr val="tx1">
                    <a:lumMod val="85000"/>
                    <a:lumOff val="15000"/>
                  </a:schemeClr>
                </a:solidFill>
              </a:rPr>
              <a:t>静态注册</a:t>
            </a:r>
            <a:endParaRPr lang="en-US" altLang="zh-CN" sz="3200" dirty="0" smtClean="0">
              <a:solidFill>
                <a:schemeClr val="tx1">
                  <a:lumMod val="85000"/>
                  <a:lumOff val="15000"/>
                </a:schemeClr>
              </a:solidFill>
            </a:endParaRPr>
          </a:p>
          <a:p>
            <a:pPr lvl="2"/>
            <a:r>
              <a:rPr lang="zh-CN" altLang="en-US" sz="3200" dirty="0">
                <a:solidFill>
                  <a:schemeClr val="tx1">
                    <a:lumMod val="85000"/>
                    <a:lumOff val="15000"/>
                  </a:schemeClr>
                </a:solidFill>
              </a:rPr>
              <a:t>静态注册的广播，即使</a:t>
            </a:r>
            <a:r>
              <a:rPr lang="en-US" altLang="zh-CN" sz="3200" dirty="0">
                <a:solidFill>
                  <a:schemeClr val="tx1">
                    <a:lumMod val="85000"/>
                    <a:lumOff val="15000"/>
                  </a:schemeClr>
                </a:solidFill>
              </a:rPr>
              <a:t>Activity</a:t>
            </a:r>
            <a:r>
              <a:rPr lang="zh-CN" altLang="en-US" sz="3200" dirty="0">
                <a:solidFill>
                  <a:schemeClr val="tx1">
                    <a:lumMod val="85000"/>
                    <a:lumOff val="15000"/>
                  </a:schemeClr>
                </a:solidFill>
              </a:rPr>
              <a:t>销毁了，仍然可以</a:t>
            </a:r>
            <a:r>
              <a:rPr lang="zh-CN" altLang="en-US" sz="3200">
                <a:solidFill>
                  <a:schemeClr val="tx1">
                    <a:lumMod val="85000"/>
                    <a:lumOff val="15000"/>
                  </a:schemeClr>
                </a:solidFill>
              </a:rPr>
              <a:t>收到</a:t>
            </a:r>
            <a:r>
              <a:rPr lang="zh-CN" altLang="en-US" sz="3200" smtClean="0">
                <a:solidFill>
                  <a:schemeClr val="tx1">
                    <a:lumMod val="85000"/>
                    <a:lumOff val="15000"/>
                  </a:schemeClr>
                </a:solidFill>
              </a:rPr>
              <a:t>广播。</a:t>
            </a:r>
            <a:endParaRPr lang="en-US" altLang="zh-CN" sz="3200" dirty="0">
              <a:solidFill>
                <a:schemeClr val="tx1">
                  <a:lumMod val="85000"/>
                  <a:lumOff val="15000"/>
                </a:schemeClr>
              </a:solidFill>
            </a:endParaRPr>
          </a:p>
          <a:p>
            <a:pPr lvl="1"/>
            <a:r>
              <a:rPr lang="zh-CN" altLang="en-US" sz="3200" dirty="0">
                <a:solidFill>
                  <a:schemeClr val="tx1">
                    <a:lumMod val="85000"/>
                    <a:lumOff val="15000"/>
                  </a:schemeClr>
                </a:solidFill>
              </a:rPr>
              <a:t>动态</a:t>
            </a:r>
            <a:r>
              <a:rPr lang="zh-CN" altLang="en-US" sz="3200" dirty="0" smtClean="0">
                <a:solidFill>
                  <a:schemeClr val="tx1">
                    <a:lumMod val="85000"/>
                    <a:lumOff val="15000"/>
                  </a:schemeClr>
                </a:solidFill>
              </a:rPr>
              <a:t>注册</a:t>
            </a:r>
            <a:endParaRPr lang="en-US" altLang="zh-CN" sz="3200" dirty="0" smtClean="0">
              <a:solidFill>
                <a:schemeClr val="tx1">
                  <a:lumMod val="85000"/>
                  <a:lumOff val="15000"/>
                </a:schemeClr>
              </a:solidFill>
            </a:endParaRPr>
          </a:p>
          <a:p>
            <a:pPr lvl="2"/>
            <a:r>
              <a:rPr lang="zh-CN" altLang="en-US" sz="3200" dirty="0">
                <a:solidFill>
                  <a:schemeClr val="tx1">
                    <a:lumMod val="85000"/>
                    <a:lumOff val="15000"/>
                  </a:schemeClr>
                </a:solidFill>
              </a:rPr>
              <a:t>动态注册的广播会受</a:t>
            </a:r>
            <a:r>
              <a:rPr lang="en-US" altLang="zh-CN" sz="3200" dirty="0">
                <a:solidFill>
                  <a:schemeClr val="tx1">
                    <a:lumMod val="85000"/>
                    <a:lumOff val="15000"/>
                  </a:schemeClr>
                </a:solidFill>
              </a:rPr>
              <a:t>Activity</a:t>
            </a:r>
            <a:r>
              <a:rPr lang="zh-CN" altLang="en-US" sz="3200" dirty="0">
                <a:solidFill>
                  <a:schemeClr val="tx1">
                    <a:lumMod val="85000"/>
                    <a:lumOff val="15000"/>
                  </a:schemeClr>
                </a:solidFill>
              </a:rPr>
              <a:t>的生命周期的影响， 当</a:t>
            </a:r>
            <a:r>
              <a:rPr lang="en-US" altLang="zh-CN" sz="3200" dirty="0">
                <a:solidFill>
                  <a:schemeClr val="tx1">
                    <a:lumMod val="85000"/>
                    <a:lumOff val="15000"/>
                  </a:schemeClr>
                </a:solidFill>
              </a:rPr>
              <a:t>Activity</a:t>
            </a:r>
            <a:r>
              <a:rPr lang="zh-CN" altLang="en-US" sz="3200" dirty="0">
                <a:solidFill>
                  <a:schemeClr val="tx1">
                    <a:lumMod val="85000"/>
                    <a:lumOff val="15000"/>
                  </a:schemeClr>
                </a:solidFill>
              </a:rPr>
              <a:t>销毁的时候，广播就</a:t>
            </a:r>
            <a:r>
              <a:rPr lang="zh-CN" altLang="en-US" sz="3200">
                <a:solidFill>
                  <a:schemeClr val="tx1">
                    <a:lumMod val="85000"/>
                    <a:lumOff val="15000"/>
                  </a:schemeClr>
                </a:solidFill>
              </a:rPr>
              <a:t>失效</a:t>
            </a:r>
            <a:r>
              <a:rPr lang="zh-CN" altLang="en-US" sz="3200" smtClean="0">
                <a:solidFill>
                  <a:schemeClr val="tx1">
                    <a:lumMod val="85000"/>
                    <a:lumOff val="15000"/>
                  </a:schemeClr>
                </a:solidFill>
              </a:rPr>
              <a:t>了。</a:t>
            </a:r>
            <a:endParaRPr lang="zh-CN" altLang="en-US" sz="3200" dirty="0">
              <a:solidFill>
                <a:schemeClr val="tx1">
                  <a:lumMod val="85000"/>
                  <a:lumOff val="15000"/>
                </a:schemeClr>
              </a:solidFill>
            </a:endParaRPr>
          </a:p>
        </p:txBody>
      </p:sp>
      <p:sp>
        <p:nvSpPr>
          <p:cNvPr id="4" name="标题 3"/>
          <p:cNvSpPr>
            <a:spLocks noGrp="1"/>
          </p:cNvSpPr>
          <p:nvPr>
            <p:ph type="title"/>
          </p:nvPr>
        </p:nvSpPr>
        <p:spPr/>
        <p:txBody>
          <a:bodyPr/>
          <a:lstStyle/>
          <a:p>
            <a:r>
              <a:rPr lang="zh-CN" altLang="en-US"/>
              <a:t>创建一个</a:t>
            </a:r>
            <a:r>
              <a:rPr lang="en-US" altLang="zh-CN"/>
              <a:t>BroadcastReceiver</a:t>
            </a:r>
            <a:endParaRPr lang="zh-CN" altLang="en-US"/>
          </a:p>
        </p:txBody>
      </p:sp>
    </p:spTree>
    <p:extLst>
      <p:ext uri="{BB962C8B-B14F-4D97-AF65-F5344CB8AC3E}">
        <p14:creationId xmlns:p14="http://schemas.microsoft.com/office/powerpoint/2010/main" val="3886688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dirty="0"/>
              <a:t>创建一个</a:t>
            </a:r>
            <a:r>
              <a:rPr lang="en-US" altLang="zh-CN" dirty="0" err="1"/>
              <a:t>BroadcastReceiver</a:t>
            </a:r>
            <a:endParaRPr lang="zh-CN" altLang="en-US" dirty="0"/>
          </a:p>
        </p:txBody>
      </p:sp>
      <p:sp>
        <p:nvSpPr>
          <p:cNvPr id="3" name="内容占位符 2"/>
          <p:cNvSpPr>
            <a:spLocks noGrp="1"/>
          </p:cNvSpPr>
          <p:nvPr>
            <p:ph idx="4294967295"/>
          </p:nvPr>
        </p:nvSpPr>
        <p:spPr>
          <a:xfrm>
            <a:off x="839416" y="1600201"/>
            <a:ext cx="10945216" cy="4709119"/>
          </a:xfrm>
        </p:spPr>
        <p:txBody>
          <a:bodyPr>
            <a:normAutofit/>
          </a:bodyPr>
          <a:lstStyle/>
          <a:p>
            <a:r>
              <a:rPr lang="zh-CN" altLang="en-US" dirty="0">
                <a:solidFill>
                  <a:schemeClr val="tx1">
                    <a:lumMod val="85000"/>
                    <a:lumOff val="15000"/>
                  </a:schemeClr>
                </a:solidFill>
              </a:rPr>
              <a:t>注册</a:t>
            </a:r>
            <a:r>
              <a:rPr lang="en-US" altLang="zh-CN" dirty="0" err="1">
                <a:solidFill>
                  <a:schemeClr val="tx1">
                    <a:lumMod val="85000"/>
                    <a:lumOff val="15000"/>
                  </a:schemeClr>
                </a:solidFill>
              </a:rPr>
              <a:t>BroadcastReceiver</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静态注册：常驻型，也就是当应用程序关闭后，仍然会接收广播消息，程序也会被系统调用运行。一旦安装应用就注册，不可</a:t>
            </a:r>
            <a:r>
              <a:rPr lang="zh-CN" altLang="en-US">
                <a:solidFill>
                  <a:schemeClr val="tx1">
                    <a:lumMod val="85000"/>
                    <a:lumOff val="15000"/>
                  </a:schemeClr>
                </a:solidFill>
              </a:rPr>
              <a:t>注销</a:t>
            </a:r>
            <a:r>
              <a:rPr lang="zh-CN" altLang="en-US" smtClean="0">
                <a:solidFill>
                  <a:schemeClr val="tx1">
                    <a:lumMod val="85000"/>
                    <a:lumOff val="15000"/>
                  </a:schemeClr>
                </a:solidFill>
              </a:rPr>
              <a:t>。</a:t>
            </a:r>
            <a:r>
              <a:rPr lang="en-US" altLang="zh-CN" smtClean="0">
                <a:solidFill>
                  <a:srgbClr val="C00000"/>
                </a:solidFill>
              </a:rPr>
              <a:t>(Android </a:t>
            </a:r>
            <a:r>
              <a:rPr lang="en-US" altLang="zh-CN">
                <a:solidFill>
                  <a:srgbClr val="C00000"/>
                </a:solidFill>
              </a:rPr>
              <a:t>API26 </a:t>
            </a:r>
            <a:r>
              <a:rPr lang="zh-CN" altLang="en-US">
                <a:solidFill>
                  <a:srgbClr val="C00000"/>
                </a:solidFill>
              </a:rPr>
              <a:t>取消大部分自定义的静态广播</a:t>
            </a:r>
            <a:r>
              <a:rPr lang="zh-CN" altLang="en-US" smtClean="0">
                <a:solidFill>
                  <a:srgbClr val="C00000"/>
                </a:solidFill>
              </a:rPr>
              <a:t>注册</a:t>
            </a:r>
            <a:r>
              <a:rPr lang="en-US" altLang="zh-CN">
                <a:solidFill>
                  <a:srgbClr val="C00000"/>
                </a:solidFill>
              </a:rPr>
              <a:t>)</a:t>
            </a:r>
            <a:endParaRPr lang="en-US" altLang="zh-CN" dirty="0">
              <a:solidFill>
                <a:srgbClr val="C00000"/>
              </a:solidFill>
            </a:endParaRPr>
          </a:p>
          <a:p>
            <a:pPr lvl="1"/>
            <a:r>
              <a:rPr lang="zh-CN" altLang="en-US" dirty="0">
                <a:solidFill>
                  <a:schemeClr val="tx1">
                    <a:lumMod val="85000"/>
                    <a:lumOff val="15000"/>
                  </a:schemeClr>
                </a:solidFill>
              </a:rPr>
              <a:t>动态注册：不是常驻型，可以手工注册，</a:t>
            </a:r>
            <a:r>
              <a:rPr lang="zh-CN" altLang="en-US">
                <a:solidFill>
                  <a:schemeClr val="tx1">
                    <a:lumMod val="85000"/>
                    <a:lumOff val="15000"/>
                  </a:schemeClr>
                </a:solidFill>
              </a:rPr>
              <a:t>手工</a:t>
            </a:r>
            <a:r>
              <a:rPr lang="zh-CN" altLang="en-US" smtClean="0">
                <a:solidFill>
                  <a:schemeClr val="tx1">
                    <a:lumMod val="85000"/>
                    <a:lumOff val="15000"/>
                  </a:schemeClr>
                </a:solidFill>
              </a:rPr>
              <a:t>注销。</a:t>
            </a:r>
            <a:endParaRPr lang="en-US" altLang="zh-CN" dirty="0">
              <a:solidFill>
                <a:schemeClr val="tx1">
                  <a:lumMod val="85000"/>
                  <a:lumOff val="15000"/>
                </a:schemeClr>
              </a:solidFill>
            </a:endParaRPr>
          </a:p>
          <a:p>
            <a:r>
              <a:rPr lang="zh-CN" altLang="en-US" dirty="0">
                <a:solidFill>
                  <a:schemeClr val="tx1">
                    <a:lumMod val="85000"/>
                    <a:lumOff val="15000"/>
                  </a:schemeClr>
                </a:solidFill>
              </a:rPr>
              <a:t>在</a:t>
            </a:r>
            <a:r>
              <a:rPr lang="en-US" altLang="zh-CN" dirty="0" smtClean="0">
                <a:solidFill>
                  <a:schemeClr val="tx1">
                    <a:lumMod val="85000"/>
                    <a:lumOff val="15000"/>
                  </a:schemeClr>
                </a:solidFill>
              </a:rPr>
              <a:t>BroadcastReceiver</a:t>
            </a:r>
            <a:r>
              <a:rPr lang="zh-CN" altLang="en-US" dirty="0" smtClean="0">
                <a:solidFill>
                  <a:schemeClr val="tx1">
                    <a:lumMod val="85000"/>
                    <a:lumOff val="15000"/>
                  </a:schemeClr>
                </a:solidFill>
              </a:rPr>
              <a:t>的</a:t>
            </a:r>
            <a:r>
              <a:rPr lang="en-US" altLang="zh-CN" dirty="0" smtClean="0">
                <a:solidFill>
                  <a:schemeClr val="tx1">
                    <a:lumMod val="85000"/>
                    <a:lumOff val="15000"/>
                  </a:schemeClr>
                </a:solidFill>
              </a:rPr>
              <a:t>onReceive()</a:t>
            </a:r>
            <a:r>
              <a:rPr lang="zh-CN" altLang="en-US" dirty="0" smtClean="0">
                <a:solidFill>
                  <a:schemeClr val="tx1">
                    <a:lumMod val="85000"/>
                    <a:lumOff val="15000"/>
                  </a:schemeClr>
                </a:solidFill>
              </a:rPr>
              <a:t>中</a:t>
            </a:r>
            <a:r>
              <a:rPr lang="zh-CN" altLang="en-US" dirty="0">
                <a:solidFill>
                  <a:schemeClr val="tx1">
                    <a:lumMod val="85000"/>
                    <a:lumOff val="15000"/>
                  </a:schemeClr>
                </a:solidFill>
              </a:rPr>
              <a:t>可</a:t>
            </a:r>
            <a:r>
              <a:rPr lang="zh-CN" altLang="en-US">
                <a:solidFill>
                  <a:schemeClr val="tx1">
                    <a:lumMod val="85000"/>
                    <a:lumOff val="15000"/>
                  </a:schemeClr>
                </a:solidFill>
              </a:rPr>
              <a:t>使用</a:t>
            </a:r>
            <a:r>
              <a:rPr lang="en-US" altLang="zh-CN" smtClean="0">
                <a:solidFill>
                  <a:schemeClr val="tx1">
                    <a:lumMod val="85000"/>
                    <a:lumOff val="15000"/>
                  </a:schemeClr>
                </a:solidFill>
              </a:rPr>
              <a:t>abortBroadcxast</a:t>
            </a:r>
            <a:r>
              <a:rPr lang="en-US" altLang="zh-CN" dirty="0" smtClean="0">
                <a:solidFill>
                  <a:schemeClr val="tx1">
                    <a:lumMod val="85000"/>
                    <a:lumOff val="15000"/>
                  </a:schemeClr>
                </a:solidFill>
              </a:rPr>
              <a:t>()</a:t>
            </a:r>
            <a:r>
              <a:rPr lang="zh-CN" altLang="en-US" dirty="0" smtClean="0">
                <a:solidFill>
                  <a:schemeClr val="tx1">
                    <a:lumMod val="85000"/>
                    <a:lumOff val="15000"/>
                  </a:schemeClr>
                </a:solidFill>
              </a:rPr>
              <a:t>中止</a:t>
            </a:r>
            <a:r>
              <a:rPr lang="zh-CN" altLang="en-US" dirty="0">
                <a:solidFill>
                  <a:schemeClr val="tx1">
                    <a:lumMod val="85000"/>
                    <a:lumOff val="15000"/>
                  </a:schemeClr>
                </a:solidFill>
              </a:rPr>
              <a:t>广播，这样其他接收同样</a:t>
            </a:r>
            <a:r>
              <a:rPr lang="zh-CN" altLang="en-US" dirty="0" smtClean="0">
                <a:solidFill>
                  <a:schemeClr val="tx1">
                    <a:lumMod val="85000"/>
                    <a:lumOff val="15000"/>
                  </a:schemeClr>
                </a:solidFill>
              </a:rPr>
              <a:t>广播的</a:t>
            </a:r>
            <a:r>
              <a:rPr lang="zh-CN" altLang="en-US" dirty="0">
                <a:solidFill>
                  <a:schemeClr val="tx1">
                    <a:lumMod val="85000"/>
                    <a:lumOff val="15000"/>
                  </a:schemeClr>
                </a:solidFill>
              </a:rPr>
              <a:t>应用就不会再接收到这个广播了。</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2509712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5540" y="6372036"/>
            <a:ext cx="8208912" cy="369332"/>
          </a:xfrm>
          <a:prstGeom prst="rect">
            <a:avLst/>
          </a:prstGeom>
          <a:noFill/>
        </p:spPr>
        <p:txBody>
          <a:bodyPr wrap="square" rtlCol="0">
            <a:spAutoFit/>
          </a:bodyPr>
          <a:lstStyle/>
          <a:p>
            <a:r>
              <a:rPr lang="en-US" altLang="zh-CN" dirty="0"/>
              <a:t>http://developer.android.com/reference/android/content/Intent.html#ACTION_VIEW</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425" y="1464994"/>
            <a:ext cx="8433642" cy="49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a:t> 常见广播类型</a:t>
            </a:r>
          </a:p>
        </p:txBody>
      </p:sp>
    </p:spTree>
    <p:extLst>
      <p:ext uri="{BB962C8B-B14F-4D97-AF65-F5344CB8AC3E}">
        <p14:creationId xmlns:p14="http://schemas.microsoft.com/office/powerpoint/2010/main" val="4037357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839416" y="1600201"/>
            <a:ext cx="10742984" cy="2980927"/>
          </a:xfrm>
        </p:spPr>
        <p:txBody>
          <a:bodyPr>
            <a:normAutofit/>
          </a:bodyPr>
          <a:lstStyle/>
          <a:p>
            <a:r>
              <a:rPr lang="en-US" altLang="zh-CN" dirty="0">
                <a:solidFill>
                  <a:schemeClr val="tx1">
                    <a:lumMod val="85000"/>
                    <a:lumOff val="15000"/>
                  </a:schemeClr>
                </a:solidFill>
              </a:rPr>
              <a:t>Android</a:t>
            </a:r>
            <a:r>
              <a:rPr lang="zh-CN" altLang="en-US" dirty="0">
                <a:solidFill>
                  <a:schemeClr val="tx1">
                    <a:lumMod val="85000"/>
                    <a:lumOff val="15000"/>
                  </a:schemeClr>
                </a:solidFill>
              </a:rPr>
              <a:t>是一个以</a:t>
            </a:r>
            <a:r>
              <a:rPr lang="en-US" altLang="zh-CN" dirty="0">
                <a:solidFill>
                  <a:schemeClr val="tx1">
                    <a:lumMod val="85000"/>
                    <a:lumOff val="15000"/>
                  </a:schemeClr>
                </a:solidFill>
              </a:rPr>
              <a:t>Linux</a:t>
            </a:r>
            <a:r>
              <a:rPr lang="zh-CN" altLang="en-US" dirty="0">
                <a:solidFill>
                  <a:schemeClr val="tx1">
                    <a:lumMod val="85000"/>
                    <a:lumOff val="15000"/>
                  </a:schemeClr>
                </a:solidFill>
              </a:rPr>
              <a:t>为核心的操作系统，所以也像</a:t>
            </a:r>
            <a:r>
              <a:rPr lang="en-US" altLang="zh-CN" dirty="0">
                <a:solidFill>
                  <a:schemeClr val="tx1">
                    <a:lumMod val="85000"/>
                    <a:lumOff val="15000"/>
                  </a:schemeClr>
                </a:solidFill>
              </a:rPr>
              <a:t>Linux</a:t>
            </a:r>
            <a:r>
              <a:rPr lang="zh-CN" altLang="en-US" dirty="0">
                <a:solidFill>
                  <a:schemeClr val="tx1">
                    <a:lumMod val="85000"/>
                    <a:lumOff val="15000"/>
                  </a:schemeClr>
                </a:solidFill>
              </a:rPr>
              <a:t>一样拥有严格的权限管理机制。</a:t>
            </a:r>
            <a:endParaRPr lang="en-US" altLang="zh-CN" dirty="0">
              <a:solidFill>
                <a:schemeClr val="tx1">
                  <a:lumMod val="85000"/>
                  <a:lumOff val="15000"/>
                </a:schemeClr>
              </a:solidFill>
            </a:endParaRPr>
          </a:p>
          <a:p>
            <a:pPr>
              <a:spcBef>
                <a:spcPts val="1800"/>
              </a:spcBef>
            </a:pPr>
            <a:r>
              <a:rPr lang="zh-CN" altLang="en-US" dirty="0">
                <a:solidFill>
                  <a:schemeClr val="tx1">
                    <a:lumMod val="85000"/>
                    <a:lumOff val="15000"/>
                  </a:schemeClr>
                </a:solidFill>
              </a:rPr>
              <a:t>一般的程序在</a:t>
            </a:r>
            <a:r>
              <a:rPr lang="zh-CN" altLang="en-US" dirty="0" smtClean="0">
                <a:solidFill>
                  <a:schemeClr val="tx1">
                    <a:lumMod val="85000"/>
                    <a:lumOff val="15000"/>
                  </a:schemeClr>
                </a:solidFill>
              </a:rPr>
              <a:t>其</a:t>
            </a:r>
            <a:r>
              <a:rPr lang="en-US" altLang="zh-CN" dirty="0" smtClean="0">
                <a:solidFill>
                  <a:schemeClr val="tx1">
                    <a:lumMod val="85000"/>
                    <a:lumOff val="15000"/>
                  </a:schemeClr>
                </a:solidFill>
              </a:rPr>
              <a:t>AndroidManifest</a:t>
            </a:r>
            <a:r>
              <a:rPr lang="zh-CN" altLang="en-US" dirty="0">
                <a:solidFill>
                  <a:schemeClr val="tx1">
                    <a:lumMod val="85000"/>
                    <a:lumOff val="15000"/>
                  </a:schemeClr>
                </a:solidFill>
              </a:rPr>
              <a:t>文件中要声明其应用程序的权限，例如：打电话需要有打电话的权限，发短信要有发短信的</a:t>
            </a:r>
            <a:r>
              <a:rPr lang="zh-CN" altLang="en-US">
                <a:solidFill>
                  <a:schemeClr val="tx1">
                    <a:lumMod val="85000"/>
                    <a:lumOff val="15000"/>
                  </a:schemeClr>
                </a:solidFill>
              </a:rPr>
              <a:t>权限</a:t>
            </a:r>
            <a:r>
              <a:rPr lang="zh-CN" altLang="en-US" smtClean="0">
                <a:solidFill>
                  <a:schemeClr val="tx1">
                    <a:lumMod val="85000"/>
                    <a:lumOff val="15000"/>
                  </a:schemeClr>
                </a:solidFill>
              </a:rPr>
              <a:t>。</a:t>
            </a:r>
            <a:endParaRPr lang="en-US"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a:t> Android</a:t>
            </a:r>
            <a:r>
              <a:rPr lang="zh-CN" altLang="en-US"/>
              <a:t>中的权限</a:t>
            </a:r>
          </a:p>
        </p:txBody>
      </p:sp>
      <p:sp>
        <p:nvSpPr>
          <p:cNvPr id="5" name="TextBox 4"/>
          <p:cNvSpPr txBox="1"/>
          <p:nvPr/>
        </p:nvSpPr>
        <p:spPr>
          <a:xfrm>
            <a:off x="407368" y="4954253"/>
            <a:ext cx="11175032" cy="72008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4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&lt;uses-permission android:name="android.permission.RECEIVE_SMS" /&gt;</a:t>
            </a:r>
            <a:endParaRPr lang="en-US" altLang="zh-CN" dirty="0"/>
          </a:p>
        </p:txBody>
      </p:sp>
    </p:spTree>
    <p:extLst>
      <p:ext uri="{BB962C8B-B14F-4D97-AF65-F5344CB8AC3E}">
        <p14:creationId xmlns:p14="http://schemas.microsoft.com/office/powerpoint/2010/main" val="3558501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4638"/>
            <a:ext cx="10972800" cy="1143000"/>
          </a:xfrm>
        </p:spPr>
        <p:txBody>
          <a:bodyPr/>
          <a:lstStyle/>
          <a:p>
            <a:r>
              <a:rPr lang="zh-CN" altLang="en-US" dirty="0"/>
              <a:t>教学目标</a:t>
            </a:r>
          </a:p>
        </p:txBody>
      </p:sp>
      <p:sp>
        <p:nvSpPr>
          <p:cNvPr id="33" name="内容占位符 4"/>
          <p:cNvSpPr txBox="1">
            <a:spLocks/>
          </p:cNvSpPr>
          <p:nvPr/>
        </p:nvSpPr>
        <p:spPr>
          <a:xfrm>
            <a:off x="839416" y="1600201"/>
            <a:ext cx="93610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mtClean="0">
                <a:solidFill>
                  <a:schemeClr val="tx1">
                    <a:lumMod val="85000"/>
                    <a:lumOff val="15000"/>
                  </a:schemeClr>
                </a:solidFill>
              </a:rPr>
              <a:t>掌握</a:t>
            </a:r>
            <a:r>
              <a:rPr lang="en-US" altLang="zh-CN" smtClean="0">
                <a:solidFill>
                  <a:schemeClr val="tx1">
                    <a:lumMod val="85000"/>
                    <a:lumOff val="15000"/>
                  </a:schemeClr>
                </a:solidFill>
              </a:rPr>
              <a:t>Android</a:t>
            </a:r>
            <a:r>
              <a:rPr lang="zh-CN" altLang="en-US" smtClean="0">
                <a:solidFill>
                  <a:schemeClr val="tx1">
                    <a:lumMod val="85000"/>
                    <a:lumOff val="15000"/>
                  </a:schemeClr>
                </a:solidFill>
              </a:rPr>
              <a:t>中</a:t>
            </a:r>
            <a:r>
              <a:rPr lang="en-US" altLang="zh-CN">
                <a:solidFill>
                  <a:schemeClr val="tx1">
                    <a:lumMod val="85000"/>
                    <a:lumOff val="15000"/>
                  </a:schemeClr>
                </a:solidFill>
              </a:rPr>
              <a:t>BroadCastReceiver</a:t>
            </a:r>
            <a:r>
              <a:rPr lang="zh-CN" altLang="en-US" smtClean="0">
                <a:solidFill>
                  <a:schemeClr val="tx1">
                    <a:lumMod val="85000"/>
                    <a:lumOff val="15000"/>
                  </a:schemeClr>
                </a:solidFill>
              </a:rPr>
              <a:t>的使用</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359313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609600" y="1600201"/>
            <a:ext cx="10972800" cy="4061047"/>
          </a:xfrm>
        </p:spPr>
        <p:txBody>
          <a:bodyPr>
            <a:normAutofit/>
          </a:bodyPr>
          <a:lstStyle/>
          <a:p>
            <a:r>
              <a:rPr lang="en-US" altLang="zh-CN" sz="1800" dirty="0" err="1"/>
              <a:t>android.permission.</a:t>
            </a:r>
            <a:r>
              <a:rPr lang="en-US" altLang="zh-CN" sz="1800" b="1" dirty="0" err="1"/>
              <a:t>ACCESS_FINE_LOCATION</a:t>
            </a:r>
            <a:r>
              <a:rPr lang="zh-CN" altLang="en-US" sz="1800" dirty="0"/>
              <a:t>允许一个程序访问精良位置</a:t>
            </a:r>
            <a:r>
              <a:rPr lang="en-US" altLang="zh-CN" sz="1800" dirty="0"/>
              <a:t>(</a:t>
            </a:r>
            <a:r>
              <a:rPr lang="zh-CN" altLang="en-US" sz="1800" dirty="0"/>
              <a:t>如</a:t>
            </a:r>
            <a:r>
              <a:rPr lang="en-US" altLang="zh-CN" sz="1800" dirty="0"/>
              <a:t>GPS)</a:t>
            </a:r>
          </a:p>
          <a:p>
            <a:r>
              <a:rPr lang="en-US" altLang="zh-CN" sz="1800" dirty="0" err="1"/>
              <a:t>android.permission.</a:t>
            </a:r>
            <a:r>
              <a:rPr lang="en-US" altLang="zh-CN" sz="1800" b="1" dirty="0" err="1"/>
              <a:t>ACCESS_WIFI_STATE</a:t>
            </a:r>
            <a:r>
              <a:rPr lang="zh-CN" altLang="en-US" sz="1800" dirty="0"/>
              <a:t>允许程序访问</a:t>
            </a:r>
            <a:r>
              <a:rPr lang="en-US" altLang="zh-CN" sz="1800" dirty="0"/>
              <a:t>Wi-Fi</a:t>
            </a:r>
            <a:r>
              <a:rPr lang="zh-CN" altLang="en-US" sz="1800" dirty="0"/>
              <a:t>网络状态信息</a:t>
            </a:r>
            <a:endParaRPr lang="en-US" altLang="zh-CN" sz="1800" dirty="0"/>
          </a:p>
          <a:p>
            <a:r>
              <a:rPr lang="en-US" altLang="zh-CN" sz="1800" dirty="0" err="1"/>
              <a:t>android.permission.</a:t>
            </a:r>
            <a:r>
              <a:rPr lang="en-US" altLang="zh-CN" sz="1800" b="1" dirty="0" err="1"/>
              <a:t>BATTERY_STATS</a:t>
            </a:r>
            <a:r>
              <a:rPr lang="zh-CN" altLang="en-US" sz="1800" dirty="0"/>
              <a:t>允许程序更新手机电池统计信息</a:t>
            </a:r>
            <a:endParaRPr lang="en-US" altLang="zh-CN" sz="1800" dirty="0"/>
          </a:p>
          <a:p>
            <a:r>
              <a:rPr lang="en-US" altLang="zh-CN" sz="1800" dirty="0" err="1"/>
              <a:t>android.permission.</a:t>
            </a:r>
            <a:r>
              <a:rPr lang="en-US" altLang="zh-CN" sz="1800" b="1" dirty="0" err="1"/>
              <a:t>BLUETOOTH</a:t>
            </a:r>
            <a:r>
              <a:rPr lang="zh-CN" altLang="en-US" sz="1800" dirty="0"/>
              <a:t>允许程序连接到已配对的蓝牙设备</a:t>
            </a:r>
            <a:endParaRPr lang="en-US" altLang="zh-CN" sz="1800" dirty="0"/>
          </a:p>
          <a:p>
            <a:r>
              <a:rPr lang="en-US" altLang="zh-CN" sz="1800" dirty="0" err="1"/>
              <a:t>android.permission.</a:t>
            </a:r>
            <a:r>
              <a:rPr lang="en-US" altLang="zh-CN" sz="1800" b="1" dirty="0" err="1"/>
              <a:t>CAMERA</a:t>
            </a:r>
            <a:r>
              <a:rPr lang="zh-CN" altLang="en-US" sz="1800" dirty="0"/>
              <a:t>请求访问使用照相设备</a:t>
            </a:r>
            <a:endParaRPr lang="en-US" altLang="zh-CN" sz="1800" dirty="0"/>
          </a:p>
          <a:p>
            <a:r>
              <a:rPr lang="en-US" altLang="zh-CN" sz="1800" dirty="0" err="1"/>
              <a:t>android.permission.</a:t>
            </a:r>
            <a:r>
              <a:rPr lang="en-US" altLang="zh-CN" sz="1800" b="1" dirty="0" err="1"/>
              <a:t>CHANGE_WIFI_STATE</a:t>
            </a:r>
            <a:r>
              <a:rPr lang="zh-CN" altLang="en-US" sz="1800" dirty="0"/>
              <a:t>允许程序改变</a:t>
            </a:r>
            <a:r>
              <a:rPr lang="en-US" altLang="zh-CN" sz="1800" dirty="0"/>
              <a:t>Wi-Fi</a:t>
            </a:r>
            <a:r>
              <a:rPr lang="zh-CN" altLang="en-US" sz="1800" dirty="0"/>
              <a:t>连接状态</a:t>
            </a:r>
            <a:endParaRPr lang="en-US" altLang="zh-CN" sz="1800" dirty="0"/>
          </a:p>
          <a:p>
            <a:r>
              <a:rPr lang="en-US" altLang="zh-CN" sz="1800" dirty="0" err="1"/>
              <a:t>android.permission.</a:t>
            </a:r>
            <a:r>
              <a:rPr lang="en-US" altLang="zh-CN" sz="1800" b="1" dirty="0" err="1"/>
              <a:t>DEVICE_POWER</a:t>
            </a:r>
            <a:r>
              <a:rPr lang="zh-CN" altLang="en-US" sz="1800" dirty="0"/>
              <a:t>允许访问底层电源管理</a:t>
            </a:r>
            <a:endParaRPr lang="en-US" altLang="zh-CN" sz="1800" dirty="0"/>
          </a:p>
          <a:p>
            <a:r>
              <a:rPr lang="en-US" altLang="zh-CN" sz="1800" dirty="0" err="1"/>
              <a:t>android.permission.</a:t>
            </a:r>
            <a:r>
              <a:rPr lang="en-US" altLang="zh-CN" sz="1800" b="1" dirty="0" err="1"/>
              <a:t>INTERNET</a:t>
            </a:r>
            <a:r>
              <a:rPr lang="zh-CN" altLang="en-US" sz="1800" dirty="0"/>
              <a:t>允许程序打开网络套接字</a:t>
            </a:r>
            <a:r>
              <a:rPr lang="en-US" altLang="zh-CN" sz="1800" dirty="0" err="1"/>
              <a:t>android.permission.</a:t>
            </a:r>
            <a:r>
              <a:rPr lang="en-US" altLang="zh-CN" sz="1800" b="1" dirty="0" err="1"/>
              <a:t>MOUNT_UNMOUNT_FILESYSTEMS</a:t>
            </a:r>
            <a:r>
              <a:rPr lang="zh-CN" altLang="en-US" sz="1800" dirty="0"/>
              <a:t>允许挂载和反挂载文件系统可移动存储</a:t>
            </a:r>
            <a:endParaRPr lang="en-US" altLang="zh-CN" sz="1800" dirty="0"/>
          </a:p>
          <a:p>
            <a:r>
              <a:rPr lang="en-US" altLang="zh-CN" sz="1800" dirty="0" err="1"/>
              <a:t>android.permission.</a:t>
            </a:r>
            <a:r>
              <a:rPr lang="en-US" altLang="zh-CN" sz="1800" b="1" dirty="0" err="1"/>
              <a:t>READ_CONTACTS</a:t>
            </a:r>
            <a:r>
              <a:rPr lang="zh-CN" altLang="en-US" sz="1800" dirty="0"/>
              <a:t>允许程序读取用户联系人数据</a:t>
            </a:r>
            <a:endParaRPr lang="en-US" altLang="zh-CN" sz="1800" dirty="0"/>
          </a:p>
          <a:p>
            <a:r>
              <a:rPr lang="en-US" altLang="zh-CN" sz="1800" dirty="0" err="1"/>
              <a:t>android.permission.</a:t>
            </a:r>
            <a:r>
              <a:rPr lang="en-US" altLang="zh-CN" sz="1800" b="1" dirty="0" err="1"/>
              <a:t>READ_LOGS</a:t>
            </a:r>
            <a:r>
              <a:rPr lang="zh-CN" altLang="en-US" sz="1800" dirty="0"/>
              <a:t>允许程序读取底层系统日志文件</a:t>
            </a:r>
            <a:endParaRPr lang="en-US" altLang="zh-CN" sz="1800" dirty="0"/>
          </a:p>
          <a:p>
            <a:r>
              <a:rPr lang="en-US" altLang="zh-CN" sz="1800" dirty="0" err="1"/>
              <a:t>android.permission.</a:t>
            </a:r>
            <a:r>
              <a:rPr lang="en-US" altLang="zh-CN" sz="1800" b="1" dirty="0" err="1"/>
              <a:t>REBOOT</a:t>
            </a:r>
            <a:r>
              <a:rPr lang="zh-CN" altLang="en-US" sz="1800" dirty="0"/>
              <a:t>请求能够重新启动设备</a:t>
            </a:r>
          </a:p>
        </p:txBody>
      </p:sp>
      <p:sp>
        <p:nvSpPr>
          <p:cNvPr id="4" name="TextBox 3"/>
          <p:cNvSpPr txBox="1"/>
          <p:nvPr/>
        </p:nvSpPr>
        <p:spPr>
          <a:xfrm>
            <a:off x="2567608" y="5865867"/>
            <a:ext cx="6876764" cy="400110"/>
          </a:xfrm>
          <a:prstGeom prst="rect">
            <a:avLst/>
          </a:prstGeom>
          <a:noFill/>
        </p:spPr>
        <p:txBody>
          <a:bodyPr wrap="square" rtlCol="0">
            <a:spAutoFit/>
          </a:bodyPr>
          <a:lstStyle/>
          <a:p>
            <a:r>
              <a:rPr lang="en-US" altLang="zh-CN" sz="2000" dirty="0"/>
              <a:t>http://blog.csdn.net/fenghome/article/details/5708219</a:t>
            </a:r>
            <a:endParaRPr lang="zh-CN" altLang="en-US" sz="2000" dirty="0"/>
          </a:p>
        </p:txBody>
      </p:sp>
      <p:sp>
        <p:nvSpPr>
          <p:cNvPr id="3" name="标题 2"/>
          <p:cNvSpPr>
            <a:spLocks noGrp="1"/>
          </p:cNvSpPr>
          <p:nvPr>
            <p:ph type="title"/>
          </p:nvPr>
        </p:nvSpPr>
        <p:spPr/>
        <p:txBody>
          <a:bodyPr/>
          <a:lstStyle/>
          <a:p>
            <a:r>
              <a:rPr lang="zh-CN" altLang="en-US"/>
              <a:t> 常见的</a:t>
            </a:r>
            <a:r>
              <a:rPr lang="en-US" altLang="zh-CN"/>
              <a:t>Android</a:t>
            </a:r>
            <a:r>
              <a:rPr lang="zh-CN" altLang="en-US"/>
              <a:t>权限</a:t>
            </a:r>
          </a:p>
        </p:txBody>
      </p:sp>
    </p:spTree>
    <p:extLst>
      <p:ext uri="{BB962C8B-B14F-4D97-AF65-F5344CB8AC3E}">
        <p14:creationId xmlns:p14="http://schemas.microsoft.com/office/powerpoint/2010/main" val="2585779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39416" y="1600201"/>
            <a:ext cx="10742984" cy="4525963"/>
          </a:xfrm>
        </p:spPr>
        <p:txBody>
          <a:bodyPr/>
          <a:lstStyle/>
          <a:p>
            <a:r>
              <a:rPr lang="zh-CN" altLang="en-US" dirty="0">
                <a:solidFill>
                  <a:schemeClr val="tx1">
                    <a:lumMod val="85000"/>
                    <a:lumOff val="15000"/>
                  </a:schemeClr>
                </a:solidFill>
              </a:rPr>
              <a:t>接受电话广播</a:t>
            </a:r>
            <a:r>
              <a:rPr lang="en-US" altLang="zh-CN" dirty="0">
                <a:solidFill>
                  <a:schemeClr val="tx1">
                    <a:lumMod val="85000"/>
                    <a:lumOff val="15000"/>
                  </a:schemeClr>
                </a:solidFill>
              </a:rPr>
              <a:t>demo</a:t>
            </a:r>
          </a:p>
          <a:p>
            <a:r>
              <a:rPr lang="zh-CN" altLang="en-US" dirty="0">
                <a:solidFill>
                  <a:schemeClr val="tx1">
                    <a:lumMod val="85000"/>
                    <a:lumOff val="15000"/>
                  </a:schemeClr>
                </a:solidFill>
              </a:rPr>
              <a:t>接受短信广播</a:t>
            </a:r>
            <a:r>
              <a:rPr lang="en-US" altLang="zh-CN" dirty="0">
                <a:solidFill>
                  <a:schemeClr val="tx1">
                    <a:lumMod val="85000"/>
                    <a:lumOff val="15000"/>
                  </a:schemeClr>
                </a:solidFill>
              </a:rPr>
              <a:t>demo</a:t>
            </a:r>
          </a:p>
          <a:p>
            <a:r>
              <a:rPr lang="zh-CN" altLang="en-US" dirty="0">
                <a:solidFill>
                  <a:schemeClr val="tx1">
                    <a:lumMod val="85000"/>
                    <a:lumOff val="15000"/>
                  </a:schemeClr>
                </a:solidFill>
              </a:rPr>
              <a:t>电话黑名单</a:t>
            </a:r>
          </a:p>
        </p:txBody>
      </p:sp>
      <p:sp>
        <p:nvSpPr>
          <p:cNvPr id="4" name="标题 3"/>
          <p:cNvSpPr>
            <a:spLocks noGrp="1"/>
          </p:cNvSpPr>
          <p:nvPr>
            <p:ph type="title"/>
          </p:nvPr>
        </p:nvSpPr>
        <p:spPr/>
        <p:txBody>
          <a:bodyPr/>
          <a:lstStyle/>
          <a:p>
            <a:r>
              <a:rPr lang="zh-CN" altLang="en-US"/>
              <a:t>接收系统广播</a:t>
            </a:r>
          </a:p>
        </p:txBody>
      </p:sp>
    </p:spTree>
    <p:extLst>
      <p:ext uri="{BB962C8B-B14F-4D97-AF65-F5344CB8AC3E}">
        <p14:creationId xmlns:p14="http://schemas.microsoft.com/office/powerpoint/2010/main" val="1462671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142232" y="3014648"/>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接收系统广播</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3142230" y="3814842"/>
            <a:ext cx="5688632" cy="685801"/>
            <a:chOff x="3467195" y="1571956"/>
            <a:chExt cx="5688632" cy="685801"/>
          </a:xfrm>
        </p:grpSpPr>
        <p:sp>
          <p:nvSpPr>
            <p:cNvPr id="43"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发送广播</a:t>
              </a:r>
            </a:p>
          </p:txBody>
        </p:sp>
        <p:grpSp>
          <p:nvGrpSpPr>
            <p:cNvPr id="45" name="组合 44"/>
            <p:cNvGrpSpPr/>
            <p:nvPr/>
          </p:nvGrpSpPr>
          <p:grpSpPr>
            <a:xfrm>
              <a:off x="3467195" y="1571956"/>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08915" y="2224081"/>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BroadcastReceiver</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简介</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spTree>
    <p:extLst>
      <p:ext uri="{BB962C8B-B14F-4D97-AF65-F5344CB8AC3E}">
        <p14:creationId xmlns:p14="http://schemas.microsoft.com/office/powerpoint/2010/main" val="1364463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014807930"/>
              </p:ext>
            </p:extLst>
          </p:nvPr>
        </p:nvGraphicFramePr>
        <p:xfrm>
          <a:off x="-168696" y="1417638"/>
          <a:ext cx="12097344" cy="508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a:t>发送广播</a:t>
            </a:r>
          </a:p>
        </p:txBody>
      </p:sp>
    </p:spTree>
    <p:extLst>
      <p:ext uri="{BB962C8B-B14F-4D97-AF65-F5344CB8AC3E}">
        <p14:creationId xmlns:p14="http://schemas.microsoft.com/office/powerpoint/2010/main" val="1232932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39416" y="1600201"/>
            <a:ext cx="10742984" cy="5069159"/>
          </a:xfrm>
        </p:spPr>
        <p:txBody>
          <a:bodyPr>
            <a:normAutofit lnSpcReduction="10000"/>
          </a:bodyPr>
          <a:lstStyle/>
          <a:p>
            <a:r>
              <a:rPr lang="zh-CN" altLang="en-US" dirty="0">
                <a:solidFill>
                  <a:schemeClr val="tx1">
                    <a:lumMod val="85000"/>
                    <a:lumOff val="15000"/>
                  </a:schemeClr>
                </a:solidFill>
              </a:rPr>
              <a:t>广播的类型：</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普通广播：完全异步，可在同一时刻被所有接受者接收到，接受者无法将处理结果传递给下一个接受者，无法终止</a:t>
            </a:r>
            <a:r>
              <a:rPr lang="en-US" altLang="zh-CN" dirty="0">
                <a:solidFill>
                  <a:schemeClr val="tx1">
                    <a:lumMod val="85000"/>
                    <a:lumOff val="15000"/>
                  </a:schemeClr>
                </a:solidFill>
              </a:rPr>
              <a:t>Broadcast</a:t>
            </a:r>
            <a:r>
              <a:rPr lang="zh-CN" altLang="en-US" dirty="0">
                <a:solidFill>
                  <a:schemeClr val="tx1">
                    <a:lumMod val="85000"/>
                    <a:lumOff val="15000"/>
                  </a:schemeClr>
                </a:solidFill>
              </a:rPr>
              <a:t>的传播</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有序广播：</a:t>
            </a:r>
            <a:r>
              <a:rPr lang="zh-CN" altLang="en-US" dirty="0" smtClean="0">
                <a:solidFill>
                  <a:schemeClr val="tx1">
                    <a:lumMod val="85000"/>
                    <a:lumOff val="15000"/>
                  </a:schemeClr>
                </a:solidFill>
              </a:rPr>
              <a:t>接</a:t>
            </a:r>
            <a:r>
              <a:rPr lang="zh-CN" altLang="en-US" dirty="0">
                <a:solidFill>
                  <a:schemeClr val="tx1">
                    <a:lumMod val="85000"/>
                    <a:lumOff val="15000"/>
                  </a:schemeClr>
                </a:solidFill>
              </a:rPr>
              <a:t>收</a:t>
            </a:r>
            <a:r>
              <a:rPr lang="zh-CN" altLang="en-US" dirty="0" smtClean="0">
                <a:solidFill>
                  <a:schemeClr val="tx1">
                    <a:lumMod val="85000"/>
                    <a:lumOff val="15000"/>
                  </a:schemeClr>
                </a:solidFill>
              </a:rPr>
              <a:t>者</a:t>
            </a:r>
            <a:r>
              <a:rPr lang="zh-CN" altLang="en-US" dirty="0">
                <a:solidFill>
                  <a:schemeClr val="tx1">
                    <a:lumMod val="85000"/>
                    <a:lumOff val="15000"/>
                  </a:schemeClr>
                </a:solidFill>
              </a:rPr>
              <a:t>按照优先级依次接收</a:t>
            </a:r>
            <a:r>
              <a:rPr lang="zh-CN" altLang="en-US" dirty="0" smtClean="0">
                <a:solidFill>
                  <a:schemeClr val="tx1">
                    <a:lumMod val="85000"/>
                    <a:lumOff val="15000"/>
                  </a:schemeClr>
                </a:solidFill>
              </a:rPr>
              <a:t>广播，</a:t>
            </a:r>
            <a:r>
              <a:rPr lang="zh-CN" altLang="en-US" dirty="0">
                <a:solidFill>
                  <a:schemeClr val="tx1">
                    <a:lumMod val="85000"/>
                    <a:lumOff val="15000"/>
                  </a:schemeClr>
                </a:solidFill>
              </a:rPr>
              <a:t>优先级声明在</a:t>
            </a:r>
            <a:r>
              <a:rPr lang="en-US" altLang="zh-CN" dirty="0">
                <a:solidFill>
                  <a:schemeClr val="tx1">
                    <a:lumMod val="85000"/>
                    <a:lumOff val="15000"/>
                  </a:schemeClr>
                </a:solidFill>
              </a:rPr>
              <a:t>intent-filter</a:t>
            </a:r>
            <a:r>
              <a:rPr lang="zh-CN" altLang="en-US" dirty="0">
                <a:solidFill>
                  <a:schemeClr val="tx1">
                    <a:lumMod val="85000"/>
                    <a:lumOff val="15000"/>
                  </a:schemeClr>
                </a:solidFill>
              </a:rPr>
              <a:t>元素的</a:t>
            </a:r>
            <a:r>
              <a:rPr lang="en-US" altLang="zh-CN" dirty="0">
                <a:solidFill>
                  <a:schemeClr val="tx1">
                    <a:lumMod val="85000"/>
                    <a:lumOff val="15000"/>
                  </a:schemeClr>
                </a:solidFill>
              </a:rPr>
              <a:t>priority</a:t>
            </a:r>
            <a:r>
              <a:rPr lang="zh-CN" altLang="en-US" dirty="0">
                <a:solidFill>
                  <a:schemeClr val="tx1">
                    <a:lumMod val="85000"/>
                    <a:lumOff val="15000"/>
                  </a:schemeClr>
                </a:solidFill>
              </a:rPr>
              <a:t>属性</a:t>
            </a:r>
            <a:r>
              <a:rPr lang="zh-CN" altLang="en-US" dirty="0" smtClean="0">
                <a:solidFill>
                  <a:schemeClr val="tx1">
                    <a:lumMod val="85000"/>
                    <a:lumOff val="15000"/>
                  </a:schemeClr>
                </a:solidFill>
              </a:rPr>
              <a:t>中。</a:t>
            </a:r>
            <a:r>
              <a:rPr lang="zh-CN" altLang="en-US" dirty="0">
                <a:solidFill>
                  <a:schemeClr val="tx1">
                    <a:lumMod val="85000"/>
                    <a:lumOff val="15000"/>
                  </a:schemeClr>
                </a:solidFill>
              </a:rPr>
              <a:t>广播可被终止，可以将处理结果传给下一个接收者</a:t>
            </a:r>
            <a:r>
              <a:rPr lang="zh-CN" altLang="en-US" dirty="0" smtClean="0">
                <a:solidFill>
                  <a:schemeClr val="tx1">
                    <a:lumMod val="85000"/>
                    <a:lumOff val="15000"/>
                  </a:schemeClr>
                </a:solidFill>
              </a:rPr>
              <a:t>。</a:t>
            </a:r>
            <a:endParaRPr lang="en-US" altLang="zh-CN" dirty="0" smtClean="0">
              <a:solidFill>
                <a:schemeClr val="tx1">
                  <a:lumMod val="85000"/>
                  <a:lumOff val="15000"/>
                </a:schemeClr>
              </a:solidFill>
            </a:endParaRPr>
          </a:p>
          <a:p>
            <a:pPr lvl="1"/>
            <a:r>
              <a:rPr lang="zh-CN" altLang="en-US" dirty="0">
                <a:solidFill>
                  <a:schemeClr val="tx1">
                    <a:lumMod val="85000"/>
                    <a:lumOff val="15000"/>
                  </a:schemeClr>
                </a:solidFill>
              </a:rPr>
              <a:t>数越大优先级别越高，最大值是</a:t>
            </a:r>
            <a:r>
              <a:rPr lang="en-US" altLang="zh-CN" dirty="0" smtClean="0">
                <a:solidFill>
                  <a:schemeClr val="tx1">
                    <a:lumMod val="85000"/>
                    <a:lumOff val="15000"/>
                  </a:schemeClr>
                </a:solidFill>
              </a:rPr>
              <a:t>2147483647</a:t>
            </a:r>
          </a:p>
          <a:p>
            <a:pPr lvl="1"/>
            <a:r>
              <a:rPr lang="zh-CN" altLang="en-US" dirty="0">
                <a:solidFill>
                  <a:schemeClr val="tx1">
                    <a:lumMod val="85000"/>
                    <a:lumOff val="15000"/>
                  </a:schemeClr>
                </a:solidFill>
              </a:rPr>
              <a:t>可以调用</a:t>
            </a:r>
            <a:r>
              <a:rPr lang="en-US" altLang="zh-CN" dirty="0">
                <a:solidFill>
                  <a:schemeClr val="tx1">
                    <a:lumMod val="85000"/>
                    <a:lumOff val="15000"/>
                  </a:schemeClr>
                </a:solidFill>
              </a:rPr>
              <a:t>IntentFilter</a:t>
            </a:r>
            <a:r>
              <a:rPr lang="zh-CN" altLang="en-US" dirty="0">
                <a:solidFill>
                  <a:schemeClr val="tx1">
                    <a:lumMod val="85000"/>
                    <a:lumOff val="15000"/>
                  </a:schemeClr>
                </a:solidFill>
              </a:rPr>
              <a:t>对象的</a:t>
            </a:r>
            <a:r>
              <a:rPr lang="en-US" altLang="zh-CN" dirty="0">
                <a:solidFill>
                  <a:schemeClr val="tx1">
                    <a:lumMod val="85000"/>
                    <a:lumOff val="15000"/>
                  </a:schemeClr>
                </a:solidFill>
              </a:rPr>
              <a:t>setPriority()</a:t>
            </a:r>
            <a:r>
              <a:rPr lang="zh-CN" altLang="en-US" dirty="0">
                <a:solidFill>
                  <a:schemeClr val="tx1">
                    <a:lumMod val="85000"/>
                    <a:lumOff val="15000"/>
                  </a:schemeClr>
                </a:solidFill>
              </a:rPr>
              <a:t>进行设置</a:t>
            </a:r>
            <a:endParaRPr lang="en-US" altLang="zh-CN" dirty="0">
              <a:solidFill>
                <a:schemeClr val="tx1">
                  <a:lumMod val="85000"/>
                  <a:lumOff val="15000"/>
                </a:schemeClr>
              </a:solidFill>
            </a:endParaRPr>
          </a:p>
          <a:p>
            <a:r>
              <a:rPr lang="en-US" altLang="zh-CN" dirty="0">
                <a:solidFill>
                  <a:schemeClr val="tx1">
                    <a:lumMod val="85000"/>
                    <a:lumOff val="15000"/>
                  </a:schemeClr>
                </a:solidFill>
              </a:rPr>
              <a:t>PS:</a:t>
            </a:r>
            <a:r>
              <a:rPr lang="zh-CN" altLang="en-US" dirty="0">
                <a:solidFill>
                  <a:schemeClr val="tx1">
                    <a:lumMod val="85000"/>
                    <a:lumOff val="15000"/>
                  </a:schemeClr>
                </a:solidFill>
              </a:rPr>
              <a:t>发送广播一般是自定义广播，一般系统会</a:t>
            </a:r>
            <a:r>
              <a:rPr lang="zh-CN" altLang="en-US" dirty="0">
                <a:solidFill>
                  <a:srgbClr val="C00000"/>
                </a:solidFill>
              </a:rPr>
              <a:t>限制你发送系统广播</a:t>
            </a:r>
            <a:r>
              <a:rPr lang="zh-CN" altLang="en-US" dirty="0">
                <a:solidFill>
                  <a:schemeClr val="tx1">
                    <a:lumMod val="85000"/>
                    <a:lumOff val="15000"/>
                  </a:schemeClr>
                </a:solidFill>
              </a:rPr>
              <a:t>。</a:t>
            </a:r>
            <a:endParaRPr lang="en-US" altLang="zh-CN" dirty="0">
              <a:solidFill>
                <a:schemeClr val="tx1">
                  <a:lumMod val="85000"/>
                  <a:lumOff val="15000"/>
                </a:schemeClr>
              </a:solidFill>
            </a:endParaRPr>
          </a:p>
        </p:txBody>
      </p:sp>
      <p:sp>
        <p:nvSpPr>
          <p:cNvPr id="4" name="标题 3"/>
          <p:cNvSpPr>
            <a:spLocks noGrp="1"/>
          </p:cNvSpPr>
          <p:nvPr>
            <p:ph type="title"/>
          </p:nvPr>
        </p:nvSpPr>
        <p:spPr/>
        <p:txBody>
          <a:bodyPr/>
          <a:lstStyle/>
          <a:p>
            <a:r>
              <a:rPr lang="zh-CN" altLang="en-US"/>
              <a:t>发送广播</a:t>
            </a:r>
          </a:p>
        </p:txBody>
      </p:sp>
    </p:spTree>
    <p:extLst>
      <p:ext uri="{BB962C8B-B14F-4D97-AF65-F5344CB8AC3E}">
        <p14:creationId xmlns:p14="http://schemas.microsoft.com/office/powerpoint/2010/main" val="2563432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39416" y="1600201"/>
            <a:ext cx="10742984" cy="5069159"/>
          </a:xfrm>
        </p:spPr>
        <p:txBody>
          <a:bodyPr>
            <a:normAutofit/>
          </a:bodyPr>
          <a:lstStyle/>
          <a:p>
            <a:r>
              <a:rPr lang="zh-CN" altLang="en-US" dirty="0"/>
              <a:t>广播</a:t>
            </a:r>
            <a:r>
              <a:rPr lang="zh-CN" altLang="en-US" dirty="0" smtClean="0"/>
              <a:t>的优先级设置</a:t>
            </a:r>
            <a:endParaRPr lang="en-US" altLang="zh-CN" dirty="0"/>
          </a:p>
        </p:txBody>
      </p:sp>
      <p:sp>
        <p:nvSpPr>
          <p:cNvPr id="4" name="TextBox 3"/>
          <p:cNvSpPr txBox="1"/>
          <p:nvPr/>
        </p:nvSpPr>
        <p:spPr>
          <a:xfrm>
            <a:off x="609600" y="2314582"/>
            <a:ext cx="10972800" cy="363469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0" dirty="0">
                <a:solidFill>
                  <a:srgbClr val="00B050"/>
                </a:solidFill>
              </a:rPr>
              <a:t>//</a:t>
            </a:r>
            <a:r>
              <a:rPr lang="zh-CN" altLang="en-US" b="0" dirty="0">
                <a:solidFill>
                  <a:srgbClr val="00B050"/>
                </a:solidFill>
              </a:rPr>
              <a:t>在</a:t>
            </a:r>
            <a:r>
              <a:rPr lang="en-US" altLang="zh-CN" b="0" dirty="0">
                <a:solidFill>
                  <a:srgbClr val="00B050"/>
                </a:solidFill>
              </a:rPr>
              <a:t>AndroidManifest.xml</a:t>
            </a:r>
            <a:r>
              <a:rPr lang="zh-CN" altLang="en-US" b="0" dirty="0">
                <a:solidFill>
                  <a:srgbClr val="00B050"/>
                </a:solidFill>
              </a:rPr>
              <a:t>文件当中进行注册</a:t>
            </a:r>
          </a:p>
          <a:p>
            <a:r>
              <a:rPr lang="en-US" altLang="zh-CN" b="0" dirty="0"/>
              <a:t>&lt;receiver android:name="</a:t>
            </a:r>
            <a:r>
              <a:rPr lang="zh-CN" altLang="en-US" b="0" dirty="0"/>
              <a:t>包名</a:t>
            </a:r>
            <a:r>
              <a:rPr lang="en-US" altLang="zh-CN" b="0" dirty="0"/>
              <a:t>.</a:t>
            </a:r>
            <a:r>
              <a:rPr lang="zh-CN" altLang="en-US" b="0" dirty="0"/>
              <a:t>广播接收者文件</a:t>
            </a:r>
            <a:r>
              <a:rPr lang="en-US" altLang="zh-CN" b="0" dirty="0"/>
              <a:t>" &gt;</a:t>
            </a:r>
          </a:p>
          <a:p>
            <a:r>
              <a:rPr lang="en-US" altLang="zh-CN" b="0" dirty="0" smtClean="0"/>
              <a:t>    &lt;</a:t>
            </a:r>
            <a:r>
              <a:rPr lang="en-US" altLang="zh-CN" b="0" dirty="0"/>
              <a:t>intent-filter </a:t>
            </a:r>
            <a:r>
              <a:rPr lang="en-US" altLang="zh-CN" b="0" dirty="0">
                <a:solidFill>
                  <a:srgbClr val="FF0000"/>
                </a:solidFill>
              </a:rPr>
              <a:t>android:priority="</a:t>
            </a:r>
            <a:r>
              <a:rPr lang="zh-CN" altLang="en-US" b="0" dirty="0">
                <a:solidFill>
                  <a:srgbClr val="FF0000"/>
                </a:solidFill>
              </a:rPr>
              <a:t>广播拦截的优先级</a:t>
            </a:r>
            <a:r>
              <a:rPr lang="en-US" altLang="zh-CN" b="0" dirty="0">
                <a:solidFill>
                  <a:srgbClr val="FF0000"/>
                </a:solidFill>
              </a:rPr>
              <a:t>(</a:t>
            </a:r>
            <a:r>
              <a:rPr lang="zh-CN" altLang="en-US" b="0" dirty="0">
                <a:solidFill>
                  <a:srgbClr val="FF0000"/>
                </a:solidFill>
              </a:rPr>
              <a:t>最大</a:t>
            </a:r>
            <a:r>
              <a:rPr lang="en-US" altLang="zh-CN" b="0" dirty="0">
                <a:solidFill>
                  <a:srgbClr val="FF0000"/>
                </a:solidFill>
              </a:rPr>
              <a:t>:2147483647)" </a:t>
            </a:r>
            <a:r>
              <a:rPr lang="en-US" altLang="zh-CN" b="0" dirty="0"/>
              <a:t>&gt;   </a:t>
            </a:r>
          </a:p>
          <a:p>
            <a:r>
              <a:rPr lang="en-US" altLang="zh-CN" b="0" dirty="0"/>
              <a:t>    </a:t>
            </a:r>
            <a:r>
              <a:rPr lang="en-US" altLang="zh-CN" b="0" dirty="0" smtClean="0"/>
              <a:t>    &lt;</a:t>
            </a:r>
            <a:r>
              <a:rPr lang="en-US" altLang="zh-CN" b="0" dirty="0"/>
              <a:t>action android:name="</a:t>
            </a:r>
            <a:r>
              <a:rPr lang="zh-CN" altLang="en-US" b="0" dirty="0"/>
              <a:t>广播监听的动作 可以是自定义的或者系统广播</a:t>
            </a:r>
            <a:r>
              <a:rPr lang="en-US" altLang="zh-CN" b="0" dirty="0"/>
              <a:t>" /&gt;</a:t>
            </a:r>
          </a:p>
          <a:p>
            <a:r>
              <a:rPr lang="en-US" altLang="zh-CN" b="0" dirty="0" smtClean="0"/>
              <a:t>    &lt;/</a:t>
            </a:r>
            <a:r>
              <a:rPr lang="en-US" altLang="zh-CN" b="0" dirty="0"/>
              <a:t>intent-filter&gt;</a:t>
            </a:r>
          </a:p>
          <a:p>
            <a:r>
              <a:rPr lang="en-US" altLang="zh-CN" b="0" dirty="0" smtClean="0"/>
              <a:t>&lt;/</a:t>
            </a:r>
            <a:r>
              <a:rPr lang="en-US" altLang="zh-CN" b="0" dirty="0"/>
              <a:t>receiver&gt;</a:t>
            </a:r>
          </a:p>
        </p:txBody>
      </p:sp>
      <p:sp>
        <p:nvSpPr>
          <p:cNvPr id="5" name="标题 4"/>
          <p:cNvSpPr>
            <a:spLocks noGrp="1"/>
          </p:cNvSpPr>
          <p:nvPr>
            <p:ph type="title"/>
          </p:nvPr>
        </p:nvSpPr>
        <p:spPr/>
        <p:txBody>
          <a:bodyPr/>
          <a:lstStyle/>
          <a:p>
            <a:r>
              <a:rPr lang="zh-CN" altLang="en-US"/>
              <a:t>发送广播</a:t>
            </a:r>
          </a:p>
        </p:txBody>
      </p:sp>
    </p:spTree>
    <p:extLst>
      <p:ext uri="{BB962C8B-B14F-4D97-AF65-F5344CB8AC3E}">
        <p14:creationId xmlns:p14="http://schemas.microsoft.com/office/powerpoint/2010/main" val="132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600201"/>
            <a:ext cx="10742984" cy="4525963"/>
          </a:xfrm>
        </p:spPr>
        <p:txBody>
          <a:bodyPr>
            <a:normAutofit/>
          </a:bodyPr>
          <a:lstStyle/>
          <a:p>
            <a:r>
              <a:rPr lang="zh-CN" altLang="en-US" sz="3200" dirty="0" smtClean="0">
                <a:solidFill>
                  <a:schemeClr val="tx1">
                    <a:lumMod val="85000"/>
                    <a:lumOff val="15000"/>
                  </a:schemeClr>
                </a:solidFill>
              </a:rPr>
              <a:t>粘性广播</a:t>
            </a:r>
            <a:endParaRPr lang="en-US" altLang="zh-CN" sz="3200" dirty="0" smtClean="0">
              <a:solidFill>
                <a:schemeClr val="tx1">
                  <a:lumMod val="85000"/>
                  <a:lumOff val="15000"/>
                </a:schemeClr>
              </a:solidFill>
            </a:endParaRPr>
          </a:p>
          <a:p>
            <a:pPr lvl="1"/>
            <a:r>
              <a:rPr lang="zh-CN" altLang="en-US" sz="2800" dirty="0">
                <a:solidFill>
                  <a:schemeClr val="tx1">
                    <a:lumMod val="85000"/>
                    <a:lumOff val="15000"/>
                  </a:schemeClr>
                </a:solidFill>
              </a:rPr>
              <a:t>粘性消息在发送后就一直存在于系统的消息容器里面，等待对应的处理器去</a:t>
            </a:r>
            <a:r>
              <a:rPr lang="zh-CN" altLang="en-US" sz="2800" dirty="0" smtClean="0">
                <a:solidFill>
                  <a:schemeClr val="tx1">
                    <a:lumMod val="85000"/>
                    <a:lumOff val="15000"/>
                  </a:schemeClr>
                </a:solidFill>
              </a:rPr>
              <a:t>处理</a:t>
            </a:r>
            <a:endParaRPr lang="en-US" altLang="zh-CN" sz="2800" dirty="0" smtClean="0">
              <a:solidFill>
                <a:schemeClr val="tx1">
                  <a:lumMod val="85000"/>
                  <a:lumOff val="15000"/>
                </a:schemeClr>
              </a:solidFill>
            </a:endParaRPr>
          </a:p>
          <a:p>
            <a:pPr lvl="1"/>
            <a:r>
              <a:rPr lang="zh-CN" altLang="en-US" sz="2800" dirty="0">
                <a:solidFill>
                  <a:schemeClr val="tx1">
                    <a:lumMod val="85000"/>
                    <a:lumOff val="15000"/>
                  </a:schemeClr>
                </a:solidFill>
              </a:rPr>
              <a:t>一般用来确保重要的状态改变后的信息被持久保存</a:t>
            </a:r>
            <a:endParaRPr lang="en-US" altLang="zh-CN" sz="2800" dirty="0" smtClean="0">
              <a:solidFill>
                <a:schemeClr val="tx1">
                  <a:lumMod val="85000"/>
                  <a:lumOff val="15000"/>
                </a:schemeClr>
              </a:solidFill>
            </a:endParaRPr>
          </a:p>
          <a:p>
            <a:pPr lvl="1"/>
            <a:r>
              <a:rPr lang="zh-CN" altLang="en-US" sz="2800" dirty="0" smtClean="0">
                <a:solidFill>
                  <a:schemeClr val="tx1">
                    <a:lumMod val="85000"/>
                    <a:lumOff val="15000"/>
                  </a:schemeClr>
                </a:solidFill>
              </a:rPr>
              <a:t>需要权限：</a:t>
            </a:r>
            <a:r>
              <a:rPr lang="en-US" altLang="zh-CN" sz="2800" dirty="0" smtClean="0">
                <a:solidFill>
                  <a:schemeClr val="tx1">
                    <a:lumMod val="85000"/>
                    <a:lumOff val="15000"/>
                  </a:schemeClr>
                </a:solidFill>
              </a:rPr>
              <a:t>android.Manifest.permission.BROADCAST_STICKY</a:t>
            </a:r>
          </a:p>
          <a:p>
            <a:pPr lvl="1"/>
            <a:r>
              <a:rPr lang="zh-CN" altLang="en-US" sz="2800" dirty="0" smtClean="0">
                <a:solidFill>
                  <a:schemeClr val="tx1">
                    <a:lumMod val="85000"/>
                    <a:lumOff val="15000"/>
                  </a:schemeClr>
                </a:solidFill>
              </a:rPr>
              <a:t>发送粘性广播：</a:t>
            </a:r>
            <a:r>
              <a:rPr lang="en-US" altLang="zh-CN" sz="2800" dirty="0">
                <a:solidFill>
                  <a:schemeClr val="tx1">
                    <a:lumMod val="85000"/>
                    <a:lumOff val="15000"/>
                  </a:schemeClr>
                </a:solidFill>
              </a:rPr>
              <a:t>sendStickyBroadcast</a:t>
            </a:r>
            <a:r>
              <a:rPr lang="en-US" altLang="zh-CN" sz="2800" dirty="0" smtClean="0">
                <a:solidFill>
                  <a:schemeClr val="tx1">
                    <a:lumMod val="85000"/>
                    <a:lumOff val="15000"/>
                  </a:schemeClr>
                </a:solidFill>
              </a:rPr>
              <a:t>()</a:t>
            </a:r>
          </a:p>
          <a:p>
            <a:pPr lvl="1"/>
            <a:r>
              <a:rPr lang="zh-CN" altLang="en-US" sz="2800" dirty="0" smtClean="0">
                <a:solidFill>
                  <a:schemeClr val="tx1">
                    <a:lumMod val="85000"/>
                    <a:lumOff val="15000"/>
                  </a:schemeClr>
                </a:solidFill>
              </a:rPr>
              <a:t>普通广播的一种，但不像普通广播有瞬时性（一般为</a:t>
            </a:r>
            <a:r>
              <a:rPr lang="en-US" altLang="zh-CN" sz="2800" dirty="0" smtClean="0">
                <a:solidFill>
                  <a:schemeClr val="tx1">
                    <a:lumMod val="85000"/>
                    <a:lumOff val="15000"/>
                  </a:schemeClr>
                </a:solidFill>
              </a:rPr>
              <a:t>10m)</a:t>
            </a:r>
            <a:r>
              <a:rPr lang="zh-CN" altLang="en-US" sz="2800" dirty="0" smtClean="0">
                <a:solidFill>
                  <a:schemeClr val="tx1">
                    <a:lumMod val="85000"/>
                    <a:lumOff val="15000"/>
                  </a:schemeClr>
                </a:solidFill>
              </a:rPr>
              <a:t>，没有时间限制</a:t>
            </a:r>
            <a:endParaRPr lang="zh-CN" altLang="en-US" sz="2800" dirty="0">
              <a:solidFill>
                <a:schemeClr val="tx1">
                  <a:lumMod val="85000"/>
                  <a:lumOff val="15000"/>
                </a:schemeClr>
              </a:solidFill>
            </a:endParaRPr>
          </a:p>
        </p:txBody>
      </p:sp>
      <p:sp>
        <p:nvSpPr>
          <p:cNvPr id="4" name="标题 3"/>
          <p:cNvSpPr>
            <a:spLocks noGrp="1"/>
          </p:cNvSpPr>
          <p:nvPr>
            <p:ph type="title"/>
          </p:nvPr>
        </p:nvSpPr>
        <p:spPr/>
        <p:txBody>
          <a:bodyPr/>
          <a:lstStyle/>
          <a:p>
            <a:r>
              <a:rPr lang="zh-CN" altLang="en-US"/>
              <a:t>发送广播（扩展）</a:t>
            </a:r>
          </a:p>
        </p:txBody>
      </p:sp>
    </p:spTree>
    <p:extLst>
      <p:ext uri="{BB962C8B-B14F-4D97-AF65-F5344CB8AC3E}">
        <p14:creationId xmlns:p14="http://schemas.microsoft.com/office/powerpoint/2010/main" val="2776425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3200" dirty="0" smtClean="0">
                <a:solidFill>
                  <a:schemeClr val="tx1">
                    <a:lumMod val="85000"/>
                    <a:lumOff val="15000"/>
                  </a:schemeClr>
                </a:solidFill>
              </a:rPr>
              <a:t>使用模拟器模拟接收短信与电话处理</a:t>
            </a:r>
            <a:endParaRPr lang="zh-CN" altLang="en-US" sz="3200" dirty="0">
              <a:solidFill>
                <a:schemeClr val="tx1">
                  <a:lumMod val="85000"/>
                  <a:lumOff val="15000"/>
                </a:schemeClr>
              </a:solidFill>
            </a:endParaRPr>
          </a:p>
        </p:txBody>
      </p:sp>
      <p:pic>
        <p:nvPicPr>
          <p:cNvPr id="4" name="图片 3"/>
          <p:cNvPicPr>
            <a:picLocks noChangeAspect="1"/>
          </p:cNvPicPr>
          <p:nvPr/>
        </p:nvPicPr>
        <p:blipFill>
          <a:blip r:embed="rId3"/>
          <a:stretch>
            <a:fillRect/>
          </a:stretch>
        </p:blipFill>
        <p:spPr>
          <a:xfrm>
            <a:off x="839416" y="2305679"/>
            <a:ext cx="2612014" cy="4298719"/>
          </a:xfrm>
          <a:prstGeom prst="rect">
            <a:avLst/>
          </a:prstGeom>
        </p:spPr>
      </p:pic>
      <p:pic>
        <p:nvPicPr>
          <p:cNvPr id="5" name="图片 4"/>
          <p:cNvPicPr>
            <a:picLocks noChangeAspect="1"/>
          </p:cNvPicPr>
          <p:nvPr/>
        </p:nvPicPr>
        <p:blipFill rotWithShape="1">
          <a:blip r:embed="rId4"/>
          <a:srcRect r="4516" b="24527"/>
          <a:stretch/>
        </p:blipFill>
        <p:spPr>
          <a:xfrm>
            <a:off x="4113349" y="2190471"/>
            <a:ext cx="7458192" cy="4529136"/>
          </a:xfrm>
          <a:prstGeom prst="rect">
            <a:avLst/>
          </a:prstGeom>
        </p:spPr>
      </p:pic>
      <p:sp>
        <p:nvSpPr>
          <p:cNvPr id="6" name="标题 5"/>
          <p:cNvSpPr>
            <a:spLocks noGrp="1"/>
          </p:cNvSpPr>
          <p:nvPr>
            <p:ph type="title"/>
          </p:nvPr>
        </p:nvSpPr>
        <p:spPr/>
        <p:txBody>
          <a:bodyPr/>
          <a:lstStyle/>
          <a:p>
            <a:r>
              <a:rPr lang="zh-CN" altLang="en-US"/>
              <a:t>模拟器控制（补充）</a:t>
            </a:r>
          </a:p>
        </p:txBody>
      </p:sp>
    </p:spTree>
    <p:extLst>
      <p:ext uri="{BB962C8B-B14F-4D97-AF65-F5344CB8AC3E}">
        <p14:creationId xmlns:p14="http://schemas.microsoft.com/office/powerpoint/2010/main" val="276156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43672" y="3823319"/>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发送广播</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 name="组合 20"/>
          <p:cNvGrpSpPr/>
          <p:nvPr/>
        </p:nvGrpSpPr>
        <p:grpSpPr>
          <a:xfrm>
            <a:off x="3143672" y="30312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接受系统广播</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2204864"/>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BroadcastReceiver</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简介</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内容回顾</a:t>
            </a:r>
            <a:endParaRPr lang="zh-CN" altLang="en-US" dirty="0"/>
          </a:p>
        </p:txBody>
      </p:sp>
    </p:spTree>
    <p:extLst>
      <p:ext uri="{BB962C8B-B14F-4D97-AF65-F5344CB8AC3E}">
        <p14:creationId xmlns:p14="http://schemas.microsoft.com/office/powerpoint/2010/main" val="1935129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143671" y="2204864"/>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BroadcastReceiver</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简介</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3034795"/>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接受系统广播</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2" y="3823319"/>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发送广播</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74432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204865"/>
            <a:ext cx="2628900" cy="341947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3" y="2204865"/>
            <a:ext cx="2352675" cy="347662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标题 2"/>
          <p:cNvSpPr>
            <a:spLocks noGrp="1"/>
          </p:cNvSpPr>
          <p:nvPr>
            <p:ph type="title"/>
          </p:nvPr>
        </p:nvSpPr>
        <p:spPr/>
        <p:txBody>
          <a:bodyPr/>
          <a:lstStyle/>
          <a:p>
            <a:r>
              <a:rPr lang="zh-CN" altLang="en-US"/>
              <a:t>生活中的广播</a:t>
            </a:r>
          </a:p>
        </p:txBody>
      </p:sp>
    </p:spTree>
    <p:extLst>
      <p:ext uri="{BB962C8B-B14F-4D97-AF65-F5344CB8AC3E}">
        <p14:creationId xmlns:p14="http://schemas.microsoft.com/office/powerpoint/2010/main" val="488338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4294967295"/>
          </p:nvPr>
        </p:nvSpPr>
        <p:spPr>
          <a:xfrm>
            <a:off x="839416" y="1556792"/>
            <a:ext cx="5120308" cy="3168352"/>
          </a:xfrm>
        </p:spPr>
        <p:txBody>
          <a:bodyPr>
            <a:normAutofit/>
          </a:bodyPr>
          <a:lstStyle/>
          <a:p>
            <a:r>
              <a:rPr lang="zh-CN" altLang="en-US" dirty="0">
                <a:solidFill>
                  <a:schemeClr val="tx1">
                    <a:lumMod val="85000"/>
                    <a:lumOff val="15000"/>
                  </a:schemeClr>
                </a:solidFill>
              </a:rPr>
              <a:t>广播发送者</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可发送一种或多种广播</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不关心是谁接收</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具有实时性</a:t>
            </a:r>
            <a:endParaRPr lang="en-US"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zh-CN" altLang="en-US"/>
              <a:t>广播机制的总结</a:t>
            </a:r>
          </a:p>
        </p:txBody>
      </p:sp>
      <p:sp>
        <p:nvSpPr>
          <p:cNvPr id="7" name="文本占位符 7"/>
          <p:cNvSpPr txBox="1">
            <a:spLocks/>
          </p:cNvSpPr>
          <p:nvPr/>
        </p:nvSpPr>
        <p:spPr>
          <a:xfrm>
            <a:off x="6312024" y="1556792"/>
            <a:ext cx="5120308" cy="31683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a:solidFill>
                  <a:schemeClr val="tx1">
                    <a:lumMod val="85000"/>
                    <a:lumOff val="15000"/>
                  </a:schemeClr>
                </a:solidFill>
              </a:rPr>
              <a:t>广播接收者</a:t>
            </a:r>
          </a:p>
          <a:p>
            <a:pPr lvl="1"/>
            <a:r>
              <a:rPr lang="zh-CN" altLang="en-US">
                <a:solidFill>
                  <a:schemeClr val="tx1">
                    <a:lumMod val="85000"/>
                    <a:lumOff val="15000"/>
                  </a:schemeClr>
                </a:solidFill>
              </a:rPr>
              <a:t>可接收一种或多种广播</a:t>
            </a:r>
          </a:p>
          <a:p>
            <a:pPr lvl="1"/>
            <a:r>
              <a:rPr lang="zh-CN" altLang="en-US">
                <a:solidFill>
                  <a:schemeClr val="tx1">
                    <a:lumMod val="85000"/>
                    <a:lumOff val="15000"/>
                  </a:schemeClr>
                </a:solidFill>
              </a:rPr>
              <a:t>不关心是谁发送</a:t>
            </a:r>
          </a:p>
          <a:p>
            <a:pPr lvl="1"/>
            <a:r>
              <a:rPr lang="zh-CN" altLang="en-US">
                <a:solidFill>
                  <a:schemeClr val="tx1">
                    <a:lumMod val="85000"/>
                    <a:lumOff val="15000"/>
                  </a:schemeClr>
                </a:solidFill>
              </a:rPr>
              <a:t>具有实时性</a:t>
            </a:r>
          </a:p>
        </p:txBody>
      </p:sp>
    </p:spTree>
    <p:extLst>
      <p:ext uri="{BB962C8B-B14F-4D97-AF65-F5344CB8AC3E}">
        <p14:creationId xmlns:p14="http://schemas.microsoft.com/office/powerpoint/2010/main" val="467648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839416" y="1600200"/>
            <a:ext cx="10742984" cy="4853136"/>
          </a:xfrm>
        </p:spPr>
        <p:txBody>
          <a:bodyPr>
            <a:normAutofit/>
          </a:bodyPr>
          <a:lstStyle/>
          <a:p>
            <a:r>
              <a:rPr lang="en-US" altLang="zh-CN" dirty="0" err="1">
                <a:solidFill>
                  <a:schemeClr val="tx1">
                    <a:lumMod val="85000"/>
                    <a:lumOff val="15000"/>
                  </a:schemeClr>
                </a:solidFill>
              </a:rPr>
              <a:t>BroadcastReceiver</a:t>
            </a:r>
            <a:r>
              <a:rPr lang="zh-CN" altLang="en-US" dirty="0">
                <a:solidFill>
                  <a:schemeClr val="tx1">
                    <a:lumMod val="85000"/>
                    <a:lumOff val="15000"/>
                  </a:schemeClr>
                </a:solidFill>
              </a:rPr>
              <a:t>组件本质上是一种</a:t>
            </a:r>
            <a:r>
              <a:rPr lang="zh-CN" altLang="en-US" dirty="0">
                <a:solidFill>
                  <a:srgbClr val="C00000"/>
                </a:solidFill>
              </a:rPr>
              <a:t>全局的监听器</a:t>
            </a:r>
            <a:r>
              <a:rPr lang="zh-CN" altLang="en-US">
                <a:solidFill>
                  <a:schemeClr val="tx1">
                    <a:lumMod val="85000"/>
                    <a:lumOff val="15000"/>
                  </a:schemeClr>
                </a:solidFill>
              </a:rPr>
              <a:t>，</a:t>
            </a:r>
            <a:r>
              <a:rPr lang="zh-CN" altLang="en-US" smtClean="0">
                <a:solidFill>
                  <a:schemeClr val="tx1">
                    <a:lumMod val="85000"/>
                    <a:lumOff val="15000"/>
                  </a:schemeClr>
                </a:solidFill>
              </a:rPr>
              <a:t>因此它的</a:t>
            </a:r>
            <a:r>
              <a:rPr lang="zh-CN" altLang="en-US" dirty="0">
                <a:solidFill>
                  <a:schemeClr val="tx1">
                    <a:lumMod val="85000"/>
                    <a:lumOff val="15000"/>
                  </a:schemeClr>
                </a:solidFill>
              </a:rPr>
              <a:t>主要作用是实现系统间不同组件之间的通讯。</a:t>
            </a:r>
            <a:endParaRPr lang="en-US" altLang="zh-CN" dirty="0">
              <a:solidFill>
                <a:schemeClr val="tx1">
                  <a:lumMod val="85000"/>
                  <a:lumOff val="15000"/>
                </a:schemeClr>
              </a:solidFill>
            </a:endParaRPr>
          </a:p>
          <a:p>
            <a:pPr>
              <a:spcBef>
                <a:spcPts val="1800"/>
              </a:spcBef>
            </a:pPr>
            <a:r>
              <a:rPr lang="zh-CN" altLang="en-US" dirty="0">
                <a:solidFill>
                  <a:schemeClr val="tx1">
                    <a:lumMod val="85000"/>
                    <a:lumOff val="15000"/>
                  </a:schemeClr>
                </a:solidFill>
              </a:rPr>
              <a:t>例如：</a:t>
            </a:r>
            <a:endParaRPr lang="en-US" altLang="zh-CN" dirty="0">
              <a:solidFill>
                <a:schemeClr val="tx1">
                  <a:lumMod val="85000"/>
                  <a:lumOff val="15000"/>
                </a:schemeClr>
              </a:solidFill>
            </a:endParaRPr>
          </a:p>
          <a:p>
            <a:pPr lvl="1"/>
            <a:r>
              <a:rPr lang="zh-CN" altLang="en-US" sz="3200" dirty="0">
                <a:solidFill>
                  <a:schemeClr val="tx1">
                    <a:lumMod val="85000"/>
                    <a:lumOff val="15000"/>
                  </a:schemeClr>
                </a:solidFill>
              </a:rPr>
              <a:t>通过</a:t>
            </a:r>
            <a:r>
              <a:rPr lang="en-US" altLang="zh-CN" sz="3200" dirty="0" err="1">
                <a:solidFill>
                  <a:schemeClr val="tx1">
                    <a:lumMod val="85000"/>
                    <a:lumOff val="15000"/>
                  </a:schemeClr>
                </a:solidFill>
              </a:rPr>
              <a:t>startService</a:t>
            </a:r>
            <a:r>
              <a:rPr lang="zh-CN" altLang="en-US" sz="3200" dirty="0">
                <a:solidFill>
                  <a:schemeClr val="tx1">
                    <a:lumMod val="85000"/>
                    <a:lumOff val="15000"/>
                  </a:schemeClr>
                </a:solidFill>
              </a:rPr>
              <a:t>启动的服务如何返回状态</a:t>
            </a:r>
            <a:r>
              <a:rPr lang="zh-CN" altLang="en-US" sz="3200">
                <a:solidFill>
                  <a:schemeClr val="tx1">
                    <a:lumMod val="85000"/>
                    <a:lumOff val="15000"/>
                  </a:schemeClr>
                </a:solidFill>
              </a:rPr>
              <a:t>给</a:t>
            </a:r>
            <a:r>
              <a:rPr lang="en-US" altLang="zh-CN" sz="3200" smtClean="0">
                <a:solidFill>
                  <a:schemeClr val="tx1">
                    <a:lumMod val="85000"/>
                    <a:lumOff val="15000"/>
                  </a:schemeClr>
                </a:solidFill>
              </a:rPr>
              <a:t>Activity</a:t>
            </a:r>
            <a:r>
              <a:rPr lang="zh-CN" altLang="en-US" sz="3200" dirty="0">
                <a:solidFill>
                  <a:schemeClr val="tx1">
                    <a:lumMod val="85000"/>
                    <a:lumOff val="15000"/>
                  </a:schemeClr>
                </a:solidFill>
              </a:rPr>
              <a:t>。</a:t>
            </a:r>
            <a:endParaRPr lang="en-US" altLang="zh-CN" sz="3200" dirty="0">
              <a:solidFill>
                <a:schemeClr val="tx1">
                  <a:lumMod val="85000"/>
                  <a:lumOff val="15000"/>
                </a:schemeClr>
              </a:solidFill>
            </a:endParaRPr>
          </a:p>
        </p:txBody>
      </p:sp>
      <p:sp>
        <p:nvSpPr>
          <p:cNvPr id="2" name="标题 1"/>
          <p:cNvSpPr>
            <a:spLocks noGrp="1"/>
          </p:cNvSpPr>
          <p:nvPr>
            <p:ph type="title"/>
          </p:nvPr>
        </p:nvSpPr>
        <p:spPr/>
        <p:txBody>
          <a:bodyPr/>
          <a:lstStyle/>
          <a:p>
            <a:r>
              <a:rPr lang="en-US" altLang="zh-CN"/>
              <a:t>BroadcastReceiver</a:t>
            </a:r>
            <a:r>
              <a:rPr lang="zh-CN" altLang="en-US"/>
              <a:t>简介</a:t>
            </a:r>
          </a:p>
        </p:txBody>
      </p:sp>
    </p:spTree>
    <p:extLst>
      <p:ext uri="{BB962C8B-B14F-4D97-AF65-F5344CB8AC3E}">
        <p14:creationId xmlns:p14="http://schemas.microsoft.com/office/powerpoint/2010/main" val="3868808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87788" y="3464941"/>
            <a:ext cx="3456384" cy="560475"/>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Android</a:t>
            </a:r>
            <a:r>
              <a:rPr lang="zh-CN" altLang="en-US" sz="2400" b="1" dirty="0">
                <a:solidFill>
                  <a:schemeClr val="tx1"/>
                </a:solidFill>
                <a:latin typeface="微软雅黑" panose="020B0503020204020204" pitchFamily="34" charset="-122"/>
                <a:ea typeface="微软雅黑" panose="020B0503020204020204" pitchFamily="34" charset="-122"/>
              </a:rPr>
              <a:t>操作系统</a:t>
            </a:r>
          </a:p>
        </p:txBody>
      </p:sp>
      <p:sp>
        <p:nvSpPr>
          <p:cNvPr id="4" name="椭圆 3"/>
          <p:cNvSpPr/>
          <p:nvPr/>
        </p:nvSpPr>
        <p:spPr>
          <a:xfrm>
            <a:off x="2138956" y="1690384"/>
            <a:ext cx="1868812"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外部信号</a:t>
            </a:r>
          </a:p>
        </p:txBody>
      </p:sp>
      <p:sp>
        <p:nvSpPr>
          <p:cNvPr id="9" name="椭圆 8"/>
          <p:cNvSpPr/>
          <p:nvPr/>
        </p:nvSpPr>
        <p:spPr>
          <a:xfrm>
            <a:off x="4295800" y="1546949"/>
            <a:ext cx="1800200"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内部信号</a:t>
            </a:r>
          </a:p>
        </p:txBody>
      </p:sp>
      <p:sp>
        <p:nvSpPr>
          <p:cNvPr id="10" name="椭圆 9"/>
          <p:cNvSpPr/>
          <p:nvPr/>
        </p:nvSpPr>
        <p:spPr>
          <a:xfrm>
            <a:off x="6588787" y="1546949"/>
            <a:ext cx="1759381"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自定义应用程序</a:t>
            </a:r>
          </a:p>
        </p:txBody>
      </p:sp>
      <p:cxnSp>
        <p:nvCxnSpPr>
          <p:cNvPr id="11" name="直接箭头连接符 10"/>
          <p:cNvCxnSpPr>
            <a:stCxn id="4" idx="4"/>
          </p:cNvCxnSpPr>
          <p:nvPr/>
        </p:nvCxnSpPr>
        <p:spPr>
          <a:xfrm>
            <a:off x="3073363" y="2410464"/>
            <a:ext cx="1657263" cy="100905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4"/>
          </p:cNvCxnSpPr>
          <p:nvPr/>
        </p:nvCxnSpPr>
        <p:spPr>
          <a:xfrm>
            <a:off x="5195900" y="2267030"/>
            <a:ext cx="540060" cy="115248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p:cNvCxnSpPr>
          <p:nvPr/>
        </p:nvCxnSpPr>
        <p:spPr>
          <a:xfrm flipH="1">
            <a:off x="6310999" y="2267030"/>
            <a:ext cx="1157478" cy="115248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608464" y="1937146"/>
            <a:ext cx="1656184"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9" name="直接箭头连接符 28"/>
          <p:cNvCxnSpPr>
            <a:stCxn id="28" idx="3"/>
          </p:cNvCxnSpPr>
          <p:nvPr/>
        </p:nvCxnSpPr>
        <p:spPr>
          <a:xfrm flipH="1">
            <a:off x="6816081" y="2551774"/>
            <a:ext cx="2034927" cy="86774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138956" y="4580547"/>
            <a:ext cx="1656184"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App1</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椭圆 34"/>
          <p:cNvSpPr/>
          <p:nvPr/>
        </p:nvSpPr>
        <p:spPr>
          <a:xfrm>
            <a:off x="3955150" y="5300627"/>
            <a:ext cx="1656184"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App2</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6310999" y="5455031"/>
            <a:ext cx="1656184"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App3</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a:off x="8256240" y="4509487"/>
            <a:ext cx="1656184" cy="720080"/>
          </a:xfrm>
          <a:prstGeom prst="ellipse">
            <a:avLst/>
          </a:prstGeom>
          <a:solidFill>
            <a:schemeClr val="tx2">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弧形 5"/>
          <p:cNvSpPr/>
          <p:nvPr/>
        </p:nvSpPr>
        <p:spPr>
          <a:xfrm rot="10800000">
            <a:off x="5111415" y="3860681"/>
            <a:ext cx="1527757" cy="504423"/>
          </a:xfrm>
          <a:prstGeom prst="arc">
            <a:avLst>
              <a:gd name="adj1" fmla="val 10969335"/>
              <a:gd name="adj2" fmla="val 2151669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rot="10800000">
            <a:off x="4887819" y="3718588"/>
            <a:ext cx="2056322" cy="1006556"/>
          </a:xfrm>
          <a:prstGeom prst="arc">
            <a:avLst>
              <a:gd name="adj1" fmla="val 10969335"/>
              <a:gd name="adj2" fmla="val 2151669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弧形 24"/>
          <p:cNvSpPr/>
          <p:nvPr/>
        </p:nvSpPr>
        <p:spPr>
          <a:xfrm rot="10800000">
            <a:off x="4730626" y="3902915"/>
            <a:ext cx="2444935" cy="1110260"/>
          </a:xfrm>
          <a:prstGeom prst="arc">
            <a:avLst>
              <a:gd name="adj1" fmla="val 10969335"/>
              <a:gd name="adj2" fmla="val 2151669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弧形 25"/>
          <p:cNvSpPr/>
          <p:nvPr/>
        </p:nvSpPr>
        <p:spPr>
          <a:xfrm rot="10800000">
            <a:off x="4439815" y="4118938"/>
            <a:ext cx="3028661" cy="1110261"/>
          </a:xfrm>
          <a:prstGeom prst="arc">
            <a:avLst>
              <a:gd name="adj1" fmla="val 10969335"/>
              <a:gd name="adj2" fmla="val 2151669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a:t>Android</a:t>
            </a:r>
            <a:r>
              <a:rPr lang="zh-CN" altLang="en-US"/>
              <a:t>广播机制原理图</a:t>
            </a:r>
          </a:p>
        </p:txBody>
      </p:sp>
    </p:spTree>
    <p:extLst>
      <p:ext uri="{BB962C8B-B14F-4D97-AF65-F5344CB8AC3E}">
        <p14:creationId xmlns:p14="http://schemas.microsoft.com/office/powerpoint/2010/main" val="92239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839416" y="1600201"/>
            <a:ext cx="10742984" cy="5141167"/>
          </a:xfrm>
        </p:spPr>
        <p:txBody>
          <a:bodyPr/>
          <a:lstStyle/>
          <a:p>
            <a:r>
              <a:rPr lang="en-US" altLang="zh-CN" dirty="0">
                <a:solidFill>
                  <a:schemeClr val="tx1">
                    <a:lumMod val="85000"/>
                    <a:lumOff val="15000"/>
                  </a:schemeClr>
                </a:solidFill>
              </a:rPr>
              <a:t>Android</a:t>
            </a:r>
            <a:r>
              <a:rPr lang="zh-CN" altLang="en-US" dirty="0">
                <a:solidFill>
                  <a:schemeClr val="tx1">
                    <a:lumMod val="85000"/>
                    <a:lumOff val="15000"/>
                  </a:schemeClr>
                </a:solidFill>
              </a:rPr>
              <a:t>手机中有很多应用采用广播机制：</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电话的接听和拨打</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短信的</a:t>
            </a:r>
            <a:r>
              <a:rPr lang="zh-CN" altLang="en-US" dirty="0" smtClean="0">
                <a:solidFill>
                  <a:schemeClr val="tx1">
                    <a:lumMod val="85000"/>
                    <a:lumOff val="15000"/>
                  </a:schemeClr>
                </a:solidFill>
              </a:rPr>
              <a:t>接收和</a:t>
            </a:r>
            <a:r>
              <a:rPr lang="zh-CN" altLang="en-US" dirty="0">
                <a:solidFill>
                  <a:schemeClr val="tx1">
                    <a:lumMod val="85000"/>
                    <a:lumOff val="15000"/>
                  </a:schemeClr>
                </a:solidFill>
              </a:rPr>
              <a:t>发送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电池的状态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系统的闹钟</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手机连接电脑</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手机脱离电脑</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 name="标题 1"/>
          <p:cNvSpPr>
            <a:spLocks noGrp="1"/>
          </p:cNvSpPr>
          <p:nvPr>
            <p:ph type="title"/>
          </p:nvPr>
        </p:nvSpPr>
        <p:spPr/>
        <p:txBody>
          <a:bodyPr/>
          <a:lstStyle/>
          <a:p>
            <a:r>
              <a:rPr lang="en-US" altLang="zh-CN"/>
              <a:t>Android</a:t>
            </a:r>
            <a:r>
              <a:rPr lang="zh-CN" altLang="en-US"/>
              <a:t>中广播机制的介绍</a:t>
            </a:r>
          </a:p>
        </p:txBody>
      </p:sp>
    </p:spTree>
    <p:extLst>
      <p:ext uri="{BB962C8B-B14F-4D97-AF65-F5344CB8AC3E}">
        <p14:creationId xmlns:p14="http://schemas.microsoft.com/office/powerpoint/2010/main" val="3227372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108915" y="2224081"/>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BroadcastReceiver</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简介</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3024173"/>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接收系统广播</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2" y="3823319"/>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发送广播</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53231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3932</TotalTime>
  <Words>1550</Words>
  <Application>Microsoft Office PowerPoint</Application>
  <PresentationFormat>宽屏</PresentationFormat>
  <Paragraphs>255</Paragraphs>
  <Slides>29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微软雅黑</vt:lpstr>
      <vt:lpstr>Arial</vt:lpstr>
      <vt:lpstr>Calibri</vt:lpstr>
      <vt:lpstr>Consolas</vt:lpstr>
      <vt:lpstr>2_Office 主题</vt:lpstr>
      <vt:lpstr>第十一章 BroadCastReceiver</vt:lpstr>
      <vt:lpstr>教学目标</vt:lpstr>
      <vt:lpstr>目录</vt:lpstr>
      <vt:lpstr>生活中的广播</vt:lpstr>
      <vt:lpstr>广播机制的总结</vt:lpstr>
      <vt:lpstr>BroadcastReceiver简介</vt:lpstr>
      <vt:lpstr>Android广播机制原理图</vt:lpstr>
      <vt:lpstr>Android中广播机制的介绍</vt:lpstr>
      <vt:lpstr>目录</vt:lpstr>
      <vt:lpstr>广播接收者</vt:lpstr>
      <vt:lpstr>广播接收者</vt:lpstr>
      <vt:lpstr>BroadcastReceiver</vt:lpstr>
      <vt:lpstr>BroadcastReceiver</vt:lpstr>
      <vt:lpstr>广播接收者</vt:lpstr>
      <vt:lpstr>创建一个BroadcastReceiver</vt:lpstr>
      <vt:lpstr>创建一个BroadcastReceiver</vt:lpstr>
      <vt:lpstr>创建一个BroadcastReceiver</vt:lpstr>
      <vt:lpstr> 常见广播类型</vt:lpstr>
      <vt:lpstr> Android中的权限</vt:lpstr>
      <vt:lpstr> 常见的Android权限</vt:lpstr>
      <vt:lpstr>接收系统广播</vt:lpstr>
      <vt:lpstr>目录</vt:lpstr>
      <vt:lpstr>发送广播</vt:lpstr>
      <vt:lpstr>发送广播</vt:lpstr>
      <vt:lpstr>发送广播</vt:lpstr>
      <vt:lpstr>发送广播（扩展）</vt:lpstr>
      <vt:lpstr>模拟器控制（补充）</vt:lpstr>
      <vt:lpstr>内容回顾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Eetze</cp:lastModifiedBy>
  <cp:revision>618</cp:revision>
  <dcterms:created xsi:type="dcterms:W3CDTF">2012-01-28T13:55:28Z</dcterms:created>
  <dcterms:modified xsi:type="dcterms:W3CDTF">2018-04-09T15:51:05Z</dcterms:modified>
</cp:coreProperties>
</file>