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6"/>
  </p:notesMasterIdLst>
  <p:sldIdLst>
    <p:sldId id="351" r:id="rId2"/>
    <p:sldId id="537" r:id="rId3"/>
    <p:sldId id="742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17" r:id="rId15"/>
    <p:sldId id="743" r:id="rId16"/>
    <p:sldId id="719" r:id="rId17"/>
    <p:sldId id="720" r:id="rId18"/>
    <p:sldId id="721" r:id="rId19"/>
    <p:sldId id="722" r:id="rId20"/>
    <p:sldId id="745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36" r:id="rId30"/>
    <p:sldId id="738" r:id="rId31"/>
    <p:sldId id="746" r:id="rId32"/>
    <p:sldId id="740" r:id="rId33"/>
    <p:sldId id="747" r:id="rId34"/>
    <p:sldId id="26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0504D"/>
    <a:srgbClr val="9BBB59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322" autoAdjust="0"/>
  </p:normalViewPr>
  <p:slideViewPr>
    <p:cSldViewPr>
      <p:cViewPr varScale="1">
        <p:scale>
          <a:sx n="72" d="100"/>
          <a:sy n="72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手机本身是作为移动手持终端来使用的，因此它本身的计算能力、存储能力都是有限的。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9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http://www.webxml.com.cn/zh_cn/web_services.aspx?offset=3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2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http://www.verydemo.com/demo_c131_i502.html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8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index.ph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第十二章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中的网络应用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697163" y="3048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effectLst/>
              </a:rPr>
              <a:t>8.5 Socket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0" y="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/>
              <a:t>. 8.5 Socket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671639" y="990601"/>
            <a:ext cx="2864887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创建服务器</a:t>
            </a:r>
            <a:r>
              <a:rPr lang="en-US" altLang="zh-CN"/>
              <a:t>(</a:t>
            </a:r>
            <a:r>
              <a:rPr lang="zh-CN" altLang="en-US"/>
              <a:t>端口号</a:t>
            </a:r>
            <a:r>
              <a:rPr lang="en-US" altLang="zh-CN"/>
              <a:t>)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1976439" y="152401"/>
            <a:ext cx="2040943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定义数据成员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2117131" y="1905001"/>
            <a:ext cx="1731564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服务器等待</a:t>
            </a:r>
          </a:p>
          <a:p>
            <a:pPr algn="ctr" eaLnBrk="1" hangingPunct="1"/>
            <a:r>
              <a:rPr lang="zh-CN" altLang="en-US"/>
              <a:t>网络连接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1976439" y="3124201"/>
            <a:ext cx="1984839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1905001" y="5029201"/>
            <a:ext cx="2117887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读客户 端信息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747838" y="4191001"/>
            <a:ext cx="3278462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向用户发出一个字符串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929438" y="914401"/>
            <a:ext cx="2294218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实例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7920038" y="53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7005639" y="76201"/>
            <a:ext cx="2040943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定义数据成员</a:t>
            </a: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7920038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7005639" y="1905001"/>
            <a:ext cx="1984839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7086601" y="2895601"/>
            <a:ext cx="1936749" cy="83099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读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接收并显示</a:t>
            </a:r>
            <a:r>
              <a:rPr lang="en-US" altLang="zh-CN" dirty="0"/>
              <a:t>)</a:t>
            </a:r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>
            <a:off x="7920038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7070131" y="4267201"/>
            <a:ext cx="1731564" cy="83099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送用户名给</a:t>
            </a:r>
          </a:p>
          <a:p>
            <a:pPr algn="ctr" eaLnBrk="1" hangingPunct="1"/>
            <a:r>
              <a:rPr lang="zh-CN" altLang="en-US"/>
              <a:t>服务器</a:t>
            </a:r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>
            <a:off x="7920038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7391400" y="6172200"/>
            <a:ext cx="1371600" cy="457200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关闭流</a:t>
            </a:r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>
            <a:off x="7920038" y="5105400"/>
            <a:ext cx="47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>
            <a:off x="2890838" y="60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>
            <a:off x="2890838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2890839" y="1447800"/>
            <a:ext cx="224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waiting for user</a:t>
            </a:r>
          </a:p>
        </p:txBody>
      </p:sp>
      <p:cxnSp>
        <p:nvCxnSpPr>
          <p:cNvPr id="111643" name="AutoShape 27"/>
          <p:cNvCxnSpPr>
            <a:cxnSpLocks noChangeShapeType="1"/>
            <a:stCxn id="111629" idx="1"/>
            <a:endCxn id="111625" idx="3"/>
          </p:cNvCxnSpPr>
          <p:nvPr/>
        </p:nvCxnSpPr>
        <p:spPr bwMode="auto">
          <a:xfrm rot="10800000" flipV="1">
            <a:off x="3836988" y="1145233"/>
            <a:ext cx="3092450" cy="117093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44" name="Line 28"/>
          <p:cNvSpPr>
            <a:spLocks noChangeShapeType="1"/>
          </p:cNvSpPr>
          <p:nvPr/>
        </p:nvSpPr>
        <p:spPr bwMode="auto">
          <a:xfrm>
            <a:off x="2890838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2890838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1646" name="AutoShape 30"/>
          <p:cNvCxnSpPr>
            <a:cxnSpLocks noChangeShapeType="1"/>
          </p:cNvCxnSpPr>
          <p:nvPr/>
        </p:nvCxnSpPr>
        <p:spPr bwMode="auto">
          <a:xfrm flipV="1">
            <a:off x="4419601" y="3200400"/>
            <a:ext cx="2690813" cy="1252538"/>
          </a:xfrm>
          <a:prstGeom prst="curvedConnector3">
            <a:avLst>
              <a:gd name="adj1" fmla="val 49972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47" name="Text Box 31"/>
          <p:cNvSpPr txBox="1">
            <a:spLocks noChangeArrowheads="1"/>
          </p:cNvSpPr>
          <p:nvPr/>
        </p:nvSpPr>
        <p:spPr bwMode="auto">
          <a:xfrm rot="-1554223">
            <a:off x="5024438" y="144780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127.0.0.1  1111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4491038" y="914401"/>
            <a:ext cx="749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1111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 rot="-1998490">
            <a:off x="5029200" y="3962400"/>
            <a:ext cx="928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login:</a:t>
            </a:r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2814638" y="3581400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connetcting client...</a:t>
            </a:r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>
            <a:off x="2890838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1652" name="AutoShape 36"/>
          <p:cNvCxnSpPr>
            <a:cxnSpLocks noChangeShapeType="1"/>
            <a:endCxn id="111627" idx="3"/>
          </p:cNvCxnSpPr>
          <p:nvPr/>
        </p:nvCxnSpPr>
        <p:spPr bwMode="auto">
          <a:xfrm rot="10800000" flipV="1">
            <a:off x="3994151" y="4419600"/>
            <a:ext cx="3305175" cy="838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53" name="Text Box 37"/>
          <p:cNvSpPr txBox="1">
            <a:spLocks noChangeArrowheads="1"/>
          </p:cNvSpPr>
          <p:nvPr/>
        </p:nvSpPr>
        <p:spPr bwMode="auto">
          <a:xfrm rot="-1736933">
            <a:off x="5449888" y="4819650"/>
            <a:ext cx="742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java</a:t>
            </a:r>
          </a:p>
        </p:txBody>
      </p:sp>
      <p:sp>
        <p:nvSpPr>
          <p:cNvPr id="111654" name="Line 38"/>
          <p:cNvSpPr>
            <a:spLocks noChangeShapeType="1"/>
          </p:cNvSpPr>
          <p:nvPr/>
        </p:nvSpPr>
        <p:spPr bwMode="auto">
          <a:xfrm>
            <a:off x="28956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828800" y="6096001"/>
            <a:ext cx="2659702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提示用户登录成功</a:t>
            </a:r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7162801" y="5486401"/>
            <a:ext cx="1675459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读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</p:txBody>
      </p:sp>
      <p:cxnSp>
        <p:nvCxnSpPr>
          <p:cNvPr id="111657" name="AutoShape 41"/>
          <p:cNvCxnSpPr>
            <a:cxnSpLocks noChangeShapeType="1"/>
          </p:cNvCxnSpPr>
          <p:nvPr/>
        </p:nvCxnSpPr>
        <p:spPr bwMode="auto">
          <a:xfrm flipV="1">
            <a:off x="4419600" y="5715000"/>
            <a:ext cx="2711450" cy="609600"/>
          </a:xfrm>
          <a:prstGeom prst="curvedConnector3">
            <a:avLst>
              <a:gd name="adj1" fmla="val 69611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2819400" y="5486400"/>
            <a:ext cx="153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User :java</a:t>
            </a:r>
          </a:p>
        </p:txBody>
      </p:sp>
      <p:sp>
        <p:nvSpPr>
          <p:cNvPr id="111659" name="Text Box 43"/>
          <p:cNvSpPr txBox="1">
            <a:spLocks noChangeArrowheads="1"/>
          </p:cNvSpPr>
          <p:nvPr/>
        </p:nvSpPr>
        <p:spPr bwMode="auto">
          <a:xfrm rot="-932147">
            <a:off x="4645026" y="5545138"/>
            <a:ext cx="23098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Login successful</a:t>
            </a:r>
          </a:p>
        </p:txBody>
      </p:sp>
      <p:sp>
        <p:nvSpPr>
          <p:cNvPr id="111660" name="Line 44"/>
          <p:cNvSpPr>
            <a:spLocks noChangeShapeType="1"/>
          </p:cNvSpPr>
          <p:nvPr/>
        </p:nvSpPr>
        <p:spPr bwMode="auto">
          <a:xfrm>
            <a:off x="79248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1" name="Line 45"/>
          <p:cNvSpPr>
            <a:spLocks noChangeShapeType="1"/>
          </p:cNvSpPr>
          <p:nvPr/>
        </p:nvSpPr>
        <p:spPr bwMode="auto">
          <a:xfrm>
            <a:off x="29718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 autoUpdateAnimBg="0"/>
      <p:bldP spid="111624" grpId="0" animBg="1" autoUpdateAnimBg="0"/>
      <p:bldP spid="111625" grpId="0" animBg="1" autoUpdateAnimBg="0"/>
      <p:bldP spid="111626" grpId="0" animBg="1" autoUpdateAnimBg="0"/>
      <p:bldP spid="111627" grpId="0" animBg="1" autoUpdateAnimBg="0"/>
      <p:bldP spid="111628" grpId="0" animBg="1" autoUpdateAnimBg="0"/>
      <p:bldP spid="111629" grpId="0" animBg="1" autoUpdateAnimBg="0"/>
      <p:bldP spid="111630" grpId="0" animBg="1"/>
      <p:bldP spid="111631" grpId="0" animBg="1" autoUpdateAnimBg="0"/>
      <p:bldP spid="111632" grpId="0" animBg="1"/>
      <p:bldP spid="111633" grpId="0" animBg="1" autoUpdateAnimBg="0"/>
      <p:bldP spid="111634" grpId="0" animBg="1" autoUpdateAnimBg="0"/>
      <p:bldP spid="111635" grpId="0" animBg="1"/>
      <p:bldP spid="111636" grpId="0" animBg="1" autoUpdateAnimBg="0"/>
      <p:bldP spid="111637" grpId="0" animBg="1"/>
      <p:bldP spid="111638" grpId="0" animBg="1" autoUpdateAnimBg="0"/>
      <p:bldP spid="111639" grpId="0" animBg="1"/>
      <p:bldP spid="111640" grpId="0" animBg="1"/>
      <p:bldP spid="111641" grpId="0" animBg="1"/>
      <p:bldP spid="111642" grpId="0" autoUpdateAnimBg="0"/>
      <p:bldP spid="111644" grpId="0" animBg="1"/>
      <p:bldP spid="111645" grpId="0" animBg="1"/>
      <p:bldP spid="111647" grpId="0" autoUpdateAnimBg="0"/>
      <p:bldP spid="111648" grpId="0" autoUpdateAnimBg="0"/>
      <p:bldP spid="111649" grpId="0" animBg="1" autoUpdateAnimBg="0"/>
      <p:bldP spid="111650" grpId="0" autoUpdateAnimBg="0"/>
      <p:bldP spid="111651" grpId="0" animBg="1"/>
      <p:bldP spid="111653" grpId="0" animBg="1" autoUpdateAnimBg="0"/>
      <p:bldP spid="111654" grpId="0" animBg="1"/>
      <p:bldP spid="111655" grpId="0" animBg="1" autoUpdateAnimBg="0"/>
      <p:bldP spid="111656" grpId="0" animBg="1" autoUpdateAnimBg="0"/>
      <p:bldP spid="111658" grpId="0" autoUpdateAnimBg="0"/>
      <p:bldP spid="111659" grpId="0" animBg="1" autoUpdateAnimBg="0"/>
      <p:bldP spid="111660" grpId="0" animBg="1"/>
      <p:bldP spid="1116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模拟网络通讯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中可以通过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实现网络通讯，其中使用到的最主要的类有：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  accept()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：接受客户端的连接请求，收到连接返回连接客户端的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；否则一直处于等待状态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port)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：初始化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ServerSockert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通常一个服务器不应该只接受一个客户请求，所以在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中通过循环来不断调用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70435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模拟网络通讯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Socket</a:t>
            </a:r>
            <a:r>
              <a:rPr lang="zh-CN" altLang="en-US" sz="2800" dirty="0"/>
              <a:t>类</a:t>
            </a:r>
            <a:endParaRPr lang="en-US" altLang="zh-CN" sz="2800" dirty="0"/>
          </a:p>
          <a:p>
            <a:pPr lvl="2"/>
            <a:r>
              <a:rPr lang="en-US" altLang="zh-CN" sz="2800" dirty="0"/>
              <a:t>Socket(string </a:t>
            </a:r>
            <a:r>
              <a:rPr lang="en-US" altLang="zh-CN" sz="2800" dirty="0" err="1"/>
              <a:t>remoteadd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port)</a:t>
            </a:r>
            <a:r>
              <a:rPr lang="zh-CN" altLang="en-US" sz="2800" dirty="0"/>
              <a:t>：初始化</a:t>
            </a:r>
            <a:r>
              <a:rPr lang="en-US" altLang="zh-CN" sz="2800" dirty="0" err="1"/>
              <a:t>Sockert</a:t>
            </a:r>
            <a:r>
              <a:rPr lang="zh-CN" altLang="en-US" sz="2800" dirty="0"/>
              <a:t>类。当调用这个方法时客户端连接到服务器端。</a:t>
            </a:r>
            <a:endParaRPr lang="en-US" altLang="zh-CN" sz="2800" dirty="0"/>
          </a:p>
          <a:p>
            <a:pPr lvl="1"/>
            <a:r>
              <a:rPr lang="zh-CN" altLang="en-US" sz="2800" dirty="0"/>
              <a:t>服务端客户端连接后的数据传</a:t>
            </a:r>
            <a:endParaRPr lang="en-US" altLang="zh-CN" sz="2800" dirty="0"/>
          </a:p>
          <a:p>
            <a:pPr lvl="2"/>
            <a:r>
              <a:rPr lang="en-US" altLang="zh-CN" sz="2800" dirty="0" err="1"/>
              <a:t>InputStream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getInputStream</a:t>
            </a:r>
            <a:r>
              <a:rPr lang="zh-CN" altLang="en-US" sz="2800" dirty="0"/>
              <a:t>：返回该</a:t>
            </a:r>
            <a:r>
              <a:rPr lang="en-US" altLang="zh-CN" sz="2800" dirty="0"/>
              <a:t>Socket</a:t>
            </a:r>
            <a:r>
              <a:rPr lang="zh-CN" altLang="en-US" sz="2800" dirty="0"/>
              <a:t>对象对应的输入流</a:t>
            </a:r>
            <a:endParaRPr lang="en-US" altLang="zh-CN" sz="2800" dirty="0"/>
          </a:p>
          <a:p>
            <a:pPr lvl="2"/>
            <a:r>
              <a:rPr lang="en-US" altLang="zh-CN" sz="2800" dirty="0" err="1"/>
              <a:t>OutputStream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getOutputStream</a:t>
            </a:r>
            <a:r>
              <a:rPr lang="zh-CN" altLang="en-US" sz="2800" dirty="0"/>
              <a:t>：返回对象对应的输出流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004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>
                <a:effectLst/>
              </a:rPr>
              <a:t>Socket</a:t>
            </a:r>
            <a:r>
              <a:rPr lang="zh-CN" altLang="en-US" dirty="0">
                <a:effectLst/>
              </a:rPr>
              <a:t>通信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2730500" y="1663700"/>
            <a:ext cx="3429000" cy="4267200"/>
            <a:chOff x="288" y="1008"/>
            <a:chExt cx="2160" cy="2688"/>
          </a:xfrm>
        </p:grpSpPr>
        <p:sp>
          <p:nvSpPr>
            <p:cNvPr id="27669" name="Rectangle 5"/>
            <p:cNvSpPr>
              <a:spLocks noChangeArrowheads="1"/>
            </p:cNvSpPr>
            <p:nvPr/>
          </p:nvSpPr>
          <p:spPr bwMode="auto">
            <a:xfrm>
              <a:off x="288" y="1008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670" name="Text Box 6"/>
            <p:cNvSpPr txBox="1">
              <a:spLocks noChangeArrowheads="1"/>
            </p:cNvSpPr>
            <p:nvPr/>
          </p:nvSpPr>
          <p:spPr bwMode="auto">
            <a:xfrm>
              <a:off x="864" y="1008"/>
              <a:ext cx="6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Server</a:t>
              </a:r>
            </a:p>
          </p:txBody>
        </p:sp>
        <p:sp>
          <p:nvSpPr>
            <p:cNvPr id="27671" name="Line 7"/>
            <p:cNvSpPr>
              <a:spLocks noChangeShapeType="1"/>
            </p:cNvSpPr>
            <p:nvPr/>
          </p:nvSpPr>
          <p:spPr bwMode="auto">
            <a:xfrm flipV="1">
              <a:off x="288" y="139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Text Box 8"/>
            <p:cNvSpPr txBox="1">
              <a:spLocks noChangeArrowheads="1"/>
            </p:cNvSpPr>
            <p:nvPr/>
          </p:nvSpPr>
          <p:spPr bwMode="auto">
            <a:xfrm>
              <a:off x="333" y="1536"/>
              <a:ext cx="18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ServerSocket</a:t>
              </a:r>
              <a:r>
                <a:rPr lang="en-US" altLang="zh-CN" dirty="0"/>
                <a:t>(port #)</a:t>
              </a:r>
            </a:p>
          </p:txBody>
        </p:sp>
        <p:sp>
          <p:nvSpPr>
            <p:cNvPr id="27673" name="Text Box 9"/>
            <p:cNvSpPr txBox="1">
              <a:spLocks noChangeArrowheads="1"/>
            </p:cNvSpPr>
            <p:nvPr/>
          </p:nvSpPr>
          <p:spPr bwMode="auto">
            <a:xfrm>
              <a:off x="336" y="1898"/>
              <a:ext cx="1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Server </a:t>
              </a:r>
              <a:r>
                <a:rPr lang="en-US" altLang="zh-CN" dirty="0" err="1"/>
                <a:t>Socket.accept</a:t>
              </a:r>
              <a:r>
                <a:rPr lang="en-US" altLang="zh-CN" dirty="0"/>
                <a:t>()</a:t>
              </a:r>
            </a:p>
          </p:txBody>
        </p:sp>
        <p:sp>
          <p:nvSpPr>
            <p:cNvPr id="27674" name="Text Box 10"/>
            <p:cNvSpPr txBox="1">
              <a:spLocks noChangeArrowheads="1"/>
            </p:cNvSpPr>
            <p:nvPr/>
          </p:nvSpPr>
          <p:spPr bwMode="auto">
            <a:xfrm>
              <a:off x="748" y="218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Socket()</a:t>
              </a:r>
            </a:p>
          </p:txBody>
        </p:sp>
        <p:sp>
          <p:nvSpPr>
            <p:cNvPr id="27675" name="Line 11"/>
            <p:cNvSpPr>
              <a:spLocks noChangeShapeType="1"/>
            </p:cNvSpPr>
            <p:nvPr/>
          </p:nvSpPr>
          <p:spPr bwMode="auto">
            <a:xfrm>
              <a:off x="288" y="24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Text Box 12"/>
            <p:cNvSpPr txBox="1">
              <a:spLocks noChangeArrowheads="1"/>
            </p:cNvSpPr>
            <p:nvPr/>
          </p:nvSpPr>
          <p:spPr bwMode="auto">
            <a:xfrm>
              <a:off x="566" y="2666"/>
              <a:ext cx="1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OutputStream</a:t>
              </a:r>
            </a:p>
          </p:txBody>
        </p:sp>
        <p:sp>
          <p:nvSpPr>
            <p:cNvPr id="27677" name="Text Box 13"/>
            <p:cNvSpPr txBox="1">
              <a:spLocks noChangeArrowheads="1"/>
            </p:cNvSpPr>
            <p:nvPr/>
          </p:nvSpPr>
          <p:spPr bwMode="auto">
            <a:xfrm>
              <a:off x="603" y="2954"/>
              <a:ext cx="1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InputStream</a:t>
              </a:r>
            </a:p>
          </p:txBody>
        </p:sp>
        <p:sp>
          <p:nvSpPr>
            <p:cNvPr id="27678" name="Line 14"/>
            <p:cNvSpPr>
              <a:spLocks noChangeShapeType="1"/>
            </p:cNvSpPr>
            <p:nvPr/>
          </p:nvSpPr>
          <p:spPr bwMode="auto">
            <a:xfrm>
              <a:off x="288" y="331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Text Box 15"/>
            <p:cNvSpPr txBox="1">
              <a:spLocks noChangeArrowheads="1"/>
            </p:cNvSpPr>
            <p:nvPr/>
          </p:nvSpPr>
          <p:spPr bwMode="auto">
            <a:xfrm>
              <a:off x="620" y="3408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Close Socket</a:t>
              </a:r>
            </a:p>
          </p:txBody>
        </p:sp>
      </p:grpSp>
      <p:sp>
        <p:nvSpPr>
          <p:cNvPr id="27652" name="Line 16"/>
          <p:cNvSpPr>
            <a:spLocks noChangeShapeType="1"/>
          </p:cNvSpPr>
          <p:nvPr/>
        </p:nvSpPr>
        <p:spPr bwMode="auto">
          <a:xfrm>
            <a:off x="4711700" y="4711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3" name="Group 17"/>
          <p:cNvGrpSpPr>
            <a:grpSpLocks/>
          </p:cNvGrpSpPr>
          <p:nvPr/>
        </p:nvGrpSpPr>
        <p:grpSpPr bwMode="auto">
          <a:xfrm>
            <a:off x="5702300" y="1739900"/>
            <a:ext cx="4267200" cy="4267200"/>
            <a:chOff x="2448" y="960"/>
            <a:chExt cx="2688" cy="2688"/>
          </a:xfrm>
        </p:grpSpPr>
        <p:sp>
          <p:nvSpPr>
            <p:cNvPr id="27655" name="Rectangle 18"/>
            <p:cNvSpPr>
              <a:spLocks noChangeArrowheads="1"/>
            </p:cNvSpPr>
            <p:nvPr/>
          </p:nvSpPr>
          <p:spPr bwMode="auto">
            <a:xfrm>
              <a:off x="2976" y="960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656" name="Text Box 19"/>
            <p:cNvSpPr txBox="1">
              <a:spLocks noChangeArrowheads="1"/>
            </p:cNvSpPr>
            <p:nvPr/>
          </p:nvSpPr>
          <p:spPr bwMode="auto">
            <a:xfrm>
              <a:off x="3552" y="960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Client</a:t>
              </a:r>
            </a:p>
          </p:txBody>
        </p:sp>
        <p:sp>
          <p:nvSpPr>
            <p:cNvPr id="27657" name="Line 20"/>
            <p:cNvSpPr>
              <a:spLocks noChangeShapeType="1"/>
            </p:cNvSpPr>
            <p:nvPr/>
          </p:nvSpPr>
          <p:spPr bwMode="auto">
            <a:xfrm flipV="1">
              <a:off x="2976" y="134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Text Box 21"/>
            <p:cNvSpPr txBox="1">
              <a:spLocks noChangeArrowheads="1"/>
            </p:cNvSpPr>
            <p:nvPr/>
          </p:nvSpPr>
          <p:spPr bwMode="auto">
            <a:xfrm>
              <a:off x="3216" y="1440"/>
              <a:ext cx="17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Socket(host, port #)</a:t>
              </a:r>
            </a:p>
          </p:txBody>
        </p:sp>
        <p:sp>
          <p:nvSpPr>
            <p:cNvPr id="27659" name="Text Box 22"/>
            <p:cNvSpPr txBox="1">
              <a:spLocks noChangeArrowheads="1"/>
            </p:cNvSpPr>
            <p:nvPr/>
          </p:nvSpPr>
          <p:spPr bwMode="auto">
            <a:xfrm>
              <a:off x="3024" y="1850"/>
              <a:ext cx="20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Attempt the connection</a:t>
              </a:r>
            </a:p>
          </p:txBody>
        </p:sp>
        <p:sp>
          <p:nvSpPr>
            <p:cNvPr id="27660" name="Line 23"/>
            <p:cNvSpPr>
              <a:spLocks noChangeShapeType="1"/>
            </p:cNvSpPr>
            <p:nvPr/>
          </p:nvSpPr>
          <p:spPr bwMode="auto">
            <a:xfrm>
              <a:off x="2976" y="240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Text Box 24"/>
            <p:cNvSpPr txBox="1">
              <a:spLocks noChangeArrowheads="1"/>
            </p:cNvSpPr>
            <p:nvPr/>
          </p:nvSpPr>
          <p:spPr bwMode="auto">
            <a:xfrm>
              <a:off x="3254" y="2618"/>
              <a:ext cx="1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OutputStream</a:t>
              </a:r>
            </a:p>
          </p:txBody>
        </p:sp>
        <p:sp>
          <p:nvSpPr>
            <p:cNvPr id="27662" name="Text Box 25"/>
            <p:cNvSpPr txBox="1">
              <a:spLocks noChangeArrowheads="1"/>
            </p:cNvSpPr>
            <p:nvPr/>
          </p:nvSpPr>
          <p:spPr bwMode="auto">
            <a:xfrm>
              <a:off x="3291" y="2906"/>
              <a:ext cx="1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InputStream</a:t>
              </a:r>
            </a:p>
          </p:txBody>
        </p:sp>
        <p:sp>
          <p:nvSpPr>
            <p:cNvPr id="27663" name="Line 26"/>
            <p:cNvSpPr>
              <a:spLocks noChangeShapeType="1"/>
            </p:cNvSpPr>
            <p:nvPr/>
          </p:nvSpPr>
          <p:spPr bwMode="auto">
            <a:xfrm>
              <a:off x="2976" y="326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Text Box 27"/>
            <p:cNvSpPr txBox="1">
              <a:spLocks noChangeArrowheads="1"/>
            </p:cNvSpPr>
            <p:nvPr/>
          </p:nvSpPr>
          <p:spPr bwMode="auto">
            <a:xfrm>
              <a:off x="3308" y="3360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Close Socket</a:t>
              </a:r>
            </a:p>
          </p:txBody>
        </p:sp>
        <p:sp>
          <p:nvSpPr>
            <p:cNvPr id="27665" name="Line 28"/>
            <p:cNvSpPr>
              <a:spLocks noChangeShapeType="1"/>
            </p:cNvSpPr>
            <p:nvPr/>
          </p:nvSpPr>
          <p:spPr bwMode="auto">
            <a:xfrm>
              <a:off x="2784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29"/>
            <p:cNvSpPr>
              <a:spLocks noChangeShapeType="1"/>
            </p:cNvSpPr>
            <p:nvPr/>
          </p:nvSpPr>
          <p:spPr bwMode="auto">
            <a:xfrm flipH="1">
              <a:off x="288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30"/>
            <p:cNvSpPr>
              <a:spLocks noChangeShapeType="1"/>
            </p:cNvSpPr>
            <p:nvPr/>
          </p:nvSpPr>
          <p:spPr bwMode="auto">
            <a:xfrm>
              <a:off x="2496" y="28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31"/>
            <p:cNvSpPr>
              <a:spLocks noChangeShapeType="1"/>
            </p:cNvSpPr>
            <p:nvPr/>
          </p:nvSpPr>
          <p:spPr bwMode="auto">
            <a:xfrm flipH="1">
              <a:off x="2448" y="278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4" name="Line 32"/>
          <p:cNvSpPr>
            <a:spLocks noChangeShapeType="1"/>
          </p:cNvSpPr>
          <p:nvPr/>
        </p:nvSpPr>
        <p:spPr bwMode="auto">
          <a:xfrm flipH="1">
            <a:off x="4635500" y="5245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1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模拟网络通讯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经常是长时间通讯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经常设计大量数据读取，连接很长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所以一般使用多线程处理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75669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1" y="2908131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1" y="376812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4615407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329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Uniform Resource Locator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）统一资源定位器，指向互联网“资源”的指针。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组成：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http://www.baidu.com/index.php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protocol://host:port/resourceName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类表示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getFile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（）：获得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的资源名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getHost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（）：获得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的主机名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getPort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（）：获得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的端口号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URL</a:t>
            </a:r>
            <a:r>
              <a:rPr lang="zh-CN" altLang="en-US" dirty="0"/>
              <a:t>读取网络资源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openStream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方法可以读取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资源的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InputStream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，从而获得远程资源。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获得网络图片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文件下载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4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URLConnection</a:t>
            </a:r>
            <a:r>
              <a:rPr lang="zh-CN" altLang="en-US" dirty="0"/>
              <a:t>提交请求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85313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openConnection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）方法将返回一个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对象，表示应用程序和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的网络连接，然后程序可发送请求。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的连接的步骤如下：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方法得到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对象的参数和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请求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请求或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请求。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远程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HttpURLConnection</a:t>
            </a:r>
            <a:r>
              <a:rPr lang="zh-CN" altLang="en-US" dirty="0"/>
              <a:t>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8369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HttpURLConnection</a:t>
            </a:r>
            <a:r>
              <a:rPr lang="zh-CN" altLang="en-US" sz="3200" dirty="0"/>
              <a:t>访问：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getResopnseCode</a:t>
            </a:r>
            <a:r>
              <a:rPr lang="zh-CN" altLang="en-US" sz="2800" dirty="0"/>
              <a:t>（）：获得服务器</a:t>
            </a:r>
            <a:r>
              <a:rPr lang="zh-CN" altLang="en-US" sz="2800"/>
              <a:t>响应</a:t>
            </a:r>
            <a:r>
              <a:rPr lang="zh-CN" altLang="en-US" sz="2800" smtClean="0"/>
              <a:t>代码。</a:t>
            </a:r>
            <a:endParaRPr lang="en-US" altLang="zh-CN" sz="2800" dirty="0"/>
          </a:p>
          <a:p>
            <a:pPr lvl="1"/>
            <a:r>
              <a:rPr lang="en-US" altLang="zh-CN" sz="2800" dirty="0"/>
              <a:t>String </a:t>
            </a:r>
            <a:r>
              <a:rPr lang="en-US" altLang="zh-CN" sz="2800" dirty="0" err="1"/>
              <a:t>getResponseMessage</a:t>
            </a:r>
            <a:r>
              <a:rPr lang="zh-CN" altLang="en-US" sz="2800" dirty="0"/>
              <a:t>（）：获得</a:t>
            </a:r>
            <a:r>
              <a:rPr lang="zh-CN" altLang="en-US" sz="2800"/>
              <a:t>响应</a:t>
            </a:r>
            <a:r>
              <a:rPr lang="zh-CN" altLang="en-US" sz="2800" smtClean="0"/>
              <a:t>消息。</a:t>
            </a:r>
            <a:endParaRPr lang="en-US" altLang="zh-CN" sz="2800" dirty="0"/>
          </a:p>
          <a:p>
            <a:pPr lvl="1"/>
            <a:r>
              <a:rPr lang="en-US" altLang="zh-CN" sz="2800" dirty="0"/>
              <a:t>String </a:t>
            </a:r>
            <a:r>
              <a:rPr lang="en-US" altLang="zh-CN" sz="2800" dirty="0" err="1"/>
              <a:t>getRequestMethod</a:t>
            </a:r>
            <a:r>
              <a:rPr lang="zh-CN" altLang="en-US" sz="2800" dirty="0"/>
              <a:t>（）：获得</a:t>
            </a:r>
            <a:r>
              <a:rPr lang="zh-CN" altLang="en-US" sz="2800"/>
              <a:t>请求</a:t>
            </a:r>
            <a:r>
              <a:rPr lang="zh-CN" altLang="en-US" sz="2800" smtClean="0"/>
              <a:t>方法。</a:t>
            </a:r>
            <a:endParaRPr lang="en-US" altLang="zh-CN" sz="2800" dirty="0"/>
          </a:p>
          <a:p>
            <a:pPr lvl="1"/>
            <a:r>
              <a:rPr lang="en-US" altLang="zh-CN" sz="2800" dirty="0"/>
              <a:t>void </a:t>
            </a:r>
            <a:r>
              <a:rPr lang="en-US" altLang="zh-CN" sz="2800" dirty="0" err="1"/>
              <a:t>setRequestMethod</a:t>
            </a:r>
            <a:r>
              <a:rPr lang="zh-CN" altLang="en-US" sz="2800" dirty="0"/>
              <a:t>（</a:t>
            </a:r>
            <a:r>
              <a:rPr lang="en-US" altLang="zh-CN" sz="2800" dirty="0"/>
              <a:t>method</a:t>
            </a:r>
            <a:r>
              <a:rPr lang="zh-CN" altLang="en-US" sz="2800" dirty="0"/>
              <a:t>）设置</a:t>
            </a:r>
            <a:r>
              <a:rPr lang="zh-CN" altLang="en-US" sz="2800"/>
              <a:t>发送</a:t>
            </a:r>
            <a:r>
              <a:rPr lang="zh-CN" altLang="en-US" sz="2800" smtClean="0"/>
              <a:t>方法。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8604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中创建网络应用的方法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29081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1" name="组合 80"/>
          <p:cNvGrpSpPr/>
          <p:nvPr/>
        </p:nvGrpSpPr>
        <p:grpSpPr>
          <a:xfrm>
            <a:off x="3143671" y="3772227"/>
            <a:ext cx="5688632" cy="685801"/>
            <a:chOff x="3467195" y="1571956"/>
            <a:chExt cx="5688632" cy="685801"/>
          </a:xfrm>
        </p:grpSpPr>
        <p:sp>
          <p:nvSpPr>
            <p:cNvPr id="82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8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143671" y="4619508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6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62088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应用通常运行在嵌入式设备中，其计算能力，系统资源都是有限的，所以一般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的应用的数据来源于网络中的计算机，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充当其客户端使用。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应用如何获取服务器端的数据呢？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1785" y="4581129"/>
            <a:ext cx="3070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Web Service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4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用于消除不同平台，不同语言之间的实现差异。将已有的应用发布成开放式服务，允许互联网上任何地方，任何平台，任何语言进行访问。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方式：比较早期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方式：最近的新行形式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2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主要涉及如下技术：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SOAP(Simple Object Access Protocol)</a:t>
            </a: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WSDL(Web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描述语言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UDDI(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统一描述，发现和整合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协议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SOAP(Simple Object Access Protocol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，简单对象访问协议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它允许一个应用程序向另一个应用程序发送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JMS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等协议传输。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依赖于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文档构建，主要包含如下元素：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必须的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&lt;Envelop… 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可选的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&lt;Header…/&gt;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的消息头信息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必须的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Boby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包含所有的调用和相应信息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82" y="1484784"/>
            <a:ext cx="5897835" cy="52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039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WSDL(Web Service Description Language)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描述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。主要包括如下部分：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部分：用于定义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所提供的方法，由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&lt;type…/&gt;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&lt;message…/&gt;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portType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部分：用于定义如何访问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。定义了数据详情和访问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的必要协议。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部分：用于定义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位于何处，网络地址。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&lt;service…/&gt;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元素定义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8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分为两部分呢：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第一部分定义服务接口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&lt;message…/&gt;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定义操作方式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portType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&lt;operation…/&gt;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节点定义远程调用操作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第二部分定义服务的实现：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&lt;binding…/&gt;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定义特定的通信协议，数据编码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&lt;service…/&gt;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节点，实现绑定机制，服务访问协议，断点地址。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52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844824"/>
            <a:ext cx="5924718" cy="404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14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274" y="1600201"/>
            <a:ext cx="1069412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UDDI(Universal Description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andIntegration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，统一描述，发现整合协议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是一套注册规范。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企业向外注册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的时候使用的协议。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060848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90813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1" y="3772227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4619508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74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REST(Representational State Transfer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表述性状态转移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是一种针对网络应用的设计和开发方式，可以降低开发的复杂性，提高系统的可伸缩性。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其实并不是什么协议也不是什么标准，而是将</a:t>
            </a:r>
            <a:r>
              <a:rPr lang="en-US" altLang="zh-CN" sz="3200" dirty="0">
                <a:solidFill>
                  <a:srgbClr val="C00000"/>
                </a:solidFill>
              </a:rPr>
              <a:t>Http</a:t>
            </a:r>
            <a:r>
              <a:rPr lang="zh-CN" altLang="en-US" sz="3200" dirty="0">
                <a:solidFill>
                  <a:srgbClr val="C00000"/>
                </a:solidFill>
              </a:rPr>
              <a:t>协议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的设计初衷作了诠释，在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协议被广泛利用的今天，越来越多的是将其作为传输协议，而非原先设计者所考虑的应用协议。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很多国外的网站基本都提供了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29081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768126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4615407"/>
            <a:ext cx="5688632" cy="685801"/>
            <a:chOff x="3467195" y="1571956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Webview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视图是一个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中的组件，本身就是一个浏览器。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可以进行一般网页浏览器的功能：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goBack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goForward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：前进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loadUrl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(String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：加载制定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的网页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zoomIn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：放大网页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zoomOut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：缩小网页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WebView</a:t>
            </a:r>
            <a:r>
              <a:rPr lang="zh-CN" altLang="en-US"/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601008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29081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1" name="组合 80"/>
          <p:cNvGrpSpPr/>
          <p:nvPr/>
        </p:nvGrpSpPr>
        <p:grpSpPr>
          <a:xfrm>
            <a:off x="3143671" y="4619508"/>
            <a:ext cx="5688630" cy="685801"/>
            <a:chOff x="4828395" y="764704"/>
            <a:chExt cx="5688630" cy="685801"/>
          </a:xfrm>
        </p:grpSpPr>
        <p:sp>
          <p:nvSpPr>
            <p:cNvPr id="8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772227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</a:t>
            </a:r>
            <a:r>
              <a:rPr lang="zh-CN" altLang="en-US" smtClean="0"/>
              <a:t>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79" y="4955411"/>
            <a:ext cx="1253019" cy="14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69" y="4233425"/>
            <a:ext cx="11715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053663"/>
            <a:ext cx="2776405" cy="224343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5920" y="1631186"/>
            <a:ext cx="131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297097"/>
            <a:ext cx="1440160" cy="13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手机的使用</a:t>
            </a:r>
          </a:p>
        </p:txBody>
      </p:sp>
    </p:spTree>
    <p:extLst>
      <p:ext uri="{BB962C8B-B14F-4D97-AF65-F5344CB8AC3E}">
        <p14:creationId xmlns:p14="http://schemas.microsoft.com/office/powerpoint/2010/main" val="385347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sp>
        <p:nvSpPr>
          <p:cNvPr id="3" name="椭圆 2"/>
          <p:cNvSpPr/>
          <p:nvPr/>
        </p:nvSpPr>
        <p:spPr>
          <a:xfrm>
            <a:off x="2063553" y="3140968"/>
            <a:ext cx="2275793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7752184" y="1988840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7750616" y="3356992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7752184" y="4797152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下箭头 8"/>
          <p:cNvSpPr/>
          <p:nvPr/>
        </p:nvSpPr>
        <p:spPr>
          <a:xfrm rot="15048993">
            <a:off x="5369495" y="1708583"/>
            <a:ext cx="895908" cy="247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 rot="17141972">
            <a:off x="5375587" y="3757714"/>
            <a:ext cx="895908" cy="247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6200000">
            <a:off x="5589586" y="2663049"/>
            <a:ext cx="895908" cy="247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0229" y="2383520"/>
            <a:ext cx="70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8134" y="3356992"/>
            <a:ext cx="102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有线网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2458" y="5392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111985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中的网络访问形式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TCP/IP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网络通讯协议：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网络通讯：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DatagramSocket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Datagrampacket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MulticastSocket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1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的网络访问方式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中访问网络的方式：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访问网络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访问网络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6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协议是两台计算机之间通讯的语言，保证计算机能发送和接受分组数据，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协议负责将消息从一个主机传到另一个主机，以及分包处理。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协议是一种端对端协议。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协议在传输过程中负责收集信息包，并按照适当的顺序排列好，在接收到数据包后，将其还原。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保证数据包在传输过程中的准确性。（重发机制）</a:t>
            </a:r>
          </a:p>
        </p:txBody>
      </p:sp>
    </p:spTree>
    <p:extLst>
      <p:ext uri="{BB962C8B-B14F-4D97-AF65-F5344CB8AC3E}">
        <p14:creationId xmlns:p14="http://schemas.microsoft.com/office/powerpoint/2010/main" val="42012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16832"/>
            <a:ext cx="702417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80895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1349</Words>
  <Application>Microsoft Office PowerPoint</Application>
  <PresentationFormat>宽屏</PresentationFormat>
  <Paragraphs>215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Times New Roman</vt:lpstr>
      <vt:lpstr>2_Office 主题</vt:lpstr>
      <vt:lpstr>第十二章 Android中的网络应用</vt:lpstr>
      <vt:lpstr>教学目标</vt:lpstr>
      <vt:lpstr>目录</vt:lpstr>
      <vt:lpstr>手机的使用</vt:lpstr>
      <vt:lpstr>网络</vt:lpstr>
      <vt:lpstr>JAVA中的网络访问形式</vt:lpstr>
      <vt:lpstr>Android的网络访问方式</vt:lpstr>
      <vt:lpstr>TCP/IP协议</vt:lpstr>
      <vt:lpstr>TCP/IP协议</vt:lpstr>
      <vt:lpstr>8.5 Socket</vt:lpstr>
      <vt:lpstr>使用Socket模拟网络通讯</vt:lpstr>
      <vt:lpstr>使用Socket模拟网络通讯</vt:lpstr>
      <vt:lpstr>Socket通信</vt:lpstr>
      <vt:lpstr>使用Socket模拟网络通讯</vt:lpstr>
      <vt:lpstr>目录</vt:lpstr>
      <vt:lpstr>URL</vt:lpstr>
      <vt:lpstr>使用URL读取网络资源</vt:lpstr>
      <vt:lpstr>使用URLConnection提交请求</vt:lpstr>
      <vt:lpstr>使用HttpURLConnection访问</vt:lpstr>
      <vt:lpstr>目录</vt:lpstr>
      <vt:lpstr>Web Service</vt:lpstr>
      <vt:lpstr>Web Service</vt:lpstr>
      <vt:lpstr>Web Service-SOAP</vt:lpstr>
      <vt:lpstr>Web Service-SOAP</vt:lpstr>
      <vt:lpstr>Web Service-SOAP</vt:lpstr>
      <vt:lpstr>Web Service-SOAP</vt:lpstr>
      <vt:lpstr>Web Service-SOAP</vt:lpstr>
      <vt:lpstr>Web Service-SOAP</vt:lpstr>
      <vt:lpstr>Web Service-SOAP</vt:lpstr>
      <vt:lpstr>Web Service- REST</vt:lpstr>
      <vt:lpstr>目录</vt:lpstr>
      <vt:lpstr>WebView视图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669</cp:revision>
  <dcterms:created xsi:type="dcterms:W3CDTF">2012-01-28T13:55:28Z</dcterms:created>
  <dcterms:modified xsi:type="dcterms:W3CDTF">2018-04-16T03:11:03Z</dcterms:modified>
</cp:coreProperties>
</file>