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256" r:id="rId2"/>
    <p:sldId id="260" r:id="rId3"/>
    <p:sldId id="300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01" r:id="rId12"/>
    <p:sldId id="312" r:id="rId13"/>
    <p:sldId id="303" r:id="rId14"/>
    <p:sldId id="304" r:id="rId15"/>
    <p:sldId id="295" r:id="rId16"/>
    <p:sldId id="26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  <a:srgbClr val="000100"/>
    <a:srgbClr val="FF00FF"/>
    <a:srgbClr val="00FF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0" autoAdjust="0"/>
    <p:restoredTop sz="91190" autoAdjust="0"/>
  </p:normalViewPr>
  <p:slideViewPr>
    <p:cSldViewPr>
      <p:cViewPr>
        <p:scale>
          <a:sx n="66" d="100"/>
          <a:sy n="66" d="100"/>
        </p:scale>
        <p:origin x="-67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270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193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834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834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834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9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683" y="83671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48880"/>
            <a:ext cx="7370050" cy="360040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23928" y="2996952"/>
            <a:ext cx="3848472" cy="720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02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5151" y="6453336"/>
            <a:ext cx="1308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8F85060-ECBA-4819-8A50-E8E39B7E2F3D}" type="datetime1"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2013/3/21</a:t>
            </a:fld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596337" y="6453335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矩形 52"/>
          <p:cNvSpPr/>
          <p:nvPr userDrawn="1"/>
        </p:nvSpPr>
        <p:spPr>
          <a:xfrm>
            <a:off x="0" y="1232756"/>
            <a:ext cx="9144000" cy="1800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681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5151" y="6453336"/>
            <a:ext cx="1380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8F85060-ECBA-4819-8A50-E8E39B7E2F3D}" type="datetime1"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2013/3/21</a:t>
            </a:fld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596337" y="6453335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1232756"/>
            <a:ext cx="9144000" cy="1800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181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577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735" y="2060848"/>
            <a:ext cx="341947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1619672" y="1268760"/>
            <a:ext cx="5715604" cy="216024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 flip="none" rotWithShape="1">
                <a:gsLst>
                  <a:gs pos="100000">
                    <a:srgbClr val="FF0000"/>
                  </a:gs>
                  <a:gs pos="0">
                    <a:srgbClr val="00FF00"/>
                  </a:gs>
                  <a:gs pos="100000">
                    <a:srgbClr val="0000FF"/>
                  </a:gs>
                </a:gsLst>
                <a:lin ang="2700000" scaled="1"/>
                <a:tileRect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798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5151" y="6453336"/>
            <a:ext cx="1308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8F85060-ECBA-4819-8A50-E8E39B7E2F3D}" type="datetime1"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2013/3/21</a:t>
            </a:fld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596337" y="6453335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矩形 52"/>
          <p:cNvSpPr/>
          <p:nvPr userDrawn="1"/>
        </p:nvSpPr>
        <p:spPr>
          <a:xfrm>
            <a:off x="0" y="1232756"/>
            <a:ext cx="9144000" cy="1800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450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5151" y="6453336"/>
            <a:ext cx="1308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8F85060-ECBA-4819-8A50-E8E39B7E2F3D}" type="datetime1"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2013/3/21</a:t>
            </a:fld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矩形 52"/>
          <p:cNvSpPr/>
          <p:nvPr userDrawn="1"/>
        </p:nvSpPr>
        <p:spPr>
          <a:xfrm>
            <a:off x="0" y="1232756"/>
            <a:ext cx="9144000" cy="1800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44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455151" y="6453336"/>
            <a:ext cx="1236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8F85060-ECBA-4819-8A50-E8E39B7E2F3D}" type="datetime1"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2013/3/21</a:t>
            </a:fld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596337" y="6453335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917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89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0" r:id="rId7"/>
    <p:sldLayoutId id="2147483668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6409" y="764704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移动应用开发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91880" y="2924944"/>
            <a:ext cx="4320480" cy="108012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第十</a:t>
            </a:r>
            <a:r>
              <a:rPr lang="zh-CN" altLang="en-US" dirty="0"/>
              <a:t>四</a:t>
            </a:r>
            <a:r>
              <a:rPr lang="zh-CN" altLang="en-US" dirty="0" smtClean="0"/>
              <a:t>章</a:t>
            </a:r>
            <a:endParaRPr lang="en-US" altLang="zh-CN" dirty="0"/>
          </a:p>
          <a:p>
            <a:r>
              <a:rPr lang="en-US" altLang="zh-CN" dirty="0" smtClean="0">
                <a:solidFill>
                  <a:schemeClr val="bg1"/>
                </a:solidFill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</a:rPr>
              <a:t>中的</a:t>
            </a:r>
            <a:r>
              <a:rPr lang="zh-CN" altLang="en-US" dirty="0"/>
              <a:t>多媒体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11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MediaRecorder</a:t>
            </a:r>
            <a:r>
              <a:rPr lang="zh-CN" altLang="en-US" dirty="0" smtClean="0"/>
              <a:t>录制音频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调用</a:t>
            </a:r>
            <a:r>
              <a:rPr lang="en-US" altLang="zh-CN" dirty="0" err="1"/>
              <a:t>MediaRecorder</a:t>
            </a:r>
            <a:r>
              <a:rPr lang="zh-CN" altLang="en-US" dirty="0" smtClean="0"/>
              <a:t>对象的</a:t>
            </a:r>
            <a:r>
              <a:rPr lang="en-US" altLang="zh-CN" dirty="0" err="1" smtClean="0"/>
              <a:t>setOutputFile</a:t>
            </a:r>
            <a:r>
              <a:rPr lang="zh-CN" altLang="en-US" dirty="0" smtClean="0"/>
              <a:t>方法设置文件保存的位置</a:t>
            </a:r>
            <a:endParaRPr lang="en-US" altLang="zh-CN" dirty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/>
              <a:t>MediaRecorder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prepare</a:t>
            </a:r>
            <a:r>
              <a:rPr lang="zh-CN" altLang="en-US" dirty="0" smtClean="0"/>
              <a:t>方法准备录制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MediaRecorder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方法开始录制</a:t>
            </a:r>
            <a:endParaRPr lang="en-US" altLang="zh-CN" dirty="0" smtClean="0"/>
          </a:p>
          <a:p>
            <a:pPr lvl="1"/>
            <a:r>
              <a:rPr lang="zh-CN" altLang="en-US" dirty="0"/>
              <a:t>录制</a:t>
            </a:r>
            <a:r>
              <a:rPr lang="zh-CN" altLang="en-US" dirty="0" smtClean="0"/>
              <a:t>完成，调用</a:t>
            </a:r>
            <a:r>
              <a:rPr lang="en-US" altLang="zh-CN" dirty="0" err="1"/>
              <a:t>MediaRecorder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stop</a:t>
            </a:r>
            <a:r>
              <a:rPr lang="zh-CN" altLang="en-US" dirty="0" smtClean="0"/>
              <a:t>方法停止录制，调用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方法释放资源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98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2078151" y="1841919"/>
            <a:ext cx="4648200" cy="685800"/>
            <a:chOff x="1296" y="1200"/>
            <a:chExt cx="2928" cy="432"/>
          </a:xfrm>
        </p:grpSpPr>
        <p:sp>
          <p:nvSpPr>
            <p:cNvPr id="18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3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2400" b="1" dirty="0" smtClean="0">
                  <a:solidFill>
                    <a:srgbClr val="000000"/>
                  </a:solidFill>
                  <a:ea typeface="宋体" charset="-122"/>
                </a:rPr>
                <a:t>音频处理</a:t>
              </a:r>
              <a:endParaRPr lang="en-US" altLang="zh-CN" sz="2400" b="1" dirty="0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20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22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4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25" name="Group 19"/>
          <p:cNvGrpSpPr>
            <a:grpSpLocks/>
          </p:cNvGrpSpPr>
          <p:nvPr/>
        </p:nvGrpSpPr>
        <p:grpSpPr bwMode="auto">
          <a:xfrm>
            <a:off x="2078151" y="2603919"/>
            <a:ext cx="4648201" cy="685800"/>
            <a:chOff x="1296" y="1680"/>
            <a:chExt cx="2928" cy="432"/>
          </a:xfrm>
        </p:grpSpPr>
        <p:sp>
          <p:nvSpPr>
            <p:cNvPr id="26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4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0000"/>
                  </a:solidFill>
                  <a:ea typeface="宋体" charset="-122"/>
                </a:rPr>
                <a:t>视频处理</a:t>
              </a:r>
              <a:endParaRPr lang="en-US" altLang="zh-CN" sz="2400" b="1" dirty="0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28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30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1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pic>
            <p:nvPicPr>
              <p:cNvPr id="32" name="Picture 25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9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  <p:grpSp>
        <p:nvGrpSpPr>
          <p:cNvPr id="41" name="Group 11"/>
          <p:cNvGrpSpPr>
            <a:grpSpLocks/>
          </p:cNvGrpSpPr>
          <p:nvPr/>
        </p:nvGrpSpPr>
        <p:grpSpPr bwMode="auto">
          <a:xfrm>
            <a:off x="2089874" y="3421980"/>
            <a:ext cx="4648200" cy="685800"/>
            <a:chOff x="1296" y="1200"/>
            <a:chExt cx="2928" cy="432"/>
          </a:xfrm>
        </p:grpSpPr>
        <p:sp>
          <p:nvSpPr>
            <p:cNvPr id="42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43" name="Text Box 13"/>
            <p:cNvSpPr txBox="1">
              <a:spLocks noChangeArrowheads="1"/>
            </p:cNvSpPr>
            <p:nvPr/>
          </p:nvSpPr>
          <p:spPr bwMode="gray">
            <a:xfrm>
              <a:off x="1769" y="1248"/>
              <a:ext cx="23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0000"/>
                  </a:solidFill>
                  <a:ea typeface="宋体" charset="-122"/>
                </a:rPr>
                <a:t>摄像头应用</a:t>
              </a:r>
              <a:endParaRPr lang="en-US" altLang="zh-CN" sz="2400" b="1" dirty="0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44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46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7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pic>
            <p:nvPicPr>
              <p:cNvPr id="48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5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FF"/>
                  </a:solidFill>
                  <a:ea typeface="宋体" charset="-122"/>
                </a:rPr>
                <a:t>3</a:t>
              </a:r>
              <a:endParaRPr lang="en-US" altLang="zh-CN" sz="3200" b="1" dirty="0">
                <a:solidFill>
                  <a:srgbClr val="FFFFFF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8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VideoView</a:t>
            </a:r>
            <a:r>
              <a:rPr lang="zh-CN" altLang="en-US" dirty="0" smtClean="0"/>
              <a:t>播放视频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VideoView</a:t>
            </a:r>
            <a:r>
              <a:rPr lang="zh-CN" altLang="en-US" dirty="0" smtClean="0"/>
              <a:t>组件进行视频的播放，步骤如下：</a:t>
            </a:r>
            <a:endParaRPr lang="en-US" altLang="zh-CN" dirty="0" smtClean="0"/>
          </a:p>
          <a:p>
            <a:pPr lvl="1"/>
            <a:r>
              <a:rPr lang="zh-CN" altLang="en-US" dirty="0"/>
              <a:t>在</a:t>
            </a:r>
            <a:r>
              <a:rPr lang="zh-CN" altLang="en-US" dirty="0" smtClean="0"/>
              <a:t>界面布局中定义</a:t>
            </a:r>
            <a:r>
              <a:rPr lang="en-US" altLang="zh-CN" dirty="0" err="1" smtClean="0"/>
              <a:t>VideoView</a:t>
            </a:r>
            <a:r>
              <a:rPr lang="zh-CN" altLang="en-US" dirty="0" smtClean="0"/>
              <a:t>组件，或通过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VideoView</a:t>
            </a:r>
            <a:r>
              <a:rPr lang="zh-CN" altLang="en-US" dirty="0" smtClean="0"/>
              <a:t>的方法加载视频：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setVideoPath</a:t>
            </a:r>
            <a:r>
              <a:rPr lang="en-US" altLang="zh-CN" dirty="0" smtClean="0"/>
              <a:t>(String path)</a:t>
            </a:r>
            <a:r>
              <a:rPr lang="zh-CN" altLang="en-US" dirty="0" smtClean="0"/>
              <a:t>：加载视频文件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setVideoURI</a:t>
            </a:r>
            <a:r>
              <a:rPr lang="en-US" altLang="zh-CN" dirty="0" smtClean="0"/>
              <a:t>(Uri </a:t>
            </a:r>
            <a:r>
              <a:rPr lang="en-US" altLang="zh-CN" dirty="0" err="1" smtClean="0"/>
              <a:t>uri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：加载</a:t>
            </a:r>
            <a:r>
              <a:rPr lang="en-US" altLang="zh-CN" dirty="0" err="1" smtClean="0"/>
              <a:t>uri</a:t>
            </a:r>
            <a:r>
              <a:rPr lang="zh-CN" altLang="en-US" dirty="0" smtClean="0"/>
              <a:t>所对应的视频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VideoView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stop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pause</a:t>
            </a:r>
            <a:r>
              <a:rPr lang="zh-CN" altLang="en-US" dirty="0" smtClean="0"/>
              <a:t>控制视频的播放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86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2078151" y="1841919"/>
            <a:ext cx="4648200" cy="685800"/>
            <a:chOff x="1296" y="1200"/>
            <a:chExt cx="2928" cy="432"/>
          </a:xfrm>
        </p:grpSpPr>
        <p:sp>
          <p:nvSpPr>
            <p:cNvPr id="18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3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2400" b="1" dirty="0" smtClean="0">
                  <a:solidFill>
                    <a:srgbClr val="000000"/>
                  </a:solidFill>
                  <a:ea typeface="宋体" charset="-122"/>
                </a:rPr>
                <a:t>音频处理</a:t>
              </a:r>
              <a:endParaRPr lang="en-US" altLang="zh-CN" sz="2400" b="1" dirty="0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20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22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4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25" name="Group 19"/>
          <p:cNvGrpSpPr>
            <a:grpSpLocks/>
          </p:cNvGrpSpPr>
          <p:nvPr/>
        </p:nvGrpSpPr>
        <p:grpSpPr bwMode="auto">
          <a:xfrm>
            <a:off x="2078151" y="2603919"/>
            <a:ext cx="4648201" cy="685800"/>
            <a:chOff x="1296" y="1680"/>
            <a:chExt cx="2928" cy="432"/>
          </a:xfrm>
        </p:grpSpPr>
        <p:sp>
          <p:nvSpPr>
            <p:cNvPr id="26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4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0000"/>
                  </a:solidFill>
                  <a:ea typeface="宋体" charset="-122"/>
                </a:rPr>
                <a:t>视频处理</a:t>
              </a:r>
              <a:endParaRPr lang="en-US" altLang="zh-CN" sz="2400" b="1" dirty="0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28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30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1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pic>
            <p:nvPicPr>
              <p:cNvPr id="32" name="Picture 25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9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  <p:grpSp>
        <p:nvGrpSpPr>
          <p:cNvPr id="41" name="Group 11"/>
          <p:cNvGrpSpPr>
            <a:grpSpLocks/>
          </p:cNvGrpSpPr>
          <p:nvPr/>
        </p:nvGrpSpPr>
        <p:grpSpPr bwMode="auto">
          <a:xfrm>
            <a:off x="2089874" y="3421980"/>
            <a:ext cx="4648200" cy="685800"/>
            <a:chOff x="1296" y="1200"/>
            <a:chExt cx="2928" cy="432"/>
          </a:xfrm>
        </p:grpSpPr>
        <p:sp>
          <p:nvSpPr>
            <p:cNvPr id="42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43" name="Text Box 13"/>
            <p:cNvSpPr txBox="1">
              <a:spLocks noChangeArrowheads="1"/>
            </p:cNvSpPr>
            <p:nvPr/>
          </p:nvSpPr>
          <p:spPr bwMode="gray">
            <a:xfrm>
              <a:off x="1769" y="1248"/>
              <a:ext cx="23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0000"/>
                  </a:solidFill>
                  <a:ea typeface="宋体" charset="-122"/>
                </a:rPr>
                <a:t>摄像头应用</a:t>
              </a:r>
              <a:endParaRPr lang="en-US" altLang="zh-CN" sz="2400" b="1" dirty="0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44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46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7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pic>
            <p:nvPicPr>
              <p:cNvPr id="48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5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FF"/>
                  </a:solidFill>
                  <a:ea typeface="宋体" charset="-122"/>
                </a:rPr>
                <a:t>3</a:t>
              </a:r>
              <a:endParaRPr lang="en-US" altLang="zh-CN" sz="3200" b="1" dirty="0">
                <a:solidFill>
                  <a:srgbClr val="FFFFFF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090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Camera</a:t>
            </a:r>
            <a:r>
              <a:rPr lang="zh-CN" altLang="en-US" dirty="0" smtClean="0"/>
              <a:t>进行拍照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Camera</a:t>
            </a:r>
            <a:r>
              <a:rPr lang="zh-CN" altLang="en-US" dirty="0" smtClean="0"/>
              <a:t>类来实现摄像头相关的功能。步骤如下：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smtClean="0"/>
              <a:t>Camera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open</a:t>
            </a:r>
            <a:r>
              <a:rPr lang="zh-CN" altLang="en-US" dirty="0" smtClean="0"/>
              <a:t>方法打开相机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smtClean="0"/>
              <a:t>Camera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getParameters</a:t>
            </a:r>
            <a:r>
              <a:rPr lang="zh-CN" altLang="en-US" dirty="0" smtClean="0"/>
              <a:t>方法获取拍照参数并修改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/>
              <a:t>Camera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setParameters</a:t>
            </a:r>
            <a:r>
              <a:rPr lang="zh-CN" altLang="en-US" dirty="0" smtClean="0"/>
              <a:t>方法设置拍照参数</a:t>
            </a:r>
            <a:endParaRPr lang="en-US" altLang="zh-CN" dirty="0" smtClean="0"/>
          </a:p>
          <a:p>
            <a:pPr lvl="1"/>
            <a:r>
              <a:rPr lang="zh-CN" altLang="en-US" dirty="0"/>
              <a:t>调用</a:t>
            </a:r>
            <a:r>
              <a:rPr lang="en-US" altLang="zh-CN" dirty="0" smtClean="0"/>
              <a:t>Camera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startPreview</a:t>
            </a:r>
            <a:r>
              <a:rPr lang="zh-CN" altLang="en-US" dirty="0" smtClean="0"/>
              <a:t>方法开始预览取景，需要设置一个</a:t>
            </a:r>
            <a:r>
              <a:rPr lang="en-US" altLang="zh-CN" dirty="0" err="1" smtClean="0"/>
              <a:t>SurfaceView</a:t>
            </a:r>
            <a:endParaRPr lang="en-US" altLang="zh-CN" dirty="0" smtClean="0"/>
          </a:p>
          <a:p>
            <a:pPr lvl="1"/>
            <a:r>
              <a:rPr lang="zh-CN" altLang="en-US" dirty="0"/>
              <a:t>调用</a:t>
            </a:r>
            <a:r>
              <a:rPr lang="en-US" altLang="zh-CN" dirty="0" smtClean="0"/>
              <a:t>Camera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takePicture</a:t>
            </a:r>
            <a:r>
              <a:rPr lang="zh-CN" altLang="en-US" dirty="0" smtClean="0"/>
              <a:t>方法进行拍照</a:t>
            </a:r>
            <a:endParaRPr lang="en-US" altLang="zh-CN" dirty="0" smtClean="0"/>
          </a:p>
          <a:p>
            <a:pPr lvl="1"/>
            <a:r>
              <a:rPr lang="zh-CN" altLang="en-US" dirty="0"/>
              <a:t>结束程序时，调用</a:t>
            </a:r>
            <a:r>
              <a:rPr lang="en-US" altLang="zh-CN" dirty="0" smtClean="0"/>
              <a:t>Camera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stopPreviw</a:t>
            </a:r>
            <a:r>
              <a:rPr lang="zh-CN" altLang="en-US" dirty="0" smtClean="0"/>
              <a:t>结束取景并调用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方法释放资源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680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课程回顾</a:t>
            </a:r>
            <a:endParaRPr lang="zh-CN" altLang="en-US" dirty="0"/>
          </a:p>
        </p:txBody>
      </p:sp>
      <p:grpSp>
        <p:nvGrpSpPr>
          <p:cNvPr id="43" name="Group 11"/>
          <p:cNvGrpSpPr>
            <a:grpSpLocks/>
          </p:cNvGrpSpPr>
          <p:nvPr/>
        </p:nvGrpSpPr>
        <p:grpSpPr bwMode="auto">
          <a:xfrm>
            <a:off x="2078151" y="1841919"/>
            <a:ext cx="4648200" cy="685800"/>
            <a:chOff x="1296" y="1200"/>
            <a:chExt cx="2928" cy="432"/>
          </a:xfrm>
        </p:grpSpPr>
        <p:sp>
          <p:nvSpPr>
            <p:cNvPr id="44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5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3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2400" b="1" dirty="0" smtClean="0">
                  <a:solidFill>
                    <a:srgbClr val="000000"/>
                  </a:solidFill>
                  <a:ea typeface="宋体" charset="-122"/>
                </a:rPr>
                <a:t>音频处理</a:t>
              </a:r>
              <a:endParaRPr lang="en-US" altLang="zh-CN" sz="2400" b="1" dirty="0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46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48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50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7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51" name="Group 19"/>
          <p:cNvGrpSpPr>
            <a:grpSpLocks/>
          </p:cNvGrpSpPr>
          <p:nvPr/>
        </p:nvGrpSpPr>
        <p:grpSpPr bwMode="auto">
          <a:xfrm>
            <a:off x="2078151" y="2603919"/>
            <a:ext cx="4648201" cy="685800"/>
            <a:chOff x="1296" y="1680"/>
            <a:chExt cx="2928" cy="432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53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4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0000"/>
                  </a:solidFill>
                  <a:ea typeface="宋体" charset="-122"/>
                </a:rPr>
                <a:t>视频处理</a:t>
              </a:r>
              <a:endParaRPr lang="en-US" altLang="zh-CN" sz="2400" b="1" dirty="0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54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56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7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pic>
            <p:nvPicPr>
              <p:cNvPr id="58" name="Picture 25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5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  <p:grpSp>
        <p:nvGrpSpPr>
          <p:cNvPr id="83" name="Group 11"/>
          <p:cNvGrpSpPr>
            <a:grpSpLocks/>
          </p:cNvGrpSpPr>
          <p:nvPr/>
        </p:nvGrpSpPr>
        <p:grpSpPr bwMode="auto">
          <a:xfrm>
            <a:off x="2089874" y="3421980"/>
            <a:ext cx="4648200" cy="685800"/>
            <a:chOff x="1296" y="1200"/>
            <a:chExt cx="2928" cy="432"/>
          </a:xfrm>
        </p:grpSpPr>
        <p:sp>
          <p:nvSpPr>
            <p:cNvPr id="84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85" name="Text Box 13"/>
            <p:cNvSpPr txBox="1">
              <a:spLocks noChangeArrowheads="1"/>
            </p:cNvSpPr>
            <p:nvPr/>
          </p:nvSpPr>
          <p:spPr bwMode="gray">
            <a:xfrm>
              <a:off x="1769" y="1248"/>
              <a:ext cx="23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0000"/>
                  </a:solidFill>
                  <a:ea typeface="宋体" charset="-122"/>
                </a:rPr>
                <a:t>摄像头应用</a:t>
              </a:r>
              <a:endParaRPr lang="en-US" altLang="zh-CN" sz="2400" b="1" dirty="0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86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88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89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pic>
            <p:nvPicPr>
              <p:cNvPr id="90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7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FF"/>
                  </a:solidFill>
                  <a:ea typeface="宋体" charset="-122"/>
                </a:rPr>
                <a:t>3</a:t>
              </a:r>
              <a:endParaRPr lang="en-US" altLang="zh-CN" sz="3200" b="1" dirty="0">
                <a:solidFill>
                  <a:srgbClr val="FFFFFF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474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2078151" y="1841919"/>
            <a:ext cx="4648200" cy="685800"/>
            <a:chOff x="1296" y="1200"/>
            <a:chExt cx="2928" cy="432"/>
          </a:xfrm>
        </p:grpSpPr>
        <p:sp>
          <p:nvSpPr>
            <p:cNvPr id="18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3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2400" b="1" dirty="0" smtClean="0">
                  <a:solidFill>
                    <a:srgbClr val="000000"/>
                  </a:solidFill>
                  <a:ea typeface="宋体" charset="-122"/>
                </a:rPr>
                <a:t>音频处理</a:t>
              </a:r>
              <a:endParaRPr lang="en-US" altLang="zh-CN" sz="2400" b="1" dirty="0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20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22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4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25" name="Group 19"/>
          <p:cNvGrpSpPr>
            <a:grpSpLocks/>
          </p:cNvGrpSpPr>
          <p:nvPr/>
        </p:nvGrpSpPr>
        <p:grpSpPr bwMode="auto">
          <a:xfrm>
            <a:off x="2078151" y="2603919"/>
            <a:ext cx="4648201" cy="685800"/>
            <a:chOff x="1296" y="1680"/>
            <a:chExt cx="2928" cy="432"/>
          </a:xfrm>
        </p:grpSpPr>
        <p:sp>
          <p:nvSpPr>
            <p:cNvPr id="26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4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0000"/>
                  </a:solidFill>
                  <a:ea typeface="宋体" charset="-122"/>
                </a:rPr>
                <a:t>视频处理</a:t>
              </a:r>
              <a:endParaRPr lang="en-US" altLang="zh-CN" sz="2400" b="1" dirty="0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28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30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1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pic>
            <p:nvPicPr>
              <p:cNvPr id="32" name="Picture 25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9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  <p:grpSp>
        <p:nvGrpSpPr>
          <p:cNvPr id="41" name="Group 11"/>
          <p:cNvGrpSpPr>
            <a:grpSpLocks/>
          </p:cNvGrpSpPr>
          <p:nvPr/>
        </p:nvGrpSpPr>
        <p:grpSpPr bwMode="auto">
          <a:xfrm>
            <a:off x="2089874" y="3421980"/>
            <a:ext cx="4648200" cy="685800"/>
            <a:chOff x="1296" y="1200"/>
            <a:chExt cx="2928" cy="432"/>
          </a:xfrm>
        </p:grpSpPr>
        <p:sp>
          <p:nvSpPr>
            <p:cNvPr id="42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43" name="Text Box 13"/>
            <p:cNvSpPr txBox="1">
              <a:spLocks noChangeArrowheads="1"/>
            </p:cNvSpPr>
            <p:nvPr/>
          </p:nvSpPr>
          <p:spPr bwMode="gray">
            <a:xfrm>
              <a:off x="1769" y="1248"/>
              <a:ext cx="23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0000"/>
                  </a:solidFill>
                  <a:ea typeface="宋体" charset="-122"/>
                </a:rPr>
                <a:t>摄像头应用</a:t>
              </a:r>
              <a:endParaRPr lang="en-US" altLang="zh-CN" sz="2400" b="1" dirty="0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44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46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7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pic>
            <p:nvPicPr>
              <p:cNvPr id="48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5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FF"/>
                  </a:solidFill>
                  <a:ea typeface="宋体" charset="-122"/>
                </a:rPr>
                <a:t>3</a:t>
              </a:r>
              <a:endParaRPr lang="en-US" altLang="zh-CN" sz="3200" b="1" dirty="0">
                <a:solidFill>
                  <a:srgbClr val="FFFFFF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76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手机的应用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现在手机已经不是单纯的通讯工具，已经集成照相机，音乐播放器，视频播放器，游戏机等的种种功能。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1619672" y="3372886"/>
            <a:ext cx="115212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4355976" y="4137444"/>
            <a:ext cx="228495" cy="986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059354" y="3573016"/>
            <a:ext cx="1473564" cy="1057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219" y="2507053"/>
            <a:ext cx="930233" cy="173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28" y="4533464"/>
            <a:ext cx="2127887" cy="1281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219" y="5232535"/>
            <a:ext cx="1899120" cy="162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811986"/>
            <a:ext cx="2532004" cy="117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54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/>
              <a:t>手机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中提供了简单的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实现这些功能。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声音的录制和播放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视频的播放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照相机的使用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821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MediaPlayer</a:t>
            </a:r>
            <a:r>
              <a:rPr lang="zh-CN" altLang="en-US" dirty="0" smtClean="0"/>
              <a:t>播放音频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中提供了</a:t>
            </a:r>
            <a:r>
              <a:rPr lang="en-US" altLang="zh-CN" dirty="0" err="1" smtClean="0"/>
              <a:t>MediaPlayer</a:t>
            </a:r>
            <a:r>
              <a:rPr lang="zh-CN" altLang="en-US" dirty="0" smtClean="0"/>
              <a:t>类进行音频的播放，其常用方法：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Start()</a:t>
            </a:r>
            <a:r>
              <a:rPr lang="zh-CN" altLang="en-US" dirty="0" smtClean="0"/>
              <a:t>：开始或者恢复播放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Stop()</a:t>
            </a:r>
            <a:r>
              <a:rPr lang="zh-CN" altLang="en-US" dirty="0" smtClean="0"/>
              <a:t>：停止播放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Pause()</a:t>
            </a:r>
            <a:r>
              <a:rPr lang="zh-CN" altLang="en-US" dirty="0" smtClean="0"/>
              <a:t>：暂停播放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Static </a:t>
            </a:r>
            <a:r>
              <a:rPr lang="en-US" altLang="zh-CN" dirty="0" err="1" smtClean="0"/>
              <a:t>MediaPlayer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creat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Context,Uri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：从</a:t>
            </a:r>
            <a:r>
              <a:rPr lang="en-US" altLang="zh-CN" dirty="0" smtClean="0"/>
              <a:t>URI</a:t>
            </a:r>
            <a:r>
              <a:rPr lang="zh-CN" altLang="en-US" dirty="0" smtClean="0"/>
              <a:t>来装载音频文件，返回</a:t>
            </a:r>
            <a:r>
              <a:rPr lang="en-US" altLang="zh-CN" dirty="0" err="1" smtClean="0"/>
              <a:t>MediaPlayer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en-US" altLang="zh-CN" dirty="0"/>
              <a:t>Static </a:t>
            </a:r>
            <a:r>
              <a:rPr lang="en-US" altLang="zh-CN" dirty="0" err="1"/>
              <a:t>MediaPlayer</a:t>
            </a:r>
            <a:r>
              <a:rPr lang="en-US" altLang="zh-CN" dirty="0"/>
              <a:t> </a:t>
            </a:r>
            <a:r>
              <a:rPr lang="en-US" altLang="zh-CN" dirty="0" err="1" smtClean="0"/>
              <a:t>creat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Context,resid</a:t>
            </a:r>
            <a:r>
              <a:rPr lang="en-US" altLang="zh-CN" dirty="0" smtClean="0"/>
              <a:t>)</a:t>
            </a:r>
            <a:r>
              <a:rPr lang="zh-CN" altLang="en-US" dirty="0"/>
              <a:t>：</a:t>
            </a:r>
            <a:r>
              <a:rPr lang="zh-CN" altLang="en-US" dirty="0" smtClean="0"/>
              <a:t>从</a:t>
            </a:r>
            <a:r>
              <a:rPr lang="en-US" altLang="zh-CN" dirty="0" err="1" smtClean="0"/>
              <a:t>resid</a:t>
            </a:r>
            <a:r>
              <a:rPr lang="zh-CN" altLang="en-US" dirty="0" smtClean="0"/>
              <a:t>资源中装载</a:t>
            </a:r>
            <a:r>
              <a:rPr lang="zh-CN" altLang="en-US" dirty="0"/>
              <a:t>音频文件，返回</a:t>
            </a:r>
            <a:r>
              <a:rPr lang="en-US" altLang="zh-CN" dirty="0" err="1"/>
              <a:t>MediaPlayer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 smtClean="0"/>
              <a:t>setDataSource</a:t>
            </a:r>
            <a:r>
              <a:rPr lang="en-US" altLang="zh-CN" dirty="0" smtClean="0"/>
              <a:t>(…)</a:t>
            </a:r>
            <a:r>
              <a:rPr lang="zh-CN" altLang="en-US" dirty="0" smtClean="0"/>
              <a:t>：动态的获取资源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82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MediaPlayer</a:t>
            </a:r>
            <a:r>
              <a:rPr lang="zh-CN" altLang="en-US" dirty="0"/>
              <a:t>播放音频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err="1" smtClean="0"/>
              <a:t>setOnCompletionListener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：播放完成的事件监听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setOnErrorListener</a:t>
            </a:r>
            <a:r>
              <a:rPr lang="en-US" altLang="zh-CN" dirty="0"/>
              <a:t>()</a:t>
            </a:r>
            <a:r>
              <a:rPr lang="zh-CN" altLang="en-US" dirty="0"/>
              <a:t>：</a:t>
            </a:r>
            <a:r>
              <a:rPr lang="zh-CN" altLang="en-US" dirty="0" smtClean="0"/>
              <a:t>播放错误的</a:t>
            </a:r>
            <a:r>
              <a:rPr lang="zh-CN" altLang="en-US" dirty="0"/>
              <a:t>事件</a:t>
            </a:r>
            <a:r>
              <a:rPr lang="zh-CN" altLang="en-US" dirty="0" smtClean="0"/>
              <a:t>监听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setOnPreparedListener</a:t>
            </a:r>
            <a:r>
              <a:rPr lang="en-US" altLang="zh-CN" dirty="0"/>
              <a:t>()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prepare</a:t>
            </a:r>
            <a:r>
              <a:rPr lang="zh-CN" altLang="en-US" dirty="0" smtClean="0"/>
              <a:t>方法的事件监听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setOnSeekCompleteListener</a:t>
            </a:r>
            <a:r>
              <a:rPr lang="en-US" altLang="zh-CN" dirty="0"/>
              <a:t>()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seek</a:t>
            </a:r>
            <a:r>
              <a:rPr lang="zh-CN" altLang="en-US" dirty="0" smtClean="0"/>
              <a:t>方法的</a:t>
            </a:r>
            <a:r>
              <a:rPr lang="zh-CN" altLang="en-US" dirty="0"/>
              <a:t>事件监听</a:t>
            </a:r>
          </a:p>
          <a:p>
            <a:r>
              <a:rPr lang="en-US" altLang="zh-CN" dirty="0" err="1" smtClean="0"/>
              <a:t>MediaPlayer</a:t>
            </a:r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资源占用量高，延迟时间长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支持多个音频同时播放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04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SoundPool</a:t>
            </a:r>
            <a:r>
              <a:rPr lang="zh-CN" altLang="en-US" dirty="0" smtClean="0"/>
              <a:t>播放音效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如果程序中经常播放密集短促的音效，使用</a:t>
            </a:r>
            <a:r>
              <a:rPr lang="en-US" altLang="zh-CN" dirty="0" err="1" smtClean="0"/>
              <a:t>SoundPool</a:t>
            </a:r>
            <a:r>
              <a:rPr lang="zh-CN" altLang="en-US" dirty="0" smtClean="0"/>
              <a:t>（音效池）来管理多个短促的音效。</a:t>
            </a:r>
            <a:endParaRPr lang="en-US" altLang="zh-CN" dirty="0" smtClean="0"/>
          </a:p>
          <a:p>
            <a:r>
              <a:rPr lang="zh-CN" altLang="en-US" dirty="0"/>
              <a:t>常用</a:t>
            </a:r>
            <a:r>
              <a:rPr lang="zh-CN" altLang="en-US" dirty="0" smtClean="0"/>
              <a:t>方法：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SoundPool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maxStreams</a:t>
            </a:r>
            <a:r>
              <a:rPr lang="en-US" altLang="zh-CN" dirty="0" smtClean="0"/>
              <a:t> 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steamType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srcQuality</a:t>
            </a:r>
            <a:r>
              <a:rPr lang="zh-CN" altLang="en-US" dirty="0" smtClean="0"/>
              <a:t>）：声音个数，声音类型，声音品质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load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）：加载音效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play( </a:t>
            </a:r>
            <a:r>
              <a:rPr lang="en-US" altLang="zh-CN" dirty="0" err="1" smtClean="0"/>
              <a:t>soundID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leftVolume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rightVolume</a:t>
            </a:r>
            <a:r>
              <a:rPr lang="en-US" altLang="zh-CN" dirty="0" smtClean="0"/>
              <a:t>  ,	</a:t>
            </a:r>
            <a:r>
              <a:rPr lang="en-US" altLang="zh-CN" dirty="0" err="1" smtClean="0"/>
              <a:t>priority,loop,rate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：声音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；左右声道音量；优先级，是否循环；播放比率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89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SoundPool</a:t>
            </a:r>
            <a:r>
              <a:rPr lang="zh-CN" altLang="en-US" dirty="0" smtClean="0"/>
              <a:t>播放音效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SoundPool</a:t>
            </a:r>
            <a:r>
              <a:rPr lang="zh-CN" altLang="en-US" dirty="0" smtClean="0"/>
              <a:t>的步骤：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构造</a:t>
            </a:r>
            <a:r>
              <a:rPr lang="en-US" altLang="zh-CN" dirty="0" err="1" smtClean="0"/>
              <a:t>SoundPool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SoundPool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方法加载资源。</a:t>
            </a:r>
            <a:r>
              <a:rPr lang="en-US" altLang="zh-CN" dirty="0" err="1" smtClean="0"/>
              <a:t>HashMap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SoundPool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play</a:t>
            </a:r>
            <a:r>
              <a:rPr lang="zh-CN" altLang="en-US" dirty="0" smtClean="0"/>
              <a:t>方法播放声音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33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MediaRecorder</a:t>
            </a:r>
            <a:r>
              <a:rPr lang="zh-CN" altLang="en-US" dirty="0" smtClean="0"/>
              <a:t>录制音频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手机一般都提供了麦克风硬件，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提供</a:t>
            </a:r>
            <a:r>
              <a:rPr lang="en-US" altLang="zh-CN" dirty="0" err="1" smtClean="0"/>
              <a:t>MediaRecorder</a:t>
            </a:r>
            <a:r>
              <a:rPr lang="zh-CN" altLang="en-US" dirty="0" smtClean="0"/>
              <a:t>进行声音的录制。步骤如下：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 err="1" smtClean="0"/>
              <a:t>MediaRecorder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MediaRecroder</a:t>
            </a:r>
            <a:r>
              <a:rPr lang="zh-CN" altLang="en-US" dirty="0" smtClean="0"/>
              <a:t>对象的</a:t>
            </a:r>
            <a:r>
              <a:rPr lang="en-US" altLang="zh-CN" dirty="0" err="1" smtClean="0"/>
              <a:t>setAudioSource</a:t>
            </a:r>
            <a:r>
              <a:rPr lang="zh-CN" altLang="en-US" dirty="0" smtClean="0"/>
              <a:t>方法设置声音来源，一般是</a:t>
            </a:r>
            <a:r>
              <a:rPr lang="en-US" altLang="zh-CN" dirty="0" err="1" smtClean="0"/>
              <a:t>MediaRecorder.AudioSource.MIC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/>
              <a:t>MediaRecroder</a:t>
            </a:r>
            <a:r>
              <a:rPr lang="zh-CN" altLang="en-US" dirty="0" smtClean="0"/>
              <a:t>对象的</a:t>
            </a:r>
            <a:r>
              <a:rPr lang="en-US" altLang="zh-CN" dirty="0" err="1" smtClean="0"/>
              <a:t>setOutputFormat</a:t>
            </a:r>
            <a:r>
              <a:rPr lang="zh-CN" altLang="en-US" dirty="0" smtClean="0"/>
              <a:t>设置录制音频的文件格式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/>
              <a:t>MediaRecroder</a:t>
            </a:r>
            <a:r>
              <a:rPr lang="zh-CN" altLang="en-US" dirty="0" smtClean="0"/>
              <a:t>对象的对应方法设置音频编码，编码位率，采样率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32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1955</TotalTime>
  <Words>593</Words>
  <Application>Microsoft Office PowerPoint</Application>
  <PresentationFormat>全屏显示(4:3)</PresentationFormat>
  <Paragraphs>96</Paragraphs>
  <Slides>16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1_Office 主题</vt:lpstr>
      <vt:lpstr>Android移动应用开发</vt:lpstr>
      <vt:lpstr>目录</vt:lpstr>
      <vt:lpstr>手机的应用</vt:lpstr>
      <vt:lpstr>Android手机</vt:lpstr>
      <vt:lpstr>使用MediaPlayer播放音频</vt:lpstr>
      <vt:lpstr>使用MediaPlayer播放音频</vt:lpstr>
      <vt:lpstr>使用SoundPool播放音效</vt:lpstr>
      <vt:lpstr>使用SoundPool播放音效</vt:lpstr>
      <vt:lpstr>使用MediaRecorder录制音频</vt:lpstr>
      <vt:lpstr>使用MediaRecorder录制音频</vt:lpstr>
      <vt:lpstr>目录</vt:lpstr>
      <vt:lpstr>使用VideoView播放视频</vt:lpstr>
      <vt:lpstr>目录</vt:lpstr>
      <vt:lpstr>通过Camera进行拍照</vt:lpstr>
      <vt:lpstr>课程回顾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武永亮</dc:creator>
  <cp:lastModifiedBy>武永亮</cp:lastModifiedBy>
  <cp:revision>339</cp:revision>
  <dcterms:created xsi:type="dcterms:W3CDTF">2012-01-28T13:55:28Z</dcterms:created>
  <dcterms:modified xsi:type="dcterms:W3CDTF">2013-03-21T07:03:14Z</dcterms:modified>
</cp:coreProperties>
</file>