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33.jpg" ContentType="image/jpeg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0"/>
  </p:notesMasterIdLst>
  <p:sldIdLst>
    <p:sldId id="351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531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532" r:id="rId27"/>
    <p:sldId id="508" r:id="rId28"/>
    <p:sldId id="509" r:id="rId29"/>
    <p:sldId id="510" r:id="rId30"/>
    <p:sldId id="511" r:id="rId31"/>
    <p:sldId id="533" r:id="rId32"/>
    <p:sldId id="513" r:id="rId33"/>
    <p:sldId id="514" r:id="rId34"/>
    <p:sldId id="515" r:id="rId35"/>
    <p:sldId id="516" r:id="rId36"/>
    <p:sldId id="528" r:id="rId37"/>
    <p:sldId id="529" r:id="rId38"/>
    <p:sldId id="534" r:id="rId39"/>
    <p:sldId id="541" r:id="rId40"/>
    <p:sldId id="542" r:id="rId41"/>
    <p:sldId id="543" r:id="rId42"/>
    <p:sldId id="544" r:id="rId43"/>
    <p:sldId id="545" r:id="rId44"/>
    <p:sldId id="535" r:id="rId45"/>
    <p:sldId id="520" r:id="rId46"/>
    <p:sldId id="521" r:id="rId47"/>
    <p:sldId id="522" r:id="rId48"/>
    <p:sldId id="530" r:id="rId49"/>
    <p:sldId id="536" r:id="rId50"/>
    <p:sldId id="524" r:id="rId51"/>
    <p:sldId id="525" r:id="rId52"/>
    <p:sldId id="526" r:id="rId53"/>
    <p:sldId id="527" r:id="rId54"/>
    <p:sldId id="537" r:id="rId55"/>
    <p:sldId id="538" r:id="rId56"/>
    <p:sldId id="539" r:id="rId57"/>
    <p:sldId id="540" r:id="rId58"/>
    <p:sldId id="262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2523" autoAdjust="0"/>
  </p:normalViewPr>
  <p:slideViewPr>
    <p:cSldViewPr>
      <p:cViewPr varScale="1">
        <p:scale>
          <a:sx n="65" d="100"/>
          <a:sy n="65" d="100"/>
        </p:scale>
        <p:origin x="771" y="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18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ConstraintLayout</a:t>
            </a:r>
          </a:p>
          <a:p>
            <a:endParaRPr lang="en-US" altLang="zh-CN" smtClean="0"/>
          </a:p>
          <a:p>
            <a:r>
              <a:rPr lang="en-US" altLang="zh-CN" smtClean="0"/>
              <a:t>https://developer.android.com/reference/android/support/constraint/ConstraintLayout.html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6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 </a:t>
            </a:r>
            <a:r>
              <a:rPr lang="zh-CN" altLang="en-US" smtClean="0"/>
              <a:t>相对于给定</a:t>
            </a:r>
            <a:r>
              <a:rPr lang="en-US" altLang="zh-CN" smtClean="0"/>
              <a:t>ID</a:t>
            </a:r>
            <a:r>
              <a:rPr lang="zh-CN" altLang="en-US" smtClean="0"/>
              <a:t>控件 </a:t>
            </a:r>
          </a:p>
          <a:p>
            <a:r>
              <a:rPr lang="en-US" altLang="zh-CN" smtClean="0"/>
              <a:t>android:layout_above </a:t>
            </a:r>
            <a:r>
              <a:rPr lang="zh-CN" altLang="en-US" smtClean="0"/>
              <a:t>将该控件的底部置于给定</a:t>
            </a:r>
            <a:r>
              <a:rPr lang="en-US" altLang="zh-CN" smtClean="0"/>
              <a:t>ID</a:t>
            </a:r>
            <a:r>
              <a:rPr lang="zh-CN" altLang="en-US" smtClean="0"/>
              <a:t>的控件之上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android:layout_below </a:t>
            </a:r>
            <a:r>
              <a:rPr lang="zh-CN" altLang="en-US" smtClean="0"/>
              <a:t>将该控件的底部置于给定</a:t>
            </a:r>
            <a:r>
              <a:rPr lang="en-US" altLang="zh-CN" smtClean="0"/>
              <a:t>ID</a:t>
            </a:r>
            <a:r>
              <a:rPr lang="zh-CN" altLang="en-US" smtClean="0"/>
              <a:t>的控件之下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android:layout_toLeftOf </a:t>
            </a:r>
            <a:r>
              <a:rPr lang="zh-CN" altLang="en-US" smtClean="0"/>
              <a:t>将该控件的右边缘与给定</a:t>
            </a:r>
            <a:r>
              <a:rPr lang="en-US" altLang="zh-CN" smtClean="0"/>
              <a:t>ID</a:t>
            </a:r>
            <a:r>
              <a:rPr lang="zh-CN" altLang="en-US" smtClean="0"/>
              <a:t>的控件左边缘对齐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android:layout_toRightOf </a:t>
            </a:r>
            <a:r>
              <a:rPr lang="zh-CN" altLang="en-US" smtClean="0"/>
              <a:t>将该控件的左边缘与给定</a:t>
            </a:r>
            <a:r>
              <a:rPr lang="en-US" altLang="zh-CN" smtClean="0"/>
              <a:t>ID</a:t>
            </a:r>
            <a:r>
              <a:rPr lang="zh-CN" altLang="en-US" smtClean="0"/>
              <a:t>的控件右边缘对齐</a:t>
            </a:r>
            <a:r>
              <a:rPr lang="en-US" altLang="zh-CN" smtClean="0"/>
              <a:t>; </a:t>
            </a:r>
          </a:p>
          <a:p>
            <a:endParaRPr lang="en-US" altLang="zh-CN" smtClean="0"/>
          </a:p>
          <a:p>
            <a:r>
              <a:rPr lang="en-US" altLang="zh-CN" smtClean="0"/>
              <a:t>android:layout_alignBaseline </a:t>
            </a:r>
            <a:r>
              <a:rPr lang="zh-CN" altLang="en-US" smtClean="0"/>
              <a:t>将该控件的</a:t>
            </a:r>
            <a:r>
              <a:rPr lang="en-US" altLang="zh-CN" smtClean="0"/>
              <a:t>baseline</a:t>
            </a:r>
            <a:r>
              <a:rPr lang="zh-CN" altLang="en-US" smtClean="0"/>
              <a:t>与给定</a:t>
            </a:r>
            <a:r>
              <a:rPr lang="en-US" altLang="zh-CN" smtClean="0"/>
              <a:t>ID</a:t>
            </a:r>
            <a:r>
              <a:rPr lang="zh-CN" altLang="en-US" smtClean="0"/>
              <a:t>的</a:t>
            </a:r>
            <a:r>
              <a:rPr lang="en-US" altLang="zh-CN" smtClean="0"/>
              <a:t>baseline</a:t>
            </a:r>
            <a:r>
              <a:rPr lang="zh-CN" altLang="en-US" smtClean="0"/>
              <a:t>对齐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android:layout_alignTop </a:t>
            </a:r>
            <a:r>
              <a:rPr lang="zh-CN" altLang="en-US" smtClean="0"/>
              <a:t>将该控件的顶部边缘与给定</a:t>
            </a:r>
            <a:r>
              <a:rPr lang="en-US" altLang="zh-CN" smtClean="0"/>
              <a:t>ID</a:t>
            </a:r>
            <a:r>
              <a:rPr lang="zh-CN" altLang="en-US" smtClean="0"/>
              <a:t>的顶部边缘对齐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android:layout_alignBottom </a:t>
            </a:r>
            <a:r>
              <a:rPr lang="zh-CN" altLang="en-US" smtClean="0"/>
              <a:t>将该控件的底部边缘与给定</a:t>
            </a:r>
            <a:r>
              <a:rPr lang="en-US" altLang="zh-CN" smtClean="0"/>
              <a:t>ID</a:t>
            </a:r>
            <a:r>
              <a:rPr lang="zh-CN" altLang="en-US" smtClean="0"/>
              <a:t>的底部边缘对齐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android:layout_alignLeft </a:t>
            </a:r>
            <a:r>
              <a:rPr lang="zh-CN" altLang="en-US" smtClean="0"/>
              <a:t>将该控件的左边缘与给定</a:t>
            </a:r>
            <a:r>
              <a:rPr lang="en-US" altLang="zh-CN" smtClean="0"/>
              <a:t>ID</a:t>
            </a:r>
            <a:r>
              <a:rPr lang="zh-CN" altLang="en-US" smtClean="0"/>
              <a:t>的左边缘对齐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android:layout_alignRight </a:t>
            </a:r>
            <a:r>
              <a:rPr lang="zh-CN" altLang="en-US" smtClean="0"/>
              <a:t>将该控件的右边缘与给定</a:t>
            </a:r>
            <a:r>
              <a:rPr lang="en-US" altLang="zh-CN" smtClean="0"/>
              <a:t>ID</a:t>
            </a:r>
            <a:r>
              <a:rPr lang="zh-CN" altLang="en-US" smtClean="0"/>
              <a:t>的右边缘对齐</a:t>
            </a:r>
            <a:r>
              <a:rPr lang="en-US" altLang="zh-CN" smtClean="0"/>
              <a:t>; 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相对于父组件 </a:t>
            </a:r>
          </a:p>
          <a:p>
            <a:r>
              <a:rPr lang="en-US" altLang="zh-CN" smtClean="0"/>
              <a:t>android:layout_alignParentTop </a:t>
            </a:r>
            <a:r>
              <a:rPr lang="zh-CN" altLang="en-US" smtClean="0"/>
              <a:t>如果为</a:t>
            </a:r>
            <a:r>
              <a:rPr lang="en-US" altLang="zh-CN" smtClean="0"/>
              <a:t>true,</a:t>
            </a:r>
            <a:r>
              <a:rPr lang="zh-CN" altLang="en-US" smtClean="0"/>
              <a:t>将该控件的顶部与其父控件的顶部对齐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android:layout_alignParentBottom </a:t>
            </a:r>
            <a:r>
              <a:rPr lang="zh-CN" altLang="en-US" smtClean="0"/>
              <a:t>如果为</a:t>
            </a:r>
            <a:r>
              <a:rPr lang="en-US" altLang="zh-CN" smtClean="0"/>
              <a:t>true,</a:t>
            </a:r>
            <a:r>
              <a:rPr lang="zh-CN" altLang="en-US" smtClean="0"/>
              <a:t>将该控件的底部与其父控件的底部对齐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android:layout_alignParentLeft </a:t>
            </a:r>
            <a:r>
              <a:rPr lang="zh-CN" altLang="en-US" smtClean="0"/>
              <a:t>如果为</a:t>
            </a:r>
            <a:r>
              <a:rPr lang="en-US" altLang="zh-CN" smtClean="0"/>
              <a:t>true,</a:t>
            </a:r>
            <a:r>
              <a:rPr lang="zh-CN" altLang="en-US" smtClean="0"/>
              <a:t>将该控件的左部与其父控件的左部对齐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android:layout_alignParentRight </a:t>
            </a:r>
            <a:r>
              <a:rPr lang="zh-CN" altLang="en-US" smtClean="0"/>
              <a:t>如果为</a:t>
            </a:r>
            <a:r>
              <a:rPr lang="en-US" altLang="zh-CN" smtClean="0"/>
              <a:t>true,</a:t>
            </a:r>
            <a:r>
              <a:rPr lang="zh-CN" altLang="en-US" smtClean="0"/>
              <a:t>将该控件的右部与其父控件的右部对齐</a:t>
            </a:r>
            <a:r>
              <a:rPr lang="en-US" altLang="zh-CN" smtClean="0"/>
              <a:t>; 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居中 </a:t>
            </a:r>
          </a:p>
          <a:p>
            <a:r>
              <a:rPr lang="en-US" altLang="zh-CN" smtClean="0"/>
              <a:t>android:layout_centerHorizontal </a:t>
            </a:r>
            <a:r>
              <a:rPr lang="zh-CN" altLang="en-US" smtClean="0"/>
              <a:t>如果为</a:t>
            </a:r>
            <a:r>
              <a:rPr lang="en-US" altLang="zh-CN" smtClean="0"/>
              <a:t>true,</a:t>
            </a:r>
            <a:r>
              <a:rPr lang="zh-CN" altLang="en-US" smtClean="0"/>
              <a:t>将该控件的置于水平居中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android:layout_centerVertical </a:t>
            </a:r>
            <a:r>
              <a:rPr lang="zh-CN" altLang="en-US" smtClean="0"/>
              <a:t>如果为</a:t>
            </a:r>
            <a:r>
              <a:rPr lang="en-US" altLang="zh-CN" smtClean="0"/>
              <a:t>true,</a:t>
            </a:r>
            <a:r>
              <a:rPr lang="zh-CN" altLang="en-US" smtClean="0"/>
              <a:t>将该控件的置于垂直居中</a:t>
            </a:r>
            <a:r>
              <a:rPr lang="en-US" altLang="zh-CN" smtClean="0"/>
              <a:t>; </a:t>
            </a:r>
          </a:p>
          <a:p>
            <a:r>
              <a:rPr lang="en-US" altLang="zh-CN" smtClean="0"/>
              <a:t>android:layout_centerInParent </a:t>
            </a:r>
            <a:r>
              <a:rPr lang="zh-CN" altLang="en-US" smtClean="0"/>
              <a:t>如果为</a:t>
            </a:r>
            <a:r>
              <a:rPr lang="en-US" altLang="zh-CN" smtClean="0"/>
              <a:t>true,</a:t>
            </a:r>
            <a:r>
              <a:rPr lang="zh-CN" altLang="en-US" smtClean="0"/>
              <a:t>将该控件的置于父控件的中央</a:t>
            </a:r>
            <a:r>
              <a:rPr lang="en-US" altLang="zh-CN" smtClean="0"/>
              <a:t>;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4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shrinkColumns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stretchColumns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两个属性来标记某些列可以收缩或可以拉伸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如果标记为可以收缩，列宽可以收缩以使表格适合容器的大小。如果标记为可以拉伸， 列宽可以拉伸以占用多余的空间。表格的总宽度由其父容器决定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记住列可以同时具有可拉伸和可收缩属性。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63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0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QVGA</a:t>
            </a:r>
            <a:r>
              <a:rPr lang="zh-CN" altLang="en-US" smtClean="0"/>
              <a:t>、</a:t>
            </a:r>
            <a:r>
              <a:rPr lang="en-US" altLang="zh-CN" smtClean="0"/>
              <a:t>WQVGA</a:t>
            </a:r>
            <a:r>
              <a:rPr lang="zh-CN" altLang="en-US" smtClean="0"/>
              <a:t>、</a:t>
            </a:r>
            <a:r>
              <a:rPr lang="en-US" altLang="zh-CN" smtClean="0"/>
              <a:t>HVGA</a:t>
            </a:r>
            <a:r>
              <a:rPr lang="zh-CN" altLang="en-US" smtClean="0"/>
              <a:t>、</a:t>
            </a:r>
            <a:r>
              <a:rPr lang="en-US" altLang="zh-CN" smtClean="0"/>
              <a:t>WVGA</a:t>
            </a:r>
            <a:r>
              <a:rPr lang="zh-CN" altLang="en-US" smtClean="0"/>
              <a:t>的介绍</a:t>
            </a:r>
            <a:endParaRPr lang="en-US" altLang="zh-CN" smtClean="0"/>
          </a:p>
          <a:p>
            <a:r>
              <a:rPr lang="en-US" altLang="zh-CN" smtClean="0"/>
              <a:t>https://baike.baidu.com/item/%E6%89%8B%E6%9C%BA%E5%B1%8F%E5%B9%95%E5%88%86%E8%BE%A8%E7%8E%87/6258414?fr=aladdin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6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View</a:t>
            </a:r>
            <a:r>
              <a:rPr lang="zh-CN" altLang="en-US" dirty="0"/>
              <a:t>控件说明要在界面中显示什么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ViewGroup</a:t>
            </a:r>
            <a:r>
              <a:rPr lang="zh-CN" altLang="en-US" dirty="0"/>
              <a:t>布局说明如何显示这些</a:t>
            </a:r>
            <a:r>
              <a:rPr lang="en-US" altLang="zh-CN" dirty="0"/>
              <a:t>View</a:t>
            </a:r>
            <a:r>
              <a:rPr lang="zh-CN" altLang="en-US" dirty="0"/>
              <a:t>控件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1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0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4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0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LinearLayout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elativeLayou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ableLayou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FrameLayou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</a:t>
            </a:r>
            <a:r>
              <a:rPr lang="zh-CN" altLang="en-US" smtClean="0"/>
              <a:t>第</a:t>
            </a:r>
            <a:r>
              <a:rPr lang="zh-CN" altLang="en-US"/>
              <a:t>二</a:t>
            </a:r>
            <a:r>
              <a:rPr lang="zh-CN" altLang="en-US" smtClean="0"/>
              <a:t>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界面</a:t>
            </a:r>
            <a:r>
              <a:rPr lang="zh-CN" altLang="en-US" smtClean="0"/>
              <a:t>布局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600200"/>
            <a:ext cx="7488832" cy="4421088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通过表格的形式布局子视图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/>
              <a:t>将其</a:t>
            </a:r>
            <a:r>
              <a:rPr lang="zh-CN" altLang="en-US" sz="2800" dirty="0" smtClean="0"/>
              <a:t>子</a:t>
            </a:r>
            <a:r>
              <a:rPr lang="zh-CN" altLang="en-US" sz="2800" dirty="0"/>
              <a:t>视图</a:t>
            </a:r>
            <a:r>
              <a:rPr lang="zh-CN" altLang="en-US" sz="2800" dirty="0" smtClean="0"/>
              <a:t>放在网格中，并且子视图可以占据一个或多个连续的网格</a:t>
            </a:r>
            <a:endParaRPr lang="en-US" altLang="zh-CN" sz="2800" dirty="0" smtClean="0"/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为每个子视图创建一个空白区域（称为一帧），每个子视图占据一帧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27" y="1772816"/>
            <a:ext cx="2705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370" y="3645023"/>
            <a:ext cx="2699657" cy="179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9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2385904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8" name="组合 107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10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1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65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中线性布局的使用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6315636" cy="5184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线性布局（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）是一种重要的界面布局中，也是经常使用到的一种界面布局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在线性布局中，所有的子元素都按照垂直或水平的顺序在界面上排列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如果垂直排列，则每行仅包含一个界面元素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如果水平排列，则每列仅包含一个界面元素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53" y="3861048"/>
            <a:ext cx="3829397" cy="248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52" y="1628799"/>
            <a:ext cx="3829397" cy="206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5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7070576" cy="17567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中布局创建的方式有两种：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09" y="2494742"/>
            <a:ext cx="7492975" cy="3886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2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04167E-6 -3.7037E-6 L -1.0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文件创建布局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文件创建用户界面布局的基本流程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 / layout / ***.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文件中设置界面布局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选择根元素（一般为布局方式）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控件或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控件（嵌套添加）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中设置布局文件（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setContentView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Step1</a:t>
            </a:r>
            <a:r>
              <a:rPr lang="zh-CN" altLang="en-US" dirty="0"/>
              <a:t>：创建</a:t>
            </a:r>
            <a:r>
              <a:rPr lang="en-US" altLang="zh-CN" dirty="0"/>
              <a:t>XML</a:t>
            </a:r>
            <a:r>
              <a:rPr lang="zh-CN" altLang="en-US" dirty="0"/>
              <a:t>布局文件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9073008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res/layout/main.xml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文件名必须是</a:t>
            </a:r>
            <a:r>
              <a:rPr lang="zh-CN" altLang="en-US" sz="3200" dirty="0">
                <a:solidFill>
                  <a:srgbClr val="C00000"/>
                </a:solidFill>
              </a:rPr>
              <a:t>小写字母、数字或下划线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140968"/>
            <a:ext cx="6878662" cy="23762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/>
              <a:t>Step2</a:t>
            </a:r>
            <a:r>
              <a:rPr lang="zh-CN" altLang="en-US" dirty="0"/>
              <a:t>：在</a:t>
            </a:r>
            <a:r>
              <a:rPr lang="en-US" altLang="zh-CN" dirty="0"/>
              <a:t>XML</a:t>
            </a:r>
            <a:r>
              <a:rPr lang="zh-CN" altLang="en-US" dirty="0"/>
              <a:t>文件中设置界面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513168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res/layout/main.xml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选择根元素：一般为布局对象，表明界面整体上采用的布局方式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添加子元素：可以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布局对象的嵌套使用）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设置元素属性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8926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224" y="6153918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https://developer.android.com/reference/android/widget/LinearLayout.html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87631"/>
              </p:ext>
            </p:extLst>
          </p:nvPr>
        </p:nvGraphicFramePr>
        <p:xfrm>
          <a:off x="839416" y="2276872"/>
          <a:ext cx="10317360" cy="376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168">
                  <a:extLst>
                    <a:ext uri="{9D8B030D-6E8A-4147-A177-3AD203B41FA5}">
                      <a16:colId xmlns:a16="http://schemas.microsoft.com/office/drawing/2014/main" val="99394140"/>
                    </a:ext>
                  </a:extLst>
                </a:gridCol>
                <a:gridCol w="2947817">
                  <a:extLst>
                    <a:ext uri="{9D8B030D-6E8A-4147-A177-3AD203B41FA5}">
                      <a16:colId xmlns:a16="http://schemas.microsoft.com/office/drawing/2014/main" val="1060703944"/>
                    </a:ext>
                  </a:extLst>
                </a:gridCol>
                <a:gridCol w="5232375">
                  <a:extLst>
                    <a:ext uri="{9D8B030D-6E8A-4147-A177-3AD203B41FA5}">
                      <a16:colId xmlns:a16="http://schemas.microsoft.com/office/drawing/2014/main" val="3865018876"/>
                    </a:ext>
                  </a:extLst>
                </a:gridCol>
              </a:tblGrid>
              <a:tr h="4509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41139"/>
                  </a:ext>
                </a:extLst>
              </a:tr>
              <a:tr h="8053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layout_width</a:t>
                      </a:r>
                    </a:p>
                    <a:p>
                      <a:pPr algn="ctr"/>
                      <a:r>
                        <a:rPr lang="en-US" altLang="zh-CN" sz="2200" b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layout_height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strike="sngStrike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fill_parent</a:t>
                      </a:r>
                      <a:endParaRPr lang="en-US" altLang="zh-CN" sz="2200" b="0" strike="sngStrike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2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match_parent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布局元素的宽度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高度占满父元素的宽度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高度空间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22571"/>
                  </a:ext>
                </a:extLst>
              </a:tr>
              <a:tr h="450969">
                <a:tc vMerge="1"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wrap_content</a:t>
                      </a:r>
                      <a:endParaRPr lang="zh-CN" altLang="en-US" sz="2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布局元素的宽度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高度为其内容宽度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468884"/>
                  </a:ext>
                </a:extLst>
              </a:tr>
              <a:tr h="450969">
                <a:tc vMerge="1">
                  <a:txBody>
                    <a:bodyPr/>
                    <a:lstStyle/>
                    <a:p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数值表示的距离单位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54640"/>
                  </a:ext>
                </a:extLst>
              </a:tr>
              <a:tr h="45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orientation</a:t>
                      </a:r>
                      <a:endParaRPr lang="zh-CN" altLang="en-US" sz="2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关键字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布局方向，线性水平布局或垂直布局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68259"/>
                  </a:ext>
                </a:extLst>
              </a:tr>
              <a:tr h="1159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kern="12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layout_weight</a:t>
                      </a:r>
                      <a:endParaRPr lang="zh-CN" altLang="en-US" sz="22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数值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使用在</a:t>
                      </a:r>
                      <a:r>
                        <a:rPr lang="en-US" altLang="zh-CN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</a:t>
                      </a:r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控件中，表示当前</a:t>
                      </a:r>
                      <a:r>
                        <a:rPr lang="en-US" altLang="zh-CN" sz="2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LinearLayout</a:t>
                      </a:r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剩余空间在</a:t>
                      </a:r>
                      <a:r>
                        <a:rPr lang="en-US" altLang="zh-CN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</a:t>
                      </a:r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控件中的分配情况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9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Step3</a:t>
            </a:r>
            <a:r>
              <a:rPr lang="zh-CN" altLang="en-US" dirty="0"/>
              <a:t>：在</a:t>
            </a:r>
            <a:r>
              <a:rPr lang="en-US" altLang="zh-CN" dirty="0"/>
              <a:t>Activity</a:t>
            </a:r>
            <a:r>
              <a:rPr lang="zh-CN" altLang="en-US" dirty="0"/>
              <a:t>中显示视图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25273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包名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/***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Activity.java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rgbClr val="C00000"/>
                </a:solidFill>
              </a:rPr>
              <a:t>setContentView</a:t>
            </a:r>
            <a:r>
              <a:rPr lang="en-US" altLang="zh-CN" sz="3200" dirty="0">
                <a:solidFill>
                  <a:srgbClr val="C00000"/>
                </a:solidFill>
              </a:rPr>
              <a:t>(</a:t>
            </a:r>
            <a:r>
              <a:rPr lang="en-US" altLang="zh-CN" sz="3200" dirty="0" err="1">
                <a:solidFill>
                  <a:srgbClr val="C00000"/>
                </a:solidFill>
              </a:rPr>
              <a:t>R.layout</a:t>
            </a:r>
            <a:r>
              <a:rPr lang="en-US" altLang="zh-CN" sz="3200" dirty="0">
                <a:solidFill>
                  <a:srgbClr val="C00000"/>
                </a:solidFill>
              </a:rPr>
              <a:t>.</a:t>
            </a:r>
            <a:r>
              <a:rPr lang="zh-CN" altLang="en-US" sz="3200" dirty="0">
                <a:solidFill>
                  <a:srgbClr val="C00000"/>
                </a:solidFill>
              </a:rPr>
              <a:t>布局</a:t>
            </a:r>
            <a:r>
              <a:rPr lang="zh-CN" altLang="en-US" sz="3200">
                <a:solidFill>
                  <a:srgbClr val="C00000"/>
                </a:solidFill>
              </a:rPr>
              <a:t>文件名</a:t>
            </a:r>
            <a:r>
              <a:rPr lang="en-US" altLang="zh-CN" sz="3200" smtClean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4" name="矩形 3"/>
          <p:cNvSpPr/>
          <p:nvPr/>
        </p:nvSpPr>
        <p:spPr>
          <a:xfrm>
            <a:off x="1415480" y="3220380"/>
            <a:ext cx="9217024" cy="2728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MainActivity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extends Activity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public void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(Bundle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savedState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savedState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setContentView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R.layout.main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68478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中布局创建的方式有两种：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852936"/>
            <a:ext cx="7855348" cy="3766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7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54167E-6 1.85185E-6 L 3.5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911424" y="1600201"/>
            <a:ext cx="928903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中创建五种常见的布局。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代码创建界面布局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10009112" cy="48531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基本格式：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先创建布局元素的对象（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设置布局属性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为布局元素添加子元素（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控件或其它布局元素）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setContentView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方法加载布局对象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：创建布局元素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7486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数中</a:t>
            </a:r>
          </a:p>
        </p:txBody>
      </p:sp>
      <p:sp>
        <p:nvSpPr>
          <p:cNvPr id="6" name="矩形 5"/>
          <p:cNvSpPr/>
          <p:nvPr/>
        </p:nvSpPr>
        <p:spPr>
          <a:xfrm>
            <a:off x="1121611" y="2564904"/>
            <a:ext cx="10009112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(Bundle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setContentView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R.layout.main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布局对象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layout = new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layout.setOrientation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LinearLayout.VERTICAL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97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Step2</a:t>
            </a:r>
            <a:r>
              <a:rPr lang="zh-CN" altLang="en-US" dirty="0"/>
              <a:t>：设置布局属性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8206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8349" y="2420888"/>
            <a:ext cx="10009112" cy="2520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设置布局属性</a:t>
            </a: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= 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LinearLayout.LayoutParams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LayoutParams.MATCH_PARENT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    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LayoutParams.WRAP_CONTENT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Step3</a:t>
            </a:r>
            <a:r>
              <a:rPr lang="zh-CN" altLang="en-US" dirty="0"/>
              <a:t>：添加布局子元素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6766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4592" y="2420888"/>
            <a:ext cx="10009112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创建视图控件</a:t>
            </a: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tv.setText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("This is a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tv.setLayoutParams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把视图控件添加到</a:t>
            </a:r>
            <a:r>
              <a:rPr lang="en-US" altLang="zh-CN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8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布局对象中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layout.addView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Step4</a:t>
            </a:r>
            <a:r>
              <a:rPr lang="zh-CN" altLang="en-US" dirty="0"/>
              <a:t>：加载布局对象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6766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回调函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448" y="2420888"/>
            <a:ext cx="10009112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</a:t>
            </a:r>
            <a:r>
              <a:rPr lang="en-US" altLang="zh-CN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8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显示界面视图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setContentView(layout);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657184" cy="485313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文件创建布局：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优点：界面与逻辑控制代码相分离，同一个布局文件可适用于多个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缺点：在程序运行前确定界面的布局形式，运行中不易更改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代码创建布局：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优点：在程序运行过程中确定界面的布局形式，界面可伴随程序运行过程中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缺点：界面与逻辑控制代码在一起，同一个布局文件仅能用于当前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3192675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10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658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 smtClean="0">
                <a:latin typeface="+mj-ea"/>
              </a:rPr>
              <a:t>中</a:t>
            </a:r>
            <a:r>
              <a:rPr lang="zh-CN" altLang="en-US">
                <a:latin typeface="+mj-ea"/>
              </a:rPr>
              <a:t>相对</a:t>
            </a:r>
            <a:r>
              <a:rPr lang="zh-CN" altLang="en-US" smtClean="0">
                <a:latin typeface="+mj-ea"/>
              </a:rPr>
              <a:t>布局</a:t>
            </a:r>
            <a:r>
              <a:rPr lang="zh-CN" altLang="en-US">
                <a:latin typeface="+mj-ea"/>
              </a:rPr>
              <a:t>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560840" cy="46371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相对布局（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）是一种非常灵活的布局方式，能够通过指定界面元素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的相对位置关系，确定界面中所有元素的布局位置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特点：能够</a:t>
            </a:r>
            <a:r>
              <a:rPr lang="zh-CN" altLang="en-US" sz="3200" dirty="0">
                <a:solidFill>
                  <a:srgbClr val="C00000"/>
                </a:solidFill>
              </a:rPr>
              <a:t>最大程度保证在各种屏幕类型的手机上正确显示界面布局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2492896"/>
            <a:ext cx="3240360" cy="25315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3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以下属性均使用在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zh-CN" altLang="en-US" sz="3200" dirty="0">
                <a:solidFill>
                  <a:srgbClr val="C00000"/>
                </a:solidFill>
              </a:rPr>
              <a:t>子元素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440" y="6309320"/>
            <a:ext cx="950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https://developer.android.com/reference/android/widget/RelativeLayout.html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6152"/>
              </p:ext>
            </p:extLst>
          </p:nvPr>
        </p:nvGraphicFramePr>
        <p:xfrm>
          <a:off x="1055441" y="2924944"/>
          <a:ext cx="10369152" cy="32773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69635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1532337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5567180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layout_toLeftOf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元素控件的左边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layout_alignLeft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元素控件的左边对齐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layout_alignParentLeft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当前控件是否与父元素的左侧对齐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75769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layout_below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元素控件的下方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99834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layout_alignTop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元素控件的上边对齐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95361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layout_alignParentTop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当前控件是否与父元素的上侧对齐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相对布局</a:t>
            </a:r>
            <a:r>
              <a:rPr lang="zh-CN" altLang="en-US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00911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相对布局在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的代码示例如下：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7488" y="2492896"/>
            <a:ext cx="9073008" cy="4149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"?&gt;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&lt;RelativeLayout android:id="@+id/RelativeLayout01"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android:layout_width="fill_parent"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android:layout_height="fill_parent"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xmlns:android="http://schemas.android.com/apk/res/android"&gt;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&lt;TextView android:id="@+id/label"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android:layout_width="match_parent"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android:text="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用户名：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&lt;/TextView&gt;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&lt;EditText android:id="@+id/entry"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="match_parent" 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android:layout_below="@id/label"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&lt;/EditText&gt;</a:t>
            </a:r>
          </a:p>
        </p:txBody>
      </p:sp>
    </p:spTree>
    <p:extLst>
      <p:ext uri="{BB962C8B-B14F-4D97-AF65-F5344CB8AC3E}">
        <p14:creationId xmlns:p14="http://schemas.microsoft.com/office/powerpoint/2010/main" val="20570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3143671" y="1571956"/>
            <a:ext cx="5472608" cy="685801"/>
            <a:chOff x="3467195" y="1571956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8" name="组合 107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10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1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58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j-ea"/>
              </a:rPr>
              <a:t>相对布局示例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9496" y="1772816"/>
            <a:ext cx="9073008" cy="4437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	&lt;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android:id="@+id/cancel"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		android:layout_height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android:layout_alignParentRight="true"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android:layout_marginLeft="10dip"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android:layout_below="@id/entry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android:text="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取消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android:id="@+id/ok"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android:layout_height="wrap_content"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android:layout_width="wrap_content"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android:layout_toLeftOf="@id/cancel" 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android:layout_alignTop="@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</a:rPr>
              <a:t>id/cancel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	android:text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确认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  <a:endParaRPr lang="en-US" altLang="zh-CN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342900" indent="-342900">
              <a:buFont typeface="+mj-lt"/>
              <a:buAutoNum type="arabicPeriod" startAt="16"/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&lt;/RelativeLayout&gt;</a:t>
            </a:r>
          </a:p>
        </p:txBody>
      </p:sp>
    </p:spTree>
    <p:extLst>
      <p:ext uri="{BB962C8B-B14F-4D97-AF65-F5344CB8AC3E}">
        <p14:creationId xmlns:p14="http://schemas.microsoft.com/office/powerpoint/2010/main" val="2967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4034160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组合 116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11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2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12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6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>
                <a:latin typeface="+mj-ea"/>
              </a:rPr>
              <a:t>中表格布局的使用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表格布局（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）也是一种常用的界面布局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，继承了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，采用</a:t>
            </a:r>
            <a:r>
              <a:rPr lang="zh-CN" altLang="en-US" sz="3200" dirty="0" smtClean="0">
                <a:solidFill>
                  <a:srgbClr val="C00000"/>
                </a:solidFill>
              </a:rPr>
              <a:t>行</a:t>
            </a:r>
            <a:r>
              <a:rPr lang="zh-CN" altLang="en-US" sz="3200" dirty="0">
                <a:solidFill>
                  <a:srgbClr val="C00000"/>
                </a:solidFill>
              </a:rPr>
              <a:t>和</a:t>
            </a:r>
            <a:r>
              <a:rPr lang="zh-CN" altLang="en-US" sz="3200" dirty="0" smtClean="0">
                <a:solidFill>
                  <a:srgbClr val="C00000"/>
                </a:solidFill>
              </a:rPr>
              <a:t>列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的形式来管理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12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</a:t>
            </a:r>
            <a:r>
              <a:rPr 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格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的边界对用户是不可见的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1200"/>
              </a:spcBef>
              <a:defRPr/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表格布局还支持嵌套，可以将另一个表格布局放置在前一个表格布局</a:t>
            </a:r>
            <a:r>
              <a:rPr 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单元</a:t>
            </a:r>
            <a:r>
              <a:rPr 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格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中，也可以在表格布局中添加其他界面布局，例如线性布局、相对布局</a:t>
            </a:r>
            <a:r>
              <a:rPr 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等等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j-ea"/>
              </a:rPr>
              <a:t>Android</a:t>
            </a:r>
            <a:r>
              <a:rPr lang="zh-CN" altLang="en-US">
                <a:latin typeface="+mj-ea"/>
              </a:rPr>
              <a:t>中表格布局的使用</a:t>
            </a:r>
            <a:endParaRPr lang="zh-CN" altLang="en-US" dirty="0">
              <a:latin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5112568" cy="1371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示意图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7" name="内容占位符 8"/>
          <p:cNvSpPr>
            <a:spLocks noGrp="1"/>
          </p:cNvSpPr>
          <p:nvPr>
            <p:ph sz="half" idx="4294967295"/>
          </p:nvPr>
        </p:nvSpPr>
        <p:spPr>
          <a:xfrm>
            <a:off x="6514765" y="2204592"/>
            <a:ext cx="4038600" cy="648344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表格布局效果图</a:t>
            </a: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097" y="3196263"/>
            <a:ext cx="5899887" cy="2897033"/>
            <a:chOff x="124105" y="3212976"/>
            <a:chExt cx="5899887" cy="2897033"/>
          </a:xfrm>
        </p:grpSpPr>
        <p:sp>
          <p:nvSpPr>
            <p:cNvPr id="2" name="矩形 1"/>
            <p:cNvSpPr/>
            <p:nvPr/>
          </p:nvSpPr>
          <p:spPr>
            <a:xfrm>
              <a:off x="1847528" y="3212976"/>
              <a:ext cx="4176464" cy="2897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35560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TextView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37974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EditText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35560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7974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25281" y="53959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表格布局</a:t>
              </a:r>
              <a:endPara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05" y="3541321"/>
              <a:ext cx="1579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6998" y="4611867"/>
              <a:ext cx="1579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1" y="3196263"/>
            <a:ext cx="4394059" cy="244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6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784887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以下属性均使用在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654" y="6309320"/>
            <a:ext cx="879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https://developer.android.com/reference/android/widget/TableLayout.html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78927"/>
              </p:ext>
            </p:extLst>
          </p:nvPr>
        </p:nvGraphicFramePr>
        <p:xfrm>
          <a:off x="1302525" y="2657590"/>
          <a:ext cx="9690020" cy="35077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17211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6192689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stretchColumns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设置自动伸展哪些列，列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shrinkColumns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设置自动收缩哪些列，列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collapseColumns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设置隐藏哪些列，列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开始，多个列的话用“</a:t>
                      </a:r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99834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layout_column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设置当前控件在哪一列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33025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layout_span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设置当前控件占据几列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8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9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表格布局示例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556792"/>
            <a:ext cx="4151961" cy="49685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4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表格布局示例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00911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表格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表格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1504" y="2492896"/>
            <a:ext cx="8856984" cy="424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android:stretchColumns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="0,1,2"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我占据一行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表格布局示例</a:t>
            </a:r>
            <a:endParaRPr lang="zh-CN" altLang="en-US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1504" y="1700807"/>
            <a:ext cx="9145016" cy="5044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android:layout_span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我占据两列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我在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90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4837804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组合 125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中网格布局的使用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网格布局（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Android4.0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新增的布局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管理器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它把整个容器划分成</a:t>
            </a:r>
            <a:r>
              <a:rPr lang="en-US" altLang="zh-CN" sz="2800" dirty="0"/>
              <a:t>rows*columns</a:t>
            </a:r>
            <a:r>
              <a:rPr lang="zh-CN" altLang="en-US" sz="2800" dirty="0"/>
              <a:t>个网格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每个网格可以放置一个组件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也可以设置一个组件横跨多少列、或者设置一个组件纵跨多少行</a:t>
            </a:r>
          </a:p>
        </p:txBody>
      </p:sp>
    </p:spTree>
    <p:extLst>
      <p:ext uri="{BB962C8B-B14F-4D97-AF65-F5344CB8AC3E}">
        <p14:creationId xmlns:p14="http://schemas.microsoft.com/office/powerpoint/2010/main" val="16669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问题引入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9299376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布局定义了一个用户界面（</a:t>
            </a:r>
            <a:r>
              <a:rPr lang="en-US" altLang="zh-CN" dirty="0"/>
              <a:t>UI</a:t>
            </a:r>
            <a:r>
              <a:rPr lang="zh-CN" altLang="en-US" dirty="0"/>
              <a:t>）中的视觉结构</a:t>
            </a:r>
            <a:endParaRPr lang="en-US" altLang="zh-CN" sz="2400" dirty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2212420"/>
            <a:ext cx="2428549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7" y="2212421"/>
            <a:ext cx="2428549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212420"/>
            <a:ext cx="2428549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GridLayout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GridLayout</a:t>
            </a:r>
            <a:r>
              <a:rPr lang="zh-CN" altLang="en-US" dirty="0" smtClean="0"/>
              <a:t>中子视图的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62029"/>
              </p:ext>
            </p:extLst>
          </p:nvPr>
        </p:nvGraphicFramePr>
        <p:xfrm>
          <a:off x="1343472" y="2276872"/>
          <a:ext cx="9690020" cy="1404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3355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android:columnCount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设置网格列的数量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android:rowCount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设置网格行的数量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46650"/>
              </p:ext>
            </p:extLst>
          </p:nvPr>
        </p:nvGraphicFramePr>
        <p:xfrm>
          <a:off x="1343472" y="4941168"/>
          <a:ext cx="9690020" cy="1404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13355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android:layout_columnSpan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设置子组件在</a:t>
                      </a:r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GridLayout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中横向跨几列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android:layout_rowSpan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设置子组件在</a:t>
                      </a:r>
                      <a:r>
                        <a:rPr lang="en-US" altLang="zh-CN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GridLayout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中纵向跨几行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48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网格布局示例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1628799"/>
            <a:ext cx="3085505" cy="508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107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网格布局示例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266563" y="1556792"/>
            <a:ext cx="9505056" cy="518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xmlns:android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android:columnCount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="4"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android:rowCount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android:layout_columnSpan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android:layout_gravity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="fill"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="1.1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　　</a:t>
            </a:r>
            <a:b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="1.2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&lt;Button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="1.3"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android:layout_rowSpan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android:layout_gravity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="fill"/&gt;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03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网格布局示例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369605" y="1673425"/>
            <a:ext cx="9145016" cy="4392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dirty="0" smtClean="0"/>
              <a:t> 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android:layout_columnSpan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android:layout_gravity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="fill"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="2.1"/&gt;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="3.1"/&gt;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="3.2"/&gt;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="3.3"/&gt;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="3.4"/&gt;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7083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8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8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143671" y="5667582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454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j-ea"/>
              </a:rPr>
              <a:t>Android</a:t>
            </a:r>
            <a:r>
              <a:rPr lang="zh-CN" altLang="en-US" dirty="0" smtClean="0">
                <a:latin typeface="+mj-ea"/>
              </a:rPr>
              <a:t>中</a:t>
            </a:r>
            <a:r>
              <a:rPr lang="zh-CN" altLang="en-US" dirty="0">
                <a:latin typeface="+mj-ea"/>
              </a:rPr>
              <a:t>帧</a:t>
            </a:r>
            <a:r>
              <a:rPr lang="zh-CN" altLang="en-US" dirty="0" smtClean="0">
                <a:latin typeface="+mj-ea"/>
              </a:rPr>
              <a:t>布局</a:t>
            </a:r>
            <a:r>
              <a:rPr lang="zh-CN" altLang="en-US" dirty="0">
                <a:latin typeface="+mj-ea"/>
              </a:rP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/>
              <a:t>帧</a:t>
            </a:r>
            <a:r>
              <a:rPr lang="zh-CN" altLang="en-US" sz="3200" dirty="0" smtClean="0"/>
              <a:t>布局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/>
              <a:t>帧</a:t>
            </a:r>
            <a:r>
              <a:rPr lang="zh-CN" altLang="zh-CN" sz="2800" dirty="0" smtClean="0"/>
              <a:t>布局</a:t>
            </a:r>
            <a:r>
              <a:rPr lang="zh-CN" altLang="zh-CN" sz="2800" dirty="0"/>
              <a:t>（</a:t>
            </a:r>
            <a:r>
              <a:rPr lang="en-US" altLang="zh-CN" sz="2800" dirty="0" err="1"/>
              <a:t>FrameLayout</a:t>
            </a:r>
            <a:r>
              <a:rPr lang="zh-CN" altLang="zh-CN" sz="2800" dirty="0"/>
              <a:t>）</a:t>
            </a:r>
            <a:r>
              <a:rPr lang="zh-CN" altLang="en-US" sz="2800" dirty="0"/>
              <a:t>又</a:t>
            </a:r>
            <a:r>
              <a:rPr lang="zh-CN" altLang="en-US" sz="2800" dirty="0" smtClean="0"/>
              <a:t>称为框架布局</a:t>
            </a:r>
            <a:r>
              <a:rPr lang="zh-CN" altLang="en-US" sz="2800" dirty="0"/>
              <a:t>，</a:t>
            </a:r>
            <a:r>
              <a:rPr lang="zh-CN" altLang="zh-CN" sz="2800" dirty="0"/>
              <a:t>是最简单的界面布局，</a:t>
            </a:r>
            <a:r>
              <a:rPr lang="zh-CN" altLang="en-US" sz="2800" dirty="0"/>
              <a:t>所有放在布局内的控件，都按照层次堆叠在屏幕左上角。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sz="2800" dirty="0"/>
              <a:t>如果有多</a:t>
            </a:r>
            <a:r>
              <a:rPr lang="zh-CN" altLang="en-US" sz="2800" dirty="0"/>
              <a:t>个控件</a:t>
            </a:r>
            <a:r>
              <a:rPr lang="zh-CN" altLang="zh-CN" sz="2800" dirty="0"/>
              <a:t>，后放置的子元素将遮挡先放置的</a:t>
            </a:r>
            <a:r>
              <a:rPr lang="zh-CN" altLang="en-US" sz="2800" dirty="0"/>
              <a:t>控件，即默认情况下</a:t>
            </a:r>
            <a:r>
              <a:rPr lang="en-US" altLang="zh-CN" sz="2800" dirty="0" err="1"/>
              <a:t>FrameLayout</a:t>
            </a:r>
            <a:r>
              <a:rPr lang="zh-CN" altLang="en-US" sz="2800" dirty="0"/>
              <a:t>里的控件是左上角对齐。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800" dirty="0" err="1"/>
              <a:t>FrameLayout</a:t>
            </a:r>
            <a:r>
              <a:rPr lang="zh-CN" altLang="en-US" sz="2800" dirty="0"/>
              <a:t> 就像画布，固定从屏幕的左上角开始填充图片，文字等。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07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XML</a:t>
            </a:r>
            <a:r>
              <a:rPr lang="zh-CN" altLang="en-US" dirty="0"/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2608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/>
              <a:t>FrameLayout</a:t>
            </a:r>
            <a:r>
              <a:rPr lang="zh-CN" altLang="en-US" sz="3200" dirty="0"/>
              <a:t>元素的</a:t>
            </a:r>
            <a:r>
              <a:rPr lang="en-US" altLang="zh-CN" sz="3200" dirty="0"/>
              <a:t>XML</a:t>
            </a:r>
            <a:r>
              <a:rPr lang="zh-CN" altLang="en-US" sz="3200" dirty="0" smtClean="0"/>
              <a:t>属性</a:t>
            </a:r>
            <a:endParaRPr lang="en-US" altLang="zh-CN" sz="3200" dirty="0"/>
          </a:p>
          <a:p>
            <a:pPr lvl="1">
              <a:defRPr/>
            </a:pPr>
            <a:r>
              <a:rPr lang="zh-CN" altLang="en-US" sz="3200" dirty="0"/>
              <a:t>前景</a:t>
            </a:r>
            <a:r>
              <a:rPr lang="zh-CN" altLang="en-US" sz="3200" dirty="0" smtClean="0"/>
              <a:t>图像：永远处于</a:t>
            </a:r>
            <a:r>
              <a:rPr lang="zh-CN" altLang="en-US" sz="3200" dirty="0"/>
              <a:t>框架</a:t>
            </a:r>
            <a:r>
              <a:rPr lang="zh-CN" altLang="en-US" sz="3200" dirty="0" smtClean="0"/>
              <a:t>布局</a:t>
            </a:r>
            <a:r>
              <a:rPr lang="zh-CN" altLang="en-US" sz="3200" dirty="0"/>
              <a:t>最</a:t>
            </a:r>
            <a:r>
              <a:rPr lang="zh-CN" altLang="en-US" sz="3200" dirty="0" smtClean="0"/>
              <a:t>上层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直接</a:t>
            </a:r>
            <a:r>
              <a:rPr lang="zh-CN" altLang="en-US" sz="3200" dirty="0"/>
              <a:t>面对用户的</a:t>
            </a:r>
            <a:r>
              <a:rPr lang="zh-CN" altLang="en-US" sz="3200" dirty="0" smtClean="0"/>
              <a:t>图像，就是</a:t>
            </a:r>
            <a:r>
              <a:rPr lang="zh-CN" altLang="en-US" sz="3200" dirty="0"/>
              <a:t>不会被覆盖的图片。</a:t>
            </a:r>
            <a:endParaRPr lang="en-US" altLang="zh-CN" sz="3200" dirty="0" smtClean="0"/>
          </a:p>
          <a:p>
            <a:pPr lvl="1">
              <a:defRPr/>
            </a:pPr>
            <a:r>
              <a:rPr lang="zh-CN" altLang="en-US" sz="3200" dirty="0" smtClean="0"/>
              <a:t>以下</a:t>
            </a:r>
            <a:r>
              <a:rPr lang="zh-CN" altLang="en-US" sz="3200" dirty="0"/>
              <a:t>属性均使用在</a:t>
            </a:r>
            <a:r>
              <a:rPr lang="en-US" altLang="zh-CN" sz="3200" dirty="0" err="1"/>
              <a:t>FrameLayout</a:t>
            </a:r>
            <a:r>
              <a:rPr lang="zh-CN" altLang="en-US" sz="3200" dirty="0"/>
              <a:t>元素中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2322" y="609329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https://developer.android.com/reference/android/widget/FrameLayout.html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15609"/>
              </p:ext>
            </p:extLst>
          </p:nvPr>
        </p:nvGraphicFramePr>
        <p:xfrm>
          <a:off x="1415480" y="4204802"/>
          <a:ext cx="8712969" cy="1404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47402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1287589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4677978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46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设置前景图像的图片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95361"/>
                  </a:ext>
                </a:extLst>
              </a:tr>
              <a:tr h="468198">
                <a:tc>
                  <a:txBody>
                    <a:bodyPr/>
                    <a:lstStyle/>
                    <a:p>
                      <a:r>
                        <a:rPr lang="en-US" altLang="zh-CN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foregroundGravity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设置前景图像的位置</a:t>
                      </a:r>
                      <a:endParaRPr lang="zh-CN" alt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框架布局</a:t>
            </a:r>
            <a:r>
              <a:rPr lang="zh-CN" altLang="en-US"/>
              <a:t>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628800"/>
            <a:ext cx="3960440" cy="4876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7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框架</a:t>
            </a:r>
            <a:r>
              <a:rPr lang="zh-CN" altLang="en-US" smtClean="0"/>
              <a:t>布局</a:t>
            </a:r>
            <a:r>
              <a:rPr lang="zh-CN" altLang="en-US"/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12776"/>
            <a:ext cx="10009112" cy="12527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框架布局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框架布局在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的代码示例如下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1631504" y="2492896"/>
            <a:ext cx="8856984" cy="424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FrameLayout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android:foreground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="@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drawable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/logo"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android:foregroundGravity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top|left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="150dp"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="150dp"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="#0000FF"/&gt;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="120dp"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="120dp"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="#00FF00"/&gt;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="90dp"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="#FF0000"/&gt;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FrameLayout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95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3143671" y="5667735"/>
            <a:ext cx="5472608" cy="685801"/>
            <a:chOff x="4828395" y="764704"/>
            <a:chExt cx="5472608" cy="685801"/>
          </a:xfrm>
        </p:grpSpPr>
        <p:sp>
          <p:nvSpPr>
            <p:cNvPr id="11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6</a:t>
                  </a:r>
                </a:p>
              </p:txBody>
            </p:sp>
          </p:grpSp>
          <p:pic>
            <p:nvPicPr>
              <p:cNvPr id="11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4" name="组合 83"/>
          <p:cNvGrpSpPr/>
          <p:nvPr/>
        </p:nvGrpSpPr>
        <p:grpSpPr>
          <a:xfrm>
            <a:off x="3143671" y="4848580"/>
            <a:ext cx="5472608" cy="685801"/>
            <a:chOff x="4828395" y="764704"/>
            <a:chExt cx="5472608" cy="685801"/>
          </a:xfrm>
        </p:grpSpPr>
        <p:sp>
          <p:nvSpPr>
            <p:cNvPr id="8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中网格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8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3143671" y="4029424"/>
            <a:ext cx="5472609" cy="685801"/>
            <a:chOff x="4828395" y="764704"/>
            <a:chExt cx="5472609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9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2391112"/>
            <a:ext cx="5472608" cy="685801"/>
            <a:chOff x="4828395" y="764704"/>
            <a:chExt cx="5472608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中线性布局的使用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0" name="组合 89"/>
          <p:cNvGrpSpPr/>
          <p:nvPr/>
        </p:nvGrpSpPr>
        <p:grpSpPr>
          <a:xfrm>
            <a:off x="3143671" y="1561068"/>
            <a:ext cx="5472608" cy="685801"/>
            <a:chOff x="4828395" y="764704"/>
            <a:chExt cx="5472608" cy="685801"/>
          </a:xfrm>
        </p:grpSpPr>
        <p:sp>
          <p:nvSpPr>
            <p:cNvPr id="9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用户界面布局简介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9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9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3210268"/>
            <a:ext cx="5472608" cy="685801"/>
            <a:chOff x="4828395" y="764704"/>
            <a:chExt cx="5472608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中相对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布局的使用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326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中视图层次结构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6912768" cy="48531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视图层次结构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中视图按照树形结构进行设计（</a:t>
            </a:r>
            <a:r>
              <a:rPr lang="zh-CN" altLang="en-US" sz="2800" dirty="0">
                <a:solidFill>
                  <a:srgbClr val="C00000"/>
                </a:solidFill>
              </a:rPr>
              <a:t>视图树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）；而</a:t>
            </a:r>
            <a:r>
              <a:rPr lang="zh-CN" altLang="en-US" sz="2800" dirty="0">
                <a:solidFill>
                  <a:srgbClr val="C00000"/>
                </a:solidFill>
              </a:rPr>
              <a:t>视图树由</a:t>
            </a:r>
            <a:r>
              <a:rPr lang="en-US" altLang="zh-CN" sz="2800" dirty="0">
                <a:solidFill>
                  <a:srgbClr val="C00000"/>
                </a:solidFill>
              </a:rPr>
              <a:t>View</a:t>
            </a:r>
            <a:r>
              <a:rPr lang="zh-CN" altLang="en-US" sz="2800" dirty="0">
                <a:solidFill>
                  <a:srgbClr val="C00000"/>
                </a:solidFill>
              </a:rPr>
              <a:t>或</a:t>
            </a:r>
            <a:r>
              <a:rPr lang="en-US" altLang="zh-CN" sz="2800" dirty="0" err="1">
                <a:solidFill>
                  <a:srgbClr val="C00000"/>
                </a:solidFill>
              </a:rPr>
              <a:t>ViewGroup</a:t>
            </a:r>
            <a:r>
              <a:rPr lang="zh-CN" altLang="en-US" sz="2800" dirty="0">
                <a:solidFill>
                  <a:srgbClr val="C00000"/>
                </a:solidFill>
              </a:rPr>
              <a:t>构成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：视图控件，界面可操作的最小可视化元素。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：由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组成的元素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780928"/>
            <a:ext cx="479143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700808"/>
            <a:ext cx="2999566" cy="4892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46" y="1700808"/>
            <a:ext cx="2999566" cy="4892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0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56792"/>
            <a:ext cx="3071574" cy="508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62" y="1572792"/>
            <a:ext cx="3071574" cy="508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4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页面布局练习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56792"/>
            <a:ext cx="2941426" cy="5157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56" y="1548230"/>
            <a:ext cx="2925428" cy="5121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5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minSdkVersion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所能安装的最低手机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compileSdkVersion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：编译当前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sdk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版本，默认使用当前有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中最高的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targetSdkVersion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兼容的最新的手机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Level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compileSdkVersion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屏幕尺寸：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-4.8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寸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屏幕的分辨率：</a:t>
            </a: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480x800, 480x854, 540x960, 720x1280, 800x1280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屏幕密度：点数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/inch</a:t>
            </a:r>
          </a:p>
        </p:txBody>
      </p:sp>
    </p:spTree>
    <p:extLst>
      <p:ext uri="{BB962C8B-B14F-4D97-AF65-F5344CB8AC3E}">
        <p14:creationId xmlns:p14="http://schemas.microsoft.com/office/powerpoint/2010/main" val="8552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42108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值表示每个英寸有多个显示点</a:t>
            </a: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分辨率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：屏幕长宽的显示点数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QVGA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density=120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WQVGA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density=120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HVGA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density=160</a:t>
            </a: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WVGA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density=240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px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(pixels)-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像素：不同的设备显示效果相同。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dip(device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independent pixels)-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设备独立像素：这个和设备的硬件有关，一般我们为了支持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WCGA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HVGA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QVGA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推荐使用这个，不依赖像素，</a:t>
            </a:r>
            <a:r>
              <a:rPr lang="zh-CN" altLang="en-US" sz="3200" dirty="0">
                <a:solidFill>
                  <a:srgbClr val="FF0000"/>
                </a:solidFill>
              </a:rPr>
              <a:t>等同于</a:t>
            </a:r>
            <a:r>
              <a:rPr lang="en-US" altLang="zh-CN" sz="3200" dirty="0" err="1">
                <a:solidFill>
                  <a:srgbClr val="FF0000"/>
                </a:solidFill>
              </a:rPr>
              <a:t>dp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(points)-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磅：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1pt=1/72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英寸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in(inches)-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英寸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mm(millimeters)-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毫米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(scaled pixels)-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放大像素：主要用于字体显示</a:t>
            </a:r>
          </a:p>
        </p:txBody>
      </p:sp>
    </p:spTree>
    <p:extLst>
      <p:ext uri="{BB962C8B-B14F-4D97-AF65-F5344CB8AC3E}">
        <p14:creationId xmlns:p14="http://schemas.microsoft.com/office/powerpoint/2010/main" val="17938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中的单位（补）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字体大小一般使用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，此单位的字体能够根据用户的设置而自动缩放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空间等相对距离一般使用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，随密度变化而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变化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与实际像素有关，与密度有关，不建议使用</a:t>
            </a:r>
          </a:p>
        </p:txBody>
      </p:sp>
    </p:spTree>
    <p:extLst>
      <p:ext uri="{BB962C8B-B14F-4D97-AF65-F5344CB8AC3E}">
        <p14:creationId xmlns:p14="http://schemas.microsoft.com/office/powerpoint/2010/main" val="32477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中视图层次结构</a:t>
            </a:r>
            <a:endParaRPr lang="zh-CN" altLang="en-US" dirty="0">
              <a:latin typeface="+mj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556792"/>
            <a:ext cx="3888432" cy="516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中视图层次结构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7486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视图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层次结构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132857"/>
            <a:ext cx="7776864" cy="46386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423594" y="2348880"/>
            <a:ext cx="7776863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23591" y="5013176"/>
            <a:ext cx="7776865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41234" y="3165211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2872" y="5697252"/>
            <a:ext cx="205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36678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5577"/>
            <a:ext cx="10742984" cy="52577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界面布局：控制子视图对象（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对象或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对象）在界面中的显示方式（即</a:t>
            </a:r>
            <a:r>
              <a:rPr lang="zh-CN" altLang="en-US" sz="3200" dirty="0">
                <a:solidFill>
                  <a:srgbClr val="C00000"/>
                </a:solidFill>
              </a:rPr>
              <a:t>如何显示这些</a:t>
            </a:r>
            <a:r>
              <a:rPr lang="en-US" altLang="zh-CN" sz="3200" dirty="0">
                <a:solidFill>
                  <a:srgbClr val="C00000"/>
                </a:solidFill>
              </a:rPr>
              <a:t>View</a:t>
            </a:r>
            <a:r>
              <a:rPr lang="zh-CN" altLang="en-US" sz="3200" dirty="0">
                <a:solidFill>
                  <a:srgbClr val="C00000"/>
                </a:solidFill>
              </a:rPr>
              <a:t>控件或</a:t>
            </a:r>
            <a:r>
              <a:rPr lang="en-US" altLang="zh-CN" sz="3200" dirty="0" err="1">
                <a:solidFill>
                  <a:srgbClr val="C00000"/>
                </a:solidFill>
              </a:rPr>
              <a:t>ViewGroup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中内置的常用布局方式有：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：线性布局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：相对布局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：表格布局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Layout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网格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帧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2011685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让所有子视图按照单一方向排列，垂直的或者水平的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让子视图的位置和其他视图位置相关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52" y="3979329"/>
            <a:ext cx="2359646" cy="23042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743" y="3979329"/>
            <a:ext cx="2304256" cy="214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4023600"/>
            <a:ext cx="27241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3979329"/>
            <a:ext cx="27146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2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</TotalTime>
  <Words>2850</Words>
  <Application>Microsoft Office PowerPoint</Application>
  <PresentationFormat>宽屏</PresentationFormat>
  <Paragraphs>516</Paragraphs>
  <Slides>58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宋体</vt:lpstr>
      <vt:lpstr>微软雅黑</vt:lpstr>
      <vt:lpstr>Arial</vt:lpstr>
      <vt:lpstr>Calibri</vt:lpstr>
      <vt:lpstr>Consolas</vt:lpstr>
      <vt:lpstr>Wingdings</vt:lpstr>
      <vt:lpstr>2_Office 主题</vt:lpstr>
      <vt:lpstr>第二章 第二节 Android界面布局</vt:lpstr>
      <vt:lpstr>教学目标</vt:lpstr>
      <vt:lpstr>目录</vt:lpstr>
      <vt:lpstr>问题引入</vt:lpstr>
      <vt:lpstr>Android中视图层次结构</vt:lpstr>
      <vt:lpstr>Android中视图层次结构</vt:lpstr>
      <vt:lpstr>Android中视图层次结构</vt:lpstr>
      <vt:lpstr>Android界面布局简介</vt:lpstr>
      <vt:lpstr>Android界面布局简介</vt:lpstr>
      <vt:lpstr>Android界面布局简介</vt:lpstr>
      <vt:lpstr>目录</vt:lpstr>
      <vt:lpstr>Android中线性布局的使用</vt:lpstr>
      <vt:lpstr>Android中创建线性布局</vt:lpstr>
      <vt:lpstr>使用XML文件创建布局</vt:lpstr>
      <vt:lpstr>Step1：创建XML布局文件</vt:lpstr>
      <vt:lpstr>Step2：在XML文件中设置界面</vt:lpstr>
      <vt:lpstr>XML文件中布局元素的常用属性</vt:lpstr>
      <vt:lpstr>Step3：在Activity中显示视图</vt:lpstr>
      <vt:lpstr>Android中创建线性布局</vt:lpstr>
      <vt:lpstr>使用Java代码创建界面布局</vt:lpstr>
      <vt:lpstr>Step1：创建布局元素</vt:lpstr>
      <vt:lpstr>Step2：设置布局属性</vt:lpstr>
      <vt:lpstr>Step3：添加布局子元素</vt:lpstr>
      <vt:lpstr>Step4：加载布局对象</vt:lpstr>
      <vt:lpstr>Android中创建线性布局</vt:lpstr>
      <vt:lpstr>目录</vt:lpstr>
      <vt:lpstr>Android中相对布局的使用</vt:lpstr>
      <vt:lpstr>XML文件中布局元素的常用属性</vt:lpstr>
      <vt:lpstr>相对布局示例</vt:lpstr>
      <vt:lpstr>相对布局示例</vt:lpstr>
      <vt:lpstr>目录</vt:lpstr>
      <vt:lpstr>Android中表格布局的使用</vt:lpstr>
      <vt:lpstr>Android中表格布局的使用</vt:lpstr>
      <vt:lpstr>XML文件中布局元素的常用属性</vt:lpstr>
      <vt:lpstr>表格布局示例</vt:lpstr>
      <vt:lpstr>表格布局示例</vt:lpstr>
      <vt:lpstr>表格布局示例</vt:lpstr>
      <vt:lpstr>目录</vt:lpstr>
      <vt:lpstr>Android中网格布局的使用</vt:lpstr>
      <vt:lpstr>XML文件中布局元素的常用属性</vt:lpstr>
      <vt:lpstr>网格布局示例</vt:lpstr>
      <vt:lpstr>网格布局示例</vt:lpstr>
      <vt:lpstr>网格布局示例</vt:lpstr>
      <vt:lpstr>目录</vt:lpstr>
      <vt:lpstr>Android中帧布局的使用</vt:lpstr>
      <vt:lpstr>XML文件中布局元素的常用属性</vt:lpstr>
      <vt:lpstr>框架布局示例</vt:lpstr>
      <vt:lpstr>框架布局示例</vt:lpstr>
      <vt:lpstr>目录</vt:lpstr>
      <vt:lpstr>页面布局练习</vt:lpstr>
      <vt:lpstr>页面布局练习</vt:lpstr>
      <vt:lpstr>页面布局练习</vt:lpstr>
      <vt:lpstr>补充：</vt:lpstr>
      <vt:lpstr>Android中的单位（补）</vt:lpstr>
      <vt:lpstr>Android中的单位（补）</vt:lpstr>
      <vt:lpstr>Android中的单位（补）</vt:lpstr>
      <vt:lpstr>Android中的单位（补）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丁 木木</cp:lastModifiedBy>
  <cp:revision>448</cp:revision>
  <dcterms:created xsi:type="dcterms:W3CDTF">2012-01-28T13:55:28Z</dcterms:created>
  <dcterms:modified xsi:type="dcterms:W3CDTF">2018-09-17T05:24:26Z</dcterms:modified>
</cp:coreProperties>
</file>