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56"/>
  </p:notesMasterIdLst>
  <p:sldIdLst>
    <p:sldId id="351" r:id="rId2"/>
    <p:sldId id="358" r:id="rId3"/>
    <p:sldId id="360" r:id="rId4"/>
    <p:sldId id="361" r:id="rId5"/>
    <p:sldId id="362" r:id="rId6"/>
    <p:sldId id="363" r:id="rId7"/>
    <p:sldId id="429" r:id="rId8"/>
    <p:sldId id="365" r:id="rId9"/>
    <p:sldId id="366" r:id="rId10"/>
    <p:sldId id="430" r:id="rId11"/>
    <p:sldId id="368" r:id="rId12"/>
    <p:sldId id="431" r:id="rId13"/>
    <p:sldId id="274" r:id="rId14"/>
    <p:sldId id="273" r:id="rId15"/>
    <p:sldId id="314" r:id="rId16"/>
    <p:sldId id="315" r:id="rId17"/>
    <p:sldId id="316" r:id="rId18"/>
    <p:sldId id="317" r:id="rId19"/>
    <p:sldId id="318" r:id="rId20"/>
    <p:sldId id="319" r:id="rId21"/>
    <p:sldId id="434" r:id="rId22"/>
    <p:sldId id="402" r:id="rId23"/>
    <p:sldId id="411" r:id="rId24"/>
    <p:sldId id="412" r:id="rId25"/>
    <p:sldId id="426" r:id="rId26"/>
    <p:sldId id="400" r:id="rId27"/>
    <p:sldId id="403" r:id="rId28"/>
    <p:sldId id="404" r:id="rId29"/>
    <p:sldId id="401" r:id="rId30"/>
    <p:sldId id="410" r:id="rId31"/>
    <p:sldId id="435" r:id="rId32"/>
    <p:sldId id="302" r:id="rId33"/>
    <p:sldId id="409" r:id="rId34"/>
    <p:sldId id="324" r:id="rId35"/>
    <p:sldId id="405" r:id="rId36"/>
    <p:sldId id="345" r:id="rId37"/>
    <p:sldId id="407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428" r:id="rId46"/>
    <p:sldId id="397" r:id="rId47"/>
    <p:sldId id="408" r:id="rId48"/>
    <p:sldId id="350" r:id="rId49"/>
    <p:sldId id="436" r:id="rId50"/>
    <p:sldId id="414" r:id="rId51"/>
    <p:sldId id="418" r:id="rId52"/>
    <p:sldId id="419" r:id="rId53"/>
    <p:sldId id="421" r:id="rId54"/>
    <p:sldId id="262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92D050"/>
    <a:srgbClr val="33CC33"/>
    <a:srgbClr val="00FF00"/>
    <a:srgbClr val="99FF33"/>
    <a:srgbClr val="F7F1C4"/>
    <a:srgbClr val="D9D9D9"/>
    <a:srgbClr val="88B429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82103" autoAdjust="0"/>
  </p:normalViewPr>
  <p:slideViewPr>
    <p:cSldViewPr>
      <p:cViewPr varScale="1">
        <p:scale>
          <a:sx n="57" d="100"/>
          <a:sy n="57" d="100"/>
        </p:scale>
        <p:origin x="-1260" y="-9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48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http://blog.csdn.net/s003603u/article/details/53318638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63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Gradle</a:t>
            </a:r>
            <a:r>
              <a:rPr lang="zh-CN" altLang="en-US" dirty="0" smtClean="0"/>
              <a:t>最新版本</a:t>
            </a:r>
            <a:r>
              <a:rPr lang="en-US" altLang="zh-CN" dirty="0" smtClean="0"/>
              <a:t>4.10   </a:t>
            </a:r>
            <a:r>
              <a:rPr lang="zh-CN" altLang="en-US" dirty="0" smtClean="0"/>
              <a:t>（截止到</a:t>
            </a:r>
            <a:r>
              <a:rPr lang="en-US" altLang="zh-CN" dirty="0" smtClean="0"/>
              <a:t>2018-9-5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Ant</a:t>
            </a:r>
            <a:r>
              <a:rPr lang="zh-CN" altLang="en-US" dirty="0" smtClean="0"/>
              <a:t>配置项目</a:t>
            </a:r>
            <a:endParaRPr lang="en-US" altLang="zh-CN" dirty="0" smtClean="0"/>
          </a:p>
          <a:p>
            <a:r>
              <a:rPr lang="en-US" altLang="zh-CN" dirty="0" smtClean="0"/>
              <a:t>Maven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3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97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20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 ConstraintLayout </a:t>
            </a:r>
            <a:r>
              <a:rPr lang="zh-CN" altLang="en-US" dirty="0" smtClean="0"/>
              <a:t>约束布局：</a:t>
            </a:r>
            <a:endParaRPr lang="en-US" altLang="zh-CN" dirty="0" smtClean="0"/>
          </a:p>
          <a:p>
            <a:r>
              <a:rPr lang="en-US" altLang="zh-CN" dirty="0" smtClean="0"/>
              <a:t>http://blog.csdn.net/zhaoyanjun6/article/details/62896784</a:t>
            </a:r>
          </a:p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发布了 </a:t>
            </a:r>
            <a:r>
              <a:rPr lang="en-US" altLang="zh-CN" dirty="0" smtClean="0"/>
              <a:t>Android Studio 2.3 </a:t>
            </a:r>
            <a:r>
              <a:rPr lang="zh-CN" altLang="en-US" dirty="0" smtClean="0"/>
              <a:t>正式版，在 </a:t>
            </a:r>
            <a:r>
              <a:rPr lang="en-US" altLang="zh-CN" dirty="0" smtClean="0"/>
              <a:t>Android Studio 2.3 </a:t>
            </a:r>
            <a:r>
              <a:rPr lang="zh-CN" altLang="en-US" dirty="0" smtClean="0"/>
              <a:t>版本中新建的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中默认的布局就是 </a:t>
            </a:r>
            <a:r>
              <a:rPr lang="en-US" altLang="zh-CN" smtClean="0"/>
              <a:t>ConstraintLayout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20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VERBOSE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WARN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Log.v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，任何消息都会输出，这里的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verbose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啰嗦的意思，平时使用就是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Log.v("","");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，仅输出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调试的意思，但他会输出上层的信息，过滤起来可以通过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DDMS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Logcat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标签来选择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，一般提示性的消息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，它不会输出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的信息，但会显示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，可以看作为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警告，一般需要我们注意优化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代码，同时选择它后还会输出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，可以想到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错误，这里仅显示红色的错误信息，这些错误就需要我们认真的分析，查看栈的信息了。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3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帮助文档  </a:t>
            </a:r>
            <a:r>
              <a:rPr lang="en-US" altLang="zh-CN" dirty="0" smtClean="0"/>
              <a:t>sdk19</a:t>
            </a:r>
          </a:p>
          <a:p>
            <a:r>
              <a:rPr lang="en-US" altLang="zh-CN" dirty="0" smtClean="0"/>
              <a:t>http://www.android-doc.com/reference/packages.html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Android8.0 </a:t>
            </a:r>
            <a:r>
              <a:rPr lang="zh-CN" altLang="en-US" dirty="0" smtClean="0"/>
              <a:t>代号</a:t>
            </a:r>
            <a:r>
              <a:rPr lang="en-US" altLang="zh-CN" dirty="0" smtClean="0"/>
              <a:t>Oreo</a:t>
            </a:r>
            <a:r>
              <a:rPr lang="zh-CN" altLang="en-US" dirty="0" smtClean="0"/>
              <a:t>，奥利奥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9.0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的初步代号定为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Pistachio Ice Cream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，中文暂译为开心果冰淇淋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2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AndroidTV </a:t>
            </a:r>
            <a:r>
              <a:rPr lang="zh-CN" altLang="en-US" dirty="0" smtClean="0"/>
              <a:t>智能电视</a:t>
            </a:r>
            <a:endParaRPr lang="en-US" altLang="zh-CN" dirty="0" smtClean="0"/>
          </a:p>
          <a:p>
            <a:r>
              <a:rPr lang="en-US" altLang="zh-CN" dirty="0" smtClean="0"/>
              <a:t>Android Wear </a:t>
            </a:r>
            <a:r>
              <a:rPr lang="zh-CN" altLang="en-US" dirty="0" smtClean="0"/>
              <a:t>智能手表</a:t>
            </a:r>
            <a:endParaRPr lang="en-US" altLang="zh-CN" dirty="0" smtClean="0"/>
          </a:p>
          <a:p>
            <a:r>
              <a:rPr lang="en-US" altLang="zh-CN" dirty="0" smtClean="0"/>
              <a:t>Android Auto </a:t>
            </a:r>
            <a:r>
              <a:rPr lang="zh-CN" altLang="en-US" dirty="0" smtClean="0"/>
              <a:t>车载设备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Things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，它将是安卓系统的一个分支版本，是一个面向物联网设备的安卓操作系统（智能物联网操作系统），让开发者可以使用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开发工具开发嵌入式设备。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78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478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defRPr/>
            </a:pPr>
            <a:r>
              <a:rPr lang="en-US" altLang="zh-CN" dirty="0"/>
              <a:t>Surface Manager</a:t>
            </a:r>
            <a:r>
              <a:rPr lang="zh-CN" altLang="en-US" dirty="0">
                <a:latin typeface="+mn-ea"/>
              </a:rPr>
              <a:t>，支持显示子系统的访问，提供应用程序与</a:t>
            </a:r>
            <a:r>
              <a:rPr lang="en-US" altLang="zh-CN" dirty="0">
                <a:latin typeface="+mn-ea"/>
              </a:rPr>
              <a:t>2D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3D</a:t>
            </a:r>
            <a:r>
              <a:rPr lang="zh-CN" altLang="en-US" dirty="0">
                <a:latin typeface="+mn-ea"/>
              </a:rPr>
              <a:t>图像层的平滑连接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Media Framework</a:t>
            </a:r>
            <a:r>
              <a:rPr lang="zh-CN" altLang="en-US" dirty="0">
                <a:latin typeface="+mn-ea"/>
              </a:rPr>
              <a:t>，实现音视频的播放和录制功能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SQLite</a:t>
            </a:r>
            <a:r>
              <a:rPr lang="zh-CN" altLang="en-US" dirty="0">
                <a:latin typeface="+mn-ea"/>
              </a:rPr>
              <a:t>，轻量级的关系数据库引擎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OpenGL ES</a:t>
            </a:r>
            <a:r>
              <a:rPr lang="zh-CN" altLang="en-US" dirty="0">
                <a:latin typeface="+mn-ea"/>
              </a:rPr>
              <a:t>，基于</a:t>
            </a:r>
            <a:r>
              <a:rPr lang="en-US" altLang="zh-CN" dirty="0">
                <a:latin typeface="+mn-ea"/>
              </a:rPr>
              <a:t>3D</a:t>
            </a:r>
            <a:r>
              <a:rPr lang="zh-CN" altLang="en-US" dirty="0">
                <a:latin typeface="+mn-ea"/>
              </a:rPr>
              <a:t>图像加速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 err="1"/>
              <a:t>FreeType</a:t>
            </a:r>
            <a:r>
              <a:rPr lang="zh-CN" altLang="en-US" dirty="0">
                <a:latin typeface="+mn-ea"/>
              </a:rPr>
              <a:t>，位图与矢量字体渲染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 err="1"/>
              <a:t>WebKit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/>
              <a:t>Web</a:t>
            </a:r>
            <a:r>
              <a:rPr lang="zh-CN" altLang="en-US" dirty="0">
                <a:latin typeface="+mn-ea"/>
              </a:rPr>
              <a:t>浏览器引擎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SG</a:t>
            </a:r>
            <a:r>
              <a:rPr lang="en-US" altLang="zh-CN" dirty="0">
                <a:latin typeface="+mn-ea"/>
              </a:rPr>
              <a:t>L,2D</a:t>
            </a:r>
            <a:r>
              <a:rPr lang="zh-CN" altLang="en-US" dirty="0">
                <a:latin typeface="+mn-ea"/>
              </a:rPr>
              <a:t>图像引擎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/>
              <a:t>SSL</a:t>
            </a:r>
            <a:r>
              <a:rPr lang="zh-CN" altLang="en-US" dirty="0">
                <a:latin typeface="+mn-ea"/>
              </a:rPr>
              <a:t>，数据加密与安全传输的函数库</a:t>
            </a:r>
            <a:endParaRPr lang="en-US" altLang="zh-CN" dirty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dirty="0" err="1"/>
              <a:t>Libc</a:t>
            </a:r>
            <a:r>
              <a:rPr lang="zh-CN" altLang="en-US" dirty="0">
                <a:latin typeface="+mn-ea"/>
              </a:rPr>
              <a:t>，标准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运行库，</a:t>
            </a:r>
            <a:r>
              <a:rPr lang="en-US" altLang="zh-CN" dirty="0"/>
              <a:t>Linux</a:t>
            </a:r>
            <a:r>
              <a:rPr lang="zh-CN" altLang="en-US" dirty="0">
                <a:latin typeface="+mn-ea"/>
              </a:rPr>
              <a:t>系统中底层应用程序开发</a:t>
            </a:r>
            <a:r>
              <a:rPr lang="zh-CN" altLang="en-US" dirty="0" smtClean="0">
                <a:latin typeface="+mn-ea"/>
              </a:rPr>
              <a:t>接口</a:t>
            </a:r>
            <a:endParaRPr lang="en-US" altLang="zh-CN" dirty="0" smtClean="0">
              <a:latin typeface="+mn-ea"/>
            </a:endParaRPr>
          </a:p>
          <a:p>
            <a:pPr lvl="2" eaLnBrk="1" hangingPunct="1">
              <a:defRPr/>
            </a:pPr>
            <a:endParaRPr lang="en-US" altLang="zh-CN" dirty="0" smtClean="0">
              <a:latin typeface="+mn-ea"/>
            </a:endParaRPr>
          </a:p>
          <a:p>
            <a:pPr lvl="2" eaLnBrk="1" hangingPunct="1">
              <a:defRPr/>
            </a:pPr>
            <a:r>
              <a:rPr lang="zh-CN" altLang="en-US" dirty="0" smtClean="0">
                <a:latin typeface="+mn-ea"/>
              </a:rPr>
              <a:t>内核层是硬件驱动，</a:t>
            </a:r>
            <a:r>
              <a:rPr lang="en-US" altLang="zh-CN" dirty="0" smtClean="0">
                <a:latin typeface="+mn-ea"/>
              </a:rPr>
              <a:t>Libraries</a:t>
            </a:r>
            <a:r>
              <a:rPr lang="zh-CN" altLang="en-US" dirty="0" smtClean="0">
                <a:latin typeface="+mn-ea"/>
              </a:rPr>
              <a:t>是对内核层的封装，用</a:t>
            </a:r>
            <a:r>
              <a:rPr lang="en-US" altLang="zh-CN" dirty="0" smtClean="0">
                <a:latin typeface="+mn-ea"/>
              </a:rPr>
              <a:t>c/</a:t>
            </a:r>
            <a:r>
              <a:rPr lang="en-US" altLang="zh-CN" dirty="0" err="1" smtClean="0">
                <a:latin typeface="+mn-ea"/>
              </a:rPr>
              <a:t>c++</a:t>
            </a:r>
            <a:r>
              <a:rPr lang="zh-CN" altLang="en-US" dirty="0" smtClean="0">
                <a:latin typeface="+mn-ea"/>
              </a:rPr>
              <a:t>实现，应用框架层用</a:t>
            </a:r>
            <a:r>
              <a:rPr lang="en-US" altLang="zh-CN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实现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03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48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OpenGL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系统常用的图形图像库，</a:t>
            </a:r>
            <a:r>
              <a:rPr lang="en-US" altLang="zh-CN" dirty="0" smtClean="0"/>
              <a:t>ES</a:t>
            </a:r>
            <a:r>
              <a:rPr lang="zh-CN" altLang="en-US" dirty="0" smtClean="0"/>
              <a:t>是针对手机系统的简化版本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1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JAVA_HOME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9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sdk/api_diff/23/changes.html" TargetMode="External"/><Relationship Id="rId13" Type="http://schemas.openxmlformats.org/officeDocument/2006/relationships/hyperlink" Target="https://developer.android.com/about/versions/android-4.4.html" TargetMode="External"/><Relationship Id="rId18" Type="http://schemas.openxmlformats.org/officeDocument/2006/relationships/hyperlink" Target="https://developer.android.com/sdk/api_diff/17/changes.html" TargetMode="External"/><Relationship Id="rId3" Type="http://schemas.openxmlformats.org/officeDocument/2006/relationships/hyperlink" Target="https://developer.android.com/about/versions/oreo/index.html" TargetMode="External"/><Relationship Id="rId21" Type="http://schemas.openxmlformats.org/officeDocument/2006/relationships/hyperlink" Target="https://developer.android.com/about/versions/android-4.0.3.html" TargetMode="External"/><Relationship Id="rId7" Type="http://schemas.openxmlformats.org/officeDocument/2006/relationships/hyperlink" Target="https://developer.android.com/about/versions/marshmallow/android-6.0.html" TargetMode="External"/><Relationship Id="rId12" Type="http://schemas.openxmlformats.org/officeDocument/2006/relationships/hyperlink" Target="https://developer.android.com/sdk/api_diff/21/changes.html" TargetMode="External"/><Relationship Id="rId17" Type="http://schemas.openxmlformats.org/officeDocument/2006/relationships/hyperlink" Target="https://developer.android.com/about/versions/android-4.2.html" TargetMode="External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developer.android.com/sdk/api_diff/18/changes.html" TargetMode="External"/><Relationship Id="rId20" Type="http://schemas.openxmlformats.org/officeDocument/2006/relationships/hyperlink" Target="https://developer.android.com/sdk/api_diff/16/changes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sdk/api_diff/24/changes.html" TargetMode="External"/><Relationship Id="rId11" Type="http://schemas.openxmlformats.org/officeDocument/2006/relationships/hyperlink" Target="https://developer.android.com/about/versions/android-5.0.html" TargetMode="External"/><Relationship Id="rId24" Type="http://schemas.openxmlformats.org/officeDocument/2006/relationships/hyperlink" Target="https://developer.android.com/sdk/api_diff/14/changes.html" TargetMode="External"/><Relationship Id="rId5" Type="http://schemas.openxmlformats.org/officeDocument/2006/relationships/hyperlink" Target="https://developer.android.com/about/versions/nougat/android-7.0.html" TargetMode="External"/><Relationship Id="rId15" Type="http://schemas.openxmlformats.org/officeDocument/2006/relationships/hyperlink" Target="https://developer.android.com/about/versions/android-4.3.html" TargetMode="External"/><Relationship Id="rId23" Type="http://schemas.openxmlformats.org/officeDocument/2006/relationships/hyperlink" Target="https://developer.android.com/about/versions/android-4.0.html" TargetMode="External"/><Relationship Id="rId10" Type="http://schemas.openxmlformats.org/officeDocument/2006/relationships/hyperlink" Target="https://developer.android.com/sdk/api_diff/22/changes.html" TargetMode="External"/><Relationship Id="rId19" Type="http://schemas.openxmlformats.org/officeDocument/2006/relationships/hyperlink" Target="https://developer.android.com/about/versions/android-4.1.html" TargetMode="External"/><Relationship Id="rId4" Type="http://schemas.openxmlformats.org/officeDocument/2006/relationships/hyperlink" Target="https://developer.android.com/sdk/api_diff/27/changes.html" TargetMode="External"/><Relationship Id="rId9" Type="http://schemas.openxmlformats.org/officeDocument/2006/relationships/hyperlink" Target="https://developer.android.com/about/versions/android-5.1.html" TargetMode="External"/><Relationship Id="rId14" Type="http://schemas.openxmlformats.org/officeDocument/2006/relationships/hyperlink" Target="https://developer.android.com/sdk/api_diff/19/changes.html" TargetMode="External"/><Relationship Id="rId22" Type="http://schemas.openxmlformats.org/officeDocument/2006/relationships/hyperlink" Target="https://developer.android.com/sdk/api_diff/15/changes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gradle.org/distribution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jingyan.baidu.com/article/3ea51489e7d8bd52e61bba36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-studio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developer.android.google.cn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第一讲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Android</a:t>
            </a:r>
            <a:r>
              <a:rPr lang="zh-CN" altLang="en-US"/>
              <a:t>简介与环境</a:t>
            </a:r>
            <a:r>
              <a:rPr lang="zh-CN" altLang="en-US" smtClean="0"/>
              <a:t>搭建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3467195" y="2391112"/>
            <a:ext cx="4507965" cy="685801"/>
            <a:chOff x="4828395" y="764704"/>
            <a:chExt cx="4507965" cy="685801"/>
          </a:xfrm>
        </p:grpSpPr>
        <p:sp>
          <p:nvSpPr>
            <p:cNvPr id="11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11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453436" y="1580482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课程介绍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453436" y="3212976"/>
            <a:ext cx="4507965" cy="685801"/>
            <a:chOff x="3467195" y="1571956"/>
            <a:chExt cx="4507965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学习路线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3453436" y="4029424"/>
            <a:ext cx="4507965" cy="685801"/>
            <a:chOff x="4828395" y="764704"/>
            <a:chExt cx="4507965" cy="685801"/>
          </a:xfrm>
        </p:grpSpPr>
        <p:sp>
          <p:nvSpPr>
            <p:cNvPr id="8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系统框架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8" name="组合 87"/>
          <p:cNvGrpSpPr/>
          <p:nvPr/>
        </p:nvGrpSpPr>
        <p:grpSpPr>
          <a:xfrm>
            <a:off x="3453436" y="4848580"/>
            <a:ext cx="4507965" cy="685801"/>
            <a:chOff x="4828395" y="764704"/>
            <a:chExt cx="4507965" cy="685801"/>
          </a:xfrm>
        </p:grpSpPr>
        <p:sp>
          <p:nvSpPr>
            <p:cNvPr id="8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开发环境</a:t>
              </a: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9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7" name="组合 96"/>
          <p:cNvGrpSpPr/>
          <p:nvPr/>
        </p:nvGrpSpPr>
        <p:grpSpPr>
          <a:xfrm>
            <a:off x="3453436" y="5667735"/>
            <a:ext cx="4507965" cy="685801"/>
            <a:chOff x="4828395" y="764704"/>
            <a:chExt cx="4507965" cy="685801"/>
          </a:xfrm>
        </p:grpSpPr>
        <p:sp>
          <p:nvSpPr>
            <p:cNvPr id="9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0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24941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学习路线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67408" y="1700808"/>
            <a:ext cx="4995665" cy="4608512"/>
            <a:chOff x="767408" y="1700808"/>
            <a:chExt cx="4995665" cy="4608512"/>
          </a:xfrm>
        </p:grpSpPr>
        <p:sp>
          <p:nvSpPr>
            <p:cNvPr id="3" name="矩形 2"/>
            <p:cNvSpPr/>
            <p:nvPr/>
          </p:nvSpPr>
          <p:spPr>
            <a:xfrm>
              <a:off x="767408" y="1700808"/>
              <a:ext cx="4995665" cy="46085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572153" y="198884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endPara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59985" y="304553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开发环境</a:t>
              </a:r>
              <a:endPara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572153" y="304553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编程基础</a:t>
              </a:r>
              <a:endPara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084321" y="304553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面向对象基础</a:t>
              </a:r>
              <a:endPara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59985" y="407707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面向对象高级</a:t>
              </a:r>
              <a:endPara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72153" y="407707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</a:t>
              </a:r>
              <a:endPara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084321" y="407707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endPara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985" y="5108612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常见类库</a:t>
              </a:r>
              <a:endPara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240016" y="1695046"/>
            <a:ext cx="4995665" cy="4608512"/>
            <a:chOff x="6240016" y="1695046"/>
            <a:chExt cx="4995665" cy="4608512"/>
          </a:xfrm>
        </p:grpSpPr>
        <p:sp>
          <p:nvSpPr>
            <p:cNvPr id="15" name="矩形 14"/>
            <p:cNvSpPr/>
            <p:nvPr/>
          </p:nvSpPr>
          <p:spPr>
            <a:xfrm>
              <a:off x="6240016" y="1695046"/>
              <a:ext cx="4995665" cy="46085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999866" y="1983078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应用开发</a:t>
              </a:r>
              <a:endPara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87698" y="303977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基础入门</a:t>
              </a:r>
              <a:endPara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999866" y="303977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</a:t>
              </a:r>
              <a:endPara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512034" y="303977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基础组件</a:t>
              </a:r>
              <a:endPara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487698" y="407131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  <a:endPara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999866" y="407131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</a:t>
              </a:r>
              <a:endPara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512034" y="4071310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数据解析</a:t>
              </a:r>
              <a:endPara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87698" y="5109374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多媒体应用</a:t>
              </a:r>
              <a:endPara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999866" y="5109374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互联网应用</a:t>
              </a:r>
              <a:endPara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512034" y="5109374"/>
              <a:ext cx="1448852" cy="93610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</a:p>
            <a:p>
              <a:pPr algn="ctr"/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资源使用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63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3453436" y="3210268"/>
            <a:ext cx="4507965" cy="685801"/>
            <a:chOff x="4828395" y="764704"/>
            <a:chExt cx="4507965" cy="685801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学习路线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0" name="组合 109"/>
          <p:cNvGrpSpPr/>
          <p:nvPr/>
        </p:nvGrpSpPr>
        <p:grpSpPr>
          <a:xfrm>
            <a:off x="3467195" y="2391112"/>
            <a:ext cx="4507965" cy="685801"/>
            <a:chOff x="4828395" y="764704"/>
            <a:chExt cx="4507965" cy="685801"/>
          </a:xfrm>
        </p:grpSpPr>
        <p:sp>
          <p:nvSpPr>
            <p:cNvPr id="11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11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453436" y="1580482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课程介绍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453436" y="4039343"/>
            <a:ext cx="4507965" cy="685801"/>
            <a:chOff x="3467195" y="1571956"/>
            <a:chExt cx="4507965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系统框架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10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3453436" y="4848580"/>
            <a:ext cx="4507965" cy="685801"/>
            <a:chOff x="4828395" y="764704"/>
            <a:chExt cx="4507965" cy="685801"/>
          </a:xfrm>
        </p:grpSpPr>
        <p:sp>
          <p:nvSpPr>
            <p:cNvPr id="8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开发环境</a:t>
              </a: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9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7" name="组合 96"/>
          <p:cNvGrpSpPr/>
          <p:nvPr/>
        </p:nvGrpSpPr>
        <p:grpSpPr>
          <a:xfrm>
            <a:off x="3453436" y="5667735"/>
            <a:ext cx="4507965" cy="685801"/>
            <a:chOff x="4828395" y="764704"/>
            <a:chExt cx="4507965" cy="685801"/>
          </a:xfrm>
        </p:grpSpPr>
        <p:sp>
          <p:nvSpPr>
            <p:cNvPr id="9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0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9785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1559496" y="1521870"/>
            <a:ext cx="8897154" cy="5219498"/>
            <a:chOff x="-2905000" y="1589144"/>
            <a:chExt cx="7776864" cy="6339076"/>
          </a:xfrm>
        </p:grpSpPr>
        <p:grpSp>
          <p:nvGrpSpPr>
            <p:cNvPr id="64" name="组合 63"/>
            <p:cNvGrpSpPr/>
            <p:nvPr/>
          </p:nvGrpSpPr>
          <p:grpSpPr>
            <a:xfrm>
              <a:off x="-2905000" y="1589144"/>
              <a:ext cx="7776864" cy="6339076"/>
              <a:chOff x="5375920" y="1410404"/>
              <a:chExt cx="7776864" cy="6339076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5375920" y="1410404"/>
                <a:ext cx="7776864" cy="6339076"/>
                <a:chOff x="-2760984" y="1119578"/>
                <a:chExt cx="7776864" cy="5621790"/>
              </a:xfrm>
            </p:grpSpPr>
            <p:grpSp>
              <p:nvGrpSpPr>
                <p:cNvPr id="54" name="组合 53"/>
                <p:cNvGrpSpPr/>
                <p:nvPr/>
              </p:nvGrpSpPr>
              <p:grpSpPr>
                <a:xfrm>
                  <a:off x="-2760984" y="1119578"/>
                  <a:ext cx="7776864" cy="5607981"/>
                  <a:chOff x="-2760984" y="1119578"/>
                  <a:chExt cx="7776864" cy="5607981"/>
                </a:xfrm>
              </p:grpSpPr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-2760984" y="1119578"/>
                    <a:ext cx="7776864" cy="5607981"/>
                    <a:chOff x="7755440" y="879569"/>
                    <a:chExt cx="7776864" cy="5607981"/>
                  </a:xfrm>
                </p:grpSpPr>
                <p:grpSp>
                  <p:nvGrpSpPr>
                    <p:cNvPr id="38" name="组合 37"/>
                    <p:cNvGrpSpPr/>
                    <p:nvPr/>
                  </p:nvGrpSpPr>
                  <p:grpSpPr>
                    <a:xfrm>
                      <a:off x="7755440" y="879569"/>
                      <a:ext cx="7776864" cy="5607981"/>
                      <a:chOff x="-3265040" y="1119577"/>
                      <a:chExt cx="7776864" cy="5607981"/>
                    </a:xfrm>
                  </p:grpSpPr>
                  <p:grpSp>
                    <p:nvGrpSpPr>
                      <p:cNvPr id="36" name="组合 35"/>
                      <p:cNvGrpSpPr/>
                      <p:nvPr/>
                    </p:nvGrpSpPr>
                    <p:grpSpPr>
                      <a:xfrm>
                        <a:off x="-3265040" y="1119577"/>
                        <a:ext cx="7776864" cy="5607981"/>
                        <a:chOff x="-3265040" y="1119577"/>
                        <a:chExt cx="7776864" cy="5607981"/>
                      </a:xfrm>
                    </p:grpSpPr>
                    <p:grpSp>
                      <p:nvGrpSpPr>
                        <p:cNvPr id="30" name="组合 29"/>
                        <p:cNvGrpSpPr/>
                        <p:nvPr/>
                      </p:nvGrpSpPr>
                      <p:grpSpPr>
                        <a:xfrm>
                          <a:off x="-3265040" y="1119577"/>
                          <a:ext cx="7776864" cy="5607981"/>
                          <a:chOff x="-283597" y="1252371"/>
                          <a:chExt cx="7776864" cy="5607981"/>
                        </a:xfrm>
                      </p:grpSpPr>
                      <p:grpSp>
                        <p:nvGrpSpPr>
                          <p:cNvPr id="23" name="组合 22"/>
                          <p:cNvGrpSpPr/>
                          <p:nvPr/>
                        </p:nvGrpSpPr>
                        <p:grpSpPr>
                          <a:xfrm>
                            <a:off x="-283597" y="1252371"/>
                            <a:ext cx="7776864" cy="5607981"/>
                            <a:chOff x="-2977008" y="1268759"/>
                            <a:chExt cx="7776864" cy="5607981"/>
                          </a:xfrm>
                        </p:grpSpPr>
                        <p:grpSp>
                          <p:nvGrpSpPr>
                            <p:cNvPr id="20" name="组合 19"/>
                            <p:cNvGrpSpPr/>
                            <p:nvPr/>
                          </p:nvGrpSpPr>
                          <p:grpSpPr>
                            <a:xfrm>
                              <a:off x="-2977008" y="1268759"/>
                              <a:ext cx="7776864" cy="5607981"/>
                              <a:chOff x="-2977008" y="1268759"/>
                              <a:chExt cx="7776864" cy="5607981"/>
                            </a:xfrm>
                          </p:grpSpPr>
                          <p:sp>
                            <p:nvSpPr>
                              <p:cNvPr id="6" name="矩形 5"/>
                              <p:cNvSpPr/>
                              <p:nvPr/>
                            </p:nvSpPr>
                            <p:spPr>
                              <a:xfrm>
                                <a:off x="-2977008" y="1268759"/>
                                <a:ext cx="7776864" cy="560798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prstDash val="sys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 sz="1600"/>
                              </a:p>
                            </p:txBody>
                          </p:sp>
                          <p:sp>
                            <p:nvSpPr>
                              <p:cNvPr id="14" name="矩形 13"/>
                              <p:cNvSpPr/>
                              <p:nvPr/>
                            </p:nvSpPr>
                            <p:spPr>
                              <a:xfrm>
                                <a:off x="-2977008" y="1268761"/>
                                <a:ext cx="7776864" cy="93610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prstDash val="sys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t"/>
                              <a:lstStyle/>
                              <a:p>
                                <a:pPr algn="ctr"/>
                                <a:r>
                                  <a:rPr lang="en-US" altLang="zh-CN" sz="1600" dirty="0" smtClean="0">
                                    <a:solidFill>
                                      <a:schemeClr val="tx1"/>
                                    </a:solidFill>
                                  </a:rPr>
                                  <a:t>Application</a:t>
                                </a:r>
                                <a:endParaRPr lang="zh-CN" altLang="en-US" sz="16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5" name="圆角矩形 14"/>
                              <p:cNvSpPr/>
                              <p:nvPr/>
                            </p:nvSpPr>
                            <p:spPr>
                              <a:xfrm>
                                <a:off x="-2760984" y="1700848"/>
                                <a:ext cx="1008112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600" dirty="0" smtClean="0">
                                    <a:solidFill>
                                      <a:schemeClr val="tx1"/>
                                    </a:solidFill>
                                  </a:rPr>
                                  <a:t>Home</a:t>
                                </a:r>
                                <a:endParaRPr lang="zh-CN" altLang="en-US" sz="16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6" name="圆角矩形 15"/>
                              <p:cNvSpPr/>
                              <p:nvPr/>
                            </p:nvSpPr>
                            <p:spPr>
                              <a:xfrm>
                                <a:off x="-1536848" y="1700848"/>
                                <a:ext cx="1287760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600" dirty="0">
                                    <a:solidFill>
                                      <a:schemeClr val="tx1"/>
                                    </a:solidFill>
                                  </a:rPr>
                                  <a:t>Contacts</a:t>
                                </a:r>
                                <a:endParaRPr lang="zh-CN" altLang="en-US" sz="16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7" name="圆角矩形 16"/>
                              <p:cNvSpPr/>
                              <p:nvPr/>
                            </p:nvSpPr>
                            <p:spPr>
                              <a:xfrm>
                                <a:off x="0" y="1700848"/>
                                <a:ext cx="1287760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600" dirty="0">
                                    <a:solidFill>
                                      <a:schemeClr val="tx1"/>
                                    </a:solidFill>
                                  </a:rPr>
                                  <a:t>Phone</a:t>
                                </a:r>
                                <a:endParaRPr lang="zh-CN" altLang="en-US" sz="16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8" name="圆角矩形 17"/>
                              <p:cNvSpPr/>
                              <p:nvPr/>
                            </p:nvSpPr>
                            <p:spPr>
                              <a:xfrm>
                                <a:off x="1559496" y="1700848"/>
                                <a:ext cx="1287760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600" dirty="0">
                                    <a:solidFill>
                                      <a:schemeClr val="tx1"/>
                                    </a:solidFill>
                                  </a:rPr>
                                  <a:t>Browser</a:t>
                                </a:r>
                                <a:endParaRPr lang="zh-CN" altLang="en-US" sz="16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" name="圆角矩形 18"/>
                              <p:cNvSpPr/>
                              <p:nvPr/>
                            </p:nvSpPr>
                            <p:spPr>
                              <a:xfrm>
                                <a:off x="3053836" y="1689165"/>
                                <a:ext cx="1287760" cy="360000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600" dirty="0" smtClean="0">
                                    <a:solidFill>
                                      <a:schemeClr val="tx1"/>
                                    </a:solidFill>
                                  </a:rPr>
                                  <a:t>…</a:t>
                                </a:r>
                                <a:endParaRPr lang="zh-CN" altLang="en-US" sz="16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" name="矩形 20"/>
                            <p:cNvSpPr/>
                            <p:nvPr/>
                          </p:nvSpPr>
                          <p:spPr>
                            <a:xfrm>
                              <a:off x="-2977008" y="2204863"/>
                              <a:ext cx="7776864" cy="1660503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>
                              <a:prstDash val="sys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/>
                            <a:lstStyle/>
                            <a:p>
                              <a:pPr algn="ctr"/>
                              <a:r>
                                <a:rPr lang="en-US" altLang="zh-CN" sz="1600" dirty="0" smtClean="0">
                                  <a:solidFill>
                                    <a:schemeClr val="tx1"/>
                                  </a:solidFill>
                                </a:rPr>
                                <a:t>Application Framework</a:t>
                              </a:r>
                              <a:endParaRPr lang="zh-CN" altLang="en-US" sz="16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4" name="圆角矩形 23"/>
                          <p:cNvSpPr/>
                          <p:nvPr/>
                        </p:nvSpPr>
                        <p:spPr>
                          <a:xfrm>
                            <a:off x="-60125" y="2548556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600" dirty="0" smtClean="0">
                                <a:solidFill>
                                  <a:schemeClr val="tx1"/>
                                </a:solidFill>
                              </a:rPr>
                              <a:t>Activity</a:t>
                            </a:r>
                          </a:p>
                          <a:p>
                            <a:pPr algn="ctr"/>
                            <a:r>
                              <a:rPr lang="en-US" altLang="zh-CN" sz="1600" dirty="0" smtClean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6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" name="圆角矩形 24"/>
                          <p:cNvSpPr/>
                          <p:nvPr/>
                        </p:nvSpPr>
                        <p:spPr>
                          <a:xfrm>
                            <a:off x="-60125" y="3221360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600" dirty="0" smtClean="0">
                                <a:solidFill>
                                  <a:schemeClr val="tx1"/>
                                </a:solidFill>
                              </a:rPr>
                              <a:t>Package</a:t>
                            </a:r>
                          </a:p>
                          <a:p>
                            <a:pPr algn="ctr"/>
                            <a:r>
                              <a:rPr lang="en-US" altLang="zh-CN" sz="1600" dirty="0" smtClean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6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6" name="圆角矩形 25"/>
                          <p:cNvSpPr/>
                          <p:nvPr/>
                        </p:nvSpPr>
                        <p:spPr>
                          <a:xfrm>
                            <a:off x="1452043" y="2548556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600" dirty="0" smtClean="0">
                                <a:solidFill>
                                  <a:schemeClr val="tx1"/>
                                </a:solidFill>
                              </a:rPr>
                              <a:t>Window</a:t>
                            </a:r>
                          </a:p>
                          <a:p>
                            <a:pPr algn="ctr"/>
                            <a:r>
                              <a:rPr lang="en-US" altLang="zh-CN" sz="1600" dirty="0" smtClean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6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" name="圆角矩形 26"/>
                          <p:cNvSpPr/>
                          <p:nvPr/>
                        </p:nvSpPr>
                        <p:spPr>
                          <a:xfrm>
                            <a:off x="1452043" y="3221360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600" dirty="0" smtClean="0">
                                <a:solidFill>
                                  <a:schemeClr val="tx1"/>
                                </a:solidFill>
                              </a:rPr>
                              <a:t>Telephony</a:t>
                            </a:r>
                          </a:p>
                          <a:p>
                            <a:pPr algn="ctr"/>
                            <a:r>
                              <a:rPr lang="en-US" altLang="zh-CN" sz="1600" dirty="0" smtClean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6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8" name="圆角矩形 27"/>
                          <p:cNvSpPr/>
                          <p:nvPr/>
                        </p:nvSpPr>
                        <p:spPr>
                          <a:xfrm>
                            <a:off x="2892203" y="2548556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600" dirty="0" smtClean="0">
                                <a:solidFill>
                                  <a:schemeClr val="tx1"/>
                                </a:solidFill>
                              </a:rPr>
                              <a:t>Content</a:t>
                            </a:r>
                          </a:p>
                          <a:p>
                            <a:pPr algn="ctr"/>
                            <a:r>
                              <a:rPr lang="en-US" altLang="zh-CN" sz="1600" dirty="0" smtClean="0">
                                <a:solidFill>
                                  <a:schemeClr val="tx1"/>
                                </a:solidFill>
                              </a:rPr>
                              <a:t>Provider</a:t>
                            </a:r>
                          </a:p>
                        </p:txBody>
                      </p:sp>
                      <p:sp>
                        <p:nvSpPr>
                          <p:cNvPr id="29" name="圆角矩形 28"/>
                          <p:cNvSpPr/>
                          <p:nvPr/>
                        </p:nvSpPr>
                        <p:spPr>
                          <a:xfrm>
                            <a:off x="2892203" y="3221360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600" dirty="0" smtClean="0">
                                <a:solidFill>
                                  <a:schemeClr val="tx1"/>
                                </a:solidFill>
                              </a:rPr>
                              <a:t>Resource</a:t>
                            </a:r>
                          </a:p>
                          <a:p>
                            <a:pPr algn="ctr"/>
                            <a:r>
                              <a:rPr lang="en-US" altLang="zh-CN" sz="1600" dirty="0" smtClean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  <a:endParaRPr lang="zh-CN" altLang="en-US" sz="16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5" name="组合 34"/>
                        <p:cNvGrpSpPr/>
                        <p:nvPr/>
                      </p:nvGrpSpPr>
                      <p:grpSpPr>
                        <a:xfrm>
                          <a:off x="1350920" y="2414662"/>
                          <a:ext cx="2872872" cy="1194308"/>
                          <a:chOff x="1350920" y="2414662"/>
                          <a:chExt cx="2872872" cy="1194308"/>
                        </a:xfrm>
                      </p:grpSpPr>
                      <p:sp>
                        <p:nvSpPr>
                          <p:cNvPr id="31" name="圆角矩形 30"/>
                          <p:cNvSpPr/>
                          <p:nvPr/>
                        </p:nvSpPr>
                        <p:spPr>
                          <a:xfrm>
                            <a:off x="1350920" y="2414662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600" dirty="0" smtClean="0">
                                <a:solidFill>
                                  <a:schemeClr val="tx1"/>
                                </a:solidFill>
                              </a:rPr>
                              <a:t>View</a:t>
                            </a:r>
                          </a:p>
                          <a:p>
                            <a:pPr algn="ctr"/>
                            <a:r>
                              <a:rPr lang="en-US" altLang="zh-CN" sz="1600" dirty="0" smtClean="0">
                                <a:solidFill>
                                  <a:schemeClr val="tx1"/>
                                </a:solidFill>
                              </a:rPr>
                              <a:t>System</a:t>
                            </a:r>
                          </a:p>
                        </p:txBody>
                      </p:sp>
                      <p:sp>
                        <p:nvSpPr>
                          <p:cNvPr id="32" name="圆角矩形 31"/>
                          <p:cNvSpPr/>
                          <p:nvPr/>
                        </p:nvSpPr>
                        <p:spPr>
                          <a:xfrm>
                            <a:off x="1350920" y="3088566"/>
                            <a:ext cx="12166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600" dirty="0" smtClean="0">
                                <a:solidFill>
                                  <a:schemeClr val="tx1"/>
                                </a:solidFill>
                              </a:rPr>
                              <a:t>Location</a:t>
                            </a:r>
                          </a:p>
                          <a:p>
                            <a:pPr algn="ctr"/>
                            <a:r>
                              <a:rPr lang="en-US" altLang="zh-CN" sz="1600" dirty="0" smtClean="0">
                                <a:solidFill>
                                  <a:schemeClr val="tx1"/>
                                </a:solidFill>
                              </a:rPr>
                              <a:t>Manager</a:t>
                            </a:r>
                          </a:p>
                        </p:txBody>
                      </p:sp>
                      <p:sp>
                        <p:nvSpPr>
                          <p:cNvPr id="33" name="圆角矩形 32"/>
                          <p:cNvSpPr/>
                          <p:nvPr/>
                        </p:nvSpPr>
                        <p:spPr>
                          <a:xfrm>
                            <a:off x="2765804" y="2414662"/>
                            <a:ext cx="14579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600" dirty="0" smtClean="0">
                                <a:solidFill>
                                  <a:schemeClr val="tx1"/>
                                </a:solidFill>
                              </a:rPr>
                              <a:t>Notification</a:t>
                            </a:r>
                          </a:p>
                          <a:p>
                            <a:pPr algn="ctr"/>
                            <a:r>
                              <a:rPr lang="en-US" altLang="zh-CN" sz="1600" dirty="0" smtClean="0">
                                <a:solidFill>
                                  <a:schemeClr val="tx1"/>
                                </a:solidFill>
                              </a:rPr>
                              <a:t>Provider</a:t>
                            </a:r>
                          </a:p>
                        </p:txBody>
                      </p:sp>
                      <p:sp>
                        <p:nvSpPr>
                          <p:cNvPr id="34" name="圆角矩形 33"/>
                          <p:cNvSpPr/>
                          <p:nvPr/>
                        </p:nvSpPr>
                        <p:spPr>
                          <a:xfrm>
                            <a:off x="2765804" y="3088566"/>
                            <a:ext cx="1457988" cy="520404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600" dirty="0" smtClean="0">
                                <a:solidFill>
                                  <a:schemeClr val="tx1"/>
                                </a:solidFill>
                              </a:rPr>
                              <a:t>XMPP</a:t>
                            </a:r>
                          </a:p>
                          <a:p>
                            <a:pPr algn="ctr"/>
                            <a:r>
                              <a:rPr lang="en-US" altLang="zh-CN" sz="1600" dirty="0" smtClean="0">
                                <a:solidFill>
                                  <a:schemeClr val="tx1"/>
                                </a:solidFill>
                              </a:rPr>
                              <a:t>Service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37" name="矩形 36"/>
                      <p:cNvSpPr/>
                      <p:nvPr/>
                    </p:nvSpPr>
                    <p:spPr>
                      <a:xfrm>
                        <a:off x="-3265040" y="3717032"/>
                        <a:ext cx="7776864" cy="166050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lang="en-US" altLang="zh-CN" sz="1600" dirty="0" smtClean="0">
                            <a:solidFill>
                              <a:schemeClr val="tx1"/>
                            </a:solidFill>
                          </a:rPr>
                          <a:t>Libraries</a:t>
                        </a:r>
                        <a:endParaRPr lang="zh-CN" alt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45" name="组合 44"/>
                    <p:cNvGrpSpPr/>
                    <p:nvPr/>
                  </p:nvGrpSpPr>
                  <p:grpSpPr>
                    <a:xfrm>
                      <a:off x="7968208" y="3848979"/>
                      <a:ext cx="3888433" cy="1246726"/>
                      <a:chOff x="7968208" y="3848979"/>
                      <a:chExt cx="3888433" cy="1246726"/>
                    </a:xfrm>
                  </p:grpSpPr>
                  <p:sp>
                    <p:nvSpPr>
                      <p:cNvPr id="39" name="圆角矩形 38"/>
                      <p:cNvSpPr/>
                      <p:nvPr/>
                    </p:nvSpPr>
                    <p:spPr>
                      <a:xfrm>
                        <a:off x="7987571" y="3848979"/>
                        <a:ext cx="1851909" cy="360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600" dirty="0" smtClean="0">
                            <a:solidFill>
                              <a:schemeClr val="tx1"/>
                            </a:solidFill>
                          </a:rPr>
                          <a:t>Surface Manager</a:t>
                        </a:r>
                        <a:endParaRPr lang="zh-CN" alt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0" name="圆角矩形 39"/>
                      <p:cNvSpPr/>
                      <p:nvPr/>
                    </p:nvSpPr>
                    <p:spPr>
                      <a:xfrm>
                        <a:off x="7971465" y="4307274"/>
                        <a:ext cx="1868016" cy="345821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600" dirty="0" err="1" smtClean="0">
                            <a:solidFill>
                              <a:schemeClr val="tx1"/>
                            </a:solidFill>
                          </a:rPr>
                          <a:t>OpenGL|ES</a:t>
                        </a:r>
                        <a:endParaRPr lang="zh-CN" alt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1" name="圆角矩形 40"/>
                      <p:cNvSpPr/>
                      <p:nvPr/>
                    </p:nvSpPr>
                    <p:spPr>
                      <a:xfrm>
                        <a:off x="7968208" y="4735705"/>
                        <a:ext cx="1871273" cy="352537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600" dirty="0" smtClean="0">
                            <a:solidFill>
                              <a:schemeClr val="tx1"/>
                            </a:solidFill>
                          </a:rPr>
                          <a:t>SGL</a:t>
                        </a:r>
                        <a:endParaRPr lang="zh-CN" alt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2" name="圆角矩形 41"/>
                      <p:cNvSpPr/>
                      <p:nvPr/>
                    </p:nvSpPr>
                    <p:spPr>
                      <a:xfrm>
                        <a:off x="9912425" y="3848979"/>
                        <a:ext cx="1944215" cy="360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600" dirty="0" smtClean="0">
                            <a:solidFill>
                              <a:schemeClr val="tx1"/>
                            </a:solidFill>
                          </a:rPr>
                          <a:t>Media Framework</a:t>
                        </a:r>
                        <a:endParaRPr lang="zh-CN" alt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3" name="圆角矩形 42"/>
                      <p:cNvSpPr/>
                      <p:nvPr/>
                    </p:nvSpPr>
                    <p:spPr>
                      <a:xfrm>
                        <a:off x="9912425" y="4293136"/>
                        <a:ext cx="1944216" cy="359959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600" dirty="0" err="1" smtClean="0">
                            <a:solidFill>
                              <a:schemeClr val="tx1"/>
                            </a:solidFill>
                          </a:rPr>
                          <a:t>FreeType</a:t>
                        </a:r>
                        <a:endParaRPr lang="zh-CN" alt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4" name="圆角矩形 43"/>
                      <p:cNvSpPr/>
                      <p:nvPr/>
                    </p:nvSpPr>
                    <p:spPr>
                      <a:xfrm>
                        <a:off x="9912425" y="4735705"/>
                        <a:ext cx="1944216" cy="36000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600" dirty="0" smtClean="0">
                            <a:solidFill>
                              <a:schemeClr val="tx1"/>
                            </a:solidFill>
                          </a:rPr>
                          <a:t>SSL</a:t>
                        </a:r>
                        <a:endParaRPr lang="zh-CN" alt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48" name="圆角矩形 47"/>
                  <p:cNvSpPr/>
                  <p:nvPr/>
                </p:nvSpPr>
                <p:spPr>
                  <a:xfrm>
                    <a:off x="1468861" y="4088988"/>
                    <a:ext cx="994459" cy="3600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</a:rPr>
                      <a:t>SQLite</a:t>
                    </a:r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圆角矩形 48"/>
                  <p:cNvSpPr/>
                  <p:nvPr/>
                </p:nvSpPr>
                <p:spPr>
                  <a:xfrm>
                    <a:off x="1468861" y="4533145"/>
                    <a:ext cx="994459" cy="3600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err="1" smtClean="0">
                        <a:solidFill>
                          <a:schemeClr val="tx1"/>
                        </a:solidFill>
                      </a:rPr>
                      <a:t>Webkit</a:t>
                    </a:r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圆角矩形 49"/>
                  <p:cNvSpPr/>
                  <p:nvPr/>
                </p:nvSpPr>
                <p:spPr>
                  <a:xfrm>
                    <a:off x="1472865" y="4968251"/>
                    <a:ext cx="994459" cy="3600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err="1">
                        <a:solidFill>
                          <a:schemeClr val="tx1"/>
                        </a:solidFill>
                      </a:rPr>
                      <a:t>l</a:t>
                    </a:r>
                    <a:r>
                      <a:rPr lang="en-US" altLang="zh-CN" sz="1600" dirty="0" err="1" smtClean="0">
                        <a:solidFill>
                          <a:schemeClr val="tx1"/>
                        </a:solidFill>
                      </a:rPr>
                      <a:t>ibc</a:t>
                    </a:r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矩形 50"/>
                  <p:cNvSpPr/>
                  <p:nvPr/>
                </p:nvSpPr>
                <p:spPr>
                  <a:xfrm>
                    <a:off x="2711624" y="3848979"/>
                    <a:ext cx="2016224" cy="147927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zh-CN" sz="1600" dirty="0" smtClean="0"/>
                      <a:t>Android Runtime</a:t>
                    </a:r>
                    <a:endParaRPr lang="zh-CN" altLang="en-US" sz="1600" dirty="0"/>
                  </a:p>
                </p:txBody>
              </p:sp>
              <p:sp>
                <p:nvSpPr>
                  <p:cNvPr id="52" name="圆角矩形 51"/>
                  <p:cNvSpPr/>
                  <p:nvPr/>
                </p:nvSpPr>
                <p:spPr>
                  <a:xfrm>
                    <a:off x="2823802" y="4221299"/>
                    <a:ext cx="1791867" cy="3600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</a:rPr>
                      <a:t>ART</a:t>
                    </a:r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圆角矩形 52"/>
                  <p:cNvSpPr/>
                  <p:nvPr/>
                </p:nvSpPr>
                <p:spPr>
                  <a:xfrm>
                    <a:off x="2823801" y="4788250"/>
                    <a:ext cx="1791867" cy="37354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</a:rPr>
                      <a:t>Core Libraries</a:t>
                    </a:r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6" name="矩形 55"/>
                <p:cNvSpPr/>
                <p:nvPr/>
              </p:nvSpPr>
              <p:spPr>
                <a:xfrm>
                  <a:off x="-2760984" y="5377536"/>
                  <a:ext cx="7776864" cy="136383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Linux Kernel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-2528853" y="5661248"/>
                  <a:ext cx="1216688" cy="52040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Display</a:t>
                  </a:r>
                </a:p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Driver</a:t>
                  </a:r>
                </a:p>
              </p:txBody>
            </p:sp>
          </p:grpSp>
          <p:sp>
            <p:nvSpPr>
              <p:cNvPr id="59" name="圆角矩形 58"/>
              <p:cNvSpPr/>
              <p:nvPr/>
            </p:nvSpPr>
            <p:spPr>
              <a:xfrm>
                <a:off x="5608051" y="7173416"/>
                <a:ext cx="1216688" cy="52040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</a:rPr>
                  <a:t>USB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</a:rPr>
                  <a:t>Driver</a:t>
                </a: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960096" y="7173416"/>
                <a:ext cx="1216688" cy="52040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</a:rPr>
                  <a:t>Keypad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</a:rPr>
                  <a:t>Driver</a:t>
                </a: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6977139" y="6564746"/>
                <a:ext cx="1216688" cy="52040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</a:rPr>
                  <a:t>Camera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</a:rPr>
                  <a:t>Driver</a:t>
                </a:r>
              </a:p>
            </p:txBody>
          </p:sp>
        </p:grpSp>
        <p:sp>
          <p:nvSpPr>
            <p:cNvPr id="65" name="圆角矩形 64"/>
            <p:cNvSpPr/>
            <p:nvPr/>
          </p:nvSpPr>
          <p:spPr>
            <a:xfrm>
              <a:off x="126784" y="6743486"/>
              <a:ext cx="1216688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Bluetooth</a:t>
              </a: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94422" y="7352156"/>
              <a:ext cx="1216688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</a:rPr>
                <a:t>WiFi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523024" y="6776686"/>
              <a:ext cx="1423268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Flash Memory</a:t>
              </a: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87488" y="7345883"/>
              <a:ext cx="1458804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</a:rPr>
                <a:t>Aduio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3143672" y="6776686"/>
              <a:ext cx="1423268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Binder(IPC)</a:t>
              </a: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3143672" y="7345883"/>
              <a:ext cx="1593361" cy="520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Power</a:t>
              </a: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5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的软件结构的几个层次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内核层相关驱动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核心类库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Libaries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）和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运行时环境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），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C\C++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应用程序框架（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 Framework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），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应用程序（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），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8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69289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内核层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硬件和其他软件堆层之间的一个抽象隔离层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提供安全机制、内存管理、进程管理、网络协议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堆栈和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驱动程序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等核心系统服务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31966" y="4222729"/>
            <a:ext cx="9505056" cy="1944216"/>
            <a:chOff x="1559496" y="4293096"/>
            <a:chExt cx="8897154" cy="1266237"/>
          </a:xfrm>
        </p:grpSpPr>
        <p:sp>
          <p:nvSpPr>
            <p:cNvPr id="5" name="矩形 4"/>
            <p:cNvSpPr/>
            <p:nvPr/>
          </p:nvSpPr>
          <p:spPr>
            <a:xfrm>
              <a:off x="1559496" y="4293096"/>
              <a:ext cx="8897154" cy="12662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Linux Kernel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825066" y="455650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Display</a:t>
              </a: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825066" y="508501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USB</a:t>
              </a: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371879" y="508501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Keypad</a:t>
              </a: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391377" y="458384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Camera</a:t>
              </a: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028021" y="458384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Bluetooth</a:t>
              </a: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990997" y="5085011"/>
              <a:ext cx="1391957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WiFi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625395" y="4611178"/>
              <a:ext cx="1628296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Flash Memory</a:t>
              </a: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584740" y="5079846"/>
              <a:ext cx="1668951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Aduio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479505" y="4611178"/>
              <a:ext cx="1628296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Binder(IPC)</a:t>
              </a: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479505" y="5079846"/>
              <a:ext cx="1822891" cy="428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Power</a:t>
              </a: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19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12776"/>
            <a:ext cx="10972800" cy="518457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核心类库和运行时环境层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由核心运行库和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运行时环境构成函数库，主要提供一组基于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C/C++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的函数库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 eaLnBrk="1" hangingPunct="1">
              <a:spcBef>
                <a:spcPts val="600"/>
              </a:spcBef>
              <a:defRPr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Surface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Manager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，提供应用程序的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图像层的平滑连接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Media Framework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，实现音视频的播放和录制功能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，轻量级的关系数据库引擎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OpenGL ES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，基于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图像加速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FreeType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，位图与矢量字体渲染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WebKit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浏览器引擎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SGL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图像引擎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SSL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，数据加密与安全传输的函数库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Libc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，标准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运行库，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系统中底层应用程序开发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接口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10972800" cy="254887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核心类库和运行时环境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运行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时环境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核心库，提供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系统特有函数功能和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语言函数功能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Dalvik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虚拟机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，实现基于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内核的线程管理和内存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管理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Android5.0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开始，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ART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取代了</a:t>
            </a:r>
            <a:r>
              <a:rPr lang="en-US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Dalvik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虚拟机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3099" y="4293493"/>
            <a:ext cx="9145016" cy="2159843"/>
            <a:chOff x="1559496" y="3933453"/>
            <a:chExt cx="8897154" cy="1541678"/>
          </a:xfrm>
        </p:grpSpPr>
        <p:sp>
          <p:nvSpPr>
            <p:cNvPr id="6" name="矩形 5"/>
            <p:cNvSpPr/>
            <p:nvPr/>
          </p:nvSpPr>
          <p:spPr>
            <a:xfrm>
              <a:off x="1559496" y="3933453"/>
              <a:ext cx="8897154" cy="15416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Libraries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825066" y="4278791"/>
              <a:ext cx="2118684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Surface Manager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06640" y="4704291"/>
              <a:ext cx="2137111" cy="32107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OpenGL|ES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802914" y="5102063"/>
              <a:ext cx="2140838" cy="3273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SGL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027204" y="4278791"/>
              <a:ext cx="222428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Media Framework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027204" y="4691164"/>
              <a:ext cx="2224288" cy="334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FreeType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027204" y="5102063"/>
              <a:ext cx="2224288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SSL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398668" y="4278791"/>
              <a:ext cx="1137715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SQLite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398668" y="4691164"/>
              <a:ext cx="1137715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Webkit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403249" y="5095134"/>
              <a:ext cx="1137715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Libc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820456" y="4055957"/>
              <a:ext cx="2306670" cy="137341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dirty="0" smtClean="0"/>
                <a:t>Android Runtime</a:t>
              </a:r>
              <a:endParaRPr lang="zh-CN" altLang="en-US" sz="2000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948794" y="4401634"/>
              <a:ext cx="2049993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ART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948793" y="4928014"/>
              <a:ext cx="2049993" cy="34681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Core Libraries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73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框架层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平台基本的管理功能和组件重用机制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 Manager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，管理应用程序的生命周期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Manager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，启动应用程序的窗体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 Provider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，共享私有数据，实现跨进程的数据访问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 Manager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，管理安装在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系统内的应用程序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Telephony Manager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，管理与拨打和接听电话的相关功能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hangingPunct="1"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72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600201"/>
            <a:ext cx="10742984" cy="2044823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应用程序框架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 Manager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，允许应用程序使用非代码资源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 Manager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，管理与地图相关的服务功能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 Manager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，允许应用程序在状态栏中显示提示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信息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10658" y="4209680"/>
            <a:ext cx="9377829" cy="2099640"/>
            <a:chOff x="1110659" y="3705624"/>
            <a:chExt cx="8897154" cy="1541678"/>
          </a:xfrm>
        </p:grpSpPr>
        <p:sp>
          <p:nvSpPr>
            <p:cNvPr id="5" name="矩形 4"/>
            <p:cNvSpPr/>
            <p:nvPr/>
          </p:nvSpPr>
          <p:spPr>
            <a:xfrm>
              <a:off x="1110659" y="3705624"/>
              <a:ext cx="8897154" cy="15416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Application Framework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366323" y="4039938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Activity</a:t>
              </a: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Manager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366323" y="466459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Package</a:t>
              </a: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Manager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096325" y="4039938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Window</a:t>
              </a: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Manager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096325" y="466459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Telephony</a:t>
              </a: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Manager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743946" y="4039938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Content</a:t>
              </a: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743946" y="466459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Resource</a:t>
              </a: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Manager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391567" y="403891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View</a:t>
              </a: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System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391567" y="4664596"/>
              <a:ext cx="139195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Location</a:t>
              </a: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Manager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010271" y="4038916"/>
              <a:ext cx="166801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Notification</a:t>
              </a: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010271" y="4664596"/>
              <a:ext cx="1668017" cy="4831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XMPP</a:t>
              </a:r>
            </a:p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94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467195" y="1571956"/>
            <a:ext cx="4507965" cy="685801"/>
            <a:chOff x="3467195" y="1571956"/>
            <a:chExt cx="4507965" cy="685801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课程介绍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700" cy="5842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467195" y="2391112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组合 69"/>
          <p:cNvGrpSpPr/>
          <p:nvPr/>
        </p:nvGrpSpPr>
        <p:grpSpPr>
          <a:xfrm>
            <a:off x="3467195" y="3210268"/>
            <a:ext cx="4507965" cy="685801"/>
            <a:chOff x="4828395" y="764704"/>
            <a:chExt cx="4507965" cy="685801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学习路线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9" name="组合 78"/>
          <p:cNvGrpSpPr/>
          <p:nvPr/>
        </p:nvGrpSpPr>
        <p:grpSpPr>
          <a:xfrm>
            <a:off x="3467195" y="4029424"/>
            <a:ext cx="4507965" cy="685801"/>
            <a:chOff x="4828395" y="764704"/>
            <a:chExt cx="4507965" cy="685801"/>
          </a:xfrm>
        </p:grpSpPr>
        <p:sp>
          <p:nvSpPr>
            <p:cNvPr id="8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系统框架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8" name="组合 87"/>
          <p:cNvGrpSpPr/>
          <p:nvPr/>
        </p:nvGrpSpPr>
        <p:grpSpPr>
          <a:xfrm>
            <a:off x="3467195" y="4848580"/>
            <a:ext cx="4507965" cy="685801"/>
            <a:chOff x="4828395" y="764704"/>
            <a:chExt cx="4507965" cy="685801"/>
          </a:xfrm>
        </p:grpSpPr>
        <p:sp>
          <p:nvSpPr>
            <p:cNvPr id="8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开发环境</a:t>
              </a: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9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7" name="组合 96"/>
          <p:cNvGrpSpPr/>
          <p:nvPr/>
        </p:nvGrpSpPr>
        <p:grpSpPr>
          <a:xfrm>
            <a:off x="3467195" y="5667735"/>
            <a:ext cx="4507965" cy="685801"/>
            <a:chOff x="4828395" y="764704"/>
            <a:chExt cx="4507965" cy="685801"/>
          </a:xfrm>
        </p:grpSpPr>
        <p:sp>
          <p:nvSpPr>
            <p:cNvPr id="9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0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743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  <a:endParaRPr lang="zh-CN" altLang="en-US" dirty="0">
              <a:latin typeface="+mj-ea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10972800" cy="1828799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应用程序层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</a:endParaRPr>
          </a:p>
          <a:p>
            <a:pPr lvl="1" eaLnBrk="1" hangingPunct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提供一系列的核心应用程序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</a:endParaRPr>
          </a:p>
          <a:p>
            <a:pPr lvl="1" eaLnBrk="1" hangingPunct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包括电子邮件客户端、浏览器、通讯录和日历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</a:rPr>
              <a:t>等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55440" y="3717032"/>
            <a:ext cx="9433048" cy="1152128"/>
            <a:chOff x="1559496" y="1521871"/>
            <a:chExt cx="8897154" cy="869117"/>
          </a:xfrm>
        </p:grpSpPr>
        <p:sp>
          <p:nvSpPr>
            <p:cNvPr id="5" name="矩形 4"/>
            <p:cNvSpPr/>
            <p:nvPr/>
          </p:nvSpPr>
          <p:spPr>
            <a:xfrm>
              <a:off x="1559496" y="1521871"/>
              <a:ext cx="8897154" cy="8691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Application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806639" y="1923039"/>
              <a:ext cx="1153335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Home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207117" y="1923039"/>
              <a:ext cx="147326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Contacts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965355" y="1923039"/>
              <a:ext cx="147326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Phone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749503" y="1923039"/>
              <a:ext cx="147326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Browser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459108" y="1912192"/>
              <a:ext cx="1473267" cy="3342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…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62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3453436" y="4029424"/>
            <a:ext cx="4507965" cy="685801"/>
            <a:chOff x="4828395" y="764704"/>
            <a:chExt cx="4507965" cy="685801"/>
          </a:xfrm>
        </p:grpSpPr>
        <p:sp>
          <p:nvSpPr>
            <p:cNvPr id="8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系统框架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组合 69"/>
          <p:cNvGrpSpPr/>
          <p:nvPr/>
        </p:nvGrpSpPr>
        <p:grpSpPr>
          <a:xfrm>
            <a:off x="3453436" y="3210268"/>
            <a:ext cx="4507965" cy="685801"/>
            <a:chOff x="4828395" y="764704"/>
            <a:chExt cx="4507965" cy="685801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学习路线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0" name="组合 109"/>
          <p:cNvGrpSpPr/>
          <p:nvPr/>
        </p:nvGrpSpPr>
        <p:grpSpPr>
          <a:xfrm>
            <a:off x="3467195" y="2391112"/>
            <a:ext cx="4507965" cy="685801"/>
            <a:chOff x="4828395" y="764704"/>
            <a:chExt cx="4507965" cy="685801"/>
          </a:xfrm>
        </p:grpSpPr>
        <p:sp>
          <p:nvSpPr>
            <p:cNvPr id="11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11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453436" y="1580482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课程介绍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453436" y="4869160"/>
            <a:ext cx="4507965" cy="685801"/>
            <a:chOff x="3467195" y="1571956"/>
            <a:chExt cx="4507965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开发环境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10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3453436" y="5667735"/>
            <a:ext cx="4507965" cy="685801"/>
            <a:chOff x="4828395" y="764704"/>
            <a:chExt cx="4507965" cy="685801"/>
          </a:xfrm>
        </p:grpSpPr>
        <p:sp>
          <p:nvSpPr>
            <p:cNvPr id="9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0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9533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Studio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安装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JDK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，配置基本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环境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安装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Studio3.1.4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绿色解压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SDK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，绿色解压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中配置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SDK</a:t>
            </a:r>
          </a:p>
          <a:p>
            <a:pPr>
              <a:lnSpc>
                <a:spcPct val="150000"/>
              </a:lnSpc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简介及配置</a:t>
            </a:r>
          </a:p>
        </p:txBody>
      </p:sp>
    </p:spTree>
    <p:extLst>
      <p:ext uri="{BB962C8B-B14F-4D97-AF65-F5344CB8AC3E}">
        <p14:creationId xmlns:p14="http://schemas.microsoft.com/office/powerpoint/2010/main" val="415886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SDK</a:t>
            </a:r>
            <a:r>
              <a:rPr lang="zh-CN" altLang="en-US" dirty="0"/>
              <a:t>简介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有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三个版本：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indows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Mac OS X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inux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9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SDK</a:t>
            </a:r>
            <a:r>
              <a:rPr lang="zh-CN" altLang="en-US" dirty="0"/>
              <a:t>的目录结构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的目录结构如下：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add-ons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：附件的包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格式的离线文档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platforms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SDK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核心内容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tools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：工具</a:t>
            </a:r>
          </a:p>
        </p:txBody>
      </p:sp>
    </p:spTree>
    <p:extLst>
      <p:ext uri="{BB962C8B-B14F-4D97-AF65-F5344CB8AC3E}">
        <p14:creationId xmlns:p14="http://schemas.microsoft.com/office/powerpoint/2010/main" val="3073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的版本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12776"/>
            <a:ext cx="10742984" cy="20162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系统的版本有很多，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Google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级别来标识具体的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版本。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程序采用应用程序的向后兼容性。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065980" y="3639258"/>
            <a:ext cx="6614196" cy="2958094"/>
            <a:chOff x="1065980" y="3358275"/>
            <a:chExt cx="6614196" cy="2958094"/>
          </a:xfrm>
        </p:grpSpPr>
        <p:sp>
          <p:nvSpPr>
            <p:cNvPr id="6" name="矩形 5"/>
            <p:cNvSpPr/>
            <p:nvPr/>
          </p:nvSpPr>
          <p:spPr>
            <a:xfrm rot="5400000">
              <a:off x="860544" y="3854895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1065980" y="3358275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阿童木</a:t>
              </a:r>
              <a:endParaRPr lang="en-US" altLang="zh-CN" sz="1200" kern="12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Beta</a:t>
              </a:r>
              <a:r>
                <a:rPr lang="zh-CN" altLang="en-US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200" kern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5400000">
              <a:off x="860544" y="4633340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任意多边形 9"/>
            <p:cNvSpPr/>
            <p:nvPr/>
          </p:nvSpPr>
          <p:spPr>
            <a:xfrm>
              <a:off x="1065980" y="4136721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发条</a:t>
              </a: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机器人</a:t>
              </a:r>
              <a:endParaRPr lang="en-US" altLang="zh-CN" sz="1200" kern="12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Android1.1</a:t>
              </a:r>
              <a:r>
                <a:rPr lang="zh-CN" altLang="en-US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860544" y="5411786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多边形 11"/>
            <p:cNvSpPr/>
            <p:nvPr/>
          </p:nvSpPr>
          <p:spPr>
            <a:xfrm>
              <a:off x="1065980" y="4915167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纸杯</a:t>
              </a: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蛋糕</a:t>
              </a:r>
              <a:endParaRPr lang="en-US" altLang="zh-CN" sz="1200" kern="12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1.5</a:t>
              </a:r>
              <a:r>
                <a:rPr lang="zh-CN" altLang="en-US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353010" y="6093296"/>
              <a:ext cx="1373236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任意多边形 13"/>
            <p:cNvSpPr/>
            <p:nvPr/>
          </p:nvSpPr>
          <p:spPr>
            <a:xfrm>
              <a:off x="1065980" y="5693613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甜甜圈</a:t>
              </a:r>
              <a:endParaRPr lang="en-US" altLang="zh-CN" sz="1200" kern="12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1.6</a:t>
              </a:r>
              <a:r>
                <a:rPr lang="zh-CN" altLang="en-US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2495322" y="5411786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任意多边形 15"/>
            <p:cNvSpPr/>
            <p:nvPr/>
          </p:nvSpPr>
          <p:spPr>
            <a:xfrm>
              <a:off x="2722164" y="5693613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松</a:t>
              </a: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饼</a:t>
              </a:r>
              <a:endParaRPr lang="en-US" altLang="zh-CN" sz="1200" kern="12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2.0/2.1</a:t>
              </a:r>
              <a:r>
                <a:rPr lang="zh-CN" altLang="en-US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2495322" y="4633340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任意多边形 17"/>
            <p:cNvSpPr/>
            <p:nvPr/>
          </p:nvSpPr>
          <p:spPr>
            <a:xfrm>
              <a:off x="2722164" y="4915167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冻</a:t>
              </a: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酸奶</a:t>
              </a:r>
              <a:endParaRPr lang="en-US" altLang="zh-CN" sz="1200" kern="12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2.2</a:t>
              </a:r>
              <a:r>
                <a:rPr lang="zh-CN" altLang="en-US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9" name="矩形 18"/>
            <p:cNvSpPr/>
            <p:nvPr/>
          </p:nvSpPr>
          <p:spPr>
            <a:xfrm rot="16200000">
              <a:off x="2495322" y="3854895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任意多边形 19"/>
            <p:cNvSpPr/>
            <p:nvPr/>
          </p:nvSpPr>
          <p:spPr>
            <a:xfrm>
              <a:off x="2722164" y="4136721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姜饼</a:t>
              </a:r>
              <a:endParaRPr lang="en-US" altLang="zh-CN" sz="1200" kern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2.3</a:t>
              </a:r>
              <a:r>
                <a:rPr lang="zh-CN" altLang="en-US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733454" y="3767635"/>
              <a:ext cx="1373236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任意多边形 21"/>
            <p:cNvSpPr/>
            <p:nvPr/>
          </p:nvSpPr>
          <p:spPr>
            <a:xfrm>
              <a:off x="2722164" y="3358275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蜂巢</a:t>
              </a:r>
              <a:endParaRPr lang="en-US" altLang="zh-CN" sz="1200" kern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3.0</a:t>
              </a:r>
              <a:r>
                <a:rPr lang="zh-CN" altLang="en-US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3" name="矩形 22"/>
            <p:cNvSpPr/>
            <p:nvPr/>
          </p:nvSpPr>
          <p:spPr>
            <a:xfrm rot="5400000">
              <a:off x="4172912" y="3854895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4402932" y="3358275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冰激凌</a:t>
              </a: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三明治</a:t>
              </a:r>
              <a:endParaRPr lang="en-US" altLang="zh-CN" sz="1200" kern="12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4.0</a:t>
              </a:r>
              <a:r>
                <a:rPr lang="zh-CN" altLang="en-US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5" name="矩形 24"/>
            <p:cNvSpPr/>
            <p:nvPr/>
          </p:nvSpPr>
          <p:spPr>
            <a:xfrm rot="5400000">
              <a:off x="4172912" y="4633340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任意多边形 25"/>
            <p:cNvSpPr/>
            <p:nvPr/>
          </p:nvSpPr>
          <p:spPr>
            <a:xfrm>
              <a:off x="4402932" y="4136721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果冻</a:t>
              </a: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豆</a:t>
              </a:r>
              <a:endParaRPr lang="en-US" altLang="zh-CN" sz="1200" kern="12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</a:t>
              </a:r>
              <a:r>
                <a:rPr lang="en-US" altLang="zh-CN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4.3</a:t>
              </a:r>
              <a:r>
                <a:rPr lang="zh-CN" altLang="en-US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200" kern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5400000">
              <a:off x="4172912" y="5411786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任意多边形 27"/>
            <p:cNvSpPr/>
            <p:nvPr/>
          </p:nvSpPr>
          <p:spPr>
            <a:xfrm>
              <a:off x="4402932" y="4915167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奇巧</a:t>
              </a:r>
              <a:endParaRPr lang="en-US" altLang="zh-CN" sz="12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4.4</a:t>
              </a:r>
              <a:r>
                <a:rPr lang="zh-CN" altLang="en-US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200" kern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13898" y="6093296"/>
              <a:ext cx="1373236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任意多边形 29"/>
            <p:cNvSpPr/>
            <p:nvPr/>
          </p:nvSpPr>
          <p:spPr>
            <a:xfrm>
              <a:off x="4402932" y="5693613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棒棒糖</a:t>
              </a:r>
              <a:endParaRPr lang="en-US" altLang="zh-CN" sz="12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5.0</a:t>
              </a:r>
              <a:r>
                <a:rPr lang="zh-CN" altLang="en-US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200" kern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6200000">
              <a:off x="5901104" y="5411786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任意多边形 31"/>
            <p:cNvSpPr/>
            <p:nvPr/>
          </p:nvSpPr>
          <p:spPr>
            <a:xfrm>
              <a:off x="6146075" y="5693613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棉花糖</a:t>
              </a:r>
              <a:endParaRPr lang="en-US" altLang="zh-CN" sz="1200" kern="12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en-US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6.0</a:t>
              </a:r>
              <a:r>
                <a:rPr lang="zh-CN" altLang="en-US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200" kern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6200000">
              <a:off x="5901104" y="4633340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任意多边形 33"/>
            <p:cNvSpPr/>
            <p:nvPr/>
          </p:nvSpPr>
          <p:spPr>
            <a:xfrm>
              <a:off x="6146075" y="4915167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牛轧糖</a:t>
              </a:r>
              <a:endParaRPr lang="en-US" altLang="zh-CN" sz="12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7.0</a:t>
              </a:r>
              <a:r>
                <a:rPr lang="zh-CN" altLang="en-US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200" kern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6200000">
              <a:off x="5901104" y="3854895"/>
              <a:ext cx="771238" cy="9341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z="-1905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任意多边形 35"/>
            <p:cNvSpPr/>
            <p:nvPr/>
          </p:nvSpPr>
          <p:spPr>
            <a:xfrm>
              <a:off x="6146075" y="4136721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奥利奥</a:t>
              </a:r>
              <a:endParaRPr lang="en-US" altLang="zh-CN" sz="1200" kern="12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</a:t>
              </a:r>
              <a:r>
                <a:rPr lang="en-US" altLang="zh-CN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8.0</a:t>
              </a:r>
              <a:r>
                <a:rPr lang="zh-CN" altLang="en-US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200" kern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146075" y="3358275"/>
              <a:ext cx="1534101" cy="622756"/>
            </a:xfrm>
            <a:custGeom>
              <a:avLst/>
              <a:gdLst>
                <a:gd name="connsiteX0" fmla="*/ 0 w 1037927"/>
                <a:gd name="connsiteY0" fmla="*/ 62276 h 622756"/>
                <a:gd name="connsiteX1" fmla="*/ 62276 w 1037927"/>
                <a:gd name="connsiteY1" fmla="*/ 0 h 622756"/>
                <a:gd name="connsiteX2" fmla="*/ 975651 w 1037927"/>
                <a:gd name="connsiteY2" fmla="*/ 0 h 622756"/>
                <a:gd name="connsiteX3" fmla="*/ 1037927 w 1037927"/>
                <a:gd name="connsiteY3" fmla="*/ 62276 h 622756"/>
                <a:gd name="connsiteX4" fmla="*/ 1037927 w 1037927"/>
                <a:gd name="connsiteY4" fmla="*/ 560480 h 622756"/>
                <a:gd name="connsiteX5" fmla="*/ 975651 w 1037927"/>
                <a:gd name="connsiteY5" fmla="*/ 622756 h 622756"/>
                <a:gd name="connsiteX6" fmla="*/ 62276 w 1037927"/>
                <a:gd name="connsiteY6" fmla="*/ 622756 h 622756"/>
                <a:gd name="connsiteX7" fmla="*/ 0 w 1037927"/>
                <a:gd name="connsiteY7" fmla="*/ 560480 h 622756"/>
                <a:gd name="connsiteX8" fmla="*/ 0 w 1037927"/>
                <a:gd name="connsiteY8" fmla="*/ 62276 h 6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27" h="622756">
                  <a:moveTo>
                    <a:pt x="0" y="62276"/>
                  </a:moveTo>
                  <a:cubicBezTo>
                    <a:pt x="0" y="27882"/>
                    <a:pt x="27882" y="0"/>
                    <a:pt x="62276" y="0"/>
                  </a:cubicBezTo>
                  <a:lnTo>
                    <a:pt x="975651" y="0"/>
                  </a:lnTo>
                  <a:cubicBezTo>
                    <a:pt x="1010045" y="0"/>
                    <a:pt x="1037927" y="27882"/>
                    <a:pt x="1037927" y="62276"/>
                  </a:cubicBezTo>
                  <a:lnTo>
                    <a:pt x="1037927" y="560480"/>
                  </a:lnTo>
                  <a:cubicBezTo>
                    <a:pt x="1037927" y="594874"/>
                    <a:pt x="1010045" y="622756"/>
                    <a:pt x="975651" y="622756"/>
                  </a:cubicBezTo>
                  <a:lnTo>
                    <a:pt x="62276" y="622756"/>
                  </a:lnTo>
                  <a:cubicBezTo>
                    <a:pt x="27882" y="622756"/>
                    <a:pt x="0" y="594874"/>
                    <a:pt x="0" y="560480"/>
                  </a:cubicBezTo>
                  <a:lnTo>
                    <a:pt x="0" y="622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50" tIns="60150" rIns="60150" bIns="6015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开心</a:t>
              </a: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果冰淇淋</a:t>
              </a:r>
              <a:endParaRPr lang="en-US" altLang="zh-CN" sz="1200" kern="12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</a:t>
              </a:r>
              <a:r>
                <a:rPr lang="en-US" altLang="zh-CN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9.0</a:t>
              </a:r>
              <a:r>
                <a:rPr lang="zh-CN" altLang="en-US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200" kern="1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23346"/>
              </p:ext>
            </p:extLst>
          </p:nvPr>
        </p:nvGraphicFramePr>
        <p:xfrm>
          <a:off x="8472264" y="2220230"/>
          <a:ext cx="3343920" cy="44491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07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68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1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平台版本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 </a:t>
                      </a:r>
                      <a:r>
                        <a:rPr lang="zh-CN" altLang="en-US" sz="14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sng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Android 8.0</a:t>
                      </a:r>
                      <a:endParaRPr lang="en-US" sz="14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4"/>
                        </a:rPr>
                        <a:t>26</a:t>
                      </a:r>
                      <a:endParaRPr lang="zh-CN" altLang="en-US" sz="14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5"/>
                        </a:rPr>
                        <a:t>Android 7.0</a:t>
                      </a:r>
                      <a:endParaRPr lang="en-US" sz="14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6" tooltip="Diff Report"/>
                        </a:rPr>
                        <a:t>24</a:t>
                      </a:r>
                      <a:endParaRPr lang="zh-CN" altLang="en-US" sz="14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7"/>
                        </a:rPr>
                        <a:t>Android 6.0</a:t>
                      </a:r>
                      <a:endParaRPr lang="en-US" sz="14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8" tooltip="Diff Report"/>
                        </a:rPr>
                        <a:t>23</a:t>
                      </a:r>
                      <a:endParaRPr lang="zh-CN" altLang="en-US" sz="14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9"/>
                        </a:rPr>
                        <a:t>Android 5.1</a:t>
                      </a:r>
                      <a:endParaRPr lang="en-US" sz="14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0" tooltip="Diff Report"/>
                        </a:rPr>
                        <a:t>22</a:t>
                      </a:r>
                      <a:endParaRPr lang="zh-CN" altLang="en-US" sz="14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1"/>
                        </a:rPr>
                        <a:t>Android 5.0</a:t>
                      </a:r>
                      <a:endParaRPr lang="en-US" sz="14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2" tooltip="Diff Report"/>
                        </a:rPr>
                        <a:t>21</a:t>
                      </a:r>
                      <a:endParaRPr lang="zh-CN" altLang="en-US" sz="14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3"/>
                        </a:rPr>
                        <a:t>Android 4.4</a:t>
                      </a:r>
                      <a:endParaRPr lang="en-US" sz="14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4" tooltip="Diff Report"/>
                        </a:rPr>
                        <a:t>19</a:t>
                      </a:r>
                      <a:endParaRPr lang="zh-CN" altLang="en-US" sz="14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5"/>
                        </a:rPr>
                        <a:t>Android 4.3</a:t>
                      </a:r>
                      <a:endParaRPr lang="en-US" sz="14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6" tooltip="Diff Report"/>
                        </a:rPr>
                        <a:t>18</a:t>
                      </a:r>
                      <a:endParaRPr lang="zh-CN" altLang="en-US" sz="14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7"/>
                        </a:rPr>
                        <a:t>Android 4.2、4.2.2</a:t>
                      </a:r>
                      <a:endParaRPr lang="en-US" sz="14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8" tooltip="Diff Report"/>
                        </a:rPr>
                        <a:t>17</a:t>
                      </a:r>
                      <a:endParaRPr lang="zh-CN" altLang="en-US" sz="14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9"/>
                        </a:rPr>
                        <a:t>Android 4.1、4.1.1</a:t>
                      </a:r>
                      <a:endParaRPr lang="en-US" sz="14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0" tooltip="Diff Report"/>
                        </a:rPr>
                        <a:t>16</a:t>
                      </a:r>
                      <a:endParaRPr lang="zh-CN" altLang="en-US" sz="14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1"/>
                        </a:rPr>
                        <a:t>Android 4.0.3、4.0.4</a:t>
                      </a:r>
                      <a:endParaRPr lang="en-US" sz="14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2" tooltip="Diff Report"/>
                        </a:rPr>
                        <a:t>15</a:t>
                      </a:r>
                      <a:endParaRPr lang="zh-CN" altLang="en-US" sz="14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00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3"/>
                        </a:rPr>
                        <a:t>Android 4.0、4.0.1、4.0.2</a:t>
                      </a:r>
                      <a:endParaRPr lang="en-US" sz="14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sng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4" tooltip="Diff Report"/>
                        </a:rPr>
                        <a:t>14</a:t>
                      </a:r>
                      <a:endParaRPr lang="zh-CN" altLang="en-US" sz="1400" b="0" i="0" u="sng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4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是一个基于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Apache Ant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Apache Maven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概念的项目</a:t>
            </a:r>
            <a:r>
              <a:rPr lang="zh-CN" altLang="en-US" sz="3200" dirty="0">
                <a:solidFill>
                  <a:srgbClr val="C00000"/>
                </a:solidFill>
              </a:rPr>
              <a:t>自动化建构工具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。它使用一种基于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Groovy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的特定领域语言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(DSL)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来声明项目设置，抛弃了基于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的各种繁琐配置。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个版本下载地址：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https://services.gradle.org/distributions/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676671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中配置工程使用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47" y="2627673"/>
            <a:ext cx="9320090" cy="23042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68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74867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中配置工程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29" y="2348880"/>
            <a:ext cx="6768752" cy="42945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9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程序调试环境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真</a:t>
            </a:r>
            <a:r>
              <a:rPr lang="zh-CN" altLang="en-US" sz="3200" dirty="0">
                <a:solidFill>
                  <a:srgbClr val="FF0000"/>
                </a:solidFill>
              </a:rPr>
              <a:t>机调试，真实</a:t>
            </a:r>
            <a:r>
              <a:rPr lang="en-US" altLang="zh-CN" sz="3200" dirty="0">
                <a:solidFill>
                  <a:srgbClr val="FF0000"/>
                </a:solidFill>
              </a:rPr>
              <a:t>Android</a:t>
            </a:r>
            <a:r>
              <a:rPr lang="zh-CN" altLang="en-US" sz="3200" dirty="0">
                <a:solidFill>
                  <a:srgbClr val="FF0000"/>
                </a:solidFill>
              </a:rPr>
              <a:t>设备，打开</a:t>
            </a:r>
            <a:r>
              <a:rPr lang="en-US" altLang="zh-CN" sz="3200" dirty="0" err="1">
                <a:solidFill>
                  <a:srgbClr val="FF0000"/>
                </a:solidFill>
              </a:rPr>
              <a:t>usb</a:t>
            </a:r>
            <a:r>
              <a:rPr lang="zh-CN" altLang="en-US" sz="3200" dirty="0">
                <a:solidFill>
                  <a:srgbClr val="FF0000"/>
                </a:solidFill>
              </a:rPr>
              <a:t>调试选项进行</a:t>
            </a:r>
            <a:r>
              <a:rPr lang="zh-CN" altLang="en-US" sz="3200" dirty="0" smtClean="0">
                <a:solidFill>
                  <a:srgbClr val="FF0000"/>
                </a:solidFill>
              </a:rPr>
              <a:t>调试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rgbClr val="FF0000"/>
                </a:solidFill>
              </a:rPr>
              <a:t>Google</a:t>
            </a:r>
            <a:r>
              <a:rPr lang="zh-CN" altLang="en-US" sz="3200" dirty="0">
                <a:solidFill>
                  <a:srgbClr val="FF0000"/>
                </a:solidFill>
              </a:rPr>
              <a:t>原生模拟器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Genymotion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虚拟机安装配置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不支持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ARM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结构的应用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夜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神模拟器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天天模拟器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6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2884638"/>
            <a:ext cx="6267231" cy="36406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为什么学习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开发人员需求缺口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2884638"/>
            <a:ext cx="6267231" cy="380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03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程序调试环境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Genymotion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虚拟机安装配置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http://jingyan.baidu.com/article/3ea51489e7d8bd52e61bba36.html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3453436" y="4848580"/>
            <a:ext cx="4507965" cy="685801"/>
            <a:chOff x="4828395" y="764704"/>
            <a:chExt cx="4507965" cy="685801"/>
          </a:xfrm>
        </p:grpSpPr>
        <p:sp>
          <p:nvSpPr>
            <p:cNvPr id="12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开发环境</a:t>
              </a:r>
            </a:p>
          </p:txBody>
        </p:sp>
        <p:grpSp>
          <p:nvGrpSpPr>
            <p:cNvPr id="122" name="组合 12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23" name="组合 12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2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12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9" name="组合 78"/>
          <p:cNvGrpSpPr/>
          <p:nvPr/>
        </p:nvGrpSpPr>
        <p:grpSpPr>
          <a:xfrm>
            <a:off x="3453436" y="4029424"/>
            <a:ext cx="4507965" cy="685801"/>
            <a:chOff x="4828395" y="764704"/>
            <a:chExt cx="4507965" cy="685801"/>
          </a:xfrm>
        </p:grpSpPr>
        <p:sp>
          <p:nvSpPr>
            <p:cNvPr id="8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系统框架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组合 69"/>
          <p:cNvGrpSpPr/>
          <p:nvPr/>
        </p:nvGrpSpPr>
        <p:grpSpPr>
          <a:xfrm>
            <a:off x="3453436" y="3210268"/>
            <a:ext cx="4507965" cy="685801"/>
            <a:chOff x="4828395" y="764704"/>
            <a:chExt cx="4507965" cy="685801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学习路线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0" name="组合 109"/>
          <p:cNvGrpSpPr/>
          <p:nvPr/>
        </p:nvGrpSpPr>
        <p:grpSpPr>
          <a:xfrm>
            <a:off x="3467195" y="2391112"/>
            <a:ext cx="4507965" cy="685801"/>
            <a:chOff x="4828395" y="764704"/>
            <a:chExt cx="4507965" cy="685801"/>
          </a:xfrm>
        </p:grpSpPr>
        <p:sp>
          <p:nvSpPr>
            <p:cNvPr id="11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11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453436" y="1580482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课程介绍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453436" y="5695527"/>
            <a:ext cx="4507965" cy="685801"/>
            <a:chOff x="3467195" y="1571956"/>
            <a:chExt cx="4507965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0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61255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工程建立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工程建立演示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程序的编写运行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工程导出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工程导入</a:t>
            </a:r>
          </a:p>
        </p:txBody>
      </p:sp>
    </p:spTree>
    <p:extLst>
      <p:ext uri="{BB962C8B-B14F-4D97-AF65-F5344CB8AC3E}">
        <p14:creationId xmlns:p14="http://schemas.microsoft.com/office/powerpoint/2010/main" val="36395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Studio</a:t>
            </a:r>
            <a:r>
              <a:rPr lang="zh-CN" altLang="en-US" dirty="0"/>
              <a:t>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484785"/>
            <a:ext cx="6624736" cy="5256583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Android</a:t>
            </a:r>
            <a:r>
              <a:rPr lang="zh-CN" altLang="en-US" sz="3200" dirty="0">
                <a:solidFill>
                  <a:srgbClr val="C00000"/>
                </a:solidFill>
              </a:rPr>
              <a:t>视图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列出一个工程的常用文件夹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文件单独列出，方便修改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推荐使用此视图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为根目录列出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一般的工程常用的是一个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模块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可看到工程中所有文件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以包为单位列出所有的源代码及资源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388" y="1628800"/>
            <a:ext cx="4671485" cy="46805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82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55840" y="1556792"/>
            <a:ext cx="7316116" cy="1728191"/>
          </a:xfrm>
        </p:spPr>
        <p:txBody>
          <a:bodyPr/>
          <a:lstStyle/>
          <a:p>
            <a:r>
              <a:rPr lang="en-US" altLang="zh-CN" sz="3200" dirty="0">
                <a:solidFill>
                  <a:srgbClr val="C00000"/>
                </a:solidFill>
              </a:rPr>
              <a:t>Java</a:t>
            </a:r>
            <a:r>
              <a:rPr lang="zh-CN" altLang="en-US" sz="3200" dirty="0">
                <a:solidFill>
                  <a:srgbClr val="C00000"/>
                </a:solidFill>
              </a:rPr>
              <a:t>目录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是源代码目录，所有的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文件都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保存在此目录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MainActivity.java</a:t>
            </a:r>
            <a:r>
              <a: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文件的代码如下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0383"/>
              </p:ext>
            </p:extLst>
          </p:nvPr>
        </p:nvGraphicFramePr>
        <p:xfrm>
          <a:off x="4655840" y="3573016"/>
          <a:ext cx="7316116" cy="273630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3161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36304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8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public class HelloAndroid extends </a:t>
                      </a:r>
                      <a:r>
                        <a:rPr lang="en-US" altLang="zh-CN" sz="1800" b="1" kern="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AppCompatActivity </a:t>
                      </a:r>
                      <a:r>
                        <a:rPr lang="en-US" sz="18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{</a:t>
                      </a:r>
                      <a:endParaRPr lang="zh-CN" sz="18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8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/** Called when the activity is first created. */</a:t>
                      </a:r>
                      <a:endParaRPr lang="zh-CN" sz="18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8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</a:t>
                      </a:r>
                      <a:endParaRPr lang="en-US" altLang="zh-CN" sz="1800" b="1" kern="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@Override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protected void onCreate(Bundle savedInstanceState) {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super.onCreate(savedInstanceState);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setContentView(R.layout.activity_main);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</a:t>
                      </a:r>
                      <a:endParaRPr lang="zh-CN" sz="18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700808"/>
            <a:ext cx="3943586" cy="32403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39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0" dirty="0">
                <a:latin typeface="Times New Roman" pitchFamily="18" charset="0"/>
                <a:ea typeface="宋体"/>
                <a:cs typeface="Times New Roman" pitchFamily="18" charset="0"/>
              </a:rPr>
              <a:t>Activity VS </a:t>
            </a:r>
            <a:r>
              <a:rPr lang="en-US" altLang="zh-CN" kern="0" dirty="0" err="1">
                <a:latin typeface="Times New Roman" pitchFamily="18" charset="0"/>
                <a:ea typeface="宋体"/>
                <a:cs typeface="Times New Roman" pitchFamily="18" charset="0"/>
              </a:rPr>
              <a:t>AppCompatActivity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83432" y="1484785"/>
            <a:ext cx="10225136" cy="232068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在早期的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Eclipse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环境中，默认继承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在最新的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环境中，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 Level &gt;19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时，默认继承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APPCompatActivity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MainActivity.java</a:t>
            </a:r>
            <a:r>
              <a: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文件的代码如下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zh-CN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25548"/>
              </p:ext>
            </p:extLst>
          </p:nvPr>
        </p:nvGraphicFramePr>
        <p:xfrm>
          <a:off x="47328" y="3838934"/>
          <a:ext cx="5904656" cy="19507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9046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55775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public class </a:t>
                      </a:r>
                      <a:r>
                        <a:rPr lang="en-US" sz="16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HelloAndroid</a:t>
                      </a: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extends Activity {</a:t>
                      </a:r>
                      <a:endParaRPr lang="zh-CN" sz="16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</a:t>
                      </a:r>
                      <a:r>
                        <a:rPr lang="en-US" sz="16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/** </a:t>
                      </a: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Called when the activity is first created. */</a:t>
                      </a:r>
                      <a:endParaRPr lang="zh-CN" sz="16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@Override</a:t>
                      </a:r>
                      <a:endParaRPr lang="zh-CN" sz="16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</a:t>
                      </a:r>
                      <a:r>
                        <a:rPr lang="en-US" sz="16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public </a:t>
                      </a: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void </a:t>
                      </a:r>
                      <a:r>
                        <a:rPr lang="en-US" sz="16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onCreate</a:t>
                      </a: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(Bundle </a:t>
                      </a:r>
                      <a:r>
                        <a:rPr lang="en-US" sz="16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 {</a:t>
                      </a:r>
                      <a:endParaRPr lang="zh-CN" sz="16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16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super.onCreate</a:t>
                      </a: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16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16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setContentView</a:t>
                      </a: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R.layout.main</a:t>
                      </a: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16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}</a:t>
                      </a:r>
                      <a:endParaRPr lang="zh-CN" sz="16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</a:t>
                      </a:r>
                      <a:endParaRPr lang="zh-CN" sz="16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6749"/>
              </p:ext>
            </p:extLst>
          </p:nvPr>
        </p:nvGraphicFramePr>
        <p:xfrm>
          <a:off x="6023992" y="3838934"/>
          <a:ext cx="6096000" cy="19507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09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55774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public class </a:t>
                      </a:r>
                      <a:r>
                        <a:rPr lang="en-US" sz="16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HelloAndroid</a:t>
                      </a: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extends </a:t>
                      </a:r>
                      <a:r>
                        <a:rPr lang="en-US" sz="16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AppCompatActivity</a:t>
                      </a: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{</a:t>
                      </a:r>
                      <a:endParaRPr lang="zh-CN" sz="16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</a:t>
                      </a:r>
                      <a:r>
                        <a:rPr lang="en-US" sz="16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/** </a:t>
                      </a: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Called when the activity is first created. */</a:t>
                      </a:r>
                      <a:endParaRPr lang="zh-CN" sz="16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@Override</a:t>
                      </a:r>
                      <a:endParaRPr lang="zh-CN" sz="16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public void </a:t>
                      </a:r>
                      <a:r>
                        <a:rPr lang="en-US" sz="16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onCreate</a:t>
                      </a: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(Bundle </a:t>
                      </a:r>
                      <a:r>
                        <a:rPr lang="en-US" sz="16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 {</a:t>
                      </a:r>
                      <a:endParaRPr lang="zh-CN" sz="16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16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super.onCreate</a:t>
                      </a: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16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16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setContentView</a:t>
                      </a: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R.layout.main</a:t>
                      </a: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);</a:t>
                      </a:r>
                      <a:endParaRPr lang="zh-CN" sz="16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}</a:t>
                      </a:r>
                      <a:endParaRPr lang="zh-CN" sz="16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16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</a:t>
                      </a:r>
                      <a:endParaRPr lang="zh-CN" sz="16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3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build</a:t>
            </a:r>
            <a:r>
              <a:rPr lang="zh-CN" altLang="en-US" sz="3200" dirty="0" smtClean="0">
                <a:solidFill>
                  <a:srgbClr val="C00000"/>
                </a:solidFill>
              </a:rPr>
              <a:t>目录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用来保存编译后</a:t>
            </a:r>
            <a:r>
              <a:rPr lang="zh-CN" altLang="en-US" sz="3200" dirty="0" smtClean="0">
                <a:solidFill>
                  <a:srgbClr val="C00000"/>
                </a:solidFill>
              </a:rPr>
              <a:t>自动</a:t>
            </a:r>
            <a:r>
              <a:rPr lang="zh-CN" altLang="en-US" sz="3200" dirty="0">
                <a:solidFill>
                  <a:srgbClr val="C00000"/>
                </a:solidFill>
              </a:rPr>
              <a:t>生成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的文件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，例如：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R.java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R.java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文件是自动生成的文件，</a:t>
            </a:r>
            <a:r>
              <a: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包含对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r>
              <a: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layout</a:t>
            </a:r>
            <a:r>
              <a: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values</a:t>
            </a:r>
            <a:r>
              <a: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目录内的资源的引用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程序能够直接通过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类引用目录中的资源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R.java</a:t>
            </a:r>
            <a:r>
              <a:rPr lang="zh-CN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文件不能手工修改，如果资源目录中增加了资源</a:t>
            </a:r>
            <a:r>
              <a:rPr lang="zh-CN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后会自动添加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R.java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文件在</a:t>
            </a:r>
            <a:r>
              <a:rPr lang="en-US" altLang="zh-CN" sz="2800" dirty="0">
                <a:solidFill>
                  <a:srgbClr val="C00000"/>
                </a:solidFill>
              </a:rPr>
              <a:t>AS</a:t>
            </a:r>
            <a:r>
              <a:rPr lang="zh-CN" altLang="en-US" sz="2800" dirty="0">
                <a:solidFill>
                  <a:srgbClr val="C00000"/>
                </a:solidFill>
              </a:rPr>
              <a:t>中默认不可见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2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600201"/>
            <a:ext cx="6624736" cy="4525963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：目录中存储工程的所有资源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：图片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资源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layout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：布局资源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mipmap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：图片资源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values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：常量配置资源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colors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：颜色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dimems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：距离，长度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：字符常量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sytles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：主题，样式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480" y="2132856"/>
            <a:ext cx="3888432" cy="424749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51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460028"/>
              </p:ext>
            </p:extLst>
          </p:nvPr>
        </p:nvGraphicFramePr>
        <p:xfrm>
          <a:off x="1559496" y="2204864"/>
          <a:ext cx="9480159" cy="4572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4801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57264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0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0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&lt;android.support.constraint.ConstraintLayout 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0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xmlns:android="http://schemas.android.com/apk/res/android" 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0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android:layout_width="match_parent"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0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android:layout_height="match_parent"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0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tools:context="net.onest.myapplication.MainActivity"&gt;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0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&lt;TextView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0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android:layout_width="wrap_content"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0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android:layout_height="wrap_content"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0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android:text="Hello World!"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0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app:layout_constraintBottom_toBottomOf="parent"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0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app:layout_constraintLeft_toLeftOf="parent"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0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app:layout_constraintRight_toRightOf="parent"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0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app:layout_constraintTop_toTopOf="parent" /&gt;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0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&lt;/android.support.constraint.ConstraintLayout&gt;</a:t>
                      </a:r>
                      <a:endParaRPr lang="zh-CN" sz="2000" b="1" kern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9299376" cy="6766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文件的代码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3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strings.xml</a:t>
            </a:r>
            <a:r>
              <a:rPr lang="zh-CN" altLang="en-US" sz="3200" dirty="0"/>
              <a:t>文件的</a:t>
            </a:r>
            <a:r>
              <a:rPr lang="zh-CN" altLang="en-US" sz="3200" dirty="0" smtClean="0"/>
              <a:t>代码</a:t>
            </a:r>
            <a:endParaRPr lang="en-US" altLang="zh-CN" sz="32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800" dirty="0" smtClean="0"/>
              <a:t>定义项目中用到的字符串常量</a:t>
            </a:r>
            <a:endParaRPr lang="en-US" altLang="zh-CN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15762"/>
              </p:ext>
            </p:extLst>
          </p:nvPr>
        </p:nvGraphicFramePr>
        <p:xfrm>
          <a:off x="1487488" y="2204864"/>
          <a:ext cx="9361041" cy="12192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3610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0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&lt;resources&gt;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0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&lt;string name="app_name"&gt;My Application&lt;/string&gt;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0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&lt;/resources&gt;</a:t>
                      </a:r>
                      <a:endParaRPr lang="zh-CN" sz="2000" b="1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0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上课时间及授课方式</a:t>
            </a:r>
          </a:p>
          <a:p>
            <a:pPr lvl="2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zh-CN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授课时间每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周三个半天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考核</a:t>
            </a:r>
            <a:r>
              <a: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方式</a:t>
            </a:r>
          </a:p>
          <a:p>
            <a:pPr lvl="2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zh-CN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平时成绩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</a:t>
            </a:r>
            <a:r>
              <a:rPr lang="zh-CN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分（作业、</a:t>
            </a:r>
            <a:r>
              <a:rPr lang="zh-CN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综合</a:t>
            </a:r>
            <a:r>
              <a:rPr lang="zh-CN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表现）</a:t>
            </a:r>
            <a:endParaRPr lang="zh-CN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zh-CN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期末考试成绩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</a:t>
            </a:r>
            <a:endParaRPr lang="zh-CN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983432" y="1600201"/>
            <a:ext cx="6340614" cy="4525963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格式的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程序声明文件，包含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了运行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程序的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重要信息，这些信息包含</a:t>
            </a:r>
            <a:r>
              <a:rPr lang="zh-CN" altLang="en-US" sz="3200" dirty="0">
                <a:solidFill>
                  <a:srgbClr val="FF0000"/>
                </a:solidFill>
              </a:rPr>
              <a:t>应用程序名称、图标、包名称、模块组成、授权和</a:t>
            </a:r>
            <a:r>
              <a:rPr lang="en-US" altLang="zh-CN" sz="3200" dirty="0">
                <a:solidFill>
                  <a:srgbClr val="FF0000"/>
                </a:solidFill>
              </a:rPr>
              <a:t>SDK</a:t>
            </a:r>
            <a:r>
              <a:rPr lang="zh-CN" altLang="en-US" sz="3200" dirty="0">
                <a:solidFill>
                  <a:srgbClr val="FF0000"/>
                </a:solidFill>
              </a:rPr>
              <a:t>最低版本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每个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程序必须包含一个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</a:p>
        </p:txBody>
      </p:sp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6324601" y="2895600"/>
            <a:ext cx="45323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900">
                <a:latin typeface="Arial Unicode MS" pitchFamily="34" charset="-122"/>
                <a:ea typeface="宋体" pitchFamily="2" charset="-122"/>
                <a:cs typeface="Courier New" pitchFamily="49" charset="0"/>
              </a:rPr>
              <a:t>"</a:t>
            </a:r>
            <a:endParaRPr lang="en-US" altLang="zh-CN" sz="800">
              <a:ea typeface="宋体" pitchFamily="2" charset="-122"/>
              <a:cs typeface="Courier New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1700808"/>
            <a:ext cx="4558493" cy="361569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896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839416" y="1423319"/>
            <a:ext cx="9361040" cy="781546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文件的代码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92194"/>
              </p:ext>
            </p:extLst>
          </p:nvPr>
        </p:nvGraphicFramePr>
        <p:xfrm>
          <a:off x="1177243" y="1920240"/>
          <a:ext cx="9937104" cy="49377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937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37037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kern="0" dirty="0" smtClean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&lt;?xml version="1.0" encoding="utf-8"?&gt;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kern="0" dirty="0" smtClean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&lt;manifest xmlns:android="http://schemas.android.com/apk/res/android"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kern="0" dirty="0" smtClean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package="net.onest.myapplication"&gt;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kern="0" dirty="0" smtClean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&lt;application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kern="0" dirty="0" smtClean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android:allowBackup="true"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kern="0" dirty="0" smtClean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android:icon="@mipmap/ic_launcher"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kern="0" dirty="0" smtClean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</a:t>
                      </a:r>
                      <a:r>
                        <a:rPr lang="en-US" sz="1800" b="1" kern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android:label="@string/app_name"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kern="0" dirty="0" smtClean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android:roundIcon="@mipmap/ic_launcher_round"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kern="0" dirty="0" smtClean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android:supportsRtl="true"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kern="0" dirty="0" smtClean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android:theme="@style/AppTheme"&gt;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kern="0" dirty="0" smtClean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&lt;activity android:name=".MainActivity"&gt;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kern="0" dirty="0" smtClean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    &lt;intent-filter&gt;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kern="0" dirty="0" smtClean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        &lt;action android:name="android.intent.action.MAIN" /&gt;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kern="0" dirty="0" smtClean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        &lt;category android:name="android.intent.category.LAUNCHER" /&gt;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kern="0" dirty="0" smtClean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    &lt;/intent-filter&gt;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kern="0" dirty="0" smtClean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    &lt;/activity&gt;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kern="0" dirty="0" smtClean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    &lt;/application&gt;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kern="0" dirty="0" smtClean="0">
                          <a:latin typeface="Consolas" panose="020B0609020204030204" pitchFamily="49" charset="0"/>
                          <a:ea typeface="宋体"/>
                          <a:cs typeface="Courier New"/>
                        </a:rPr>
                        <a:t>&lt;/manifest&gt;</a:t>
                      </a:r>
                      <a:endParaRPr lang="zh-CN" altLang="en-US" sz="1800" b="1" kern="100" dirty="0">
                        <a:latin typeface="Consolas" panose="020B0609020204030204" pitchFamily="49" charset="0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3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997151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文件的根元素是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manifest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，子属性包括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xmlns:android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android:versionCode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android:versionName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xmlns:android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定义了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的命名空间，值为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http://schemas.android.com/apk/res/android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定义了应用程序的包名称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android:versionCode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定义了应用程序的版本号，是一个整数值，数值越大说明版本越新，但仅在程序内部使用，并不提供给应用程序的使用者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android:versionName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定义了应用程序的版本名称，是一个字符串，仅限于为用户提供一个版本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标识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9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manifest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元素仅能包含一个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元素中能够声明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程序中最重要的四个组成部分，包括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BroadcastReceiver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，所定义的属性将影响所有组成部分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android:icon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定义了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应用程序的图标，其中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@mipmap/ic_launcher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一种资源引用方式，表示资源类型是图像，资源名称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ic_launcher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对应的资源文件为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res/mipmap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目录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下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ic_launcher.png</a:t>
            </a:r>
          </a:p>
          <a:p>
            <a:pPr lvl="1">
              <a:spcBef>
                <a:spcPts val="1200"/>
              </a:spcBef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android:label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则定义了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应用程序的标签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名称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元素是对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子类的声明，必须在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文件中声明的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才能在用户界面中显示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android:name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定义了实现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类的名称，可以是完整的类名称，也可以是简化后的类名称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android:label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则定义了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的标签名称，标签名称将在用户界面的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上部显示，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string/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app_name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属于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资源引用，表示资源类型是字符串，资源名称为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app_name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，资源保存在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res/values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目录下的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strings.xml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2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intent-filter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中声明了两个子元素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intent-filter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使程序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在启动时，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将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MainActivity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这个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作为默认启动模块</a:t>
            </a:r>
          </a:p>
          <a:p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7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应用程序的构成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92" y="1700808"/>
            <a:ext cx="591502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9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程序结构</a:t>
            </a:r>
            <a:endParaRPr lang="zh-CN" altLang="en-US" dirty="0">
              <a:latin typeface="+mj-ea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983433" y="1600201"/>
            <a:ext cx="6229228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相关文件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C00000"/>
                </a:solidFill>
              </a:rPr>
              <a:t>Project</a:t>
            </a:r>
            <a:r>
              <a:rPr lang="zh-CN" altLang="en-US" sz="3200" dirty="0">
                <a:solidFill>
                  <a:srgbClr val="C00000"/>
                </a:solidFill>
              </a:rPr>
              <a:t>：</a:t>
            </a:r>
            <a:r>
              <a:rPr lang="en-US" altLang="zh-CN" sz="3200" dirty="0" err="1">
                <a:solidFill>
                  <a:srgbClr val="C00000"/>
                </a:solidFill>
              </a:rPr>
              <a:t>build.gradle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</a:rPr>
              <a:t>Moudle1</a:t>
            </a:r>
            <a:r>
              <a:rPr lang="zh-CN" altLang="en-US" sz="2800" dirty="0">
                <a:solidFill>
                  <a:srgbClr val="C00000"/>
                </a:solidFill>
              </a:rPr>
              <a:t>：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</a:rPr>
              <a:t>build.gradle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</a:rPr>
              <a:t>Moudle2</a:t>
            </a:r>
            <a:r>
              <a:rPr lang="zh-CN" altLang="en-US" sz="2800" dirty="0">
                <a:solidFill>
                  <a:srgbClr val="C00000"/>
                </a:solidFill>
              </a:rPr>
              <a:t>：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</a:rPr>
              <a:t>build.gradle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</a:rPr>
              <a:t>Moudle3</a:t>
            </a:r>
            <a:r>
              <a:rPr lang="zh-CN" altLang="en-US" sz="2800" dirty="0">
                <a:solidFill>
                  <a:srgbClr val="C00000"/>
                </a:solidFill>
              </a:rPr>
              <a:t>：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</a:rPr>
              <a:t>build.gradle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</a:rPr>
              <a:t>…</a:t>
            </a:r>
          </a:p>
          <a:p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283" y="1916832"/>
            <a:ext cx="3437739" cy="312494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62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程序编写运行，显示自己的名字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工程导出，找到工程目录复制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工程导入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工程导入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</a:t>
            </a:r>
            <a:endParaRPr lang="zh-CN" alt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Eclipse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工程导入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（问题会多）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修改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SDK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的版本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修改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gradle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的版本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3453436" y="5667735"/>
            <a:ext cx="4507965" cy="685801"/>
            <a:chOff x="4828395" y="764704"/>
            <a:chExt cx="4507965" cy="685801"/>
          </a:xfrm>
        </p:grpSpPr>
        <p:sp>
          <p:nvSpPr>
            <p:cNvPr id="8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9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9" name="组合 118"/>
          <p:cNvGrpSpPr/>
          <p:nvPr/>
        </p:nvGrpSpPr>
        <p:grpSpPr>
          <a:xfrm>
            <a:off x="3453436" y="4848580"/>
            <a:ext cx="4507965" cy="685801"/>
            <a:chOff x="4828395" y="764704"/>
            <a:chExt cx="4507965" cy="685801"/>
          </a:xfrm>
        </p:grpSpPr>
        <p:sp>
          <p:nvSpPr>
            <p:cNvPr id="12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开发环境</a:t>
              </a:r>
            </a:p>
          </p:txBody>
        </p:sp>
        <p:grpSp>
          <p:nvGrpSpPr>
            <p:cNvPr id="122" name="组合 12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23" name="组合 12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2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12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9" name="组合 78"/>
          <p:cNvGrpSpPr/>
          <p:nvPr/>
        </p:nvGrpSpPr>
        <p:grpSpPr>
          <a:xfrm>
            <a:off x="3453436" y="4029424"/>
            <a:ext cx="4507965" cy="685801"/>
            <a:chOff x="4828395" y="764704"/>
            <a:chExt cx="4507965" cy="685801"/>
          </a:xfrm>
        </p:grpSpPr>
        <p:sp>
          <p:nvSpPr>
            <p:cNvPr id="8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系统框架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组合 69"/>
          <p:cNvGrpSpPr/>
          <p:nvPr/>
        </p:nvGrpSpPr>
        <p:grpSpPr>
          <a:xfrm>
            <a:off x="3453436" y="3210268"/>
            <a:ext cx="4507965" cy="685801"/>
            <a:chOff x="4828395" y="764704"/>
            <a:chExt cx="4507965" cy="685801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学习路线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0" name="组合 109"/>
          <p:cNvGrpSpPr/>
          <p:nvPr/>
        </p:nvGrpSpPr>
        <p:grpSpPr>
          <a:xfrm>
            <a:off x="3467195" y="2391112"/>
            <a:ext cx="4507965" cy="685801"/>
            <a:chOff x="4828395" y="764704"/>
            <a:chExt cx="4507965" cy="685801"/>
          </a:xfrm>
        </p:grpSpPr>
        <p:sp>
          <p:nvSpPr>
            <p:cNvPr id="11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11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453436" y="1580482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课程介绍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1122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9776" y="2204864"/>
            <a:ext cx="761063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百度、谷歌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http://developer.android.com/index.html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://www.android-studio.org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https://developer.android.google.cn/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884023"/>
            <a:ext cx="3130989" cy="4174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76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LogCat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612775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工具是查看系统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信息的工具，可以获得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系统运行时打印的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信息。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276" y="3501008"/>
            <a:ext cx="8028384" cy="233458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7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LogCat</a:t>
            </a:r>
            <a:r>
              <a:rPr lang="zh-CN" altLang="en-US" dirty="0"/>
              <a:t>的使用</a:t>
            </a:r>
            <a:endParaRPr lang="zh-CN" altLang="en-US" dirty="0">
              <a:latin typeface="+mj-ea"/>
            </a:endParaRPr>
          </a:p>
        </p:txBody>
      </p:sp>
      <p:sp>
        <p:nvSpPr>
          <p:cNvPr id="47107" name="内容占位符 4"/>
          <p:cNvSpPr>
            <a:spLocks noGrp="1"/>
          </p:cNvSpPr>
          <p:nvPr>
            <p:ph idx="1"/>
          </p:nvPr>
        </p:nvSpPr>
        <p:spPr>
          <a:xfrm>
            <a:off x="839416" y="1495326"/>
            <a:ext cx="11089232" cy="4525963"/>
          </a:xfrm>
        </p:spPr>
        <p:txBody>
          <a:bodyPr>
            <a:noAutofit/>
          </a:bodyPr>
          <a:lstStyle/>
          <a:p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的右上方的五个字母表示五种不同类型的日志信息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，他们的级别依次增高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[V]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详细（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Verbose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）信息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[D]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调试（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Debug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）信息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[I]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通告（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）信息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</a:t>
            </a: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[W]: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警告（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Warn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信息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[E]</a:t>
            </a:r>
            <a:r>
              <a:rPr lang="zh-CN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错误（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Error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4071198"/>
            <a:ext cx="6120680" cy="202044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79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LogCat</a:t>
            </a:r>
            <a:r>
              <a:rPr lang="zh-CN" altLang="en-US" dirty="0"/>
              <a:t>的使用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9728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中，用户可以通过五个字母图标选择显示的信息类型，级别高于所选类型的信息也会在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中显示，但级别低于所选类型的信息则不会被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284984"/>
            <a:ext cx="5411413" cy="3132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1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LogCat</a:t>
            </a:r>
            <a:r>
              <a:rPr lang="zh-CN" altLang="en-US" dirty="0"/>
              <a:t>的使用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945216" cy="499715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程序调试步骤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引入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android.util.Log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Log.v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Log.d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Log.i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Log.w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Log.e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五个函数在程序中设置“日志点”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程序运行到“日志点”时，应用程序的日志信息便被发送到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判断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“日志点”信息与预期的内容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是否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一致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进而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判断程序是否存在错误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Log.v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用来记录详细信息，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Log.d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用来记录调试信息，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Log.i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用来记录通告信息，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Log.w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用来记录警告信息，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Log.e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用来记录通错误信息</a:t>
            </a:r>
          </a:p>
          <a:p>
            <a:pPr lvl="3"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7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6915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希望各位同学可胜任如下职位：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手机应用开发工程师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系统开发工程师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测试工程师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产品策划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UI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设计师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产品运营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管理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智能设备（智能家居、汽车电子、通讯设备、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GPS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、航天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设备、医疗器械）开发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工程师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453436" y="1580482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课程介绍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453436" y="2383159"/>
            <a:ext cx="4507965" cy="685801"/>
            <a:chOff x="3467195" y="1571956"/>
            <a:chExt cx="4507965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10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3453436" y="3210268"/>
            <a:ext cx="4507965" cy="685801"/>
            <a:chOff x="4828395" y="764704"/>
            <a:chExt cx="4507965" cy="685801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学习路线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9" name="组合 78"/>
          <p:cNvGrpSpPr/>
          <p:nvPr/>
        </p:nvGrpSpPr>
        <p:grpSpPr>
          <a:xfrm>
            <a:off x="3453436" y="4029424"/>
            <a:ext cx="4507965" cy="685801"/>
            <a:chOff x="4828395" y="764704"/>
            <a:chExt cx="4507965" cy="685801"/>
          </a:xfrm>
        </p:grpSpPr>
        <p:sp>
          <p:nvSpPr>
            <p:cNvPr id="8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系统框架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8" name="组合 87"/>
          <p:cNvGrpSpPr/>
          <p:nvPr/>
        </p:nvGrpSpPr>
        <p:grpSpPr>
          <a:xfrm>
            <a:off x="3453436" y="4848580"/>
            <a:ext cx="4507965" cy="685801"/>
            <a:chOff x="4828395" y="764704"/>
            <a:chExt cx="4507965" cy="685801"/>
          </a:xfrm>
        </p:grpSpPr>
        <p:sp>
          <p:nvSpPr>
            <p:cNvPr id="8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开发环境</a:t>
              </a: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9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7" name="组合 96"/>
          <p:cNvGrpSpPr/>
          <p:nvPr/>
        </p:nvGrpSpPr>
        <p:grpSpPr>
          <a:xfrm>
            <a:off x="3453436" y="5667735"/>
            <a:ext cx="4507965" cy="685801"/>
            <a:chOff x="4828395" y="764704"/>
            <a:chExt cx="4507965" cy="685801"/>
          </a:xfrm>
        </p:grpSpPr>
        <p:sp>
          <p:nvSpPr>
            <p:cNvPr id="9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0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241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简介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8883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公司和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开放手机联盟领导及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开发的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平台的、开源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的智能操作系统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平台由操作系统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、中间件、用户界面和应用软件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组成。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401" y="3579352"/>
            <a:ext cx="2864751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3579352"/>
            <a:ext cx="1615058" cy="162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253" y="3579352"/>
            <a:ext cx="4105730" cy="2685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3131" y="3437643"/>
            <a:ext cx="4256444" cy="296908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57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常见机型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06" y="4100317"/>
            <a:ext cx="2041713" cy="22796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753" y="1508928"/>
            <a:ext cx="2122500" cy="24294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687" y="4019606"/>
            <a:ext cx="2171812" cy="24410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377" y="1543162"/>
            <a:ext cx="1944216" cy="23952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63" y="1527924"/>
            <a:ext cx="2091122" cy="24104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633034"/>
            <a:ext cx="2401753" cy="23442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85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4645</TotalTime>
  <Words>2810</Words>
  <Application>Microsoft Office PowerPoint</Application>
  <PresentationFormat>自定义</PresentationFormat>
  <Paragraphs>622</Paragraphs>
  <Slides>54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2_Office 主题</vt:lpstr>
      <vt:lpstr>第一讲 Android简介与环境搭建</vt:lpstr>
      <vt:lpstr>目录</vt:lpstr>
      <vt:lpstr>课程意义</vt:lpstr>
      <vt:lpstr>课程介绍</vt:lpstr>
      <vt:lpstr>参考资料</vt:lpstr>
      <vt:lpstr>课程目标</vt:lpstr>
      <vt:lpstr>目录</vt:lpstr>
      <vt:lpstr>Android简介</vt:lpstr>
      <vt:lpstr>Android常见机型</vt:lpstr>
      <vt:lpstr>目录</vt:lpstr>
      <vt:lpstr>Android学习路线</vt:lpstr>
      <vt:lpstr>目录</vt:lpstr>
      <vt:lpstr>Android系统框架</vt:lpstr>
      <vt:lpstr>Android系统框架</vt:lpstr>
      <vt:lpstr>Android系统框架</vt:lpstr>
      <vt:lpstr>Android系统框架</vt:lpstr>
      <vt:lpstr>Android系统框架</vt:lpstr>
      <vt:lpstr>Android系统框架</vt:lpstr>
      <vt:lpstr>Android系统框架</vt:lpstr>
      <vt:lpstr>Android系统框架</vt:lpstr>
      <vt:lpstr>目录</vt:lpstr>
      <vt:lpstr>Android Studio环境配置</vt:lpstr>
      <vt:lpstr>Android SDK简介</vt:lpstr>
      <vt:lpstr>Android SDK的目录结构</vt:lpstr>
      <vt:lpstr>Android的版本</vt:lpstr>
      <vt:lpstr>Gradle环境配置</vt:lpstr>
      <vt:lpstr>Gradle环境配置</vt:lpstr>
      <vt:lpstr>Gradle环境配置</vt:lpstr>
      <vt:lpstr>Android程序调试环境</vt:lpstr>
      <vt:lpstr>Android程序调试环境</vt:lpstr>
      <vt:lpstr>目录</vt:lpstr>
      <vt:lpstr>Android工程建立</vt:lpstr>
      <vt:lpstr>Android Studio视图</vt:lpstr>
      <vt:lpstr>Android程序结构</vt:lpstr>
      <vt:lpstr>Activity VS AppCompatActivity</vt:lpstr>
      <vt:lpstr>Android程序结构</vt:lpstr>
      <vt:lpstr>Android程序结构</vt:lpstr>
      <vt:lpstr>Android程序结构</vt:lpstr>
      <vt:lpstr>Android程序结构</vt:lpstr>
      <vt:lpstr>Android程序结构</vt:lpstr>
      <vt:lpstr>Android程序结构</vt:lpstr>
      <vt:lpstr>Android程序结构</vt:lpstr>
      <vt:lpstr>Android程序结构</vt:lpstr>
      <vt:lpstr>Android程序结构</vt:lpstr>
      <vt:lpstr>Android程序结构</vt:lpstr>
      <vt:lpstr>Android应用程序的构成</vt:lpstr>
      <vt:lpstr>Android程序结构</vt:lpstr>
      <vt:lpstr>Android课堂练习</vt:lpstr>
      <vt:lpstr>目录</vt:lpstr>
      <vt:lpstr>LogCat的使用</vt:lpstr>
      <vt:lpstr>LogCat的使用</vt:lpstr>
      <vt:lpstr>LogCat的使用</vt:lpstr>
      <vt:lpstr>LogCat的使用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用户</cp:lastModifiedBy>
  <cp:revision>394</cp:revision>
  <dcterms:created xsi:type="dcterms:W3CDTF">2012-01-28T13:55:28Z</dcterms:created>
  <dcterms:modified xsi:type="dcterms:W3CDTF">2018-09-10T16:44:43Z</dcterms:modified>
</cp:coreProperties>
</file>