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30"/>
  </p:notesMasterIdLst>
  <p:sldIdLst>
    <p:sldId id="351" r:id="rId2"/>
    <p:sldId id="531" r:id="rId3"/>
    <p:sldId id="564" r:id="rId4"/>
    <p:sldId id="533" r:id="rId5"/>
    <p:sldId id="534" r:id="rId6"/>
    <p:sldId id="535" r:id="rId7"/>
    <p:sldId id="536" r:id="rId8"/>
    <p:sldId id="560" r:id="rId9"/>
    <p:sldId id="561" r:id="rId10"/>
    <p:sldId id="562" r:id="rId11"/>
    <p:sldId id="565" r:id="rId12"/>
    <p:sldId id="542" r:id="rId13"/>
    <p:sldId id="543" r:id="rId14"/>
    <p:sldId id="544" r:id="rId15"/>
    <p:sldId id="563" r:id="rId16"/>
    <p:sldId id="545" r:id="rId17"/>
    <p:sldId id="547" r:id="rId18"/>
    <p:sldId id="548" r:id="rId19"/>
    <p:sldId id="549" r:id="rId20"/>
    <p:sldId id="551" r:id="rId21"/>
    <p:sldId id="566" r:id="rId22"/>
    <p:sldId id="554" r:id="rId23"/>
    <p:sldId id="555" r:id="rId24"/>
    <p:sldId id="556" r:id="rId25"/>
    <p:sldId id="557" r:id="rId26"/>
    <p:sldId id="558" r:id="rId27"/>
    <p:sldId id="567" r:id="rId28"/>
    <p:sldId id="262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etze" initials="E" lastIdx="1" clrIdx="0">
    <p:extLst>
      <p:ext uri="{19B8F6BF-5375-455C-9EA6-DF929625EA0E}">
        <p15:presenceInfo xmlns="" xmlns:p15="http://schemas.microsoft.com/office/powerpoint/2012/main" userId="Eetz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42D"/>
    <a:srgbClr val="00C8F8"/>
    <a:srgbClr val="F8F898"/>
    <a:srgbClr val="88B429"/>
    <a:srgbClr val="0D055B"/>
    <a:srgbClr val="5966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5" autoAdjust="0"/>
    <p:restoredTop sz="77658" autoAdjust="0"/>
  </p:normalViewPr>
  <p:slideViewPr>
    <p:cSldViewPr>
      <p:cViewPr varScale="1">
        <p:scale>
          <a:sx n="54" d="100"/>
          <a:sy n="54" d="100"/>
        </p:scale>
        <p:origin x="-1380" y="-90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7A4FE-15A4-4468-9890-CEB24014ACB3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FED13-18EC-4853-B935-6E23F2540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450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335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顶层视图</a:t>
            </a:r>
            <a:r>
              <a:rPr lang="en-US" altLang="zh-CN" dirty="0" err="1" smtClean="0"/>
              <a:t>contentView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661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事件分发是树的深度优先遍历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864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当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不</a:t>
            </a:r>
            <a:r>
              <a:rPr lang="zh-CN" altLang="en-US" smtClean="0"/>
              <a:t>处理事件时，</a:t>
            </a:r>
            <a:r>
              <a:rPr lang="zh-CN" altLang="en-US" dirty="0" smtClean="0"/>
              <a:t>回调方法会返回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（交给父控件处理）</a:t>
            </a:r>
            <a:endParaRPr lang="en-US" altLang="zh-CN" dirty="0" smtClean="0"/>
          </a:p>
          <a:p>
            <a:r>
              <a:rPr lang="zh-CN" altLang="en-US" dirty="0" smtClean="0"/>
              <a:t>处理事件以后返回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（表示当前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消费了此事件）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819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先执行</a:t>
            </a:r>
            <a:r>
              <a:rPr lang="en-US" altLang="zh-CN" dirty="0" err="1" smtClean="0"/>
              <a:t>onTouchEvent</a:t>
            </a:r>
            <a:r>
              <a:rPr lang="zh-CN" altLang="en-US" dirty="0" smtClean="0"/>
              <a:t>，后执行监听器方法</a:t>
            </a:r>
            <a:endParaRPr lang="en-US" altLang="zh-CN" dirty="0" smtClean="0"/>
          </a:p>
          <a:p>
            <a:r>
              <a:rPr lang="zh-CN" altLang="en-US" smtClean="0"/>
              <a:t>点击控件时，按下、抬起、点击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421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chemeClr val="bg1">
                <a:lumMod val="95000"/>
              </a:schemeClr>
            </a:gs>
            <a:gs pos="56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439817" y="3311768"/>
            <a:ext cx="6336703" cy="1354460"/>
          </a:xfrm>
        </p:spPr>
        <p:txBody>
          <a:bodyPr>
            <a:noAutofit/>
          </a:bodyPr>
          <a:lstStyle>
            <a:lvl1pPr>
              <a:defRPr lang="zh-CN" altLang="en-US" sz="4000" b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432" y="2222074"/>
            <a:ext cx="2053312" cy="24310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55000" endPos="20000" dist="25400" dir="5400000" sy="-100000" algn="bl" rotWithShape="0"/>
          </a:effectLst>
        </p:spPr>
      </p:pic>
      <p:cxnSp>
        <p:nvCxnSpPr>
          <p:cNvPr id="15" name="直接连接符 8"/>
          <p:cNvCxnSpPr>
            <a:cxnSpLocks noChangeShapeType="1"/>
          </p:cNvCxnSpPr>
          <p:nvPr userDrawn="1"/>
        </p:nvCxnSpPr>
        <p:spPr bwMode="auto">
          <a:xfrm>
            <a:off x="4007769" y="2087632"/>
            <a:ext cx="0" cy="2781528"/>
          </a:xfrm>
          <a:prstGeom prst="line">
            <a:avLst/>
          </a:prstGeom>
          <a:noFill/>
          <a:ln w="12700" cmpd="sng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接连接符 8"/>
          <p:cNvCxnSpPr>
            <a:cxnSpLocks noChangeShapeType="1"/>
          </p:cNvCxnSpPr>
          <p:nvPr userDrawn="1"/>
        </p:nvCxnSpPr>
        <p:spPr bwMode="auto">
          <a:xfrm>
            <a:off x="4827169" y="3167752"/>
            <a:ext cx="5661320" cy="0"/>
          </a:xfrm>
          <a:prstGeom prst="line">
            <a:avLst/>
          </a:prstGeom>
          <a:noFill/>
          <a:ln w="1270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9" name="组合 18"/>
          <p:cNvGrpSpPr/>
          <p:nvPr userDrawn="1"/>
        </p:nvGrpSpPr>
        <p:grpSpPr>
          <a:xfrm>
            <a:off x="7807001" y="6237561"/>
            <a:ext cx="4254228" cy="461665"/>
            <a:chOff x="7890444" y="6278695"/>
            <a:chExt cx="4254228" cy="461665"/>
          </a:xfrm>
        </p:grpSpPr>
        <p:sp>
          <p:nvSpPr>
            <p:cNvPr id="17" name="TextBox 7"/>
            <p:cNvSpPr>
              <a:spLocks noChangeArrowheads="1"/>
            </p:cNvSpPr>
            <p:nvPr userDrawn="1"/>
          </p:nvSpPr>
          <p:spPr bwMode="auto">
            <a:xfrm>
              <a:off x="8378372" y="6278695"/>
              <a:ext cx="37663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Java</a:t>
              </a:r>
              <a:r>
                <a:rPr lang="zh-CN" altLang="en-US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与移动智能设备开发</a:t>
              </a:r>
              <a:endParaRPr lang="zh-CN" altLang="en-US" sz="2400" i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0444" y="6278695"/>
              <a:ext cx="365796" cy="432000"/>
            </a:xfrm>
            <a:prstGeom prst="rect">
              <a:avLst/>
            </a:prstGeom>
            <a:effectLst/>
          </p:spPr>
        </p:pic>
      </p:grpSp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15" y="167734"/>
            <a:ext cx="4209602" cy="791167"/>
          </a:xfrm>
          <a:prstGeom prst="rect">
            <a:avLst/>
          </a:prstGeom>
        </p:spPr>
      </p:pic>
      <p:sp>
        <p:nvSpPr>
          <p:cNvPr id="21" name="文本框 20"/>
          <p:cNvSpPr txBox="1"/>
          <p:nvPr userDrawn="1"/>
        </p:nvSpPr>
        <p:spPr>
          <a:xfrm>
            <a:off x="5015880" y="2264747"/>
            <a:ext cx="5354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cap="none" spc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en-US" altLang="zh-CN" sz="4800" b="1" cap="none" spc="0" baseline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800" b="1" cap="none" spc="0" baseline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基础开发</a:t>
            </a:r>
            <a:endParaRPr lang="zh-CN" altLang="en-US" sz="4800" b="1" cap="none" spc="0">
              <a:ln w="10160">
                <a:noFill/>
                <a:prstDash val="solid"/>
              </a:ln>
              <a:solidFill>
                <a:srgbClr val="59666C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716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624"/>
            <a:ext cx="1271464" cy="12714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1464" y="274638"/>
            <a:ext cx="9842883" cy="958118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3" name="矩形 52"/>
          <p:cNvSpPr/>
          <p:nvPr userDrawn="1"/>
        </p:nvSpPr>
        <p:spPr>
          <a:xfrm>
            <a:off x="0" y="1232756"/>
            <a:ext cx="12192000" cy="180020"/>
          </a:xfrm>
          <a:prstGeom prst="rect">
            <a:avLst/>
          </a:prstGeom>
          <a:solidFill>
            <a:srgbClr val="88B4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5242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1463" y="274638"/>
            <a:ext cx="9842884" cy="9581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624"/>
            <a:ext cx="1271464" cy="12714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矩形 14"/>
          <p:cNvSpPr/>
          <p:nvPr userDrawn="1"/>
        </p:nvSpPr>
        <p:spPr>
          <a:xfrm>
            <a:off x="0" y="1232756"/>
            <a:ext cx="12192000" cy="180020"/>
          </a:xfrm>
          <a:prstGeom prst="rect">
            <a:avLst/>
          </a:prstGeom>
          <a:solidFill>
            <a:srgbClr val="88B4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5732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64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2159563" y="1268760"/>
            <a:ext cx="7620805" cy="2160240"/>
          </a:xfrm>
          <a:prstGeom prst="rect">
            <a:avLst/>
          </a:prstGeom>
          <a:noFill/>
        </p:spPr>
        <p:txBody>
          <a:bodyPr wrap="none" lIns="91440" tIns="45720" rIns="91440" bIns="45720" numCol="1">
            <a:prstTxWarp prst="textDeflateBottom">
              <a:avLst>
                <a:gd name="adj" fmla="val 32993"/>
              </a:avLst>
            </a:prstTxWarp>
            <a:spAutoFit/>
          </a:bodyPr>
          <a:lstStyle/>
          <a:p>
            <a:r>
              <a:rPr lang="en-US" altLang="zh-CN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</a:t>
            </a:r>
            <a:r>
              <a:rPr lang="zh-CN" altLang="en-US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！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0" y="2276871"/>
            <a:ext cx="2736304" cy="32397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55000" endPos="20000" dist="254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1452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22" descr="软件学院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511" y="1"/>
            <a:ext cx="6104467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1557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zh-CN" altLang="en-US"/>
              <a:t>三</a:t>
            </a:r>
            <a:r>
              <a:rPr lang="zh-CN" altLang="en-US" smtClean="0"/>
              <a:t>章 第一节</a:t>
            </a:r>
            <a:r>
              <a:rPr lang="zh-CN" altLang="en-US"/>
              <a:t/>
            </a:r>
            <a:br>
              <a:rPr lang="zh-CN" altLang="en-US"/>
            </a:br>
            <a:r>
              <a:rPr lang="en-US" altLang="zh-CN" smtClean="0"/>
              <a:t>Android</a:t>
            </a:r>
            <a:r>
              <a:rPr lang="zh-CN" altLang="en-US"/>
              <a:t>事件</a:t>
            </a:r>
            <a:r>
              <a:rPr lang="zh-CN" altLang="en-US" smtClean="0"/>
              <a:t>处理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36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latin typeface="+mj-ea"/>
              </a:rPr>
              <a:t>事件传递机制</a:t>
            </a:r>
            <a:endParaRPr lang="zh-CN" altLang="en-US" dirty="0">
              <a:latin typeface="+mj-ea"/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52" y="1700808"/>
            <a:ext cx="7525878" cy="48245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6442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3575720" y="2253760"/>
            <a:ext cx="4507965" cy="685801"/>
            <a:chOff x="4828395" y="764704"/>
            <a:chExt cx="4507965" cy="685801"/>
          </a:xfrm>
        </p:grpSpPr>
        <p:sp>
          <p:nvSpPr>
            <p:cNvPr id="3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事件处理概述</a:t>
              </a: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35" name="组合 3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3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3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3575720" y="3068960"/>
            <a:ext cx="4507965" cy="685801"/>
            <a:chOff x="3467195" y="1571956"/>
            <a:chExt cx="4507965" cy="685801"/>
          </a:xfrm>
        </p:grpSpPr>
        <p:sp>
          <p:nvSpPr>
            <p:cNvPr id="15" name="AutoShape 20"/>
            <p:cNvSpPr>
              <a:spLocks noChangeArrowheads="1"/>
            </p:cNvSpPr>
            <p:nvPr/>
          </p:nvSpPr>
          <p:spPr bwMode="gray">
            <a:xfrm>
              <a:off x="3666685" y="1622841"/>
              <a:ext cx="4308475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基于监听器的事件处理</a:t>
              </a: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1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13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70" name="组合 69"/>
          <p:cNvGrpSpPr/>
          <p:nvPr/>
        </p:nvGrpSpPr>
        <p:grpSpPr>
          <a:xfrm>
            <a:off x="3575720" y="3895327"/>
            <a:ext cx="4507965" cy="685801"/>
            <a:chOff x="4828395" y="764704"/>
            <a:chExt cx="4507965" cy="685801"/>
          </a:xfrm>
        </p:grpSpPr>
        <p:sp>
          <p:nvSpPr>
            <p:cNvPr id="71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2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基于回调的事件处理</a:t>
              </a:r>
            </a:p>
          </p:txBody>
        </p:sp>
        <p:grpSp>
          <p:nvGrpSpPr>
            <p:cNvPr id="73" name="组合 72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74" name="组合 73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76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75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99058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</a:rPr>
              <a:t>基于监听器的事件处理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5257799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基于监听器的事件处理把事件的事件源和处理器进行分离，便于处理器处理多个视图触发的事件。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Aft>
                <a:spcPts val="600"/>
              </a:spcAft>
              <a:defRPr/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事件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监听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的处理模型中，涉及到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个核心对象：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600"/>
              </a:spcBef>
              <a:defRPr/>
            </a:pPr>
            <a:r>
              <a:rPr lang="zh-CN" altLang="en-US" sz="3200" dirty="0">
                <a:solidFill>
                  <a:srgbClr val="C00000"/>
                </a:solidFill>
              </a:rPr>
              <a:t>事件源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：事件发生的场所（即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View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或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ViewGroup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600"/>
              </a:spcBef>
              <a:defRPr/>
            </a:pPr>
            <a:r>
              <a:rPr lang="zh-CN" altLang="en-US" sz="3200" dirty="0">
                <a:solidFill>
                  <a:srgbClr val="C00000"/>
                </a:solidFill>
              </a:rPr>
              <a:t>事件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：封装了界面上发生的特定事情（通常是一次用户操作）；若需要获得事件详细信息，可以访问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Event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600"/>
              </a:spcBef>
              <a:defRPr/>
            </a:pPr>
            <a:r>
              <a:rPr lang="zh-CN" altLang="en-US" sz="3200" dirty="0">
                <a:solidFill>
                  <a:srgbClr val="C00000"/>
                </a:solidFill>
              </a:rPr>
              <a:t>事件监听器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：负责监听事件源所发生的事件，并做出响应。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99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</a:rPr>
              <a:t>基于监听器的事件处理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59791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基于监听器事件处理的工作机制：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991544" y="2376326"/>
            <a:ext cx="1584176" cy="692634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外部动作</a:t>
            </a:r>
          </a:p>
        </p:txBody>
      </p:sp>
      <p:sp>
        <p:nvSpPr>
          <p:cNvPr id="5" name="椭圆 4"/>
          <p:cNvSpPr/>
          <p:nvPr/>
        </p:nvSpPr>
        <p:spPr>
          <a:xfrm>
            <a:off x="1877178" y="4319778"/>
            <a:ext cx="1770550" cy="808073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9998" y="4198638"/>
            <a:ext cx="3685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、将事件监听器注册到事件源</a:t>
            </a:r>
          </a:p>
        </p:txBody>
      </p:sp>
      <p:sp>
        <p:nvSpPr>
          <p:cNvPr id="10" name="椭圆 9"/>
          <p:cNvSpPr/>
          <p:nvPr/>
        </p:nvSpPr>
        <p:spPr>
          <a:xfrm>
            <a:off x="4667679" y="2376325"/>
            <a:ext cx="1584176" cy="808073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</a:p>
        </p:txBody>
      </p:sp>
      <p:sp>
        <p:nvSpPr>
          <p:cNvPr id="11" name="椭圆 10"/>
          <p:cNvSpPr/>
          <p:nvPr/>
        </p:nvSpPr>
        <p:spPr>
          <a:xfrm>
            <a:off x="7058729" y="4266412"/>
            <a:ext cx="2520750" cy="808073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事件监听器</a:t>
            </a:r>
          </a:p>
        </p:txBody>
      </p:sp>
      <p:cxnSp>
        <p:nvCxnSpPr>
          <p:cNvPr id="9" name="直接箭头连接符 8"/>
          <p:cNvCxnSpPr>
            <a:stCxn id="4" idx="2"/>
            <a:endCxn id="5" idx="0"/>
          </p:cNvCxnSpPr>
          <p:nvPr/>
        </p:nvCxnSpPr>
        <p:spPr>
          <a:xfrm flipH="1">
            <a:off x="2762453" y="3068960"/>
            <a:ext cx="21179" cy="1250818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4079776" y="5789279"/>
            <a:ext cx="2735235" cy="808073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事件处理器</a:t>
            </a:r>
          </a:p>
        </p:txBody>
      </p:sp>
      <p:sp>
        <p:nvSpPr>
          <p:cNvPr id="13" name="椭圆 12"/>
          <p:cNvSpPr/>
          <p:nvPr/>
        </p:nvSpPr>
        <p:spPr>
          <a:xfrm>
            <a:off x="6960031" y="5789279"/>
            <a:ext cx="2702501" cy="808073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事件处理器</a:t>
            </a:r>
          </a:p>
        </p:txBody>
      </p:sp>
      <p:sp>
        <p:nvSpPr>
          <p:cNvPr id="14" name="椭圆 13"/>
          <p:cNvSpPr/>
          <p:nvPr/>
        </p:nvSpPr>
        <p:spPr>
          <a:xfrm>
            <a:off x="9768408" y="5789279"/>
            <a:ext cx="1584176" cy="808073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…….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箭头连接符 18"/>
          <p:cNvCxnSpPr>
            <a:stCxn id="5" idx="7"/>
            <a:endCxn id="10" idx="3"/>
          </p:cNvCxnSpPr>
          <p:nvPr/>
        </p:nvCxnSpPr>
        <p:spPr>
          <a:xfrm flipV="1">
            <a:off x="3388437" y="3066058"/>
            <a:ext cx="1511239" cy="137206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0" idx="5"/>
            <a:endCxn id="11" idx="1"/>
          </p:cNvCxnSpPr>
          <p:nvPr/>
        </p:nvCxnSpPr>
        <p:spPr>
          <a:xfrm>
            <a:off x="6019858" y="3066058"/>
            <a:ext cx="1408026" cy="1318694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1" idx="5"/>
            <a:endCxn id="14" idx="0"/>
          </p:cNvCxnSpPr>
          <p:nvPr/>
        </p:nvCxnSpPr>
        <p:spPr>
          <a:xfrm>
            <a:off x="9210324" y="4956145"/>
            <a:ext cx="1350172" cy="833134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prstDash val="sysDot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1" idx="4"/>
            <a:endCxn id="13" idx="0"/>
          </p:cNvCxnSpPr>
          <p:nvPr/>
        </p:nvCxnSpPr>
        <p:spPr>
          <a:xfrm flipH="1">
            <a:off x="8311282" y="5074485"/>
            <a:ext cx="7822" cy="714794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prstDash val="sysDot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1" idx="3"/>
            <a:endCxn id="12" idx="0"/>
          </p:cNvCxnSpPr>
          <p:nvPr/>
        </p:nvCxnSpPr>
        <p:spPr>
          <a:xfrm flipH="1">
            <a:off x="5447394" y="4956145"/>
            <a:ext cx="1980490" cy="833134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prstDash val="sysDot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1" idx="2"/>
            <a:endCxn id="5" idx="6"/>
          </p:cNvCxnSpPr>
          <p:nvPr/>
        </p:nvCxnSpPr>
        <p:spPr>
          <a:xfrm flipH="1">
            <a:off x="3647728" y="4670449"/>
            <a:ext cx="3411001" cy="53366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67689" y="3360001"/>
            <a:ext cx="2660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、触发事件源的事件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497190" y="3309646"/>
            <a:ext cx="1601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、生成对应事件对象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965848" y="3017519"/>
            <a:ext cx="3162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、触发事件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监听器，事件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被作为参数传入事件处理器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9995464" y="4736527"/>
            <a:ext cx="16868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、事件处理器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做出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</a:t>
            </a:r>
          </a:p>
        </p:txBody>
      </p:sp>
    </p:spTree>
    <p:extLst>
      <p:ext uri="{BB962C8B-B14F-4D97-AF65-F5344CB8AC3E}">
        <p14:creationId xmlns:p14="http://schemas.microsoft.com/office/powerpoint/2010/main" val="133918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</a:rPr>
              <a:t>基于监听器的事件处理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45259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基于监听器事件处理的实现方法：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匿名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内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部类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对象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做为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事件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监听器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内部类对象做为事件监听器：</a:t>
            </a:r>
            <a:r>
              <a:rPr lang="zh-CN" altLang="en-US" sz="3200" dirty="0">
                <a:solidFill>
                  <a:srgbClr val="C00000"/>
                </a:solidFill>
              </a:rPr>
              <a:t>最常用</a:t>
            </a:r>
            <a:r>
              <a:rPr lang="zh-CN" altLang="en-US" sz="3200">
                <a:solidFill>
                  <a:srgbClr val="C00000"/>
                </a:solidFill>
              </a:rPr>
              <a:t>的</a:t>
            </a:r>
            <a:r>
              <a:rPr lang="zh-CN" altLang="en-US" sz="3200" smtClean="0">
                <a:solidFill>
                  <a:srgbClr val="C00000"/>
                </a:solidFill>
              </a:rPr>
              <a:t>方式；</a:t>
            </a:r>
            <a:endParaRPr lang="en-US" altLang="zh-CN" sz="3200" dirty="0">
              <a:solidFill>
                <a:srgbClr val="C00000"/>
              </a:solidFill>
            </a:endParaRPr>
          </a:p>
          <a:p>
            <a:pPr lvl="2"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适用于一个监听器响应多个元素事件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情况。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直接在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布局文件中绑定监听器：</a:t>
            </a:r>
            <a:r>
              <a:rPr lang="zh-CN" altLang="en-US" sz="3200" dirty="0">
                <a:solidFill>
                  <a:srgbClr val="C00000"/>
                </a:solidFill>
              </a:rPr>
              <a:t>最简单的方式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，但不利于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代码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维护；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本身做为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事件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监听器。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5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</a:rPr>
              <a:t>基于监听器的事件处理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600201"/>
            <a:ext cx="10814992" cy="125273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匿名内部类对象做为事件监听器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中获取事件源，并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绑定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监听器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343472" y="2852936"/>
            <a:ext cx="9361040" cy="2736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Button 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button = findViewById(R.id.btn_test);</a:t>
            </a: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button.</a:t>
            </a:r>
            <a:r>
              <a:rPr lang="en-US" altLang="zh-CN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setOnClickListener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new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</a:rPr>
              <a:t>View.OnClickListener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() {</a:t>
            </a: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@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Override</a:t>
            </a: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public 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void onClick(View v) {</a:t>
            </a:r>
          </a:p>
          <a:p>
            <a:pPr>
              <a:defRPr/>
            </a:pPr>
            <a:r>
              <a:rPr lang="en-US" altLang="zh-CN" sz="240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smtClean="0">
                <a:solidFill>
                  <a:srgbClr val="00B050"/>
                </a:solidFill>
                <a:latin typeface="Consolas" panose="020B0609020204030204" pitchFamily="49" charset="0"/>
              </a:rPr>
              <a:t>    // TODO</a:t>
            </a:r>
            <a:endParaRPr lang="en-US" altLang="zh-CN" sz="240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}</a:t>
            </a:r>
            <a:endParaRPr lang="en-US" altLang="zh-CN" sz="24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});</a:t>
            </a:r>
            <a:endParaRPr lang="en-US" altLang="zh-CN" sz="24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537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</a:rPr>
              <a:t>基于监听器的事件处理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600201"/>
            <a:ext cx="10814992" cy="525779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zh-CN" altLang="en-US" sz="3200" dirty="0"/>
              <a:t>直接在</a:t>
            </a:r>
            <a:r>
              <a:rPr lang="en-US" altLang="zh-CN" sz="3200" dirty="0"/>
              <a:t>XML</a:t>
            </a:r>
            <a:r>
              <a:rPr lang="zh-CN" altLang="en-US" sz="3200" dirty="0"/>
              <a:t>布局文件中绑定监听器</a:t>
            </a:r>
            <a:endParaRPr lang="en-US" altLang="zh-CN" sz="3200" dirty="0"/>
          </a:p>
          <a:p>
            <a:pPr lvl="1">
              <a:spcAft>
                <a:spcPts val="600"/>
              </a:spcAft>
              <a:defRPr/>
            </a:pPr>
            <a:r>
              <a:rPr lang="zh-CN" altLang="en-US" dirty="0"/>
              <a:t>在</a:t>
            </a:r>
            <a:r>
              <a:rPr lang="en-US" altLang="zh-CN" dirty="0"/>
              <a:t>XML</a:t>
            </a:r>
            <a:r>
              <a:rPr lang="zh-CN" altLang="en-US" dirty="0"/>
              <a:t>布局标签中绑定监听器</a:t>
            </a:r>
            <a:endParaRPr lang="en-US" altLang="zh-CN" dirty="0"/>
          </a:p>
          <a:p>
            <a:pPr lvl="1">
              <a:spcAft>
                <a:spcPts val="600"/>
              </a:spcAft>
              <a:defRPr/>
            </a:pPr>
            <a:endParaRPr lang="en-US" altLang="zh-CN" dirty="0"/>
          </a:p>
          <a:p>
            <a:pPr lvl="1">
              <a:spcAft>
                <a:spcPts val="600"/>
              </a:spcAft>
              <a:defRPr/>
            </a:pPr>
            <a:endParaRPr lang="en-US" altLang="zh-CN" dirty="0"/>
          </a:p>
          <a:p>
            <a:pPr lvl="1">
              <a:spcAft>
                <a:spcPts val="600"/>
              </a:spcAft>
              <a:defRPr/>
            </a:pPr>
            <a:endParaRPr lang="en-US" altLang="zh-CN" dirty="0"/>
          </a:p>
          <a:p>
            <a:pPr lvl="1">
              <a:spcAft>
                <a:spcPts val="600"/>
              </a:spcAft>
              <a:defRPr/>
            </a:pPr>
            <a:r>
              <a:rPr lang="zh-CN" altLang="en-US" dirty="0"/>
              <a:t>在</a:t>
            </a:r>
            <a:r>
              <a:rPr lang="en-US" altLang="zh-CN" dirty="0"/>
              <a:t>Activity</a:t>
            </a:r>
            <a:r>
              <a:rPr lang="zh-CN" altLang="en-US" dirty="0"/>
              <a:t>中实现监听器处理操作</a:t>
            </a:r>
            <a:endParaRPr lang="en-US" altLang="zh-CN" dirty="0"/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616366" y="2697952"/>
            <a:ext cx="9361040" cy="15951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&lt;Button </a:t>
            </a:r>
            <a:r>
              <a:rPr lang="en-US" altLang="zh-CN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android:id</a:t>
            </a: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="@+id/</a:t>
            </a:r>
            <a:r>
              <a:rPr lang="en-US" altLang="zh-CN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btn_test</a:t>
            </a: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android:layout_width</a:t>
            </a: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wrap_content</a:t>
            </a: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android:layout_height</a:t>
            </a: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wrap_content</a:t>
            </a: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android:onClick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handlerButtonClick</a:t>
            </a: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 /&gt;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16366" y="4797152"/>
            <a:ext cx="9361040" cy="19442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zh-CN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MainActivity</a:t>
            </a: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extends Activity {</a:t>
            </a:r>
          </a:p>
          <a:p>
            <a:pPr>
              <a:defRPr/>
            </a:pP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public void 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handlerButtonClick</a:t>
            </a: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(View view) {</a:t>
            </a:r>
          </a:p>
          <a:p>
            <a:pPr>
              <a:defRPr/>
            </a:pPr>
            <a:r>
              <a:rPr lang="en-US" altLang="zh-CN" sz="2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      // TODO</a:t>
            </a:r>
          </a:p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}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348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</a:rPr>
              <a:t>基于监听器的事件处理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0"/>
            <a:ext cx="9371384" cy="118072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zh-CN" altLang="en-US" sz="3200" dirty="0"/>
              <a:t>内部类对象做为事件监听器</a:t>
            </a:r>
            <a:endParaRPr lang="en-US" altLang="zh-CN" sz="3200" dirty="0"/>
          </a:p>
          <a:p>
            <a:pPr lvl="1">
              <a:spcAft>
                <a:spcPts val="600"/>
              </a:spcAft>
              <a:defRPr/>
            </a:pPr>
            <a:r>
              <a:rPr lang="zh-CN" altLang="en-US" sz="2800" dirty="0"/>
              <a:t>在</a:t>
            </a:r>
            <a:r>
              <a:rPr lang="en-US" altLang="zh-CN" sz="2800" dirty="0"/>
              <a:t>Activity</a:t>
            </a:r>
            <a:r>
              <a:rPr lang="zh-CN" altLang="en-US" sz="2800" dirty="0"/>
              <a:t>中创建</a:t>
            </a:r>
            <a:r>
              <a:rPr lang="zh-CN" altLang="en-US" sz="2800"/>
              <a:t>内</a:t>
            </a:r>
            <a:r>
              <a:rPr lang="zh-CN" altLang="en-US" sz="2800" smtClean="0"/>
              <a:t>部类</a:t>
            </a:r>
            <a:endParaRPr lang="en-US" altLang="zh-CN" sz="2800" dirty="0"/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55440" y="2852936"/>
            <a:ext cx="10585176" cy="36591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class </a:t>
            </a:r>
            <a:r>
              <a:rPr lang="en-US" altLang="zh-CN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CheckBoxCheckedChangeHandler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implements CompoundButton.OnCheckedChangeListener {</a:t>
            </a: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public void onCheckedChanged(CompoundButton buttonView, </a:t>
            </a: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boolean isChecked) {</a:t>
            </a: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switch 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(buttonView.getId()) {</a:t>
            </a: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case R.id.cb_book:  </a:t>
            </a:r>
            <a:r>
              <a:rPr lang="en-US" altLang="zh-CN" sz="2400" b="1" smtClean="0">
                <a:solidFill>
                  <a:srgbClr val="00B050"/>
                </a:solidFill>
                <a:latin typeface="Consolas" panose="020B0609020204030204" pitchFamily="49" charset="0"/>
              </a:rPr>
              <a:t>...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break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case R.id.cb_music: </a:t>
            </a:r>
            <a:r>
              <a:rPr lang="en-US" altLang="zh-CN" sz="2400" b="1" smtClean="0">
                <a:solidFill>
                  <a:srgbClr val="00B050"/>
                </a:solidFill>
                <a:latin typeface="Consolas" panose="020B0609020204030204" pitchFamily="49" charset="0"/>
              </a:rPr>
              <a:t>...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break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altLang="zh-CN" sz="24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047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</a:rPr>
              <a:t>基于监听器的事件处理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125273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zh-CN" altLang="en-US" sz="3200" dirty="0"/>
              <a:t>内部类对象做为事件监听器</a:t>
            </a:r>
            <a:endParaRPr lang="en-US" altLang="zh-CN" sz="3200" dirty="0"/>
          </a:p>
          <a:p>
            <a:pPr lvl="1">
              <a:spcAft>
                <a:spcPts val="600"/>
              </a:spcAft>
              <a:defRPr/>
            </a:pPr>
            <a:r>
              <a:rPr lang="zh-CN" altLang="en-US" sz="2800" smtClean="0"/>
              <a:t>在</a:t>
            </a:r>
            <a:r>
              <a:rPr lang="en-US" altLang="zh-CN" sz="2800" dirty="0"/>
              <a:t>Activity</a:t>
            </a:r>
            <a:r>
              <a:rPr lang="zh-CN" altLang="en-US" sz="2800" dirty="0"/>
              <a:t>中获取事件源，分别绑定</a:t>
            </a:r>
            <a:r>
              <a:rPr lang="zh-CN" altLang="en-US" sz="2800"/>
              <a:t>事件</a:t>
            </a:r>
            <a:r>
              <a:rPr lang="zh-CN" altLang="en-US" sz="2800" smtClean="0"/>
              <a:t>监听器</a:t>
            </a:r>
            <a:endParaRPr lang="en-US" altLang="zh-CN" sz="2800" dirty="0"/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23166" y="3068960"/>
            <a:ext cx="10375483" cy="24846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CheckBox cbBook = findViewById(R.id.cb_book);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CheckBox 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cbMusic 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findViewById(R.id.cb_music);</a:t>
            </a:r>
            <a:endParaRPr lang="en-US" altLang="zh-CN" sz="24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cbBook.setOnCheckedChangeListener(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new CheckBoxCheckedChangeHandler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());</a:t>
            </a: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cbMusic.setOnCheckedChangeListener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</a:rPr>
              <a:t>new CheckBoxCheckedChangeHandler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());</a:t>
            </a:r>
            <a:endParaRPr lang="en-US" altLang="zh-CN" sz="24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84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</a:rPr>
              <a:t>基于监听器的事件处理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110871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本身做为事件监听器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defRPr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类应该实现相应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事件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接口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52453" y="2780928"/>
            <a:ext cx="10375483" cy="37816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public class MainActivity extends FragmentActivity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implements View.OnClickListener 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{</a:t>
            </a:r>
            <a:endParaRPr lang="en-US" altLang="zh-CN" sz="24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protected 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void onCreate(Bundle savedInstanceState) {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super.onCreate(savedInstanceState);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setContentView(R.layout.activity_main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US" altLang="zh-CN" sz="24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Button button = findViewById(R.id.btn_test);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button.setOnClickListener(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public 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void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</a:rPr>
              <a:t>onClick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(View v) 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{ </a:t>
            </a:r>
            <a:r>
              <a:rPr lang="en-US" altLang="zh-CN" sz="2400" smtClean="0">
                <a:solidFill>
                  <a:srgbClr val="00B050"/>
                </a:solidFill>
                <a:latin typeface="Consolas" panose="020B0609020204030204" pitchFamily="49" charset="0"/>
              </a:rPr>
              <a:t>// TODO 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altLang="zh-CN" sz="24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9805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教学目标</a:t>
            </a:r>
          </a:p>
        </p:txBody>
      </p:sp>
      <p:sp>
        <p:nvSpPr>
          <p:cNvPr id="33" name="内容占位符 4"/>
          <p:cNvSpPr txBox="1">
            <a:spLocks/>
          </p:cNvSpPr>
          <p:nvPr/>
        </p:nvSpPr>
        <p:spPr>
          <a:xfrm>
            <a:off x="839416" y="1600201"/>
            <a:ext cx="936104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掌握在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中两种事件监听器的使用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347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</a:rPr>
              <a:t>基于监听器的事件处理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600201"/>
            <a:ext cx="10814992" cy="45259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学习监听器事件处理的三种方法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重点掌握匿名内部类和内部类对象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1800"/>
              </a:spcBef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学习键盘事件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掌握键盘事件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onKey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onKeyDown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onKeyUp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的区别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掌握事件对象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KeyEvent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的使用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18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3575720" y="3076171"/>
            <a:ext cx="4507965" cy="685801"/>
            <a:chOff x="4828395" y="764704"/>
            <a:chExt cx="4507965" cy="685801"/>
          </a:xfrm>
        </p:grpSpPr>
        <p:sp>
          <p:nvSpPr>
            <p:cNvPr id="41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2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基于监听器的事件处理</a:t>
              </a: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44" name="组合 43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46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45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1" name="组合 30"/>
          <p:cNvGrpSpPr/>
          <p:nvPr/>
        </p:nvGrpSpPr>
        <p:grpSpPr>
          <a:xfrm>
            <a:off x="3575720" y="2253760"/>
            <a:ext cx="4507965" cy="685801"/>
            <a:chOff x="4828395" y="764704"/>
            <a:chExt cx="4507965" cy="685801"/>
          </a:xfrm>
        </p:grpSpPr>
        <p:sp>
          <p:nvSpPr>
            <p:cNvPr id="3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事件处理概述</a:t>
              </a: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35" name="组合 3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3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3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3575720" y="3901948"/>
            <a:ext cx="4507965" cy="685801"/>
            <a:chOff x="3467195" y="1571956"/>
            <a:chExt cx="4507965" cy="685801"/>
          </a:xfrm>
        </p:grpSpPr>
        <p:sp>
          <p:nvSpPr>
            <p:cNvPr id="15" name="AutoShape 20"/>
            <p:cNvSpPr>
              <a:spLocks noChangeArrowheads="1"/>
            </p:cNvSpPr>
            <p:nvPr/>
          </p:nvSpPr>
          <p:spPr bwMode="gray">
            <a:xfrm>
              <a:off x="3666685" y="1622841"/>
              <a:ext cx="4308475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基于回调的事件处理</a:t>
              </a: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1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13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58896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</a:rPr>
              <a:t>基于回调的事件处理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499715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基于回调的事件处理机制，事件源与事件监听器是统一的（或者说，事件监听器存在于事件源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View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对象中），一般适用于某个视图组件绑定特定行为中。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20000"/>
              </a:lnSpc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为了实现回调机制，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为所有的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UI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组件提供了一系列事件处理方法，如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View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组件：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onKeyUp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onKeyDown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onKeyLongPress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等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onTouchEvent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onTrackballEvent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等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……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（具体参考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开发文档）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59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</a:rPr>
              <a:t>基于回调的事件处理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132474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基于回调的事件处理机制的使用方法：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自定义视图类，并添加事件回调函数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05163" y="2909740"/>
            <a:ext cx="10375483" cy="37338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public class MyButton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</a:rPr>
              <a:t>extends Button 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public 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boolean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</a:rPr>
              <a:t>onTouchEvent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(MotionEvent event) {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switch (event.getAction()) {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</a:rPr>
              <a:t>case MotionEvent.ACTION_DOWN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: // TODO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 break;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......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}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return super.onTouchEvent(event);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4568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</a:rPr>
              <a:t>基于回调的事件处理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45259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学习基于回调的事件处理方法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掌握自定义视图类的使用方法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spcAft>
                <a:spcPts val="600"/>
              </a:spcAft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自定义视图类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spcAft>
                <a:spcPts val="600"/>
              </a:spcAft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布局文件中使用自定义视图类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掌握基于回调的事件处理方法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spcAft>
                <a:spcPts val="600"/>
              </a:spcAft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学习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onTouchEvent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事件的使用（事件对象的常用方法和常用属性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410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</a:rPr>
              <a:t>基于回调的事件传播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45259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几乎所有的事件处理方法都有一个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boolean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类型的返回值，用于标示是否完全处理该事件：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如果返回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true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，表明已经完全处理该事件，不会再传播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如果返回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false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，表明未完全处理该事件，会在传播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6995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</a:rPr>
              <a:t>事件处理机制汇总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45259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对比两种事件处理模型，两种各有优势：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基于监听的事件模型分工更明确，事件源与处理器分开具有更好的维护性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事件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处理机制确保事件监听器会被优先触发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7297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/>
        </p:nvGrpSpPr>
        <p:grpSpPr>
          <a:xfrm>
            <a:off x="3575720" y="3895327"/>
            <a:ext cx="4507965" cy="685801"/>
            <a:chOff x="4828395" y="764704"/>
            <a:chExt cx="4507965" cy="685801"/>
          </a:xfrm>
        </p:grpSpPr>
        <p:sp>
          <p:nvSpPr>
            <p:cNvPr id="50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1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基于回调的事件处理</a:t>
              </a:r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53" name="组合 5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5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5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0" name="组合 39"/>
          <p:cNvGrpSpPr/>
          <p:nvPr/>
        </p:nvGrpSpPr>
        <p:grpSpPr>
          <a:xfrm>
            <a:off x="3575720" y="3076171"/>
            <a:ext cx="4507965" cy="685801"/>
            <a:chOff x="4828395" y="764704"/>
            <a:chExt cx="4507965" cy="685801"/>
          </a:xfrm>
        </p:grpSpPr>
        <p:sp>
          <p:nvSpPr>
            <p:cNvPr id="41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2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基于监听器的事件处理</a:t>
              </a: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44" name="组合 43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46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45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1" name="组合 30"/>
          <p:cNvGrpSpPr/>
          <p:nvPr/>
        </p:nvGrpSpPr>
        <p:grpSpPr>
          <a:xfrm>
            <a:off x="3575720" y="2253760"/>
            <a:ext cx="4507965" cy="685801"/>
            <a:chOff x="4828395" y="764704"/>
            <a:chExt cx="4507965" cy="685801"/>
          </a:xfrm>
        </p:grpSpPr>
        <p:sp>
          <p:nvSpPr>
            <p:cNvPr id="3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事件处理概述</a:t>
              </a: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35" name="组合 3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3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3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内容回顾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127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56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3575720" y="2257015"/>
            <a:ext cx="4507965" cy="685801"/>
            <a:chOff x="3467195" y="1571956"/>
            <a:chExt cx="4507965" cy="685801"/>
          </a:xfrm>
        </p:grpSpPr>
        <p:sp>
          <p:nvSpPr>
            <p:cNvPr id="15" name="AutoShape 20"/>
            <p:cNvSpPr>
              <a:spLocks noChangeArrowheads="1"/>
            </p:cNvSpPr>
            <p:nvPr/>
          </p:nvSpPr>
          <p:spPr bwMode="gray">
            <a:xfrm>
              <a:off x="3666685" y="1622841"/>
              <a:ext cx="4308475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事件处理概述</a:t>
              </a: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1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700" cy="584200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13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" name="组合 4"/>
          <p:cNvGrpSpPr/>
          <p:nvPr/>
        </p:nvGrpSpPr>
        <p:grpSpPr>
          <a:xfrm>
            <a:off x="3575720" y="3076171"/>
            <a:ext cx="4507965" cy="685801"/>
            <a:chOff x="4828395" y="764704"/>
            <a:chExt cx="4507965" cy="685801"/>
          </a:xfrm>
        </p:grpSpPr>
        <p:sp>
          <p:nvSpPr>
            <p:cNvPr id="6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基于监听器的事件处理</a:t>
              </a: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5" name="组合 6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6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70" name="组合 69"/>
          <p:cNvGrpSpPr/>
          <p:nvPr/>
        </p:nvGrpSpPr>
        <p:grpSpPr>
          <a:xfrm>
            <a:off x="3575720" y="3895327"/>
            <a:ext cx="4507965" cy="685801"/>
            <a:chOff x="4828395" y="764704"/>
            <a:chExt cx="4507965" cy="685801"/>
          </a:xfrm>
        </p:grpSpPr>
        <p:sp>
          <p:nvSpPr>
            <p:cNvPr id="71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2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基于回调的事件处理</a:t>
              </a:r>
            </a:p>
          </p:txBody>
        </p:sp>
        <p:grpSp>
          <p:nvGrpSpPr>
            <p:cNvPr id="73" name="组合 72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74" name="组合 73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76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75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53183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中的事件处理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5141167"/>
          </a:xfrm>
        </p:spPr>
        <p:txBody>
          <a:bodyPr>
            <a:noAutofit/>
          </a:bodyPr>
          <a:lstStyle/>
          <a:p>
            <a:pPr marL="342900" lvl="1" indent="-342900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用户界面的主要作用是：显示</a:t>
            </a:r>
            <a:r>
              <a:rPr lang="zh-CN" altLang="en-US" sz="3200" dirty="0">
                <a:solidFill>
                  <a:srgbClr val="C00000"/>
                </a:solidFill>
              </a:rPr>
              <a:t>视图界面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和</a:t>
            </a:r>
            <a:r>
              <a:rPr lang="zh-CN" altLang="en-US" sz="3200" dirty="0">
                <a:solidFill>
                  <a:srgbClr val="C00000"/>
                </a:solidFill>
              </a:rPr>
              <a:t>捕获用户动作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。当用户在界面上执行某一个动作时，会触发某一个事件，而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程序应该对用户动作作出响应，即</a:t>
            </a:r>
            <a:r>
              <a:rPr lang="zh-CN" altLang="en-US" sz="3200" dirty="0">
                <a:solidFill>
                  <a:srgbClr val="C00000"/>
                </a:solidFill>
              </a:rPr>
              <a:t>事件处理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lvl="1" indent="-342900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对于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中的事件处理需要考虑以下问题：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接受事件的是谁？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事件都有什么类型？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谁对事件</a:t>
            </a:r>
            <a:r>
              <a:rPr lang="zh-CN" altLang="en-US" sz="3200" dirty="0">
                <a:solidFill>
                  <a:srgbClr val="C00000"/>
                </a:solidFill>
              </a:rPr>
              <a:t>做出响应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？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71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latin typeface="+mj-ea"/>
              </a:rPr>
              <a:t>谁可以接受事件？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4525963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中视图界面中可以触发事件的视图元素：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视图组件（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TextView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Button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ListView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项目、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ImageView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……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布局容器（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LinearLayout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RelativeLayout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……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172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</a:rPr>
              <a:t>可以接收什么类型的事件？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4525963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中可以接收的事件类型：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点击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触摸类事件：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onClick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onLongClick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onTouch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onTouchEvent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onTrackballEvent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等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键盘类事件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en-US" altLang="zh-CN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onKey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onKeyDown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onKeyUp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等。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状态改变类事件：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onFocusChange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onCheckedChange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onItemSelected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…….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604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</a:rPr>
              <a:t>谁来进行事件处理？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1017224" cy="4781127"/>
          </a:xfrm>
        </p:spPr>
        <p:txBody>
          <a:bodyPr>
            <a:noAutofit/>
          </a:bodyPr>
          <a:lstStyle/>
          <a:p>
            <a:pPr marL="342900" lvl="1" indent="-342900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中提供了两种方式的事件处理机制：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600"/>
              </a:spcBef>
              <a:defRPr/>
            </a:pPr>
            <a:r>
              <a:rPr lang="zh-CN" altLang="en-US" sz="3200" dirty="0">
                <a:solidFill>
                  <a:srgbClr val="C00000"/>
                </a:solidFill>
              </a:rPr>
              <a:t>基于监听器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的事件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处理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机制：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把</a:t>
            </a:r>
            <a:r>
              <a:rPr lang="zh-CN" altLang="en-US" sz="2800" dirty="0">
                <a:solidFill>
                  <a:srgbClr val="C00000"/>
                </a:solidFill>
              </a:rPr>
              <a:t>事件源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（触发事件的对象）和</a:t>
            </a:r>
            <a:r>
              <a:rPr lang="zh-CN" altLang="en-US" sz="2800" dirty="0">
                <a:solidFill>
                  <a:srgbClr val="C00000"/>
                </a:solidFill>
              </a:rPr>
              <a:t>事件的处理器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（监听器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  <a:r>
              <a:rPr lang="zh-CN" altLang="en-US" sz="2800" smtClean="0">
                <a:solidFill>
                  <a:srgbClr val="C00000"/>
                </a:solidFill>
              </a:rPr>
              <a:t>分离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；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实现机制：为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View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绑定特定的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事件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监听器。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  <a:defRPr/>
            </a:pPr>
            <a:r>
              <a:rPr lang="zh-CN" altLang="en-US" sz="3200" dirty="0">
                <a:solidFill>
                  <a:srgbClr val="C00000"/>
                </a:solidFill>
              </a:rPr>
              <a:t>基于回调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的事件处理机制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事件源的事件由自己处理，即</a:t>
            </a:r>
            <a:r>
              <a:rPr lang="zh-CN" altLang="en-US" sz="2800" dirty="0">
                <a:solidFill>
                  <a:srgbClr val="C00000"/>
                </a:solidFill>
              </a:rPr>
              <a:t>事件源和事件处理整合在一起（同一个类</a:t>
            </a:r>
            <a:r>
              <a:rPr lang="zh-CN" altLang="en-US" sz="2800">
                <a:solidFill>
                  <a:srgbClr val="C00000"/>
                </a:solidFill>
              </a:rPr>
              <a:t>中</a:t>
            </a:r>
            <a:r>
              <a:rPr lang="zh-CN" altLang="en-US" sz="2800" smtClean="0">
                <a:solidFill>
                  <a:srgbClr val="C00000"/>
                </a:solidFill>
              </a:rPr>
              <a:t>）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28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实现机制：重写事件源的特定回调方法。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190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latin typeface="+mj-ea"/>
              </a:rPr>
              <a:t>事件传递机制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1017224" cy="5141167"/>
          </a:xfrm>
        </p:spPr>
        <p:txBody>
          <a:bodyPr>
            <a:noAutofit/>
          </a:bodyPr>
          <a:lstStyle/>
          <a:p>
            <a:pPr marL="342900" lvl="1" indent="-342900"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在理解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事件传递机制之前需要先了解一些基础知识：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  <a:defRPr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事件首先到达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的顶层视图。</a:t>
            </a:r>
            <a:endParaRPr lang="en-US" altLang="zh-CN" sz="3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600"/>
              </a:spcBef>
              <a:defRPr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在事件传递模型中三个基本概念及对应方法：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spcBef>
                <a:spcPts val="0"/>
              </a:spcBef>
              <a:defRPr/>
            </a:pP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事件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分发（</a:t>
            </a:r>
            <a:r>
              <a:rPr lang="en-US" altLang="zh-CN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dispatchTouchEvent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）；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spcBef>
                <a:spcPts val="0"/>
              </a:spcBef>
              <a:defRPr/>
            </a:pP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事件拦截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（</a:t>
            </a:r>
            <a:r>
              <a:rPr lang="en-US" altLang="zh-CN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onInterceptTouchEvent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）；</a:t>
            </a:r>
            <a:endParaRPr lang="en-US" altLang="zh-CN" sz="28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spcBef>
                <a:spcPts val="0"/>
              </a:spcBef>
              <a:defRPr/>
            </a:pP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事件响应（</a:t>
            </a:r>
            <a:r>
              <a:rPr lang="en-US" altLang="zh-CN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onTouchEvent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）。</a:t>
            </a:r>
            <a:endParaRPr lang="en-US" altLang="zh-CN" sz="28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600"/>
              </a:spcBef>
              <a:defRPr/>
            </a:pP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ViewGroup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会进行事件分发、拦截、响应操作。</a:t>
            </a:r>
            <a:endParaRPr lang="en-US" altLang="zh-CN" sz="3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600"/>
              </a:spcBef>
              <a:defRPr/>
            </a:pP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View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只会进行事件分发、响应操作（分发方法直接跳转到响应方法）。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02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latin typeface="+mj-ea"/>
              </a:rPr>
              <a:t>事件传递机制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657184" cy="4781127"/>
          </a:xfrm>
        </p:spPr>
        <p:txBody>
          <a:bodyPr>
            <a:noAutofit/>
          </a:bodyPr>
          <a:lstStyle/>
          <a:p>
            <a:pPr marL="342900" lvl="1" indent="-342900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事件分发：</a:t>
            </a:r>
            <a:endParaRPr lang="zh-CN" altLang="en-US" sz="32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父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层到子层（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Activity -&gt; 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ViewGroup 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-&gt; 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View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），若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父层拦截事件，则不再向子层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确认。</a:t>
            </a:r>
            <a:endParaRPr lang="en-US" altLang="zh-CN" sz="3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事件回溯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endParaRPr lang="en-US" altLang="zh-CN" sz="3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事件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源对象到父层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（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View-&gt;ViewGroup-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&gt;Activity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），若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子层已经处理事件，不需要再向父层传播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，事件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处理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结束。</a:t>
            </a:r>
            <a:endParaRPr lang="en-US" altLang="zh-CN" sz="3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  <a:defRPr/>
            </a:pPr>
            <a:endParaRPr lang="en-US" altLang="zh-CN" sz="3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830057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精装书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3668</TotalTime>
  <Words>1459</Words>
  <Application>Microsoft Office PowerPoint</Application>
  <PresentationFormat>自定义</PresentationFormat>
  <Paragraphs>210</Paragraphs>
  <Slides>28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2_Office 主题</vt:lpstr>
      <vt:lpstr>第三章 第一节 Android事件处理</vt:lpstr>
      <vt:lpstr>教学目标</vt:lpstr>
      <vt:lpstr>目录</vt:lpstr>
      <vt:lpstr>Android中的事件处理</vt:lpstr>
      <vt:lpstr>谁可以接受事件？</vt:lpstr>
      <vt:lpstr>可以接收什么类型的事件？</vt:lpstr>
      <vt:lpstr>谁来进行事件处理？</vt:lpstr>
      <vt:lpstr>事件传递机制</vt:lpstr>
      <vt:lpstr>事件传递机制</vt:lpstr>
      <vt:lpstr>事件传递机制</vt:lpstr>
      <vt:lpstr>目录</vt:lpstr>
      <vt:lpstr>基于监听器的事件处理</vt:lpstr>
      <vt:lpstr>基于监听器的事件处理</vt:lpstr>
      <vt:lpstr>基于监听器的事件处理</vt:lpstr>
      <vt:lpstr>基于监听器的事件处理</vt:lpstr>
      <vt:lpstr>基于监听器的事件处理</vt:lpstr>
      <vt:lpstr>基于监听器的事件处理</vt:lpstr>
      <vt:lpstr>基于监听器的事件处理</vt:lpstr>
      <vt:lpstr>基于监听器的事件处理</vt:lpstr>
      <vt:lpstr>基于监听器的事件处理</vt:lpstr>
      <vt:lpstr>目录</vt:lpstr>
      <vt:lpstr>基于回调的事件处理</vt:lpstr>
      <vt:lpstr>基于回调的事件处理</vt:lpstr>
      <vt:lpstr>基于回调的事件处理</vt:lpstr>
      <vt:lpstr>基于回调的事件传播</vt:lpstr>
      <vt:lpstr>事件处理机制汇总</vt:lpstr>
      <vt:lpstr>内容回顾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Windows 用户</cp:lastModifiedBy>
  <cp:revision>429</cp:revision>
  <dcterms:created xsi:type="dcterms:W3CDTF">2012-01-28T13:55:28Z</dcterms:created>
  <dcterms:modified xsi:type="dcterms:W3CDTF">2018-10-15T15:15:38Z</dcterms:modified>
</cp:coreProperties>
</file>