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38"/>
  </p:notesMasterIdLst>
  <p:sldIdLst>
    <p:sldId id="351" r:id="rId2"/>
    <p:sldId id="652" r:id="rId3"/>
    <p:sldId id="686" r:id="rId4"/>
    <p:sldId id="654" r:id="rId5"/>
    <p:sldId id="655" r:id="rId6"/>
    <p:sldId id="687" r:id="rId7"/>
    <p:sldId id="657" r:id="rId8"/>
    <p:sldId id="658" r:id="rId9"/>
    <p:sldId id="659" r:id="rId10"/>
    <p:sldId id="660" r:id="rId11"/>
    <p:sldId id="661" r:id="rId12"/>
    <p:sldId id="688" r:id="rId13"/>
    <p:sldId id="689" r:id="rId14"/>
    <p:sldId id="664" r:id="rId15"/>
    <p:sldId id="690" r:id="rId16"/>
    <p:sldId id="666" r:id="rId17"/>
    <p:sldId id="667" r:id="rId18"/>
    <p:sldId id="668" r:id="rId19"/>
    <p:sldId id="669" r:id="rId20"/>
    <p:sldId id="670" r:id="rId21"/>
    <p:sldId id="671" r:id="rId22"/>
    <p:sldId id="672" r:id="rId23"/>
    <p:sldId id="691" r:id="rId24"/>
    <p:sldId id="673" r:id="rId25"/>
    <p:sldId id="674" r:id="rId26"/>
    <p:sldId id="675" r:id="rId27"/>
    <p:sldId id="676" r:id="rId28"/>
    <p:sldId id="677" r:id="rId29"/>
    <p:sldId id="678" r:id="rId30"/>
    <p:sldId id="679" r:id="rId31"/>
    <p:sldId id="680" r:id="rId32"/>
    <p:sldId id="681" r:id="rId33"/>
    <p:sldId id="682" r:id="rId34"/>
    <p:sldId id="683" r:id="rId35"/>
    <p:sldId id="685" r:id="rId36"/>
    <p:sldId id="262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etze" initials="E" lastIdx="1" clrIdx="0">
    <p:extLst>
      <p:ext uri="{19B8F6BF-5375-455C-9EA6-DF929625EA0E}">
        <p15:presenceInfo xmlns:p15="http://schemas.microsoft.com/office/powerpoint/2012/main" xmlns="" userId="Eetz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42D"/>
    <a:srgbClr val="00C8F8"/>
    <a:srgbClr val="F8F898"/>
    <a:srgbClr val="88B429"/>
    <a:srgbClr val="0D055B"/>
    <a:srgbClr val="5966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91" autoAdjust="0"/>
    <p:restoredTop sz="89927" autoAdjust="0"/>
  </p:normalViewPr>
  <p:slideViewPr>
    <p:cSldViewPr>
      <p:cViewPr varScale="1">
        <p:scale>
          <a:sx n="63" d="100"/>
          <a:sy n="63" d="100"/>
        </p:scale>
        <p:origin x="-762" y="-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7A4FE-15A4-4468-9890-CEB24014ACB3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FED13-18EC-4853-B935-6E23F2540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246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Intent</a:t>
            </a:r>
            <a:r>
              <a:rPr lang="zh-CN" altLang="en-US" smtClean="0"/>
              <a:t>意图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58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273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chemeClr val="bg1">
                <a:lumMod val="95000"/>
              </a:schemeClr>
            </a:gs>
            <a:gs pos="56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439817" y="3311768"/>
            <a:ext cx="6336703" cy="1354460"/>
          </a:xfrm>
        </p:spPr>
        <p:txBody>
          <a:bodyPr>
            <a:noAutofit/>
          </a:bodyPr>
          <a:lstStyle>
            <a:lvl1pPr>
              <a:defRPr lang="zh-CN" altLang="en-US" sz="4000" b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432" y="2222074"/>
            <a:ext cx="2053312" cy="24310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55000" endPos="20000" dist="25400" dir="5400000" sy="-100000" algn="bl" rotWithShape="0"/>
          </a:effectLst>
        </p:spPr>
      </p:pic>
      <p:cxnSp>
        <p:nvCxnSpPr>
          <p:cNvPr id="15" name="直接连接符 8"/>
          <p:cNvCxnSpPr>
            <a:cxnSpLocks noChangeShapeType="1"/>
          </p:cNvCxnSpPr>
          <p:nvPr userDrawn="1"/>
        </p:nvCxnSpPr>
        <p:spPr bwMode="auto">
          <a:xfrm>
            <a:off x="4007769" y="2087632"/>
            <a:ext cx="0" cy="2781528"/>
          </a:xfrm>
          <a:prstGeom prst="line">
            <a:avLst/>
          </a:prstGeom>
          <a:noFill/>
          <a:ln w="12700" cmpd="sng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接连接符 8"/>
          <p:cNvCxnSpPr>
            <a:cxnSpLocks noChangeShapeType="1"/>
          </p:cNvCxnSpPr>
          <p:nvPr userDrawn="1"/>
        </p:nvCxnSpPr>
        <p:spPr bwMode="auto">
          <a:xfrm>
            <a:off x="4827169" y="3167752"/>
            <a:ext cx="5661320" cy="0"/>
          </a:xfrm>
          <a:prstGeom prst="line">
            <a:avLst/>
          </a:prstGeom>
          <a:noFill/>
          <a:ln w="1270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9" name="组合 18"/>
          <p:cNvGrpSpPr/>
          <p:nvPr userDrawn="1"/>
        </p:nvGrpSpPr>
        <p:grpSpPr>
          <a:xfrm>
            <a:off x="7807001" y="6237561"/>
            <a:ext cx="4254228" cy="461665"/>
            <a:chOff x="7890444" y="6278695"/>
            <a:chExt cx="4254228" cy="461665"/>
          </a:xfrm>
        </p:grpSpPr>
        <p:sp>
          <p:nvSpPr>
            <p:cNvPr id="17" name="TextBox 7"/>
            <p:cNvSpPr>
              <a:spLocks noChangeArrowheads="1"/>
            </p:cNvSpPr>
            <p:nvPr userDrawn="1"/>
          </p:nvSpPr>
          <p:spPr bwMode="auto">
            <a:xfrm>
              <a:off x="8378372" y="6278695"/>
              <a:ext cx="37663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Java</a:t>
              </a:r>
              <a:r>
                <a:rPr lang="zh-CN" altLang="en-US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与移动智能设备开发</a:t>
              </a:r>
              <a:endParaRPr lang="zh-CN" altLang="en-US" sz="2400" i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0444" y="6278695"/>
              <a:ext cx="365796" cy="432000"/>
            </a:xfrm>
            <a:prstGeom prst="rect">
              <a:avLst/>
            </a:prstGeom>
            <a:effectLst/>
          </p:spPr>
        </p:pic>
      </p:grpSp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15" y="167734"/>
            <a:ext cx="4209602" cy="791167"/>
          </a:xfrm>
          <a:prstGeom prst="rect">
            <a:avLst/>
          </a:prstGeom>
        </p:spPr>
      </p:pic>
      <p:sp>
        <p:nvSpPr>
          <p:cNvPr id="21" name="文本框 20"/>
          <p:cNvSpPr txBox="1"/>
          <p:nvPr userDrawn="1"/>
        </p:nvSpPr>
        <p:spPr>
          <a:xfrm>
            <a:off x="5015880" y="2264747"/>
            <a:ext cx="5354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cap="none" spc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en-US" altLang="zh-CN" sz="4800" b="1" cap="none" spc="0" baseline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800" b="1" cap="none" spc="0" baseline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基础开发</a:t>
            </a:r>
            <a:endParaRPr lang="zh-CN" altLang="en-US" sz="4800" b="1" cap="none" spc="0">
              <a:ln w="10160">
                <a:noFill/>
                <a:prstDash val="solid"/>
              </a:ln>
              <a:solidFill>
                <a:srgbClr val="59666C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716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624"/>
            <a:ext cx="1271464" cy="12714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1464" y="274638"/>
            <a:ext cx="9842883" cy="958118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3" name="矩形 52"/>
          <p:cNvSpPr/>
          <p:nvPr userDrawn="1"/>
        </p:nvSpPr>
        <p:spPr>
          <a:xfrm>
            <a:off x="0" y="1232756"/>
            <a:ext cx="12192000" cy="180020"/>
          </a:xfrm>
          <a:prstGeom prst="rect">
            <a:avLst/>
          </a:prstGeom>
          <a:solidFill>
            <a:srgbClr val="88B4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5242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1463" y="274638"/>
            <a:ext cx="9842884" cy="9581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624"/>
            <a:ext cx="1271464" cy="12714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矩形 14"/>
          <p:cNvSpPr/>
          <p:nvPr userDrawn="1"/>
        </p:nvSpPr>
        <p:spPr>
          <a:xfrm>
            <a:off x="0" y="1232756"/>
            <a:ext cx="12192000" cy="180020"/>
          </a:xfrm>
          <a:prstGeom prst="rect">
            <a:avLst/>
          </a:prstGeom>
          <a:solidFill>
            <a:srgbClr val="88B4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5732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64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2159563" y="1268760"/>
            <a:ext cx="7620805" cy="2160240"/>
          </a:xfrm>
          <a:prstGeom prst="rect">
            <a:avLst/>
          </a:prstGeom>
          <a:noFill/>
        </p:spPr>
        <p:txBody>
          <a:bodyPr wrap="none" lIns="91440" tIns="45720" rIns="91440" bIns="45720" numCol="1">
            <a:prstTxWarp prst="textDeflateBottom">
              <a:avLst>
                <a:gd name="adj" fmla="val 32993"/>
              </a:avLst>
            </a:prstTxWarp>
            <a:spAutoFit/>
          </a:bodyPr>
          <a:lstStyle/>
          <a:p>
            <a:r>
              <a:rPr lang="en-US" altLang="zh-CN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 you</a:t>
            </a:r>
            <a:r>
              <a:rPr lang="zh-CN" altLang="en-US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！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0" y="2276871"/>
            <a:ext cx="2736304" cy="32397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55000" endPos="20000" dist="254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1452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22" descr="软件学院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511" y="1"/>
            <a:ext cx="6104467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1557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R.styleable.html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os/Bundle.html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content/Intent.html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zh-CN" altLang="en-US"/>
              <a:t>四</a:t>
            </a:r>
            <a:r>
              <a:rPr lang="zh-CN" altLang="en-US" smtClean="0"/>
              <a:t>章 第一节</a:t>
            </a:r>
            <a:r>
              <a:rPr lang="zh-CN" altLang="en-US"/>
              <a:t/>
            </a:r>
            <a:br>
              <a:rPr lang="zh-CN" altLang="en-US"/>
            </a:br>
            <a:r>
              <a:rPr lang="en-US" altLang="zh-CN"/>
              <a:t>Activity</a:t>
            </a:r>
            <a:r>
              <a:rPr lang="zh-CN" altLang="en-US"/>
              <a:t>创建及跳转</a:t>
            </a:r>
          </a:p>
        </p:txBody>
      </p:sp>
    </p:spTree>
    <p:extLst>
      <p:ext uri="{BB962C8B-B14F-4D97-AF65-F5344CB8AC3E}">
        <p14:creationId xmlns:p14="http://schemas.microsoft.com/office/powerpoint/2010/main" val="246536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创建新的</a:t>
            </a:r>
            <a:r>
              <a:rPr lang="en-US" altLang="zh-CN" dirty="0"/>
              <a:t>Activity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0"/>
            <a:ext cx="9937104" cy="1972816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zh-CN" sz="3200" dirty="0"/>
              <a:t>Step2</a:t>
            </a:r>
            <a:r>
              <a:rPr lang="zh-CN" altLang="en-US" sz="3200" dirty="0"/>
              <a:t>：为新的</a:t>
            </a:r>
            <a:r>
              <a:rPr lang="en-US" altLang="zh-CN" sz="3200" dirty="0"/>
              <a:t>Activity</a:t>
            </a:r>
            <a:r>
              <a:rPr lang="zh-CN" altLang="en-US" sz="3200" dirty="0"/>
              <a:t>绑定视图页面</a:t>
            </a:r>
            <a:endParaRPr lang="en-US" altLang="zh-CN" sz="3200" dirty="0"/>
          </a:p>
          <a:p>
            <a:pPr lvl="1">
              <a:spcBef>
                <a:spcPts val="1200"/>
              </a:spcBef>
              <a:defRPr/>
            </a:pPr>
            <a:r>
              <a:rPr lang="zh-CN" altLang="en-US" sz="3200" dirty="0"/>
              <a:t>在</a:t>
            </a:r>
            <a:r>
              <a:rPr lang="en-US" altLang="zh-CN" sz="3200" dirty="0"/>
              <a:t>res/layout/</a:t>
            </a:r>
            <a:r>
              <a:rPr lang="zh-CN" altLang="en-US" sz="3200" dirty="0"/>
              <a:t>目录下建立新的</a:t>
            </a:r>
            <a:r>
              <a:rPr lang="en-US" altLang="zh-CN" sz="3200" dirty="0"/>
              <a:t>xml</a:t>
            </a:r>
            <a:r>
              <a:rPr lang="zh-CN" altLang="en-US" sz="3200" dirty="0"/>
              <a:t>布局文件</a:t>
            </a:r>
            <a:endParaRPr lang="en-US" altLang="zh-CN" sz="3200" dirty="0"/>
          </a:p>
          <a:p>
            <a:pPr lvl="1">
              <a:spcBef>
                <a:spcPts val="1200"/>
              </a:spcBef>
              <a:defRPr/>
            </a:pPr>
            <a:r>
              <a:rPr lang="zh-CN" altLang="en-US" sz="3200" smtClean="0"/>
              <a:t>为</a:t>
            </a:r>
            <a:r>
              <a:rPr lang="en-US" altLang="zh-CN" sz="3200" dirty="0"/>
              <a:t>Activity</a:t>
            </a:r>
            <a:r>
              <a:rPr lang="zh-CN" altLang="en-US" sz="3200" dirty="0"/>
              <a:t>绑定该视图文件</a:t>
            </a:r>
            <a:endParaRPr lang="en-US" altLang="zh-CN" sz="3200" dirty="0"/>
          </a:p>
          <a:p>
            <a:pPr lvl="1">
              <a:spcBef>
                <a:spcPts val="600"/>
              </a:spcBef>
              <a:defRPr/>
            </a:pPr>
            <a:endParaRPr lang="en-US" altLang="zh-CN" sz="2800" dirty="0"/>
          </a:p>
          <a:p>
            <a:pPr lvl="1">
              <a:spcBef>
                <a:spcPts val="600"/>
              </a:spcBef>
              <a:defRPr/>
            </a:pPr>
            <a:endParaRPr lang="en-US" altLang="zh-CN" sz="2800" dirty="0"/>
          </a:p>
          <a:p>
            <a:pPr lvl="1">
              <a:spcBef>
                <a:spcPts val="600"/>
              </a:spcBef>
              <a:defRPr/>
            </a:pPr>
            <a:endParaRPr lang="en-US" altLang="zh-CN" sz="2800" dirty="0"/>
          </a:p>
          <a:p>
            <a:pPr lvl="1">
              <a:spcBef>
                <a:spcPts val="600"/>
              </a:spcBef>
              <a:defRPr/>
            </a:pPr>
            <a:endParaRPr lang="en-US" altLang="zh-CN" sz="2800" dirty="0"/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3789040"/>
            <a:ext cx="6406457" cy="928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081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创建新的</a:t>
            </a:r>
            <a:r>
              <a:rPr lang="en-US" altLang="zh-CN" dirty="0"/>
              <a:t>Activity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0"/>
            <a:ext cx="10441160" cy="96470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Step3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AndroidManifest.xml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文件中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注册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5" y="2348880"/>
            <a:ext cx="7483115" cy="28917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2927648" y="4448572"/>
            <a:ext cx="6624736" cy="43204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983432" y="5404407"/>
            <a:ext cx="10657184" cy="114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200" smtClean="0"/>
              <a:t>创建一个新的</a:t>
            </a:r>
            <a:r>
              <a:rPr lang="en-US" altLang="zh-CN" sz="3200" smtClean="0"/>
              <a:t>Activity</a:t>
            </a:r>
            <a:r>
              <a:rPr lang="zh-CN" altLang="en-US" sz="3200" smtClean="0"/>
              <a:t>，必须在</a:t>
            </a:r>
            <a:r>
              <a:rPr lang="en-US" altLang="zh-CN" sz="3200" smtClean="0"/>
              <a:t>AndroidManifest.xml</a:t>
            </a:r>
            <a:r>
              <a:rPr lang="zh-CN" altLang="en-US" sz="3200" smtClean="0"/>
              <a:t>文件中注册，否则此</a:t>
            </a:r>
            <a:r>
              <a:rPr lang="en-US" altLang="zh-CN" sz="3200" smtClean="0"/>
              <a:t>Activity</a:t>
            </a:r>
            <a:r>
              <a:rPr lang="zh-CN" altLang="en-US" sz="3200" smtClean="0"/>
              <a:t>不可使用。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016481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创建新的</a:t>
            </a:r>
            <a:r>
              <a:rPr lang="en-US" altLang="zh-CN" dirty="0"/>
              <a:t>Activity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0"/>
            <a:ext cx="10729192" cy="132474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Step3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：在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AndroidManifest.xml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文件中注册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声明的基本语法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endParaRPr lang="en-US" altLang="zh-CN" sz="3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050932" y="5406360"/>
            <a:ext cx="10306160" cy="114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android:name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属性表示当前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对应的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Java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类名。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2924944"/>
            <a:ext cx="7395970" cy="2312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773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创建新的</a:t>
            </a:r>
            <a:r>
              <a:rPr lang="en-US" altLang="zh-CN" dirty="0"/>
              <a:t>Activity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0"/>
            <a:ext cx="10729192" cy="52578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Step3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：在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AndroidManifest.xml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文件中注册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声明的基本语法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endParaRPr lang="en-US" altLang="zh-CN" sz="3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&lt;activity&gt;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元素之间，经常需要添加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&lt;intent-filter&gt;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元素，以确保其它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是否可以启动当前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（具体内容在第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章中涉及）。</a:t>
            </a:r>
            <a:endParaRPr lang="en-US" altLang="zh-CN" sz="32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&lt;activity&gt;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元素的常用属性及其子元素详细说明，参考：</a:t>
            </a:r>
            <a:endParaRPr lang="en-US" altLang="zh-CN" sz="32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altLang="zh-CN" sz="1800">
                <a:hlinkClick r:id="rId2"/>
              </a:rPr>
              <a:t>http://developer.android.com/reference/android/R.styleable.html#AndroidManifestActivity</a:t>
            </a:r>
            <a:endParaRPr lang="en-US" altLang="zh-CN"/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endParaRPr lang="en-US" altLang="zh-CN" sz="3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753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创建</a:t>
            </a:r>
            <a:r>
              <a:rPr lang="en-US" altLang="zh-CN" dirty="0"/>
              <a:t>Activity</a:t>
            </a:r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4525963"/>
          </a:xfrm>
        </p:spPr>
        <p:txBody>
          <a:bodyPr>
            <a:normAutofit/>
          </a:bodyPr>
          <a:lstStyle/>
          <a:p>
            <a:pPr marL="342900" lvl="1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表示应用中的一个屏幕，一个应用中可能有多个屏幕，即对应着多个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lvl="1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创建新的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的基本流程：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创建新的类继承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 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类（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src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指定包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目录下） 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为该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类绑定布局（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res/layout/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目录下）。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AndroidManifest.xml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文件中注册该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864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3143671" y="3076171"/>
            <a:ext cx="6336704" cy="685801"/>
            <a:chOff x="4828395" y="764704"/>
            <a:chExt cx="6336704" cy="685801"/>
          </a:xfrm>
        </p:grpSpPr>
        <p:sp>
          <p:nvSpPr>
            <p:cNvPr id="49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613721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0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884446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创建新的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52" name="组合 51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54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53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9" name="组合 38"/>
          <p:cNvGrpSpPr/>
          <p:nvPr/>
        </p:nvGrpSpPr>
        <p:grpSpPr>
          <a:xfrm>
            <a:off x="3125746" y="2121928"/>
            <a:ext cx="6336704" cy="685801"/>
            <a:chOff x="4828395" y="764704"/>
            <a:chExt cx="6336704" cy="685801"/>
          </a:xfrm>
        </p:grpSpPr>
        <p:sp>
          <p:nvSpPr>
            <p:cNvPr id="40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613721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1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884446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概述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4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4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0" name="组合 29"/>
          <p:cNvGrpSpPr/>
          <p:nvPr/>
        </p:nvGrpSpPr>
        <p:grpSpPr>
          <a:xfrm>
            <a:off x="3143672" y="4021171"/>
            <a:ext cx="6362094" cy="685801"/>
            <a:chOff x="3467195" y="1571956"/>
            <a:chExt cx="6362094" cy="685801"/>
          </a:xfrm>
        </p:grpSpPr>
        <p:sp>
          <p:nvSpPr>
            <p:cNvPr id="31" name="AutoShape 20"/>
            <p:cNvSpPr>
              <a:spLocks noChangeArrowheads="1"/>
            </p:cNvSpPr>
            <p:nvPr/>
          </p:nvSpPr>
          <p:spPr bwMode="gray">
            <a:xfrm>
              <a:off x="3666685" y="1622841"/>
              <a:ext cx="6162604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2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490465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</a:t>
              </a:r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之间的跳转</a:t>
              </a: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36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35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1871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r>
              <a:rPr lang="zh-CN" altLang="en-US" dirty="0"/>
              <a:t>跳转简介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600202"/>
            <a:ext cx="10887000" cy="110872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/>
              <a:t>一个</a:t>
            </a:r>
            <a:r>
              <a:rPr lang="en-US" altLang="zh-CN" sz="3200" dirty="0"/>
              <a:t>Android</a:t>
            </a:r>
            <a:r>
              <a:rPr lang="zh-CN" altLang="en-US" sz="3200" dirty="0"/>
              <a:t>应用中包含多个</a:t>
            </a:r>
            <a:r>
              <a:rPr lang="en-US" altLang="zh-CN" sz="3200" dirty="0"/>
              <a:t>Activity</a:t>
            </a:r>
            <a:r>
              <a:rPr lang="zh-CN" altLang="en-US" sz="3200" dirty="0"/>
              <a:t>，</a:t>
            </a:r>
            <a:r>
              <a:rPr lang="en-US" altLang="zh-CN" sz="3200" dirty="0"/>
              <a:t>Activity</a:t>
            </a:r>
            <a:r>
              <a:rPr lang="zh-CN" altLang="en-US" sz="3200" dirty="0"/>
              <a:t>之间必然存在某种跳</a:t>
            </a:r>
            <a:r>
              <a:rPr lang="zh-CN" altLang="en-US" sz="3200"/>
              <a:t>转关系</a:t>
            </a:r>
            <a:r>
              <a:rPr lang="zh-CN" altLang="en-US" sz="3200" smtClean="0"/>
              <a:t>。</a:t>
            </a:r>
            <a:endParaRPr lang="zh-CN" altLang="en-US" sz="32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88" y="2852937"/>
            <a:ext cx="2199925" cy="36613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2852936"/>
            <a:ext cx="2232248" cy="36613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9" name="直接箭头连接符 8"/>
          <p:cNvCxnSpPr/>
          <p:nvPr/>
        </p:nvCxnSpPr>
        <p:spPr>
          <a:xfrm flipV="1">
            <a:off x="4007768" y="3501007"/>
            <a:ext cx="2664296" cy="432048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016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r>
              <a:rPr lang="zh-CN" altLang="en-US" dirty="0"/>
              <a:t>跳转的基本原理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556793"/>
            <a:ext cx="11017224" cy="5184576"/>
          </a:xfrm>
        </p:spPr>
        <p:txBody>
          <a:bodyPr>
            <a:normAutofit lnSpcReduction="10000"/>
          </a:bodyPr>
          <a:lstStyle/>
          <a:p>
            <a:pPr marL="342900" lvl="1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回顾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Web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应用中，页面与页面之间的跳转是通过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HTTP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协议进行的。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57250" lvl="2" indent="-457200">
              <a:spcAft>
                <a:spcPts val="600"/>
              </a:spcAft>
              <a:buFont typeface="微软雅黑" panose="020B0503020204020204" pitchFamily="34" charset="-122"/>
              <a:buChar char="‐"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请求页面会向目的地页面发送一个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请求（借助</a:t>
            </a:r>
            <a:r>
              <a:rPr lang="zh-CN" altLang="en-US" sz="2800" dirty="0">
                <a:solidFill>
                  <a:srgbClr val="C00000"/>
                </a:solidFill>
              </a:rPr>
              <a:t>请求对象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实现）。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314450" lvl="3" indent="-4572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请求对象中内容包括（</a:t>
            </a:r>
            <a:r>
              <a:rPr lang="zh-CN" altLang="en-US" sz="2800" dirty="0">
                <a:solidFill>
                  <a:srgbClr val="C00000"/>
                </a:solidFill>
              </a:rPr>
              <a:t>请求目的地、提交数据等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57250" lvl="2" indent="-457200">
              <a:spcAft>
                <a:spcPts val="600"/>
              </a:spcAft>
              <a:buFont typeface="微软雅黑" panose="020B0503020204020204" pitchFamily="34" charset="-122"/>
              <a:buChar char="‐"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目的地页面会反馈给请求页面一个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响应（借助</a:t>
            </a:r>
            <a:r>
              <a:rPr lang="zh-CN" altLang="en-US" sz="2800" dirty="0">
                <a:solidFill>
                  <a:srgbClr val="C00000"/>
                </a:solidFill>
              </a:rPr>
              <a:t>响应对象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实现）。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314450" lvl="3" indent="-4572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响应对象中包括（</a:t>
            </a:r>
            <a:r>
              <a:rPr lang="zh-CN" altLang="en-US" sz="2800" dirty="0">
                <a:solidFill>
                  <a:srgbClr val="C00000"/>
                </a:solidFill>
              </a:rPr>
              <a:t>响应消息</a:t>
            </a:r>
            <a:r>
              <a:rPr lang="zh-CN" altLang="en-US" sz="2800">
                <a:solidFill>
                  <a:srgbClr val="C00000"/>
                </a:solidFill>
              </a:rPr>
              <a:t>内容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</a:t>
            </a:r>
            <a:endParaRPr lang="en-US" altLang="zh-CN" sz="28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中要实现页面跳转，同样需要具备充当请求对象和响应对象的东西。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09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r>
              <a:rPr lang="zh-CN" altLang="en-US" dirty="0"/>
              <a:t>跳转的基本原理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lnSpc>
                <a:spcPct val="12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中，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与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之间的跳转是借助</a:t>
            </a:r>
            <a:r>
              <a:rPr lang="en-US" altLang="zh-CN" sz="3200" dirty="0">
                <a:solidFill>
                  <a:srgbClr val="C00000"/>
                </a:solidFill>
              </a:rPr>
              <a:t>Intent</a:t>
            </a:r>
            <a:r>
              <a:rPr lang="zh-CN" altLang="en-US" sz="3200" dirty="0">
                <a:solidFill>
                  <a:srgbClr val="C00000"/>
                </a:solidFill>
              </a:rPr>
              <a:t>对象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来实现的。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2" indent="-342900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Font typeface="微软雅黑" panose="020B0503020204020204" pitchFamily="34" charset="-122"/>
              <a:buChar char="‐"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对象用来在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与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之间传递请求消息和响应消息。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2" indent="-342900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Font typeface="微软雅黑" panose="020B0503020204020204" pitchFamily="34" charset="-122"/>
              <a:buChar char="‐"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也就是说，</a:t>
            </a:r>
            <a:r>
              <a:rPr lang="en-US" altLang="zh-CN" sz="3200" dirty="0">
                <a:solidFill>
                  <a:srgbClr val="C00000"/>
                </a:solidFill>
              </a:rPr>
              <a:t>Intent</a:t>
            </a:r>
            <a:r>
              <a:rPr lang="zh-CN" altLang="en-US" sz="3200" dirty="0">
                <a:solidFill>
                  <a:srgbClr val="C00000"/>
                </a:solidFill>
              </a:rPr>
              <a:t>对象充当了</a:t>
            </a:r>
            <a:r>
              <a:rPr lang="en-US" altLang="zh-CN" sz="3200" dirty="0">
                <a:solidFill>
                  <a:srgbClr val="C00000"/>
                </a:solidFill>
              </a:rPr>
              <a:t>HTTP</a:t>
            </a:r>
            <a:r>
              <a:rPr lang="zh-CN" altLang="en-US" sz="3200" dirty="0">
                <a:solidFill>
                  <a:srgbClr val="C00000"/>
                </a:solidFill>
              </a:rPr>
              <a:t>协议中的请求对象和响应对象双重作用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74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r>
              <a:rPr lang="zh-CN" altLang="en-US" dirty="0"/>
              <a:t>跳转的基本原理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600201"/>
            <a:ext cx="10814992" cy="1108719"/>
          </a:xfrm>
        </p:spPr>
        <p:txBody>
          <a:bodyPr>
            <a:normAutofit/>
          </a:bodyPr>
          <a:lstStyle/>
          <a:p>
            <a:pPr marL="342900" lvl="1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中，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与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之间的跳转是借助</a:t>
            </a:r>
            <a:r>
              <a:rPr lang="en-US" altLang="zh-CN" sz="3200" dirty="0">
                <a:solidFill>
                  <a:srgbClr val="C00000"/>
                </a:solidFill>
              </a:rPr>
              <a:t>Intent</a:t>
            </a:r>
            <a:r>
              <a:rPr lang="zh-CN" altLang="en-US" sz="3200" dirty="0">
                <a:solidFill>
                  <a:srgbClr val="C00000"/>
                </a:solidFill>
              </a:rPr>
              <a:t>对象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来实现的。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767" y="2564904"/>
            <a:ext cx="5832648" cy="38105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098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教学目标</a:t>
            </a:r>
          </a:p>
        </p:txBody>
      </p:sp>
      <p:sp>
        <p:nvSpPr>
          <p:cNvPr id="33" name="内容占位符 4"/>
          <p:cNvSpPr txBox="1">
            <a:spLocks/>
          </p:cNvSpPr>
          <p:nvPr/>
        </p:nvSpPr>
        <p:spPr>
          <a:xfrm>
            <a:off x="911424" y="1600201"/>
            <a:ext cx="9289032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掌握在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中建立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的方法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掌握在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之间传递数据的方式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848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Intent</a:t>
            </a:r>
            <a:r>
              <a:rPr lang="zh-CN" altLang="en-US" dirty="0"/>
              <a:t>对象简介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4525963"/>
          </a:xfrm>
        </p:spPr>
        <p:txBody>
          <a:bodyPr>
            <a:normAutofit/>
          </a:bodyPr>
          <a:lstStyle/>
          <a:p>
            <a:pPr marL="0" indent="-400050">
              <a:spcAft>
                <a:spcPts val="600"/>
              </a:spcAft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：意图对象，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与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之间跳转的中介。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2" indent="-400050">
              <a:spcAft>
                <a:spcPts val="600"/>
              </a:spcAft>
            </a:pPr>
            <a:r>
              <a:rPr lang="zh-CN" altLang="en-US" sz="3200" dirty="0">
                <a:solidFill>
                  <a:srgbClr val="C00000"/>
                </a:solidFill>
              </a:rPr>
              <a:t>如何实现由一个</a:t>
            </a:r>
            <a:r>
              <a:rPr lang="en-US" altLang="zh-CN" sz="3200" dirty="0">
                <a:solidFill>
                  <a:srgbClr val="C00000"/>
                </a:solidFill>
              </a:rPr>
              <a:t>Activity</a:t>
            </a:r>
            <a:r>
              <a:rPr lang="zh-CN" altLang="en-US" sz="3200" dirty="0">
                <a:solidFill>
                  <a:srgbClr val="C00000"/>
                </a:solidFill>
              </a:rPr>
              <a:t>跳转到下一个</a:t>
            </a:r>
            <a:r>
              <a:rPr lang="en-US" altLang="zh-CN" sz="3200" dirty="0">
                <a:solidFill>
                  <a:srgbClr val="C00000"/>
                </a:solidFill>
              </a:rPr>
              <a:t>Activity</a:t>
            </a:r>
            <a:r>
              <a:rPr lang="zh-CN" altLang="en-US" sz="3200" dirty="0">
                <a:solidFill>
                  <a:srgbClr val="C00000"/>
                </a:solidFill>
              </a:rPr>
              <a:t>？</a:t>
            </a:r>
            <a:endParaRPr lang="en-US" altLang="zh-CN" sz="3200" dirty="0">
              <a:solidFill>
                <a:srgbClr val="C00000"/>
              </a:solidFill>
            </a:endParaRPr>
          </a:p>
          <a:p>
            <a:pPr marL="1257300" lvl="3" indent="-400050">
              <a:spcAft>
                <a:spcPts val="600"/>
              </a:spcAft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跳转目的地？是否携带参数？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2" indent="-400050">
              <a:spcAft>
                <a:spcPts val="600"/>
              </a:spcAft>
            </a:pPr>
            <a:r>
              <a:rPr lang="zh-CN" altLang="en-US" sz="3200" dirty="0">
                <a:solidFill>
                  <a:srgbClr val="C00000"/>
                </a:solidFill>
              </a:rPr>
              <a:t>目的</a:t>
            </a:r>
            <a:r>
              <a:rPr lang="en-US" altLang="zh-CN" sz="3200" dirty="0">
                <a:solidFill>
                  <a:srgbClr val="C00000"/>
                </a:solidFill>
              </a:rPr>
              <a:t>Activity</a:t>
            </a:r>
            <a:r>
              <a:rPr lang="zh-CN" altLang="en-US" sz="3200" dirty="0">
                <a:solidFill>
                  <a:srgbClr val="C00000"/>
                </a:solidFill>
              </a:rPr>
              <a:t>如何实现向上一个</a:t>
            </a:r>
            <a:r>
              <a:rPr lang="en-US" altLang="zh-CN" sz="3200" dirty="0">
                <a:solidFill>
                  <a:srgbClr val="C00000"/>
                </a:solidFill>
              </a:rPr>
              <a:t>Activity</a:t>
            </a:r>
            <a:r>
              <a:rPr lang="zh-CN" altLang="en-US" sz="3200" dirty="0">
                <a:solidFill>
                  <a:srgbClr val="C00000"/>
                </a:solidFill>
              </a:rPr>
              <a:t>返回数据？</a:t>
            </a:r>
          </a:p>
        </p:txBody>
      </p:sp>
    </p:spTree>
    <p:extLst>
      <p:ext uri="{BB962C8B-B14F-4D97-AF65-F5344CB8AC3E}">
        <p14:creationId xmlns:p14="http://schemas.microsoft.com/office/powerpoint/2010/main" val="1104227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r>
              <a:rPr lang="zh-CN" altLang="en-US" dirty="0"/>
              <a:t>跳转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484784"/>
            <a:ext cx="10081120" cy="5184576"/>
          </a:xfrm>
        </p:spPr>
        <p:txBody>
          <a:bodyPr>
            <a:noAutofit/>
          </a:bodyPr>
          <a:lstStyle/>
          <a:p>
            <a:pPr marL="0" indent="-400050">
              <a:spcAft>
                <a:spcPts val="600"/>
              </a:spcAft>
            </a:pPr>
            <a:r>
              <a:rPr lang="zh-CN" altLang="en-US" sz="3200" dirty="0"/>
              <a:t>发送请求的</a:t>
            </a:r>
            <a:r>
              <a:rPr lang="en-US" altLang="zh-CN" sz="3200" dirty="0"/>
              <a:t>Activity</a:t>
            </a:r>
            <a:r>
              <a:rPr lang="zh-CN" altLang="en-US" sz="3200" dirty="0"/>
              <a:t>页面</a:t>
            </a:r>
            <a:endParaRPr lang="en-US" altLang="zh-CN" sz="3200" dirty="0"/>
          </a:p>
          <a:p>
            <a:pPr marL="857250" lvl="2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2800" dirty="0"/>
              <a:t>创建</a:t>
            </a:r>
            <a:r>
              <a:rPr lang="en-US" altLang="zh-CN" sz="2800" dirty="0"/>
              <a:t>Intent</a:t>
            </a:r>
            <a:r>
              <a:rPr lang="zh-CN" altLang="en-US" sz="2800" dirty="0"/>
              <a:t>对象：</a:t>
            </a:r>
            <a:endParaRPr lang="en-US" altLang="zh-CN" sz="2800" dirty="0"/>
          </a:p>
          <a:p>
            <a:pPr marL="1257300" lvl="3" indent="-400050">
              <a:spcBef>
                <a:spcPts val="0"/>
              </a:spcBef>
              <a:spcAft>
                <a:spcPts val="600"/>
              </a:spcAft>
            </a:pPr>
            <a:r>
              <a:rPr lang="en-US" altLang="zh-CN" sz="2800" dirty="0">
                <a:solidFill>
                  <a:srgbClr val="C00000"/>
                </a:solidFill>
              </a:rPr>
              <a:t>Intent </a:t>
            </a:r>
            <a:r>
              <a:rPr lang="en-US" altLang="zh-CN" sz="2800" dirty="0" err="1">
                <a:solidFill>
                  <a:srgbClr val="C00000"/>
                </a:solidFill>
              </a:rPr>
              <a:t>i</a:t>
            </a:r>
            <a:r>
              <a:rPr lang="en-US" altLang="zh-CN" sz="2800" dirty="0">
                <a:solidFill>
                  <a:srgbClr val="C00000"/>
                </a:solidFill>
              </a:rPr>
              <a:t> = new Intent( );</a:t>
            </a:r>
          </a:p>
          <a:p>
            <a:pPr marL="857250" lvl="2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2800" dirty="0"/>
              <a:t>设置请求目的地：</a:t>
            </a:r>
            <a:endParaRPr lang="en-US" altLang="zh-CN" sz="2800" dirty="0"/>
          </a:p>
          <a:p>
            <a:pPr marL="1257300" lvl="3" indent="-400050">
              <a:spcBef>
                <a:spcPts val="0"/>
              </a:spcBef>
              <a:spcAft>
                <a:spcPts val="600"/>
              </a:spcAft>
            </a:pPr>
            <a:r>
              <a:rPr lang="en-US" altLang="zh-CN" sz="2800" dirty="0" err="1">
                <a:solidFill>
                  <a:srgbClr val="C00000"/>
                </a:solidFill>
              </a:rPr>
              <a:t>i.setClass</a:t>
            </a:r>
            <a:r>
              <a:rPr lang="en-US" altLang="zh-CN" sz="2800" dirty="0">
                <a:solidFill>
                  <a:srgbClr val="C00000"/>
                </a:solidFill>
              </a:rPr>
              <a:t>( </a:t>
            </a:r>
            <a:r>
              <a:rPr lang="zh-CN" altLang="en-US" sz="2800" dirty="0">
                <a:solidFill>
                  <a:srgbClr val="C00000"/>
                </a:solidFill>
              </a:rPr>
              <a:t>上下文</a:t>
            </a:r>
            <a:r>
              <a:rPr lang="en-US" altLang="zh-CN" sz="2800" dirty="0">
                <a:solidFill>
                  <a:srgbClr val="C00000"/>
                </a:solidFill>
              </a:rPr>
              <a:t>, </a:t>
            </a:r>
            <a:r>
              <a:rPr lang="zh-CN" altLang="en-US" sz="2800" dirty="0">
                <a:solidFill>
                  <a:srgbClr val="C00000"/>
                </a:solidFill>
              </a:rPr>
              <a:t>待启动的</a:t>
            </a:r>
            <a:r>
              <a:rPr lang="en-US" altLang="zh-CN" sz="2800" dirty="0" err="1">
                <a:solidFill>
                  <a:srgbClr val="C00000"/>
                </a:solidFill>
              </a:rPr>
              <a:t>Activity.class</a:t>
            </a:r>
            <a:r>
              <a:rPr lang="en-US" altLang="zh-CN" sz="2800" dirty="0">
                <a:solidFill>
                  <a:srgbClr val="C00000"/>
                </a:solidFill>
              </a:rPr>
              <a:t>);</a:t>
            </a:r>
          </a:p>
          <a:p>
            <a:pPr marL="1257300" lvl="3" indent="-400050">
              <a:spcBef>
                <a:spcPts val="0"/>
              </a:spcBef>
              <a:spcAft>
                <a:spcPts val="600"/>
              </a:spcAft>
            </a:pPr>
            <a:r>
              <a:rPr lang="en-US" altLang="zh-CN" sz="2800" dirty="0" err="1">
                <a:solidFill>
                  <a:srgbClr val="C00000"/>
                </a:solidFill>
              </a:rPr>
              <a:t>i.setAction</a:t>
            </a:r>
            <a:r>
              <a:rPr lang="en-US" altLang="zh-CN" sz="2800" dirty="0">
                <a:solidFill>
                  <a:srgbClr val="C00000"/>
                </a:solidFill>
              </a:rPr>
              <a:t>( </a:t>
            </a:r>
            <a:r>
              <a:rPr lang="zh-CN" altLang="en-US" sz="2800" dirty="0">
                <a:solidFill>
                  <a:srgbClr val="C00000"/>
                </a:solidFill>
              </a:rPr>
              <a:t>目的</a:t>
            </a:r>
            <a:r>
              <a:rPr lang="en-US" altLang="zh-CN" sz="2800" dirty="0">
                <a:solidFill>
                  <a:srgbClr val="C00000"/>
                </a:solidFill>
              </a:rPr>
              <a:t>Activity</a:t>
            </a:r>
            <a:r>
              <a:rPr lang="zh-CN" altLang="en-US" sz="2800" dirty="0">
                <a:solidFill>
                  <a:srgbClr val="C00000"/>
                </a:solidFill>
              </a:rPr>
              <a:t>字符串 </a:t>
            </a:r>
            <a:r>
              <a:rPr lang="en-US" altLang="zh-CN" sz="2800" dirty="0">
                <a:solidFill>
                  <a:srgbClr val="C00000"/>
                </a:solidFill>
              </a:rPr>
              <a:t>);</a:t>
            </a:r>
          </a:p>
          <a:p>
            <a:pPr marL="857250" lvl="2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2800" dirty="0"/>
              <a:t>携带数据（</a:t>
            </a:r>
            <a:r>
              <a:rPr lang="zh-CN" altLang="en-US" sz="2800"/>
              <a:t>可选</a:t>
            </a:r>
            <a:r>
              <a:rPr lang="zh-CN" altLang="en-US" sz="2800" smtClean="0"/>
              <a:t>）</a:t>
            </a:r>
            <a:endParaRPr lang="en-US" altLang="zh-CN" sz="2800" dirty="0"/>
          </a:p>
          <a:p>
            <a:pPr marL="857250" lvl="2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2800" dirty="0"/>
              <a:t>发送请求（启动新的</a:t>
            </a:r>
            <a:r>
              <a:rPr lang="en-US" altLang="zh-CN" sz="2800" dirty="0"/>
              <a:t>Activity</a:t>
            </a:r>
            <a:r>
              <a:rPr lang="zh-CN" altLang="en-US" sz="2800" dirty="0"/>
              <a:t>）：</a:t>
            </a:r>
            <a:endParaRPr lang="en-US" altLang="zh-CN" sz="2800" dirty="0"/>
          </a:p>
          <a:p>
            <a:pPr marL="1257300" lvl="3" indent="-400050">
              <a:spcBef>
                <a:spcPts val="0"/>
              </a:spcBef>
              <a:spcAft>
                <a:spcPts val="600"/>
              </a:spcAft>
            </a:pPr>
            <a:r>
              <a:rPr lang="en-US" altLang="zh-CN" sz="2800" dirty="0" err="1">
                <a:solidFill>
                  <a:srgbClr val="C00000"/>
                </a:solidFill>
              </a:rPr>
              <a:t>startActivity</a:t>
            </a:r>
            <a:r>
              <a:rPr lang="en-US" altLang="zh-CN" sz="2800" dirty="0">
                <a:solidFill>
                  <a:srgbClr val="C00000"/>
                </a:solidFill>
              </a:rPr>
              <a:t>( Intent</a:t>
            </a:r>
            <a:r>
              <a:rPr lang="zh-CN" altLang="en-US" sz="2800" dirty="0">
                <a:solidFill>
                  <a:srgbClr val="C00000"/>
                </a:solidFill>
              </a:rPr>
              <a:t>对象 </a:t>
            </a:r>
            <a:r>
              <a:rPr lang="en-US" altLang="zh-CN" sz="2800" dirty="0">
                <a:solidFill>
                  <a:srgbClr val="C00000"/>
                </a:solidFill>
              </a:rPr>
              <a:t>);</a:t>
            </a:r>
          </a:p>
          <a:p>
            <a:pPr marL="1257300" lvl="3" indent="-400050">
              <a:spcBef>
                <a:spcPts val="0"/>
              </a:spcBef>
              <a:spcAft>
                <a:spcPts val="600"/>
              </a:spcAft>
            </a:pPr>
            <a:r>
              <a:rPr lang="en-US" altLang="zh-CN" sz="2800" dirty="0" err="1">
                <a:solidFill>
                  <a:srgbClr val="C00000"/>
                </a:solidFill>
              </a:rPr>
              <a:t>startActivityForResult</a:t>
            </a:r>
            <a:r>
              <a:rPr lang="en-US" altLang="zh-CN" sz="2800" dirty="0">
                <a:solidFill>
                  <a:srgbClr val="C00000"/>
                </a:solidFill>
              </a:rPr>
              <a:t>( Intent</a:t>
            </a:r>
            <a:r>
              <a:rPr lang="zh-CN" altLang="en-US" sz="2800" dirty="0">
                <a:solidFill>
                  <a:srgbClr val="C00000"/>
                </a:solidFill>
              </a:rPr>
              <a:t>对象</a:t>
            </a:r>
            <a:r>
              <a:rPr lang="en-US" altLang="zh-CN" sz="2800" dirty="0">
                <a:solidFill>
                  <a:srgbClr val="C00000"/>
                </a:solidFill>
              </a:rPr>
              <a:t>, </a:t>
            </a:r>
            <a:r>
              <a:rPr lang="zh-CN" altLang="en-US" sz="2800" dirty="0">
                <a:solidFill>
                  <a:srgbClr val="C00000"/>
                </a:solidFill>
              </a:rPr>
              <a:t>请求码 </a:t>
            </a:r>
            <a:r>
              <a:rPr lang="en-US" altLang="zh-CN" sz="2800" dirty="0">
                <a:solidFill>
                  <a:srgbClr val="C000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00752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r>
              <a:rPr lang="zh-CN" altLang="en-US" dirty="0"/>
              <a:t>跳转（携带数据）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484784"/>
            <a:ext cx="10657184" cy="2664296"/>
          </a:xfrm>
        </p:spPr>
        <p:txBody>
          <a:bodyPr>
            <a:normAutofit/>
          </a:bodyPr>
          <a:lstStyle/>
          <a:p>
            <a:pPr marL="0" indent="-400050">
              <a:spcAft>
                <a:spcPts val="600"/>
              </a:spcAft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发送请求的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页面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14400" lvl="2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3"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携带数据（可选）：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257300" lvl="3" indent="-400050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直接添加基本类型参数：</a:t>
            </a:r>
            <a:r>
              <a:rPr lang="en-US" altLang="zh-CN" sz="2800" dirty="0" err="1">
                <a:solidFill>
                  <a:srgbClr val="C00000"/>
                </a:solidFill>
              </a:rPr>
              <a:t>i.putExtra</a:t>
            </a:r>
            <a:r>
              <a:rPr lang="en-US" altLang="zh-CN" sz="2800" dirty="0">
                <a:solidFill>
                  <a:srgbClr val="C00000"/>
                </a:solidFill>
              </a:rPr>
              <a:t>( key, </a:t>
            </a:r>
            <a:r>
              <a:rPr lang="en-US" altLang="zh-CN" sz="2800">
                <a:solidFill>
                  <a:srgbClr val="C00000"/>
                </a:solidFill>
              </a:rPr>
              <a:t>value </a:t>
            </a:r>
            <a:r>
              <a:rPr lang="en-US" altLang="zh-CN" sz="2800" smtClean="0">
                <a:solidFill>
                  <a:srgbClr val="C00000"/>
                </a:solidFill>
              </a:rPr>
              <a:t>);</a:t>
            </a:r>
          </a:p>
          <a:p>
            <a:pPr marL="1257300" lvl="3" indent="-400050">
              <a:spcBef>
                <a:spcPts val="600"/>
              </a:spcBef>
              <a:spcAft>
                <a:spcPts val="600"/>
              </a:spcAft>
            </a:pP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传递类的对象（需要序列化对象后才可传递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</a:t>
            </a:r>
            <a:endParaRPr lang="en-US" altLang="zh-CN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973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r>
              <a:rPr lang="zh-CN" altLang="en-US" dirty="0"/>
              <a:t>跳转（携带数据）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484784"/>
            <a:ext cx="10801200" cy="5040560"/>
          </a:xfrm>
        </p:spPr>
        <p:txBody>
          <a:bodyPr>
            <a:normAutofit/>
          </a:bodyPr>
          <a:lstStyle/>
          <a:p>
            <a:pPr marL="0" indent="-400050">
              <a:spcAft>
                <a:spcPts val="600"/>
              </a:spcAft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发送请求的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页面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14400" lvl="2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3"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携带数据（可选）：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257300" lvl="3" indent="-400050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创建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复杂数据对象：借助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Bundle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对象实现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0" lvl="4" indent="-400050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创建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Bundle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对象：</a:t>
            </a:r>
            <a:r>
              <a:rPr lang="en-US" altLang="zh-CN" sz="2800" dirty="0">
                <a:solidFill>
                  <a:srgbClr val="C00000"/>
                </a:solidFill>
              </a:rPr>
              <a:t>Bundle b = new Bundle( );</a:t>
            </a:r>
          </a:p>
          <a:p>
            <a:pPr marL="1714500" lvl="4" indent="-400050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为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Bundle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对象添加数据：</a:t>
            </a:r>
            <a:r>
              <a:rPr lang="en-US" altLang="zh-CN" sz="2800" dirty="0" err="1">
                <a:solidFill>
                  <a:srgbClr val="C00000"/>
                </a:solidFill>
              </a:rPr>
              <a:t>b.putString</a:t>
            </a:r>
            <a:r>
              <a:rPr lang="en-US" altLang="zh-CN" sz="2800" dirty="0">
                <a:solidFill>
                  <a:srgbClr val="C00000"/>
                </a:solidFill>
              </a:rPr>
              <a:t>( );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2800" dirty="0" err="1">
                <a:solidFill>
                  <a:srgbClr val="C00000"/>
                </a:solidFill>
              </a:rPr>
              <a:t>b.putSerializable</a:t>
            </a:r>
            <a:r>
              <a:rPr lang="en-US" altLang="zh-CN" sz="2800" dirty="0">
                <a:solidFill>
                  <a:srgbClr val="C00000"/>
                </a:solidFill>
              </a:rPr>
              <a:t>( );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……</a:t>
            </a:r>
          </a:p>
          <a:p>
            <a:pPr marL="1714500" lvl="4" indent="-400050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把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Bundle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对象添加到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对象中：</a:t>
            </a:r>
            <a:r>
              <a:rPr lang="en-US" altLang="zh-CN" sz="2800" dirty="0" err="1">
                <a:solidFill>
                  <a:srgbClr val="C00000"/>
                </a:solidFill>
              </a:rPr>
              <a:t>i.putExtra</a:t>
            </a:r>
            <a:r>
              <a:rPr lang="en-US" altLang="zh-CN" sz="2800" dirty="0">
                <a:solidFill>
                  <a:srgbClr val="C00000"/>
                </a:solidFill>
              </a:rPr>
              <a:t>(Bundle</a:t>
            </a:r>
            <a:r>
              <a:rPr lang="zh-CN" altLang="en-US" sz="2800" dirty="0">
                <a:solidFill>
                  <a:srgbClr val="C00000"/>
                </a:solidFill>
              </a:rPr>
              <a:t>对象</a:t>
            </a:r>
            <a:r>
              <a:rPr lang="en-US" altLang="zh-CN" sz="2800" dirty="0">
                <a:solidFill>
                  <a:srgbClr val="C00000"/>
                </a:solidFill>
              </a:rPr>
              <a:t>);</a:t>
            </a:r>
          </a:p>
          <a:p>
            <a:pPr marL="857250" lvl="3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http</a:t>
            </a: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://</a:t>
            </a:r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developer.android.com/reference/android/os/Bundle.html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961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Activity</a:t>
            </a:r>
            <a:r>
              <a:rPr lang="zh-CN" altLang="en-US" dirty="0"/>
              <a:t>跳转（被请求页面处理请求）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600201"/>
            <a:ext cx="10814992" cy="4525963"/>
          </a:xfrm>
        </p:spPr>
        <p:txBody>
          <a:bodyPr>
            <a:normAutofit/>
          </a:bodyPr>
          <a:lstStyle/>
          <a:p>
            <a:pPr marL="0" indent="-400050">
              <a:spcAft>
                <a:spcPts val="600"/>
              </a:spcAft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被请求的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页面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2" indent="-400050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获得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对象（请求对象）：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257300" lvl="3" indent="-400050"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solidFill>
                  <a:srgbClr val="C00000"/>
                </a:solidFill>
              </a:rPr>
              <a:t>Intent request = </a:t>
            </a:r>
            <a:r>
              <a:rPr lang="en-US" altLang="zh-CN" sz="2800" dirty="0" err="1">
                <a:solidFill>
                  <a:srgbClr val="C00000"/>
                </a:solidFill>
              </a:rPr>
              <a:t>getIntent</a:t>
            </a:r>
            <a:r>
              <a:rPr lang="en-US" altLang="zh-CN" sz="2800" dirty="0">
                <a:solidFill>
                  <a:srgbClr val="C00000"/>
                </a:solidFill>
              </a:rPr>
              <a:t>( );</a:t>
            </a:r>
          </a:p>
          <a:p>
            <a:pPr marL="800100" lvl="2" indent="-400050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获得请求参数：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257300" lvl="3" indent="-400050"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 err="1">
                <a:solidFill>
                  <a:srgbClr val="C00000"/>
                </a:solidFill>
              </a:rPr>
              <a:t>request.getIntExtra</a:t>
            </a:r>
            <a:r>
              <a:rPr lang="en-US" altLang="zh-CN" sz="2800" dirty="0">
                <a:solidFill>
                  <a:srgbClr val="C00000"/>
                </a:solidFill>
              </a:rPr>
              <a:t>( );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：返回基本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int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类型数据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257300" lvl="3" indent="-400050"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 err="1">
                <a:solidFill>
                  <a:srgbClr val="C00000"/>
                </a:solidFill>
              </a:rPr>
              <a:t>request.getExtras</a:t>
            </a:r>
            <a:r>
              <a:rPr lang="en-US" altLang="zh-CN" sz="2800" dirty="0">
                <a:solidFill>
                  <a:srgbClr val="C00000"/>
                </a:solidFill>
              </a:rPr>
              <a:t>( );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：返回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Bundle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57250" lvl="3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http://developer.android.com/reference/android/content/Intent.html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85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Activity</a:t>
            </a:r>
            <a:r>
              <a:rPr lang="zh-CN" altLang="en-US" dirty="0"/>
              <a:t>跳转（无响应）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600201"/>
            <a:ext cx="10814992" cy="3484983"/>
          </a:xfrm>
        </p:spPr>
        <p:txBody>
          <a:bodyPr>
            <a:normAutofit/>
          </a:bodyPr>
          <a:lstStyle/>
          <a:p>
            <a:pPr marL="0" indent="-400050">
              <a:spcAft>
                <a:spcPts val="600"/>
              </a:spcAft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完成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的跳转的步骤：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57250" lvl="3" indent="-400050">
              <a:spcAft>
                <a:spcPts val="600"/>
              </a:spcAft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注册跳转的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触发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事件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57250" lvl="3" indent="-400050">
              <a:spcAft>
                <a:spcPts val="600"/>
              </a:spcAft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构造跳转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加入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参数；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57250" lvl="3" indent="-400050">
              <a:spcAft>
                <a:spcPts val="600"/>
              </a:spcAft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进行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跳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转；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57250" lvl="3" indent="-400050">
              <a:spcAft>
                <a:spcPts val="600"/>
              </a:spcAft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在跳转到的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中接受传入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参数。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3532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/>
              <a:t>Activity</a:t>
            </a:r>
            <a:r>
              <a:rPr lang="zh-CN" altLang="en-US" dirty="0"/>
              <a:t>跳转（无响应的请求实例）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600201"/>
            <a:ext cx="10814992" cy="45259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完善简单通讯录实例，实现点击某一个用户时，显示该用户的详细信息。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AddressBookActivity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中，为每一个用户绑定单击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事件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监听器。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在事件监听器中，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启动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ShowUserActivity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ShowUserActivity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中接收请求参数，获得用户信息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并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显示。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16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latin typeface="+mj-ea"/>
              </a:rPr>
              <a:t>发送请求页面发送跳转请求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5" y="1600200"/>
            <a:ext cx="10274931" cy="74868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3200" dirty="0"/>
              <a:t>Step1</a:t>
            </a:r>
            <a:r>
              <a:rPr lang="zh-CN" altLang="en-US" sz="3200" dirty="0"/>
              <a:t>：在</a:t>
            </a:r>
            <a:r>
              <a:rPr lang="en-US" altLang="zh-CN" sz="3200" dirty="0" err="1"/>
              <a:t>AddressBookActivity</a:t>
            </a:r>
            <a:r>
              <a:rPr lang="zh-CN" altLang="en-US" sz="3200" dirty="0"/>
              <a:t>中绑定</a:t>
            </a:r>
            <a:r>
              <a:rPr lang="zh-CN" altLang="en-US" sz="3200"/>
              <a:t>事件</a:t>
            </a:r>
            <a:r>
              <a:rPr lang="zh-CN" altLang="en-US" sz="3200" smtClean="0"/>
              <a:t>监听器</a:t>
            </a:r>
            <a:endParaRPr lang="en-US" altLang="zh-CN" sz="3200" dirty="0"/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541" y="2564904"/>
            <a:ext cx="8909696" cy="29847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68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latin typeface="+mj-ea"/>
              </a:rPr>
              <a:t>发送请求页面发送跳转请求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0"/>
            <a:ext cx="9577064" cy="492514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Step2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：启动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ShowUserActivity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9" y="2373610"/>
            <a:ext cx="7591261" cy="3359646"/>
          </a:xfrm>
          <a:prstGeom prst="rect">
            <a:avLst/>
          </a:prstGeom>
          <a:noFill/>
          <a:ln w="9525">
            <a:solidFill>
              <a:schemeClr val="tx1">
                <a:lumMod val="85000"/>
                <a:lumOff val="1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42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latin typeface="+mj-ea"/>
              </a:rPr>
              <a:t>被请求页面处理请求消息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0"/>
            <a:ext cx="9577064" cy="74868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Step3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：在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ShowUserActivity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中接收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请求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参数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2" y="2682921"/>
            <a:ext cx="6137279" cy="22450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51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3118282" y="2132856"/>
            <a:ext cx="6362094" cy="685801"/>
            <a:chOff x="3467195" y="1571956"/>
            <a:chExt cx="6362094" cy="685801"/>
          </a:xfrm>
        </p:grpSpPr>
        <p:sp>
          <p:nvSpPr>
            <p:cNvPr id="58" name="AutoShape 20"/>
            <p:cNvSpPr>
              <a:spLocks noChangeArrowheads="1"/>
            </p:cNvSpPr>
            <p:nvPr/>
          </p:nvSpPr>
          <p:spPr bwMode="gray">
            <a:xfrm>
              <a:off x="3666685" y="1622841"/>
              <a:ext cx="6162604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9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490465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概述</a:t>
              </a: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3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62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65" name="组合 64"/>
          <p:cNvGrpSpPr/>
          <p:nvPr/>
        </p:nvGrpSpPr>
        <p:grpSpPr>
          <a:xfrm>
            <a:off x="3143671" y="3076171"/>
            <a:ext cx="6336704" cy="685801"/>
            <a:chOff x="4828395" y="764704"/>
            <a:chExt cx="6336704" cy="685801"/>
          </a:xfrm>
        </p:grpSpPr>
        <p:sp>
          <p:nvSpPr>
            <p:cNvPr id="66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613721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7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884446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创建新的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9" name="组合 68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71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70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grpSp>
        <p:nvGrpSpPr>
          <p:cNvPr id="99" name="组合 98"/>
          <p:cNvGrpSpPr/>
          <p:nvPr/>
        </p:nvGrpSpPr>
        <p:grpSpPr>
          <a:xfrm>
            <a:off x="3143671" y="4039343"/>
            <a:ext cx="6336704" cy="685801"/>
            <a:chOff x="4828395" y="764704"/>
            <a:chExt cx="6336704" cy="685801"/>
          </a:xfrm>
        </p:grpSpPr>
        <p:sp>
          <p:nvSpPr>
            <p:cNvPr id="100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6137214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01" name="Text Box 13"/>
            <p:cNvSpPr txBox="1">
              <a:spLocks noChangeArrowheads="1"/>
            </p:cNvSpPr>
            <p:nvPr/>
          </p:nvSpPr>
          <p:spPr bwMode="gray">
            <a:xfrm>
              <a:off x="5684383" y="863641"/>
              <a:ext cx="488444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之间的跳转</a:t>
              </a:r>
            </a:p>
          </p:txBody>
        </p:sp>
        <p:grpSp>
          <p:nvGrpSpPr>
            <p:cNvPr id="102" name="组合 101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103" name="组合 10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0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10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08005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Activity</a:t>
            </a:r>
            <a:r>
              <a:rPr lang="zh-CN" altLang="en-US" dirty="0"/>
              <a:t>跳转（被请求页面设置响应）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925143"/>
          </a:xfrm>
        </p:spPr>
        <p:txBody>
          <a:bodyPr>
            <a:normAutofit/>
          </a:bodyPr>
          <a:lstStyle/>
          <a:p>
            <a:pPr marL="0" indent="-400050">
              <a:spcAft>
                <a:spcPts val="600"/>
              </a:spcAft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被请求的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页面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2" indent="-400050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获得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对象（响应对象）：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257300" lvl="3" indent="-400050"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solidFill>
                  <a:srgbClr val="C00000"/>
                </a:solidFill>
              </a:rPr>
              <a:t>Intent response = new  Intent( );</a:t>
            </a:r>
          </a:p>
          <a:p>
            <a:pPr marL="800100" lvl="2" indent="-400050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添加响应消息：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257300" lvl="3" indent="-400050"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 err="1">
                <a:solidFill>
                  <a:srgbClr val="C00000"/>
                </a:solidFill>
              </a:rPr>
              <a:t>response.putIntExtra</a:t>
            </a:r>
            <a:r>
              <a:rPr lang="en-US" altLang="zh-CN" sz="2800" dirty="0">
                <a:solidFill>
                  <a:srgbClr val="C00000"/>
                </a:solidFill>
              </a:rPr>
              <a:t>( );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：添加基本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int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类型数据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257300" lvl="3" indent="-400050"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 err="1">
                <a:solidFill>
                  <a:srgbClr val="C00000"/>
                </a:solidFill>
              </a:rPr>
              <a:t>response.putExtras</a:t>
            </a:r>
            <a:r>
              <a:rPr lang="en-US" altLang="zh-CN" sz="2800" dirty="0">
                <a:solidFill>
                  <a:srgbClr val="C00000"/>
                </a:solidFill>
              </a:rPr>
              <a:t>( );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：添加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Bundle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2" indent="-400050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实现响应：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257300" lvl="3" indent="-400050"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 err="1">
                <a:solidFill>
                  <a:srgbClr val="C00000"/>
                </a:solidFill>
              </a:rPr>
              <a:t>this.setResult</a:t>
            </a:r>
            <a:r>
              <a:rPr lang="en-US" altLang="zh-CN" sz="2800" dirty="0">
                <a:solidFill>
                  <a:srgbClr val="C00000"/>
                </a:solidFill>
              </a:rPr>
              <a:t>( </a:t>
            </a:r>
            <a:r>
              <a:rPr lang="en-US" altLang="zh-CN" sz="2800" dirty="0" err="1">
                <a:solidFill>
                  <a:srgbClr val="C00000"/>
                </a:solidFill>
              </a:rPr>
              <a:t>int</a:t>
            </a:r>
            <a:r>
              <a:rPr lang="en-US" altLang="zh-CN" sz="2800" dirty="0">
                <a:solidFill>
                  <a:srgbClr val="C00000"/>
                </a:solidFill>
              </a:rPr>
              <a:t> </a:t>
            </a:r>
            <a:r>
              <a:rPr lang="en-US" altLang="zh-CN" sz="2800" dirty="0" err="1">
                <a:solidFill>
                  <a:srgbClr val="C00000"/>
                </a:solidFill>
              </a:rPr>
              <a:t>resoponseCode</a:t>
            </a:r>
            <a:r>
              <a:rPr lang="en-US" altLang="zh-CN" sz="2800" dirty="0">
                <a:solidFill>
                  <a:srgbClr val="C00000"/>
                </a:solidFill>
              </a:rPr>
              <a:t>, Intent </a:t>
            </a:r>
            <a:r>
              <a:rPr lang="zh-CN" altLang="en-US" sz="2800" dirty="0">
                <a:solidFill>
                  <a:srgbClr val="C00000"/>
                </a:solidFill>
              </a:rPr>
              <a:t>响应对象</a:t>
            </a:r>
            <a:r>
              <a:rPr lang="en-US" altLang="zh-CN" sz="2800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2147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Activity</a:t>
            </a:r>
            <a:r>
              <a:rPr lang="zh-CN" altLang="en-US" dirty="0"/>
              <a:t>跳转（请求页获取响应消息）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720279"/>
          </a:xfrm>
        </p:spPr>
        <p:txBody>
          <a:bodyPr>
            <a:normAutofit/>
          </a:bodyPr>
          <a:lstStyle/>
          <a:p>
            <a:pPr marL="0" indent="-400050">
              <a:spcAft>
                <a:spcPts val="600"/>
              </a:spcAft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请求的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页面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596" y="2320480"/>
            <a:ext cx="6838757" cy="37008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3058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Activity</a:t>
            </a:r>
            <a:r>
              <a:rPr lang="zh-CN" altLang="en-US" dirty="0"/>
              <a:t>跳转（期望响应的请求）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384502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实现选择城市的模拟。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首页显示输入框和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“选择城市”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按钮。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当用户点击“选择城市”按钮时，启动选择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城市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页面。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当用户在选择城市页面返回到上一个页面时，在输入框中显示用户选择的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城市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信息。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38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Activity</a:t>
            </a:r>
            <a:r>
              <a:rPr lang="zh-CN" altLang="en-US" dirty="0"/>
              <a:t>跳转小结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499715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跳转：实现屏幕与屏幕之间的切换。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实现跳转基本流程：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请求页面创建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请求页面发送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请求（可能添加请求参数）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被请求页面处理请求消息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被请求页面返回响应消息（可选）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spcBef>
                <a:spcPts val="1200"/>
              </a:spcBef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请求页面处理响应消息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6568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补充练习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165" y="1600201"/>
            <a:ext cx="2879670" cy="4525963"/>
          </a:xfr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4194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3143671" y="4039343"/>
            <a:ext cx="6336704" cy="685801"/>
            <a:chOff x="4828395" y="764704"/>
            <a:chExt cx="6336704" cy="685801"/>
          </a:xfrm>
        </p:grpSpPr>
        <p:sp>
          <p:nvSpPr>
            <p:cNvPr id="49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6137214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0" name="Text Box 13"/>
            <p:cNvSpPr txBox="1">
              <a:spLocks noChangeArrowheads="1"/>
            </p:cNvSpPr>
            <p:nvPr/>
          </p:nvSpPr>
          <p:spPr bwMode="gray">
            <a:xfrm>
              <a:off x="5684383" y="863641"/>
              <a:ext cx="488444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之间的跳转</a:t>
              </a: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52" name="组合 51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54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53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9" name="组合 38"/>
          <p:cNvGrpSpPr/>
          <p:nvPr/>
        </p:nvGrpSpPr>
        <p:grpSpPr>
          <a:xfrm>
            <a:off x="3143671" y="3076171"/>
            <a:ext cx="6336704" cy="685801"/>
            <a:chOff x="4828395" y="764704"/>
            <a:chExt cx="6336704" cy="685801"/>
          </a:xfrm>
        </p:grpSpPr>
        <p:sp>
          <p:nvSpPr>
            <p:cNvPr id="40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613721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1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884446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创建新的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4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4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65" name="组合 64"/>
          <p:cNvGrpSpPr/>
          <p:nvPr/>
        </p:nvGrpSpPr>
        <p:grpSpPr>
          <a:xfrm>
            <a:off x="3125746" y="2121928"/>
            <a:ext cx="6336704" cy="685801"/>
            <a:chOff x="4828395" y="764704"/>
            <a:chExt cx="6336704" cy="685801"/>
          </a:xfrm>
        </p:grpSpPr>
        <p:sp>
          <p:nvSpPr>
            <p:cNvPr id="66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613721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7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884446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概述</a:t>
              </a: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9" name="组合 68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71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70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内容回顾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24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56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Activity</a:t>
            </a:r>
            <a:r>
              <a:rPr lang="zh-CN" altLang="en-US" dirty="0"/>
              <a:t>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5252412" cy="5058110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应用中最重要的核心组件，每一个应用屏幕就是一个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；这意味着，要创建多屏幕的应用，必须创建多个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197" y="1988840"/>
            <a:ext cx="2483786" cy="40524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352" y="1916832"/>
            <a:ext cx="2520280" cy="41337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7" name="直接箭头连接符 6"/>
          <p:cNvCxnSpPr/>
          <p:nvPr/>
        </p:nvCxnSpPr>
        <p:spPr>
          <a:xfrm flipV="1">
            <a:off x="7104112" y="2996952"/>
            <a:ext cx="2664296" cy="432048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51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Activity</a:t>
            </a:r>
            <a:r>
              <a:rPr lang="zh-CN" altLang="en-US" dirty="0"/>
              <a:t>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600201"/>
            <a:ext cx="10814992" cy="4525963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中的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的使用基本上分为以下三大类问题：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如何创建多屏幕（</a:t>
            </a:r>
            <a:r>
              <a:rPr lang="zh-CN" altLang="en-US" sz="3200" dirty="0">
                <a:solidFill>
                  <a:srgbClr val="C00000"/>
                </a:solidFill>
              </a:rPr>
              <a:t>如何创建多个</a:t>
            </a:r>
            <a:r>
              <a:rPr lang="en-US" altLang="zh-CN" sz="3200" dirty="0">
                <a:solidFill>
                  <a:srgbClr val="C00000"/>
                </a:solidFill>
              </a:rPr>
              <a:t>Activity 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）？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屏幕与屏幕之间如何切换（</a:t>
            </a:r>
            <a:r>
              <a:rPr lang="en-US" altLang="zh-CN" sz="3200" dirty="0">
                <a:solidFill>
                  <a:srgbClr val="C00000"/>
                </a:solidFill>
              </a:rPr>
              <a:t>Activity</a:t>
            </a:r>
            <a:r>
              <a:rPr lang="zh-CN" altLang="en-US" sz="3200" dirty="0">
                <a:solidFill>
                  <a:srgbClr val="C00000"/>
                </a:solidFill>
              </a:rPr>
              <a:t>之间的跳转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）？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屏幕是何时产生何时消亡的（</a:t>
            </a:r>
            <a:r>
              <a:rPr lang="en-US" altLang="zh-CN" sz="3200" dirty="0">
                <a:solidFill>
                  <a:srgbClr val="C00000"/>
                </a:solidFill>
              </a:rPr>
              <a:t>Activity</a:t>
            </a:r>
            <a:r>
              <a:rPr lang="zh-CN" altLang="en-US" sz="3200" dirty="0">
                <a:solidFill>
                  <a:srgbClr val="C00000"/>
                </a:solidFill>
              </a:rPr>
              <a:t>的生命周期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）？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24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3125746" y="2121928"/>
            <a:ext cx="6336704" cy="685801"/>
            <a:chOff x="4828395" y="764704"/>
            <a:chExt cx="6336704" cy="685801"/>
          </a:xfrm>
        </p:grpSpPr>
        <p:sp>
          <p:nvSpPr>
            <p:cNvPr id="40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613721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1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884446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概述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4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4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0" name="组合 29"/>
          <p:cNvGrpSpPr/>
          <p:nvPr/>
        </p:nvGrpSpPr>
        <p:grpSpPr>
          <a:xfrm>
            <a:off x="3118281" y="3094447"/>
            <a:ext cx="6362094" cy="685801"/>
            <a:chOff x="3467195" y="1571956"/>
            <a:chExt cx="6362094" cy="685801"/>
          </a:xfrm>
        </p:grpSpPr>
        <p:sp>
          <p:nvSpPr>
            <p:cNvPr id="31" name="AutoShape 20"/>
            <p:cNvSpPr>
              <a:spLocks noChangeArrowheads="1"/>
            </p:cNvSpPr>
            <p:nvPr/>
          </p:nvSpPr>
          <p:spPr bwMode="gray">
            <a:xfrm>
              <a:off x="3666685" y="1622841"/>
              <a:ext cx="6162604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2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490465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创建新的</a:t>
              </a:r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36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35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grpSp>
        <p:nvGrpSpPr>
          <p:cNvPr id="99" name="组合 98"/>
          <p:cNvGrpSpPr/>
          <p:nvPr/>
        </p:nvGrpSpPr>
        <p:grpSpPr>
          <a:xfrm>
            <a:off x="3143671" y="4039343"/>
            <a:ext cx="6336704" cy="685801"/>
            <a:chOff x="4828395" y="764704"/>
            <a:chExt cx="6336704" cy="685801"/>
          </a:xfrm>
        </p:grpSpPr>
        <p:sp>
          <p:nvSpPr>
            <p:cNvPr id="100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6137214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01" name="Text Box 13"/>
            <p:cNvSpPr txBox="1">
              <a:spLocks noChangeArrowheads="1"/>
            </p:cNvSpPr>
            <p:nvPr/>
          </p:nvSpPr>
          <p:spPr bwMode="gray">
            <a:xfrm>
              <a:off x="5684383" y="863641"/>
              <a:ext cx="488444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之间的跳转</a:t>
              </a:r>
            </a:p>
          </p:txBody>
        </p:sp>
        <p:grpSp>
          <p:nvGrpSpPr>
            <p:cNvPr id="102" name="组合 101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103" name="组合 10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0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10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3398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创建新的</a:t>
            </a:r>
            <a:r>
              <a:rPr lang="en-US" altLang="zh-CN" dirty="0"/>
              <a:t>Activity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45259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创建新的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的基本流程是：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创建新的类继承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 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类（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src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指定包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目录下） 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为该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类绑定布局（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res/layout/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目录下）。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AndroidManifest.xml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文件中注册该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67269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</a:rPr>
              <a:t>创建新的</a:t>
            </a:r>
            <a:r>
              <a:rPr lang="en-US" altLang="zh-CN" dirty="0">
                <a:latin typeface="+mj-ea"/>
              </a:rPr>
              <a:t>Activity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46875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简单通讯录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创建联系人详细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信息显示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页面</a:t>
            </a:r>
            <a:endParaRPr lang="en-US" altLang="zh-CN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2" y="2924944"/>
            <a:ext cx="2232248" cy="3702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2924944"/>
            <a:ext cx="2256078" cy="3702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529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创建新的</a:t>
            </a:r>
            <a:r>
              <a:rPr lang="en-US" altLang="zh-CN" dirty="0"/>
              <a:t>Activity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600200"/>
            <a:ext cx="9505056" cy="676673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Step1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：在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src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目录下建立新的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类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2302463"/>
            <a:ext cx="7133406" cy="2254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1286821" y="4725144"/>
            <a:ext cx="9827525" cy="16847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新的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类</a:t>
            </a:r>
            <a:r>
              <a:rPr lang="zh-CN" altLang="en-US" sz="3200" smtClean="0">
                <a:solidFill>
                  <a:srgbClr val="C00000"/>
                </a:solidFill>
              </a:rPr>
              <a:t>必须继承</a:t>
            </a:r>
            <a:r>
              <a:rPr lang="en-US" altLang="zh-CN" sz="3200" smtClean="0">
                <a:solidFill>
                  <a:srgbClr val="C00000"/>
                </a:solidFill>
              </a:rPr>
              <a:t>Activity</a:t>
            </a:r>
            <a:r>
              <a:rPr lang="zh-CN" altLang="en-US" sz="3200" smtClean="0">
                <a:solidFill>
                  <a:srgbClr val="C00000"/>
                </a:solidFill>
              </a:rPr>
              <a:t>类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200" smtClean="0">
                <a:solidFill>
                  <a:srgbClr val="C00000"/>
                </a:solidFill>
              </a:rPr>
              <a:t>必须实现</a:t>
            </a:r>
            <a:r>
              <a:rPr lang="en-US" altLang="zh-CN" sz="3200" smtClean="0">
                <a:solidFill>
                  <a:srgbClr val="C00000"/>
                </a:solidFill>
              </a:rPr>
              <a:t>onCreate( )</a:t>
            </a:r>
            <a:r>
              <a:rPr lang="zh-CN" altLang="en-US" sz="3200" smtClean="0">
                <a:solidFill>
                  <a:srgbClr val="C00000"/>
                </a:solidFill>
              </a:rPr>
              <a:t>回调方法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（创建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时自动调用，相当于构造方法）。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14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精装书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4598</TotalTime>
  <Words>1362</Words>
  <Application>Microsoft Office PowerPoint</Application>
  <PresentationFormat>自定义</PresentationFormat>
  <Paragraphs>174</Paragraphs>
  <Slides>36</Slides>
  <Notes>3</Notes>
  <HiddenSlides>5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2_Office 主题</vt:lpstr>
      <vt:lpstr>第四章 第一节 Activity创建及跳转</vt:lpstr>
      <vt:lpstr>教学目标</vt:lpstr>
      <vt:lpstr>目录</vt:lpstr>
      <vt:lpstr>Activity概念</vt:lpstr>
      <vt:lpstr>Activity概念</vt:lpstr>
      <vt:lpstr>目录</vt:lpstr>
      <vt:lpstr>创建新的Activity</vt:lpstr>
      <vt:lpstr>创建新的Activity</vt:lpstr>
      <vt:lpstr>创建新的Activity</vt:lpstr>
      <vt:lpstr>创建新的Activity</vt:lpstr>
      <vt:lpstr>创建新的Activity</vt:lpstr>
      <vt:lpstr>创建新的Activity</vt:lpstr>
      <vt:lpstr>创建新的Activity</vt:lpstr>
      <vt:lpstr>创建Activity小结</vt:lpstr>
      <vt:lpstr>目录</vt:lpstr>
      <vt:lpstr>Activity跳转简介</vt:lpstr>
      <vt:lpstr>Activity跳转的基本原理</vt:lpstr>
      <vt:lpstr>Activity跳转的基本原理</vt:lpstr>
      <vt:lpstr>Activity跳转的基本原理</vt:lpstr>
      <vt:lpstr>Intent对象简介</vt:lpstr>
      <vt:lpstr>Activity跳转</vt:lpstr>
      <vt:lpstr>Activity跳转（携带数据）</vt:lpstr>
      <vt:lpstr>Activity跳转（携带数据）</vt:lpstr>
      <vt:lpstr>Activity跳转（被请求页面处理请求）</vt:lpstr>
      <vt:lpstr>Activity跳转（无响应）</vt:lpstr>
      <vt:lpstr>Activity跳转（无响应的请求实例）</vt:lpstr>
      <vt:lpstr>发送请求页面发送跳转请求</vt:lpstr>
      <vt:lpstr>发送请求页面发送跳转请求</vt:lpstr>
      <vt:lpstr>被请求页面处理请求消息</vt:lpstr>
      <vt:lpstr>Activity跳转（被请求页面设置响应）</vt:lpstr>
      <vt:lpstr>Activity跳转（请求页获取响应消息）</vt:lpstr>
      <vt:lpstr>Activity跳转（期望响应的请求）</vt:lpstr>
      <vt:lpstr>Activity跳转小结</vt:lpstr>
      <vt:lpstr>补充练习</vt:lpstr>
      <vt:lpstr>内容回顾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Windows 用户</cp:lastModifiedBy>
  <cp:revision>627</cp:revision>
  <dcterms:created xsi:type="dcterms:W3CDTF">2012-01-28T13:55:28Z</dcterms:created>
  <dcterms:modified xsi:type="dcterms:W3CDTF">2018-10-15T09:26:27Z</dcterms:modified>
</cp:coreProperties>
</file>