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7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65E5E-7013-44D9-BC9A-547090FC0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279416-FA95-4336-A0C9-028A61AFC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0E53A-A11F-4C77-8437-D703F30C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2219-8FDE-4387-A6D6-0D54BF8F6B3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DDBC-931C-4484-B331-DF926E14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A3818-1F03-4F4F-81AD-5770E86D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24AF-32C3-4378-BD63-1E098ACB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4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303D0-F374-487C-B934-B05F3104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04E41-9C7D-42E6-A0A7-FF648F007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71AEC-DBFC-4B79-B8F2-7393CE51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2219-8FDE-4387-A6D6-0D54BF8F6B3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28CE8-F124-431B-9E84-E4A43457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842D5-4614-4EFA-B599-A224E457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24AF-32C3-4378-BD63-1E098ACB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A6CC7C-B0E8-4696-88C3-7FC35EAEE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C7D7A2-4E32-461F-A3E7-FBA68710B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970A8D-1E81-44C9-AFE2-9055C3F6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2219-8FDE-4387-A6D6-0D54BF8F6B3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D1E51-024C-4EF0-90CD-D1C619B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500AB-989F-4A44-B1ED-D99BB780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24AF-32C3-4378-BD63-1E098ACB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5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2455E-B472-4FA1-BAB7-0E263381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F7C1C-CFA2-43B7-94D8-9993EED71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9BF4E-7F9A-43F4-A6C2-0D52C3BE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2219-8FDE-4387-A6D6-0D54BF8F6B3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8C4DC-487E-4786-BC4A-E46EC0AC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81512-86FE-414E-A285-C03AB02F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24AF-32C3-4378-BD63-1E098ACB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FFBDA-AE0B-44D6-A0D7-C24685201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A2989-53F3-454B-B665-AF9F8E4FC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18742-4010-4AEB-A35A-3BD9E7EE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2219-8FDE-4387-A6D6-0D54BF8F6B3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885DE-8DDD-47F0-A8D1-5F18CB9E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8C58E-A188-4D4D-B5F2-74A407689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24AF-32C3-4378-BD63-1E098ACB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3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F98F3-5010-4694-A9A3-3052924D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BBC5F-DE06-4BB1-B0C6-3B8CD015C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E71EF1-4324-42F1-AEA6-35707465B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79225B-6C68-4795-BF6E-B3693EAC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2219-8FDE-4387-A6D6-0D54BF8F6B3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5AFCA2-2B18-4A77-82EE-0AB3BD61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E6044C-D0C2-41D4-9F36-0FBF8527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24AF-32C3-4378-BD63-1E098ACB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0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15C6E-3422-487C-A253-C7C80407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384580-89AC-4033-8F61-12F4E0AE9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683DD4-E02F-4340-903B-65F77E2C0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7738EE-B85F-4496-923E-C12D143FF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B0BC38-7A8F-4DE7-929C-00DD3E3E9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25EAA5-F916-460B-B8F5-E650CA64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2219-8FDE-4387-A6D6-0D54BF8F6B3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A391BD-7676-4F24-8FCC-2A95BEC9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748285-14E0-4660-BB54-27138455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24AF-32C3-4378-BD63-1E098ACB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4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15B3E-5E69-4D38-9821-919B71D1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74F320-FB3A-4CFD-A087-2D84D1C1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2219-8FDE-4387-A6D6-0D54BF8F6B3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C13B54-E46C-4ED3-B766-70B0E7CD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C7D6C3-AC27-4660-B4DD-B81B9767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24AF-32C3-4378-BD63-1E098ACB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6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8550A3-C15E-47D7-84DE-A143423A2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2219-8FDE-4387-A6D6-0D54BF8F6B3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D554D8-A578-4773-8E79-4768434A4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58E060-2036-47AE-9B62-1A07BE7D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24AF-32C3-4378-BD63-1E098ACB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7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7E3FD-BA41-44C1-8F38-A13EC1A3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ABB35-A08A-4C46-ABD5-8DCDB1970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3388C9-B422-4C41-9F6E-7CDCFDCCF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BBD49A-85D8-4687-AA3A-A73ABCAC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2219-8FDE-4387-A6D6-0D54BF8F6B3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CB0D8-147B-4872-AB67-255B5C88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521895-80EB-4370-A568-3DEB2F61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24AF-32C3-4378-BD63-1E098ACB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4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BCCE0-92B8-4AFE-ABCC-5CAE7B23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E18F01-8CC2-464A-AF61-4C867B1E3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B538C9-86CE-494E-806D-549B30A65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751FA1-2EBD-42AD-9FBE-F8534765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2219-8FDE-4387-A6D6-0D54BF8F6B3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B09E79-1ACA-44CD-AF7B-7A1C560A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9F7CF4-6C03-4263-AC99-762FB0B3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24AF-32C3-4378-BD63-1E098ACB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C47CDC-6250-40DA-91E8-13AA5C1A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D81687-8C0E-4EBF-8D47-2AB8568FA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C4E5F4-732A-4036-9497-5A3CA39DE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32219-8FDE-4387-A6D6-0D54BF8F6B3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C6D84-8D51-4C9A-8F36-6CB756E7A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C117D-B83E-4608-8A27-B3E4A437B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524AF-32C3-4378-BD63-1E098ACB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6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class-inheritance" TargetMode="External"/><Relationship Id="rId2" Type="http://schemas.openxmlformats.org/officeDocument/2006/relationships/hyperlink" Target="https://blog.naver.com/magnking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javascript.info/mixins" TargetMode="External"/><Relationship Id="rId4" Type="http://schemas.openxmlformats.org/officeDocument/2006/relationships/hyperlink" Target="https://javascript.info/private-protected-properties-metho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57D4B9-98DC-4895-98EB-FDB5DD73DC38}"/>
              </a:ext>
            </a:extLst>
          </p:cNvPr>
          <p:cNvSpPr txBox="1"/>
          <p:nvPr/>
        </p:nvSpPr>
        <p:spPr>
          <a:xfrm>
            <a:off x="240211" y="142220"/>
            <a:ext cx="11915441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Static</a:t>
            </a: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인스턴스 프로퍼티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Instance property)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와 정적 프로퍼티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Static property, Class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propery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차이는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?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altLang="ko-KR" b="1" dirty="0">
                <a:effectLst/>
                <a:latin typeface="Consolas" panose="020B0609020204030204" pitchFamily="49" charset="0"/>
              </a:rPr>
              <a:t>Instance</a:t>
            </a:r>
            <a:r>
              <a:rPr lang="ko-KR" altLang="en-US" b="1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property</a:t>
            </a:r>
            <a:endParaRPr lang="ko-KR" altLang="en-US" b="1" dirty="0"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Javascript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에서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를 정의한 후 그 클래스의 </a:t>
            </a:r>
            <a:r>
              <a:rPr lang="ko-KR" altLang="en-US" dirty="0">
                <a:latin typeface="Consolas" panose="020B0609020204030204" pitchFamily="49" charset="0"/>
              </a:rPr>
              <a:t>객체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를 생성한 다음 접근할 수 있는 프로퍼티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1" dirty="0">
                <a:effectLst/>
                <a:latin typeface="Consolas" panose="020B0609020204030204" pitchFamily="49" charset="0"/>
              </a:rPr>
              <a:t>Static</a:t>
            </a:r>
            <a:r>
              <a:rPr lang="ko-KR" altLang="en-US" b="1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property</a:t>
            </a:r>
            <a:endParaRPr lang="ko-KR" altLang="en-US" b="1" dirty="0"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 클래스 프로퍼티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(class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property)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라고도 함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정적 프로퍼티는 이름처럼 클래스에 고정되어 있는 프로퍼티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dirty="0">
                <a:latin typeface="Consolas" panose="020B0609020204030204" pitchFamily="49" charset="0"/>
              </a:rPr>
              <a:t>=&gt;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인스턴스를 생성해서는 접근할 수 없고 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클래스 이름을 통해서 접근 가능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인스턴스 프로퍼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티와 정적 프로퍼티는 언제 사용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?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effectLst/>
                <a:latin typeface="Consolas" panose="020B0609020204030204" pitchFamily="49" charset="0"/>
              </a:rPr>
              <a:t>만약 특정 객체에 관련된 프로퍼티라면</a:t>
            </a:r>
            <a:r>
              <a:rPr lang="en-US" altLang="ko-KR" dirty="0">
                <a:latin typeface="Consolas" panose="020B0609020204030204" pitchFamily="49" charset="0"/>
              </a:rPr>
              <a:t> =&gt;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인스턴스 프로퍼티</a:t>
            </a:r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effectLst/>
                <a:latin typeface="Consolas" panose="020B0609020204030204" pitchFamily="49" charset="0"/>
              </a:rPr>
              <a:t>예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각 객체가 키나 몸무게 등과 같은 특성을 지녀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객체마다 다른 상태를 표현할 필요가 있는 경우</a:t>
            </a:r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​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반대로 모든 인스턴스가 공유할 필요가 있는 기능</a:t>
            </a:r>
            <a:r>
              <a:rPr lang="ko-KR" altLang="en-US" dirty="0">
                <a:latin typeface="Consolas" panose="020B0609020204030204" pitchFamily="49" charset="0"/>
              </a:rPr>
              <a:t>이 필요하다면</a:t>
            </a:r>
            <a:r>
              <a:rPr lang="en-US" altLang="ko-KR" dirty="0">
                <a:latin typeface="Consolas" panose="020B0609020204030204" pitchFamily="49" charset="0"/>
              </a:rPr>
              <a:t> =&gt;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정적 프로퍼티로 정해서 일괄적으로 관리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예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모든 인스턴스에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걷기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라는 기능이 공통적으로 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필요할때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5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57D4B9-98DC-4895-98EB-FDB5DD73DC38}"/>
              </a:ext>
            </a:extLst>
          </p:cNvPr>
          <p:cNvSpPr txBox="1"/>
          <p:nvPr/>
        </p:nvSpPr>
        <p:spPr>
          <a:xfrm>
            <a:off x="240211" y="142220"/>
            <a:ext cx="1014091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Extends</a:t>
            </a:r>
          </a:p>
          <a:p>
            <a:endParaRPr lang="en-US" dirty="0"/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- Class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는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extends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를 이용하여 </a:t>
            </a:r>
            <a:r>
              <a:rPr lang="ko-KR" alt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상속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받을 수 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 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자식 클래스가 부모 클래스를 상속받아서 부모클래스의 기능을 물려받아 사용할 수 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0" dirty="0">
                <a:effectLst/>
                <a:latin typeface="Consolas" panose="020B0609020204030204" pitchFamily="49" charset="0"/>
              </a:rPr>
              <a:t>부모함수를 참조할 때 </a:t>
            </a:r>
            <a:r>
              <a:rPr lang="en-US" altLang="ko-KR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super()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를 사용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- </a:t>
            </a:r>
            <a:r>
              <a:rPr lang="en-US" altLang="ko-KR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Overriding</a:t>
            </a:r>
            <a:r>
              <a:rPr lang="ko-KR" alt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ko-KR" alt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ko-KR" alt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부모의 함수를 받아서 재정의해서 사용할 수 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자신의 함수가 없으면 부모의 함수를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/>
              <a:t>-  </a:t>
            </a:r>
            <a:r>
              <a:rPr lang="ko-KR" altLang="en-US" dirty="0"/>
              <a:t>자바스크립트는 </a:t>
            </a:r>
            <a:r>
              <a:rPr lang="ko-KR" altLang="en-US" dirty="0">
                <a:solidFill>
                  <a:srgbClr val="0070C0"/>
                </a:solidFill>
              </a:rPr>
              <a:t>단일상속만을 허용</a:t>
            </a:r>
            <a:r>
              <a:rPr lang="en-US" altLang="ko-KR" dirty="0"/>
              <a:t> =&gt; </a:t>
            </a:r>
            <a:r>
              <a:rPr lang="ko-KR" altLang="en-US" dirty="0"/>
              <a:t>클래스는 클래스 하나만 상속받을 수 있다</a:t>
            </a:r>
            <a:r>
              <a:rPr lang="en-US" altLang="ko-KR" dirty="0"/>
              <a:t>.</a:t>
            </a:r>
          </a:p>
          <a:p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br>
              <a:rPr lang="ko-KR" altLang="en-US" b="0" dirty="0">
                <a:effectLst/>
                <a:latin typeface="Consolas" panose="020B0609020204030204" pitchFamily="49" charset="0"/>
              </a:rPr>
            </a:b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9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57D4B9-98DC-4895-98EB-FDB5DD73DC38}"/>
              </a:ext>
            </a:extLst>
          </p:cNvPr>
          <p:cNvSpPr txBox="1"/>
          <p:nvPr/>
        </p:nvSpPr>
        <p:spPr>
          <a:xfrm>
            <a:off x="240211" y="142220"/>
            <a:ext cx="1286323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Public, Private, </a:t>
            </a:r>
            <a:r>
              <a:rPr lang="en-US" sz="4800" b="1" dirty="0">
                <a:solidFill>
                  <a:schemeClr val="bg1">
                    <a:lumMod val="75000"/>
                  </a:schemeClr>
                </a:solidFill>
              </a:rPr>
              <a:t>(Protected)</a:t>
            </a:r>
          </a:p>
          <a:p>
            <a:endParaRPr lang="en-US" dirty="0"/>
          </a:p>
          <a:p>
            <a:r>
              <a:rPr lang="ko-KR" altLang="en-US" b="0" i="0" dirty="0">
                <a:solidFill>
                  <a:srgbClr val="313130"/>
                </a:solidFill>
                <a:effectLst/>
                <a:latin typeface="BlinkMacSystemFont"/>
              </a:rPr>
              <a:t>객체 지향 프로그래밍에서 가장 중요한 원리 중 하나는 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BlinkMacSystemFont"/>
              </a:rPr>
              <a:t>'</a:t>
            </a:r>
            <a:r>
              <a:rPr lang="ko-KR" altLang="en-US" b="0" i="0" dirty="0">
                <a:solidFill>
                  <a:srgbClr val="313130"/>
                </a:solidFill>
                <a:effectLst/>
                <a:latin typeface="BlinkMacSystemFont"/>
              </a:rPr>
              <a:t>내부 인터페이스와 외부 인터페이스를 구분 짓는 것’</a:t>
            </a:r>
            <a:endParaRPr lang="en-US" altLang="ko-KR" b="0" i="0" dirty="0">
              <a:solidFill>
                <a:srgbClr val="313130"/>
              </a:solidFill>
              <a:effectLst/>
              <a:latin typeface="BlinkMacSystemFont"/>
            </a:endParaRP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0" dirty="0">
                <a:solidFill>
                  <a:srgbClr val="313130"/>
                </a:solidFill>
                <a:effectLst/>
                <a:latin typeface="BlinkMacSystemFont"/>
              </a:rPr>
              <a:t>public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BlinkMacSystemFont"/>
              </a:rPr>
              <a:t>: </a:t>
            </a:r>
            <a:r>
              <a:rPr lang="ko-KR" altLang="en-US" b="0" i="0" dirty="0">
                <a:solidFill>
                  <a:srgbClr val="313130"/>
                </a:solidFill>
                <a:effectLst/>
                <a:latin typeface="BlinkMacSystemFont"/>
              </a:rPr>
              <a:t>어디서든지 </a:t>
            </a:r>
            <a:r>
              <a:rPr lang="ko-KR" altLang="en-US" dirty="0">
                <a:solidFill>
                  <a:srgbClr val="313130"/>
                </a:solidFill>
                <a:latin typeface="BlinkMacSystemFont"/>
              </a:rPr>
              <a:t>접근 가능</a:t>
            </a:r>
            <a:r>
              <a:rPr lang="en-US" altLang="ko-KR" dirty="0">
                <a:solidFill>
                  <a:srgbClr val="313130"/>
                </a:solidFill>
                <a:latin typeface="BlinkMacSystemFont"/>
              </a:rPr>
              <a:t>.  </a:t>
            </a:r>
            <a:r>
              <a:rPr lang="en-US" altLang="ko-KR" dirty="0">
                <a:solidFill>
                  <a:srgbClr val="0070C0"/>
                </a:solidFill>
                <a:latin typeface="BlinkMacSystemFont"/>
              </a:rPr>
              <a:t>this.</a:t>
            </a:r>
            <a:r>
              <a:rPr lang="ko-KR" altLang="en-US" dirty="0">
                <a:solidFill>
                  <a:srgbClr val="0070C0"/>
                </a:solidFill>
                <a:latin typeface="BlinkMacSystemFont"/>
              </a:rPr>
              <a:t>이름</a:t>
            </a:r>
            <a:r>
              <a:rPr lang="en-US" altLang="ko-KR" dirty="0">
                <a:solidFill>
                  <a:srgbClr val="0070C0"/>
                </a:solidFill>
                <a:latin typeface="BlinkMacSystemFont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BlinkMacSystemFont"/>
              </a:rPr>
              <a:t>함수인자</a:t>
            </a:r>
            <a:endParaRPr lang="en-US" altLang="ko-KR" dirty="0">
              <a:solidFill>
                <a:srgbClr val="0070C0"/>
              </a:solidFill>
              <a:latin typeface="BlinkMacSystemFon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0" dirty="0">
                <a:solidFill>
                  <a:srgbClr val="313130"/>
                </a:solidFill>
                <a:effectLst/>
                <a:latin typeface="BlinkMacSystemFont"/>
              </a:rPr>
              <a:t>private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BlinkMacSystemFont"/>
              </a:rPr>
              <a:t>: </a:t>
            </a:r>
            <a:r>
              <a:rPr lang="ko-KR" altLang="en-US" b="0" i="0" dirty="0">
                <a:solidFill>
                  <a:srgbClr val="313130"/>
                </a:solidFill>
                <a:effectLst/>
                <a:latin typeface="BlinkMacSystemFont"/>
              </a:rPr>
              <a:t>클래스 내부에서만 접근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BlinkMacSystemFont"/>
              </a:rPr>
              <a:t> </a:t>
            </a:r>
            <a:r>
              <a:rPr lang="ko-KR" altLang="en-US" b="0" i="0" dirty="0">
                <a:solidFill>
                  <a:srgbClr val="313130"/>
                </a:solidFill>
                <a:effectLst/>
                <a:latin typeface="BlinkMacSystemFont"/>
              </a:rPr>
              <a:t>가능</a:t>
            </a:r>
            <a:r>
              <a:rPr lang="en-US" altLang="ko-KR" dirty="0">
                <a:solidFill>
                  <a:srgbClr val="313130"/>
                </a:solidFill>
                <a:latin typeface="BlinkMacSystemFont"/>
              </a:rPr>
              <a:t>. 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BlinkMacSystemFont"/>
              </a:rPr>
              <a:t> </a:t>
            </a:r>
            <a:r>
              <a:rPr lang="en-US" altLang="ko-KR" b="0" i="0" dirty="0">
                <a:solidFill>
                  <a:srgbClr val="0070C0"/>
                </a:solidFill>
                <a:effectLst/>
                <a:latin typeface="BlinkMacSystemFont"/>
              </a:rPr>
              <a:t># </a:t>
            </a:r>
            <a:r>
              <a:rPr lang="ko-KR" altLang="en-US" b="0" i="0" dirty="0">
                <a:solidFill>
                  <a:srgbClr val="0070C0"/>
                </a:solidFill>
                <a:effectLst/>
                <a:latin typeface="BlinkMacSystemFont"/>
              </a:rPr>
              <a:t>이름</a:t>
            </a:r>
            <a:endParaRPr lang="en-US" altLang="ko-KR" b="0" i="0" dirty="0">
              <a:solidFill>
                <a:srgbClr val="0070C0"/>
              </a:solidFill>
              <a:effectLst/>
              <a:latin typeface="BlinkMacSystemFon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0" dirty="0">
                <a:solidFill>
                  <a:schemeClr val="bg1">
                    <a:lumMod val="65000"/>
                  </a:schemeClr>
                </a:solidFill>
                <a:effectLst/>
                <a:latin typeface="BlinkMacSystemFont"/>
              </a:rPr>
              <a:t>protected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BlinkMacSystemFont"/>
              </a:rPr>
              <a:t>:</a:t>
            </a:r>
            <a:r>
              <a:rPr lang="ko-KR" alt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BlinkMacSystemFont"/>
              </a:rPr>
              <a:t> </a:t>
            </a:r>
            <a:r>
              <a:rPr lang="en-US" altLang="ko-KR" sz="2400" b="0" i="0" dirty="0">
                <a:solidFill>
                  <a:schemeClr val="bg1">
                    <a:lumMod val="65000"/>
                  </a:schemeClr>
                </a:solidFill>
                <a:effectLst/>
                <a:latin typeface="BlinkMacSystemFont"/>
              </a:rPr>
              <a:t>private</a:t>
            </a:r>
            <a:r>
              <a:rPr lang="ko-KR" alt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BlinkMacSystemFont"/>
              </a:rPr>
              <a:t>과 비슷하지만</a:t>
            </a:r>
            <a:r>
              <a:rPr lang="en-US" altLang="ko-KR" b="0" i="0" dirty="0">
                <a:solidFill>
                  <a:schemeClr val="bg1">
                    <a:lumMod val="65000"/>
                  </a:schemeClr>
                </a:solidFill>
                <a:effectLst/>
                <a:latin typeface="BlinkMacSystemFont"/>
              </a:rPr>
              <a:t>, </a:t>
            </a:r>
            <a:r>
              <a:rPr lang="ko-KR" alt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BlinkMacSystemFont"/>
              </a:rPr>
              <a:t>자손 클래스에서도 접근이 가능하다는 점이 다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BlinkMacSystemFont"/>
              </a:rPr>
              <a:t>르</a:t>
            </a:r>
            <a:r>
              <a:rPr lang="ko-KR" alt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BlinkMacSystemFont"/>
              </a:rPr>
              <a:t>다</a:t>
            </a:r>
            <a:r>
              <a:rPr lang="en-US" altLang="ko-KR" b="0" i="0" dirty="0">
                <a:solidFill>
                  <a:schemeClr val="bg1">
                    <a:lumMod val="65000"/>
                  </a:schemeClr>
                </a:solidFill>
                <a:effectLst/>
                <a:latin typeface="BlinkMacSystemFont"/>
              </a:rPr>
              <a:t>.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BlinkMacSystemFont"/>
              </a:rPr>
              <a:t>  </a:t>
            </a:r>
            <a:r>
              <a:rPr lang="en-US" altLang="ko-KR" b="0" i="0" dirty="0">
                <a:solidFill>
                  <a:srgbClr val="0070C0"/>
                </a:solidFill>
                <a:effectLst/>
                <a:latin typeface="BlinkMacSystemFont"/>
              </a:rPr>
              <a:t>_</a:t>
            </a:r>
            <a:r>
              <a:rPr lang="ko-KR" altLang="en-US" b="0" i="0" dirty="0">
                <a:solidFill>
                  <a:srgbClr val="0070C0"/>
                </a:solidFill>
                <a:effectLst/>
                <a:latin typeface="BlinkMacSystemFont"/>
              </a:rPr>
              <a:t>이름  </a:t>
            </a:r>
            <a:endParaRPr lang="en-US" altLang="ko-KR" dirty="0">
              <a:solidFill>
                <a:srgbClr val="0070C0"/>
              </a:solidFill>
              <a:latin typeface="BlinkMacSystemFont"/>
            </a:endParaRPr>
          </a:p>
          <a:p>
            <a:pPr algn="l"/>
            <a:r>
              <a:rPr lang="en-US" altLang="ko-KR" b="0" i="0" dirty="0">
                <a:solidFill>
                  <a:srgbClr val="FFC000"/>
                </a:solidFill>
                <a:effectLst/>
                <a:latin typeface="BlinkMacSystemFont"/>
              </a:rPr>
              <a:t>   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BlinkMacSystemFont"/>
              </a:rPr>
              <a:t> </a:t>
            </a:r>
            <a:r>
              <a:rPr lang="en-US" altLang="ko-KR" sz="1600" b="0" i="0" dirty="0">
                <a:solidFill>
                  <a:schemeClr val="bg1">
                    <a:lumMod val="65000"/>
                  </a:schemeClr>
                </a:solidFill>
                <a:effectLst/>
                <a:latin typeface="BlinkMacSystemFont"/>
              </a:rPr>
              <a:t>==&gt; </a:t>
            </a:r>
            <a:r>
              <a:rPr lang="ko-KR" altLang="en-US" sz="1600" b="0" i="0" dirty="0">
                <a:solidFill>
                  <a:schemeClr val="bg1">
                    <a:lumMod val="65000"/>
                  </a:schemeClr>
                </a:solidFill>
                <a:effectLst/>
                <a:latin typeface="BlinkMacSystemFont"/>
              </a:rPr>
              <a:t>자바스크립트 이외의 다수 언어에서 클래스 자신과 자손 클래스에서만 접근을 허용하는 ‘</a:t>
            </a:r>
            <a:r>
              <a:rPr lang="en-US" altLang="ko-KR" sz="1600" b="0" i="0" dirty="0">
                <a:solidFill>
                  <a:schemeClr val="bg1">
                    <a:lumMod val="65000"/>
                  </a:schemeClr>
                </a:solidFill>
                <a:effectLst/>
                <a:latin typeface="BlinkMacSystemFont"/>
              </a:rPr>
              <a:t>protected’ </a:t>
            </a:r>
            <a:r>
              <a:rPr lang="ko-KR" altLang="en-US" sz="1600" b="0" i="0" dirty="0">
                <a:solidFill>
                  <a:schemeClr val="bg1">
                    <a:lumMod val="65000"/>
                  </a:schemeClr>
                </a:solidFill>
                <a:effectLst/>
                <a:latin typeface="BlinkMacSystemFont"/>
              </a:rPr>
              <a:t>필드를 지원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03DB18-D45E-45EB-9798-C753B96A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661" y="3613210"/>
            <a:ext cx="1823531" cy="27352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CD131E-F0AD-4DB0-B7F6-F22A6ECBD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027" y="3572256"/>
            <a:ext cx="1988182" cy="29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2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57D4B9-98DC-4895-98EB-FDB5DD73DC38}"/>
              </a:ext>
            </a:extLst>
          </p:cNvPr>
          <p:cNvSpPr txBox="1"/>
          <p:nvPr/>
        </p:nvSpPr>
        <p:spPr>
          <a:xfrm>
            <a:off x="231333" y="142220"/>
            <a:ext cx="1183689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/>
              <a:t>Mixin</a:t>
            </a:r>
            <a:endParaRPr lang="en-US" sz="4800" b="1" dirty="0"/>
          </a:p>
          <a:p>
            <a:endParaRPr lang="en-US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믹스인</a:t>
            </a:r>
            <a:r>
              <a:rPr lang="en-US" altLang="ko-KR" dirty="0"/>
              <a:t>(</a:t>
            </a:r>
            <a:r>
              <a:rPr lang="en-US" altLang="ko-KR" dirty="0" err="1"/>
              <a:t>mixin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C000"/>
                </a:solidFill>
              </a:rPr>
              <a:t>다른 클래스를 상속받을 필요 없이 이들 클래스에 구현되어 있는 메서드를 담고 있는 클래스</a:t>
            </a:r>
            <a:endParaRPr lang="en-US" altLang="ko-KR" dirty="0">
              <a:solidFill>
                <a:srgbClr val="FFC000"/>
              </a:solidFill>
            </a:endParaRPr>
          </a:p>
          <a:p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특정 행동을 실행해주는 메서드를 제공하는데</a:t>
            </a:r>
            <a:r>
              <a:rPr lang="en-US" altLang="ko-KR" dirty="0"/>
              <a:t>,</a:t>
            </a:r>
            <a:r>
              <a:rPr lang="ko-KR" altLang="en-US" dirty="0"/>
              <a:t> 단독으로 쓰이지 않고 다른 클래스에 행동을 더해주는 용도로 사용</a:t>
            </a: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믹스인을 활용하면 다른 클래스를 상속받는 동시에</a:t>
            </a:r>
            <a:r>
              <a:rPr lang="en-US" altLang="ko-KR" dirty="0"/>
              <a:t>, </a:t>
            </a:r>
            <a:r>
              <a:rPr lang="ko-KR" altLang="en-US" dirty="0"/>
              <a:t>믹스인에 구현된 추가 메서드도 사용가능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믹스인 안에서 믹스인을 상속받는 것도 가능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7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57D4B9-98DC-4895-98EB-FDB5DD73DC38}"/>
              </a:ext>
            </a:extLst>
          </p:cNvPr>
          <p:cNvSpPr txBox="1"/>
          <p:nvPr/>
        </p:nvSpPr>
        <p:spPr>
          <a:xfrm>
            <a:off x="231333" y="142220"/>
            <a:ext cx="673024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/>
              <a:t>Mixin</a:t>
            </a:r>
            <a:r>
              <a:rPr lang="en-US" sz="4800" b="1" dirty="0"/>
              <a:t> </a:t>
            </a:r>
            <a:r>
              <a:rPr lang="ko-KR" altLang="en-US" sz="4000" b="1" dirty="0"/>
              <a:t>예제</a:t>
            </a:r>
            <a:endParaRPr lang="en-US" sz="4000" b="1" dirty="0"/>
          </a:p>
          <a:p>
            <a:endParaRPr lang="en-US" b="1" dirty="0"/>
          </a:p>
          <a:p>
            <a:r>
              <a:rPr lang="ko-KR" altLang="en-US" dirty="0"/>
              <a:t>아래 예시의 믹스인 </a:t>
            </a:r>
            <a:r>
              <a:rPr lang="en-US" altLang="ko-KR" dirty="0" err="1"/>
              <a:t>sayHiMixin</a:t>
            </a:r>
            <a:r>
              <a:rPr lang="ko-KR" altLang="en-US" dirty="0"/>
              <a:t>은 </a:t>
            </a:r>
            <a:r>
              <a:rPr lang="en-US" altLang="ko-KR" dirty="0"/>
              <a:t>User</a:t>
            </a:r>
            <a:r>
              <a:rPr lang="ko-KR" altLang="en-US" dirty="0"/>
              <a:t>에게 </a:t>
            </a:r>
            <a:r>
              <a:rPr lang="en-US" altLang="ko-KR" dirty="0"/>
              <a:t>'</a:t>
            </a:r>
            <a:r>
              <a:rPr lang="ko-KR" altLang="en-US" dirty="0"/>
              <a:t>언어 </a:t>
            </a:r>
            <a:r>
              <a:rPr lang="ko-KR" altLang="en-US" dirty="0" err="1"/>
              <a:t>능력’을</a:t>
            </a:r>
            <a:r>
              <a:rPr lang="ko-KR" altLang="en-US" dirty="0"/>
              <a:t> 부여해줌</a:t>
            </a:r>
            <a:endParaRPr lang="en-US" dirty="0"/>
          </a:p>
          <a:p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00C14B-B0A7-4BAD-8CBE-85106BE18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16" y="1583415"/>
            <a:ext cx="4839437" cy="519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9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57D4B9-98DC-4895-98EB-FDB5DD73DC38}"/>
              </a:ext>
            </a:extLst>
          </p:cNvPr>
          <p:cNvSpPr txBox="1"/>
          <p:nvPr/>
        </p:nvSpPr>
        <p:spPr>
          <a:xfrm>
            <a:off x="231333" y="142220"/>
            <a:ext cx="589514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0" dirty="0">
                <a:effectLst/>
                <a:latin typeface="se-nanumgothic"/>
              </a:rPr>
              <a:t>References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https://blog.naver.com/magnking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https://javascript.info/class-inheritance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https://javascript.info/private-protected-properties-methods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https://javascript.info/mixins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4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377</Words>
  <Application>Microsoft Office PowerPoint</Application>
  <PresentationFormat>와이드스크린</PresentationFormat>
  <Paragraphs>58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BlinkMacSystemFont</vt:lpstr>
      <vt:lpstr>se-nanumgothic</vt:lpstr>
      <vt:lpstr>Arial</vt:lpstr>
      <vt:lpstr>Calibri</vt:lpstr>
      <vt:lpstr>Calibri Light</vt:lpstr>
      <vt:lpstr>Consolas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Hyungwoo Yang</dc:creator>
  <cp:lastModifiedBy>Hyungwoo Yang</cp:lastModifiedBy>
  <cp:revision>13</cp:revision>
  <dcterms:created xsi:type="dcterms:W3CDTF">2022-02-23T08:24:20Z</dcterms:created>
  <dcterms:modified xsi:type="dcterms:W3CDTF">2022-02-24T17:49:42Z</dcterms:modified>
</cp:coreProperties>
</file>