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2" d="100"/>
          <a:sy n="112" d="100"/>
        </p:scale>
        <p:origin x="-94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C446B02-96D2-49B8-9D9B-D2C2AAA4A630}" type="datetimeFigureOut">
              <a:rPr lang="en-US" smtClean="0"/>
              <a:t>4/25/2017</a:t>
            </a:fld>
            <a:endParaRPr lang="en-US"/>
          </a:p>
        </p:txBody>
      </p:sp>
      <p:sp>
        <p:nvSpPr>
          <p:cNvPr id="8" name="Slide Number Placeholder 7"/>
          <p:cNvSpPr>
            <a:spLocks noGrp="1"/>
          </p:cNvSpPr>
          <p:nvPr>
            <p:ph type="sldNum" sz="quarter" idx="11"/>
          </p:nvPr>
        </p:nvSpPr>
        <p:spPr/>
        <p:txBody>
          <a:bodyPr/>
          <a:lstStyle/>
          <a:p>
            <a:fld id="{D4ABB2E4-FBA0-4A8A-93AE-B3F0EEADE3CE}"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46B02-96D2-49B8-9D9B-D2C2AAA4A630}"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BB2E4-FBA0-4A8A-93AE-B3F0EEADE3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46B02-96D2-49B8-9D9B-D2C2AAA4A630}"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BB2E4-FBA0-4A8A-93AE-B3F0EEADE3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C446B02-96D2-49B8-9D9B-D2C2AAA4A630}"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BB2E4-FBA0-4A8A-93AE-B3F0EEADE3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446B02-96D2-49B8-9D9B-D2C2AAA4A630}"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BB2E4-FBA0-4A8A-93AE-B3F0EEADE3CE}"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BC446B02-96D2-49B8-9D9B-D2C2AAA4A630}"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BB2E4-FBA0-4A8A-93AE-B3F0EEADE3CE}"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C446B02-96D2-49B8-9D9B-D2C2AAA4A630}" type="datetimeFigureOut">
              <a:rPr lang="en-US" smtClean="0"/>
              <a:t>4/25/2017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ABB2E4-FBA0-4A8A-93AE-B3F0EEADE3CE}"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446B02-96D2-49B8-9D9B-D2C2AAA4A630}"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ABB2E4-FBA0-4A8A-93AE-B3F0EEADE3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446B02-96D2-49B8-9D9B-D2C2AAA4A630}" type="datetimeFigureOut">
              <a:rPr lang="en-US" smtClean="0"/>
              <a:t>4/25/2017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ABB2E4-FBA0-4A8A-93AE-B3F0EEADE3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446B02-96D2-49B8-9D9B-D2C2AAA4A630}"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BB2E4-FBA0-4A8A-93AE-B3F0EEADE3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446B02-96D2-49B8-9D9B-D2C2AAA4A630}"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BB2E4-FBA0-4A8A-93AE-B3F0EEADE3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C446B02-96D2-49B8-9D9B-D2C2AAA4A630}" type="datetimeFigureOut">
              <a:rPr lang="en-US" smtClean="0"/>
              <a:t>4/25/2017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4ABB2E4-FBA0-4A8A-93AE-B3F0EEADE3CE}"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allstate"/>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0" y="35408"/>
            <a:ext cx="9144000" cy="63230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5800" y="609601"/>
            <a:ext cx="7772400" cy="1540932"/>
          </a:xfrm>
        </p:spPr>
        <p:txBody>
          <a:bodyPr/>
          <a:lstStyle/>
          <a:p>
            <a:r>
              <a:rPr lang="en-US" dirty="0" smtClean="0"/>
              <a:t>Insurance Loss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788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llstate guy"/>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0" y="604153"/>
            <a:ext cx="9143999" cy="521244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pic>
      <p:sp>
        <p:nvSpPr>
          <p:cNvPr id="2" name="Title 1"/>
          <p:cNvSpPr>
            <a:spLocks noGrp="1"/>
          </p:cNvSpPr>
          <p:nvPr>
            <p:ph type="title"/>
          </p:nvPr>
        </p:nvSpPr>
        <p:spPr/>
        <p:txBody>
          <a:bodyPr/>
          <a:lstStyle/>
          <a:p>
            <a:r>
              <a:rPr lang="en-US" dirty="0" smtClean="0"/>
              <a:t>Business Case</a:t>
            </a:r>
            <a:endParaRPr lang="en-US" dirty="0"/>
          </a:p>
        </p:txBody>
      </p:sp>
      <p:sp>
        <p:nvSpPr>
          <p:cNvPr id="5" name="Content Placeholder 4"/>
          <p:cNvSpPr>
            <a:spLocks noGrp="1"/>
          </p:cNvSpPr>
          <p:nvPr>
            <p:ph idx="1"/>
          </p:nvPr>
        </p:nvSpPr>
        <p:spPr/>
        <p:txBody>
          <a:bodyPr/>
          <a:lstStyle/>
          <a:p>
            <a:r>
              <a:rPr lang="en-US" dirty="0" smtClean="0"/>
              <a:t>Predict the size of insurance loss, likely from automobile accidents</a:t>
            </a:r>
          </a:p>
          <a:p>
            <a:r>
              <a:rPr lang="en-US" dirty="0" smtClean="0"/>
              <a:t>Insurance companies always improving their models</a:t>
            </a:r>
          </a:p>
          <a:p>
            <a:r>
              <a:rPr lang="en-US" dirty="0" smtClean="0"/>
              <a:t>Better predictive models mean that they have a competitive advantage is pricing-can offer good risks better prices and not take on bad risks</a:t>
            </a:r>
          </a:p>
          <a:p>
            <a:r>
              <a:rPr lang="en-US" dirty="0" smtClean="0"/>
              <a:t>Property/personal insurance much harder to predict than life insurance</a:t>
            </a:r>
          </a:p>
          <a:p>
            <a:pPr marL="0" indent="0">
              <a:buNone/>
            </a:pPr>
            <a:endParaRPr lang="en-US" dirty="0" smtClean="0"/>
          </a:p>
        </p:txBody>
      </p:sp>
    </p:spTree>
    <p:extLst>
      <p:ext uri="{BB962C8B-B14F-4D97-AF65-F5344CB8AC3E}">
        <p14:creationId xmlns:p14="http://schemas.microsoft.com/office/powerpoint/2010/main" val="1441425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Image result for all state guy"/>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0" y="-1"/>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Data</a:t>
            </a:r>
            <a:endParaRPr lang="en-US" dirty="0"/>
          </a:p>
        </p:txBody>
      </p:sp>
      <p:sp>
        <p:nvSpPr>
          <p:cNvPr id="5" name="Content Placeholder 4"/>
          <p:cNvSpPr>
            <a:spLocks noGrp="1"/>
          </p:cNvSpPr>
          <p:nvPr>
            <p:ph idx="1"/>
          </p:nvPr>
        </p:nvSpPr>
        <p:spPr/>
        <p:txBody>
          <a:bodyPr/>
          <a:lstStyle/>
          <a:p>
            <a:r>
              <a:rPr lang="en-US" dirty="0" smtClean="0"/>
              <a:t>Isn’t asking to predict if a loss occurred, only the severity</a:t>
            </a:r>
          </a:p>
          <a:p>
            <a:r>
              <a:rPr lang="en-US" dirty="0" smtClean="0"/>
              <a:t>Data scrubbed of all identifying information- purely machine learning exercise</a:t>
            </a:r>
          </a:p>
          <a:p>
            <a:r>
              <a:rPr lang="en-US" dirty="0" smtClean="0"/>
              <a:t>14 continuous variables pre-scaled between 1 and 0 and more than 100 categorical variables, 72 of which are binary</a:t>
            </a:r>
          </a:p>
          <a:p>
            <a:r>
              <a:rPr lang="en-US" dirty="0" smtClean="0"/>
              <a:t>Insurance loss highly right skewed, even the log is still right skewed </a:t>
            </a:r>
            <a:endParaRPr lang="en-US" dirty="0"/>
          </a:p>
        </p:txBody>
      </p:sp>
    </p:spTree>
    <p:extLst>
      <p:ext uri="{BB962C8B-B14F-4D97-AF65-F5344CB8AC3E}">
        <p14:creationId xmlns:p14="http://schemas.microsoft.com/office/powerpoint/2010/main" val="404575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result for geico"/>
          <p:cNvPicPr>
            <a:picLocks noChangeAspect="1" noChangeArrowheads="1"/>
          </p:cNvPicPr>
          <p:nvPr/>
        </p:nvPicPr>
        <p:blipFill rotWithShape="1">
          <a:blip r:embed="rId2">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l="28235" r="27356"/>
          <a:stretch/>
        </p:blipFill>
        <p:spPr bwMode="auto">
          <a:xfrm>
            <a:off x="2472266" y="-67733"/>
            <a:ext cx="4021668" cy="42307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Data, continued</a:t>
            </a:r>
            <a:endParaRPr lang="en-US" dirty="0"/>
          </a:p>
        </p:txBody>
      </p:sp>
      <p:sp>
        <p:nvSpPr>
          <p:cNvPr id="6" name="AutoShape 6" descr="data:image/png;base64,iVBORw0KGgoAAAANSUhEUgAAA4QAAAO6CAYAAADHPpnmAAAABHNCSVQICAgIfAhkiAAAAAlwSFlzAAALEgAACxIB0t1+/AAAIABJREFUeJzs3Xu8blVdL/7PV7YgonJRJARsU9IFKG9IWJZ2UOGnFmpoVCQUiefgr0y7HDj+0rI4SVmalXj8eQHMBOSYoh5TUqmsALc35CKyExQQZAsIAoKC4/wxx5KH5b6vvfdir/F+v17z9cxnzDnmHHOOtfdenz3mM55qrQUAAIDx3G+xGwAAAMDiEAgBAAAGJRACAAAMSiAEAAAYlEAIAAAwKIEQAABgUAIhAJtFVZ1SVa2q/nCx2wIArJ5ACMD3mAlz527KfRfQnqdU1R9W1bM31zkAYEQCIQCby7VJLkvytU1wrKckeWUSgRAANqFli90AAJam1toJSU5Y7HYAAGtmhBAAAGBQAiEAm8XaJpWpqodX1Z9X1UVVdVtV3VFVV1XVv1fVq6rq+/t+y6uqZXpcNEmO6secXZbPO/Z2VfWyqjq/qm6uqm9W1WVV9ZdV9X3raPO+VXVGVV3f632+qv6oqh7QP8PYquqUeXWWz7Wlvz+oqs6qqmur6u6qet3Mvo+rqldX1cer6stVdWdV3VBV51bVb1TVNmto13fPXZMXV9Wnq+rWfp5Tq2rPmf336WVX93t7UVW9cC3XvXdVnVxVX+jXfXtVfam364Sqetja7hsAWy+PjAKwRfWw9x9Jdu9Fdye5JckeSfZM8sQkX0nyxr7tq0kelGSHJHckuXneIe+eOfauST6U5LG96M4k30ryQ305uqqe0Vo7bzXtemqS9yV5QC+6JcneSV6R5OlJzl2Pa/vFJH+X6d/Xm2fb1n04yUP7+u192SXJk/vynKo6rLV211pO884kv9iv69tJvi/JC5L8dFX9RJIfTPLBJDv1NmybZL8kb6qqnVprfz6vzY/r1/bgXvTtJLcleWRfnpzk00n+cV3XD8DWxwghAFvaKzOFwZVJfibJtq21XZJsn+THkvxJkuuSpLV2VWvt+5K8ptc9o7X2ffOWq2aOfVqmMHhTkucn2aG19pAkT0jyuSQ7J3nP/BGv/v70TGHwgiQ/1lrbMVMQ/ZUk+yf5r+txbW9O8t4ke7fWdkrywCSvm9n+4SS/lGT31toOrbWd+zl+tV/zM5K8dC3Hf3aSZyY5MlOAe3Cme3hdpvD6x/06Pp7kB3sbdsoUrpPkVVX10HnHfE0/zvlJHtda27a3a4dM9+11+d4QDsASYYQQgLX5yaq6bh377LiBxzyov/5/rbV/nStsrd2Z5KK+bLCq+ukkh/a3v9Ra+9DMsVdU1dOSXJpktyS/lWnkb85vZhq5uz7JIa21r/d6307y91V1V5Iz1qMZn03y/Nbad3r9u5JcOdOOX55fobV2W5K/q6ovJfmXJMcl+fP5+3U7Jjm6tfaOmbJ/rarfzxSGX5TkC0meMzfK2Fq7papenOSpSR6VKVCeNlN/rj9e0lr79Ey7bk+yoi8ALFFGCAFYm/tnClBrWx6wxtqrd0t/3X2te224w/vritkwOKe19tXcM1L2/Hmbn9tf3zQXBufVPTPJF9ejDX8xFwY3VA/HX0+yvKoesYbdrk7y9tWU/9PM+mvmP3La2/Sx/nb/eXU3V38AsBUQCAFYm39urdXaliSnbuAx/09/Pamq/raqfraqtt8EbX1cf/3YWvb5aH/9oaraIZkmoUmyby//+Frqrm3bnP9Y1w5V9byqek+fVOabsxPkZHq8M0nWFAgvWUPgvH5mfU0jrF/trzvPK5/rj9P6hDcHVdX913UdACwNAiEAW9pJSc7ONNnJcZlC2i19htHfq6qd1lp7zXbtr9esZZ+r+2slmfsc4c6559/Da9dS9yvr0YZVa9pQVcuq6t1JzkxyWJK9eju+limsfTXJXNjbYQ2HWW37Wmt3r2uf3DPBzfyw93tJ/j3T5wj/e6ZQe0tVfbSq/tsmCusA3EcJhABsUa21O1trh2WaTfTPkpyXpM28/0JVPXoBp9jQR1g3mXnBbL4XJnlOpplFfyvJXq21B7TWdp2bICf3hM7azE39rtbaDUmelORpSV6faUbRbZP8bJI3JLlo9istAFhaBEIAFkVr7bzW2n9vrT0x0yjdLyX5cqaRvjdvxCHnRuceuZZ95oJNyzQyl0wzks6NzK3tc3QL/Yzd8/rrH7fW/rq1dvXsxv4dhIvyfX9t8k+ttZe01h7X2/GiJDcm+YEkr12MdgGw+QmEACy61tptrbXTkxzbix4/9xm/bi6wrW3k7FP99clVtab9/kt//UKf3XNudtNLevmT1nL8n17LtvUxF0Y/vYbtP5VFHN2c1Vq7qbX2piT/oxc9eTHbA8DmIxACsEVV1bZr2fzNud0yPbY4Z24mzLV9vvCs/rpfps/ozT/vbrnnuwTPnLf5H/rrC6vqe75Go6p+IdNI2ULMfZffj63m+Msyff/iFlVV9+vnXpO5/thuS7QHgC1PIARgS7uoqv5nVT1hLhzW5MAkf933+URr7aaZOhf31ydV1T6rO2j/2oZ/7G/fWlWH98cwU1WPz/Sl8Dtnmrzlr+ZV/+tMj47uluSDVbVfr7esqo5I8rZMXwmxEOf01z+oqsNm2vYjSd6X5MAkty3wHBvqIUlWVtXLq+rHZtp0v6o6OMmJfb/v+RoPAJYGgRCALe3hSU5IckGS26vqhiR3Jjk/yY9n+mzfb8yrc26S/0yyS5LLqur6qrqyL7MTnrwgyWcyBb93Jbm1qm7J9OXqP54p9D2nT6TyXa21VZk+w3hnpsltLqqqrye5Nck7M32Vw9x3GN65kdf9mn4ND0nyniTfrKqbk1yaaUKX/5p7Pte4JX1/ptHJC3ubbkjyrUzfbbhnpu9ffNkitAuALUAgBGBLOyzJnyb5t0yzaj4oUwC5MMmrk+zXWrtwtkJr7dtJDs70pezXZAp839+XZTP7rcoU6H43Uwj8dqZHTy9P8rp+7NV+V2D/MvsDMj16ekOmxySvTPKqTJ89nPv6hY0aKWyt3ZjkoCQn556vv/hmpnD45NbaKRtz3AW6JcmzMt2bCzJNzPPgTCOVn0jy8iSPmT8BDgBLR7XWFrsNAHCfV1X/mmnSmV9bpPAGAJucQAgA61BVT8z05e3fSbK8tXbVIjcJADaJtc0sBgDDqKpjM33/3hlJrmyt3V1VD0ry3NzzPXxnCoMALCVGCAEgSVX9SabPzCXJ3Zm+JmKn3PN5+88keVprbTEmfgGAzcIIIQBMTs80ccyTM82uuUumSVcuyTTRzBtba99cc3UA2PoYIQQAABiUr50AAAAYlEAIAAAwKIEQAABgUAIhAADAoARCAACAQQmEAAAAgxIIAQAABiUQAgAADEogBAAAGJRACAAAMCiBEAAAYFACIQAAwKAEQgAAgEEJhAAAAIMSCAEAAAYlEAIAAAxKIAQAABiUQAgAADAogRAAAGBQAiEAAMCgBEIAAIBBCYQAAACDEggBAAAGJRACAAAMSiAEAAAYlEAIAAAwKIEQAABgUAIhAADAoARCAACAQQmEAAAAgxIIAQAABiUQAgAADEogBAAAGJRACAAAMCiBEAAAYFACIQAAwKAEQgAAgEEJhAAAAIMSCAEAAAYlEAIAAAxKIAQAABiUQAgAADAogRAAAGBQAiEAAMCgBEIAAIBBCYQAAACDEggBAAAGJRACAAAMSiAEAAAYlEAIAAAwKIEQAABgUAIhAADAoARCAACAQQmEAAAAgxIIAQAABiUQAgAADEogBAAAGJRACAAAMCiBEAAAYFACIQAAwKAEQgAAgEEJhAAAAIMSCAEAAAYlEAIAAAxKIAQAABiUQAgAADAogRAAloCqekpVtap62GK3BYCth0AIMJCqOqWq3r/Y7bgvu68Fq6o6t6r+ZjXlh1dVmyn69yS7J7lhPY/bqurwTdRMALZSAiEAW1RV3a+qtlnsdiw1rbVvtdaua621de+9ZVXV/Re7DQCsnkAIMLC5EcOqeklVXVNVN1XV26rqgTP7/ExVnVdVt1bVzVV1QVXt37cdXVW3zjvmvUbY5vapqmdU1UVJvpXkR6vqCVX14ar6WlXdUlUfr6onzjtWq6pjq+pdVXVbVX2xqo6ct88jquodVXVDVd1eVZ+pqp+d2f5zVfXJqrqjqq6oqhOratsF3LP7VdUfVNVVVXVnVX2uqg6bt88rqupLfft1VXXa+tzPhVjNfd+xqt5eVdf3a/9iVf1233Zlr/auXufKmeO8qKpWVtW3+usL553nh6rqn/sxL62qQ/u1HN23L+/H/KWq+mhVfTPJi6rqoVX1zqq6uqq+WVUXV9WvzTv2uVV1clX9RVXdWFWr+s/mdlX1t1X19ar6clX96kLvFwATgRCAn06yf5KnJvnFJM9J8pIkqaplSd6b5ONJHp3kJ5K8LsndG3iOByT5gyQvSrJvki8leXCSt/fzH5jkM0n+T1U9dF7dV/Q2PDrJGUneWlWP7O3bIck/J1me5Nn9Ol45V7GqDknyjiR/k2S/JL+e5PAk/3MD2z/rJUl+L8l/T/JjSf4hybur6jH9nL+Q5HeTHJdknyTPSnJB37ap7uf6+JPevmcl+eFM135N3/aE/vrCTI+ZPqG37zmZ7tXrMt3Lv0ryhqr6ub79fv1670pyUD/mHyXZbjXn/9Mkb8jU3+/J9DPwqd6e/fqx/1dVHTyv3q8k+Uame/Pq3pb3JPlCkgOSnJrkzVW1+4bfEgC+R2vNYrFYLIMsSU5J8v55769Kss1M2f+f5J/6+i5JWpInr+F4Rye5dV7ZU3qdh83s05I8fh1tqyTXJjlypqwl+dOZ98uS3D63T6ZA8425c63mmP+S5A/mlT07ya1Jag117tX+1Wy/Jskr5pWdm+Tv+vrLklyW5P6rqbvW+7mG852baVT11nnLN6d/xtd4389O8ta1HLclOXxe2b/Nr9N/Rj7e1w/JFAb3mNn+k/1YR/f3y/v731mPazs9yZvnXet/zPuZWJXk7Jmy+/f7cfi6jm+xWCyWdS9GCAG4pLU2O0L1lSQPT5LW2o2ZAsGHquoDVfWyudG5DXRXphHA76qqh1fV/6qqL1TVzZmC3cOTzD/+hXMrrbW7MgWEh/eixya5sLX2tTWc9/FJXt4faby1P97690l2SPJ9G3oRVfWQJI/IFJxmfTzTSFiSvCvTaNgVVfWWqnpeVW3X27+x9/OMJI+Zt/zeOuqcnOQXq+qzVfWaqnryepznR9dxbT+S5CuttWtmtn8iyXdWc6wVs2+qapuqenlVXdgf7701yXOz9v5uSa5P8rmZsm8nuSn3/AwAsAACIQDfnve+Zebfh9bar2V6fO9fkvx8ksv6o5jJFARqXv3VTSBy57zQmUyP/j0hyUszjTI9JsnVSeZ/vm+t7VuH+2V6pHE2SP14pkc5V63nMdbXNOzW2lWZHtF8UZJbkvxFkk/2x1vXdT/X5ObW2srZJcl1a21Max9M8v1JXpPkYUk+UFVvW8i1baDb5r3/3SS/k+TPkxycqS/ek/Xr74X8DACwFv4yBWCdWmufba2d1Fp7SqbH+o7qm1YleWAfOZvzmPU87JOS/HVr7QOttYszjRBu6OfCPp3kx2vNXxHxqSQ/Mj9M9eWuDTxXWmu3ZBpB/al5m56U5JKZ/e7o1/XSTKF3v9k6a7mfm1Rr7Wuttbe31o5OckySo+ZGKzOFrPmzvV6atV/b55M8oqoeMbP9gKzf7xNPSvK+3p7PJPnPJD+03hcDwGaxbLEbAMB9V1XtnWmk6+xMn537gUwjbCf3Xc7PNBL0p1X12kwTpRy3nof/QpIjq+r8TI9w/lmmz4ZtiL9PcnyS91bV8b2N+yf5RmvtY0leleT9VfWlJGdmenR1/yQHttZ+fx3H3r+qvj6v7MJMI1yvqqrLk3wyyZGZJsZ5XDLNqprp39fzM33W7xczha/L1+N+bjJV9apMgfji3p7nJvlia+3OvsuVSQ6uqn/ONIJ7U7+2d1XVJ5N8OMmhmSZ5eW6vc06mz0eeWlW/m2T7JH+Z6b6uaxTxC5keYX1Skq8l+c0ke2cK9QAsEiOEAKzN7ZlGcd6V6Rf6UzPN2nlS8t3PxP1Kkqdl+pzXsZlmE10fv57kQZlC1elJ3poppKy31tptSZ6c6VHT9yW5KNMjonOPb34oyTOT/GymmT4vyBQgv7weh/9YprAyuzwwyeszBac/6+d7TpJfaK19ttf7eqbRuH/t238hyXNba1dkHfdzE7szyYlJPpvpc4EPTvJzM9t/J9N9uapfW1pr78kU1F6aaVTwJUmOa629r2//Tr/e7TLdy1Mzzdjaktyxjvb8Sa/zwUyPy96W6doBWEQ1fV4bAGDDVdWjM00YdEBr7ZOL3R4ANoxACACst/5dhbcluTzTV0z8ZaaJhR7b/FIBsNXxGUIAYEM8ONMjrntl+vqHc5O8VBgE2DoZIQQAABiUSWUAAAAGteQeGX3Ywx7Wli9fvtjNAAAAWBSf/OQnv9Za23V99l1ygXD58uVZsWLFYjcDAABgUfTv310vHhkFAAAYlEAIAAAwKIEQAABgUAIhAADAoARCAACAQQmEAAAAgxIIAQAABiUQAgAADEogBAAAGNQ6A2FVvbWqrq+qi2bKdqmqc6rq8v6688y2E6pqZVVdVlWHzJQ/vqo+17e9vqqql29XVWf08vOravlMnaP6OS6vqqM21UUDAACwfiOEpyQ5dF7Z8Uk+0lrbJ8lH+vtU1b5JjkiyX6/zhqraptc5OckLk+zTl7ljHpPkptbao5K8NslJ/Vi7JHllkp9IcmCSV84GTwAAABZmnYGwtfYvSW6cV3xYklP7+qlJnj1Tfnpr7c7W2hVJViY5sKp2T/KQ1tp5rbWW5LR5deaOdVaSg/vo4SFJzmmt3dhauynJOfneYAoAAMBG2tjPEO7WWru2r1+XZLe+vkeSq2b2u7qX7dHX55ffq05r7a4kNyd56FqO9T2q6tiqWlFVK1atWrWRlwQAADCWBU8q00f82iZoy0La8KbW2gGttQN23XXXxWwKAADAVmNjA+FX+2Og6a/X9/Jrkuw1s9+eveyavj6//F51qmpZkh2T3LCWYwEAALAJbGwgPDvJ3KyfRyV570z5EX3m0L0zTR5zQX+89JaqOqh/PvAF8+rMHevwJB/to44fSvL0qtq5Tybz9F4GAADAJrBsXTtU1TuTPCXJw6rq6kwzf746yZlVdUySLyV5fpK01i6uqjOTXJLkriQvbq3d3Q91XKYZS7dP8sG+JMlbkry9qlZmmrzmiH6sG6vqj5N8ou/3qtba/MltthrLj//Agupf+epnbqKWAAAATNYZCFtrv7SGTQevYf8Tk5y4mvIVSfZfTfkdSZ63hmO9Nclb19VGAAAANtyCJ5UBAABg6yQQAgAADEogBAAAGJRACAAAMCiBEAAAYFACIQAAwKAEQgAAgEEJhAAAAIMSCAEAAAYlEAIAAAxKIAQAABiUQAgAADAogRAAAGBQAiEAAMCgBEIAAIBBCYQAAACDEggBAAAGJRACAAAMSiAEAAAYlEAIAAAwKIEQAABgUAIhAADAoARCAACAQQmEAAAAgxIIAQAABiUQAgAADEogBAAAGJRACAAAMCiBEAAAYFACIQAAwKAEQgAAgEEJhAAAAIMSCAEAAAYlEAIAAAxKIAQAABiUQAgAADAogRAAAGBQAiEAAMCgBEIAAIBBCYQAAACDEggBAAAGJRACAAAMSiAEAAAYlEAIAAAwKIEQAABgUAIhAADAoARCAACAQQmEAAAAgxIIAQAABiUQAgAADEogBAAAGJRACAAAMCiBEAAAYFACIQAAwKAEQgAAgEEJhAAAAIMSCAEAAAYlEAIAAAxKIAQAABiUQAgAADAogRAAAGBQAiEAAMCgBEIAAIBBLSgQVtVLq+riqrqoqt5ZVQ+oql2q6pyqury/7jyz/wlVtbKqLquqQ2bKH19Vn+vbXl9V1cu3q6ozevn5VbV8Ie0FAADgHhsdCKtqjyS/leSA1tr+SbZJckSS45N8pLW2T5KP9Pepqn379v2SHJrkDVW1TT/cyUlemGSfvhzay49JclNr7VFJXpvkpI1tLwAAAPe20EdGlyXZvqqWJXlgkq8kOSzJqX37qUme3dcPS3J6a+3O1toVSVYmObCqdk/ykNbaea21luS0eXXmjnVWkoPnRg8BAABYmI0OhK21a5K8JsmXk1yb5ObW2oeT7NZau7bvdl2S3fr6HkmumjnE1b1sj74+v/xedVprdyW5OclD57elqo6tqhVVtWLVqlUbe0kAAABDWcgjoztnGsHbO8kjkuxQVUfO7tNH/NqCWrgeWmtvaq0d0Fo7YNddd93cpwMAAFgSFvLI6FOTXNFaW9Va+3aSdyf5ySRf7Y+Bpr9e3/e/JsleM/X37GXX9PX55feq0x9L3THJDQtoMwAAAN1CAuGXkxxUVQ/sn+s7OMmlSc5OclTf56gk7+3rZyc5os8cunemyWMu6I+X3lJVB/XjvGBenbljHZ7ko33UEQAAgAVatrEVW2vnV9VZST6V5K4kn07ypiQPSnJmVR2T5EtJnt/3v7iqzkxySd//xa21u/vhjktySpLtk3ywL0nyliRvr6qVSW7MNEspAAAAm8BGB8Ikaa29Mskr5xXfmWm0cHX7n5jkxNWUr0iy/2rK70jyvIW0EQAAgNVb6NdOAAAAsJUSCAEAAAYlEAIAAAxKIAQAABiUQAgAADAogRAAAGBQAiEAAMCgBEIAAIBBCYQAAACDEggBAAAGJRACAAAMSiAEAAAYlEAIAAAwKIEQAABgUAIhAADAoARCAACAQQmEAAAAgxIIAQAABiUQAgAADEogBAAAGJRACAAAMCiBEAAAYFACIQAAwKAEQgAAgEEJhAAAAIMSCAEAAAYlEAIAAAxKIAQAABiUQAgAADAogRAAAGBQAiEAAMCgBEIAAIBBCYQAAACDEggBAAAGJRACAAAMSiAEAAAYlEAIAAAwKIEQAABgUAIhAADAoARCAACAQQmEAAAAgxIIAQAABiUQAgAADEogBAAAGJRACAAAMCiBEAAAYFACIQAAwKAEQgAAgEEJhAAAAIMSCAEAAAYlEAIAAAxKIAQAABiUQAgAADAogRAAAGBQAiEAAMCgBEIAAIBBCYQAAACDEggBAAAGJRACAAAMSiAEAAAYlEAIAAAwKIEQAABgUAsKhFW1U1WdVVWfr6pLq+qJVbVLVZ1TVZf3151n9j+hqlZW1WVVdchM+eOr6nN92+urqnr5dlV1Ri8/v6qWL6S9AAAA3GOhI4R/leQfW2s/kuTRSS5NcnySj7TW9knykf4+VbVvkiOS7Jfk0CRvqKpt+nFOTvLCJPv05dBefkySm1prj0ry2iQnLbC9AAAAdBsdCKtqxyQ/k+QtSdJa+1Zr7etJDktyat/t1CTP7uuHJTm9tXZna+2KJCuTHFhVuyd5SGvtvNZaS3LavDpzxzorycFzo4cAAAAszEJGCPdOsirJ26rq01X15qraIclurbVr+z7XJdmtr++R5KqZ+lf3sj36+vzye9Vprd2V5OYkD53fkKo6tqpWVNWKVatWLeCSAAAAxrGQQLgsyeOSnNxae2yS29IfD53TR/zaAs6xXlprb2qtHdBaO2DXXXfd3KcDAABYEhYSCK9OcnVr7fz+/qxMAfGr/THQ9Nfr+/Zrkuw1U3/PXnZNX59ffq86VbUsyY5JblhAmwEAAOg2OhC21q5LclVV/XAvOjjJJUnOTnJULzsqyXv7+tlJjugzh+6dafKYC/rjpbdU1UH984EvmFdn7liHJ/loH3UEAABggZYtsP5vJnlHVW2b5ItJfi1TyDyzqo5J8qUkz0+S1trFVXVmptB4V5IXt9bu7sc5LskpSbZP8sG+JNOENW+vqpVJbsw0SykAAACbwIICYWvtM0kOWM2mg9ew/4lJTlxN+Yok+6+m/I4kz1tIGwEAAFi9hX4PIQAAAFspgRAAAGBQAiEAAMCgBEIAAIBBCYQAAACDEggBAAAGJRACAAAMSiAEAAAYlEAIAAAwKIEQAABgUAIhAADAoARCAACAQQmEAAAAgxIIAQAABiUQAgAADEogBAAAGJRACAAAMCiBEAAAYFACIQAAwKAEQgAAgEEJhAAAAIMSCAEAAAYlEAIAAAxKIAQAABiUQAgAADAogRAAAGBQAiEAAMCgBEIAAIBBCYQAAACDEggBAAAGJRACAAAMSiAEAAAYlEAIAAAwKIEQAABgUAIhAADAoARCAACAQQmEAAAAgxIIAQAABiUQAgAADEogBAAAGJRACAAAMKhli90A1s/y4z+w0XWvfPUzN2FLAACApcIIIQAAwKAEQgAAgEEJhAAAAIMSCAEAAAYlEAIAAAxKIAQAABiUQAgAADAogRAAAGBQAiEAAMCgBEIAAIBBCYQAAACDEggBAAAGJRACAAAMSiAEAAAYlEAIAAAwKIEQAABgUAIhAADAoARCAACAQQmEAAAAgxIIAQAABrXgQFhV21TVp6vq/f39LlV1TlVd3l93ntn3hKpaWVWXVdUhM+WPr6rP9W2vr6rq5dtV1Rm9/PyqWr7Q9gIAADDZFCOEL0ly6cz745N8pLW2T5KP9Pepqn2THJFkvySHJnlDVW3T65yc5IVJ9unLob38mCQ3tdYeleS1SU7aBO0FAAAgCwyEVbVnkmcmefNM8WFJTu3rpyZ59kz56a21O1trVyRZmeTAqto9yUNaa+e11lqS0+bVmTvWWUkOnhs9BAAAYGEWOkL4uiS/n+Q7M2W7tdau7evXJdmtr++R5KqZ/a7uZXv09fnl96rTWrsryc1JHjq/EVV1bFWtqKoVq1atWtAFAQAAjGKjA2FVPSvJ9a21T65pnz7i1zb2HOurtfam1toBrbUDdt111819OgAAgCVh2QLq/lSSn6+qZyR5QJKHVNXfJflqVe3eWru2Pw56fd//miR7zdTfs5dd09fnl8/WubqqliXZMckNC2gzAAAA3UaPELbWTmit7dlaW55pspiPttb5N3WWAAAgAElEQVSOTHJ2kqP6bkcleW9fPzvJEX3m0L0zTR5zQX+89JaqOqh/PvAF8+rMHevwfo7NPuIIAAAwgoWMEK7Jq5OcWVXHJPlSkucnSWvt4qo6M8klSe5K8uLW2t29znFJTkmyfZIP9iVJ3pLk7VW1MsmNmYInAAAAm8AmCYSttXOTnNvXb0hy8Br2OzHJiaspX5Fk/9WU35HkeZuijQAAANzbpvgeQgAAALZCAiEAAMCgBEIAAIBBCYQAAACDEggBAAAGJRACAAAMSiAEAAAYlEAIAAAwKIEQAABgUAIhAADAoARCAACAQQmEAAAAgxIIAQAABiUQAgAADEogBAAAGJRACAAAMCiBEAAAYFACIQAAwKAEQgAAgEEJhAAAAIMSCAEAAAYlEAIAAAxKIAQAABiUQAgAADAogRAAAGBQAiEAAMCgBEIAAIBBCYQAAACDEggBAAAGJRACAAAMSiAEAAAYlEAIAAAwKIEQAABgUAIhAADAoARCAACAQQmEAAAAgxIIAQAABiUQAgAADEogBAAAGJRACAAAMCiBEAAAYFACIQAAwKAEQgAAgEEJhAAAAIMSCAEAAAYlEAIAAAxKIAQAABiUQAgAADAogRAAAGBQAiEAAMCgBEIAAIBBCYQAAACDEggBAAAGJRACAAAMSiAEAAAYlEAIAAAwKIEQAABgUAIhAADAoARCAACAQQmEAAAAgxIIAQAABiUQAgAADEogBAAAGNRGB8Kq2quqPlZVl1TVxVX1kl6+S1WdU1WX99edZ+qcUFUrq+qyqjpkpvzxVfW5vu31VVW9fLuqOqOXn19Vyzf+UgEAAJi1kBHCu5L8Tmtt3yQHJXlxVe2b5PgkH2mt7ZPkI/19+rYjkuyX5NAkb6iqbfqxTk7ywiT79OXQXn5Mkptaa49K8tokJy2gvQAAAMzY6EDYWru2tfapvv6NJJcm2SPJYUlO7budmuTZff2wJKe31u5srV2RZGWSA6tq9yQPaa2d11prSU6bV2fuWGclOXhu9BAAAICF2SSfIeyPcj42yflJdmutXds3XZdkt76+R5KrZqpd3cv26Ovzy+9Vp7V2V5Kbkzx0Nec/tqpWVNWKVatWbYIrAgAAWPoWHAir6kFJ/neS326t3TK7rY/4tYWeY11aa29qrR3QWjtg11133dynAwAAWBIWFAir6v6ZwuA7Wmvv7sVf7Y+Bpr9e38uvSbLXTPU9e9k1fX1++b3qVNWyJDsmuWEhbQYAAGCykFlGK8lbklzaWvvLmU1nJzmqrx+V5L0z5Uf0mUP3zjR5zAX98dJbquqgfswXzKszd6zDk3y0jzoCAACwQMsWUPenkvxqks9V1Wd62f9I8uokZ1bVMUm+lOT5SdJau7iqzkxySaYZSl/cWru71zsuySlJtk/ywb4kU+B8e1WtTHJjpllKAQAA2AQ2OhC21j6eZE0zfh68hjonJjlxNeUrkuy/mvI7kjxvY9sIAADAmm2SWUYBAADY+giEAAAAgxIIAQAABrWQSWXYSiw//gMbXffKVz9zE7YEAAC4LzFCCAAAMCiBEAAAYFACIQAAwKAEQgAAgEEJhAAAAIMSCAEAAAYlEAIAAAxKIAQAABiUQAgAADAogRAAAGBQAiEAAMCgBEIAAIBBCYQAAACDEggBAAAGJRACAAAMSiAEAAAYlEAIAAAwKIEQAABgUAIhAADAoARCAACAQQmEAAAAgxIIAQAABiUQAgAADEogBAAAGJRACAAAMCiBEAAAYFACIQAAwKAEQgAAgEEJhAAAAIMSCAEAAAYlEAIAAAxKIAQAABiUQAgAADAogRAAAGBQAiEAAMCgBEIAAIBBLVvsBnDftvz4D2x03Stf/cxN2BIAAGBTM0IIAAAwKIEQAABgUAIhAADAoARCAACAQQmEAAAAgxIIAQAABiUQAgAADEogBAAAGJRACAAAMCiBEAAAYFACIQAAwKAEQgAAgEEJhAAAAINattgNYOlafvwHFlT/ylc/cxO1BAAAWB0jhAAAAIMSCAEAAAYlEAIAAAxKIAQAABiUQAgAADAos4xyn7WQWUrNUAoAAOtmhBAAAGBQW0UgrKpDq+qyqlpZVccvdnsAAACWgvv8I6NVtU2Sv03ytCRXJ/lEVZ3dWrtkcVvGfZnHTQEAYN3u84EwyYFJVrbWvpgkVXV6ksOSCIRsFgsJkwshiAIAsKVtDYFwjyRXzby/OslPzO5QVccmOba/vbWqLttCbdsQD0vytcVuBFvcevd7nbSZW8KW5M/7mPT7mPT7ePT5mLa2fv/+9d1xawiE69Rae1OSNy12O9amqla01g5Y7HawZen3Men3Men3Men38ejzMS3lft8aJpW5JsleM+/37GUAAAAswNYQCD+RZJ+q2ruqtk1yRJKzF7lNAAAAW737/COjrbW7qur/TfKhJNskeWtr7eJFbtbGuE8/0spmo9/HpN/HpN/HpN/Ho8/HtGT7vVpri90GAAAAFsHW8MgoAAAAm4FACAAAMCiBcAuoqkOr6rKqWllVxy92e9gwVbVXVX2sqi6pqour6iW9fJeqOqeqLu+vO8/UOaH392VVdchM+eOr6nN92+urqnr5dlV1Ri8/v6qWb+nrZPWqapuq+nRVvb+/1+9LXFXtVFVnVdXnq+rSqnqifl/aquql/e/3i6rqnVX1AH2+9FTVW6vq+qq6aKZsi/RzVR3Vz3F5VR21Za6YZI39/uf97/gLq+ofqmqnmW3j9XtrzbIZl0wT4fxnkh9Ism2SzybZd7HbZdmgPtw9yeP6+oOTfCHJvkn+LMnxvfz4JCf19X17P2+XZO/e/9v0bRckOShJJflgkv+nlx+X5I19/YgkZyz2dVu+2/8vS/L3Sd7f3+v3Jb4kOTXJb/T1bZPspN+X7pJkjyRXJNm+vz8zydH6fOktSX4myeOSXDRTttn7OckuSb7YX3fu6zsv9v0YZVlDvz89ybK+ftLo/W6EcPM7MMnK1toXW2vfSnJ6ksMWuU1sgNbata21T/X1byS5NNMvEIdl+sUx/fXZff2wJKe31u5srV2RZGWSA6tq9yQPaa2d16a/KU6bV2fuWGclOXjuf55YPFW1Z5JnJnnzTLF+X8KqasdMvzy8JUlaa99qrX09+n2pW5Zk+6paluSBSb4Sfb7ktNb+JcmN84q3RD8fkuSc1tqNrbWbkpyT5NBNf4Wszur6vbX24dbaXf3teZm+5zwZtN8Fws1vjyRXzby/upexFeqPATw2yflJdmutXds3XZdkt76+pj7fo6/PL79Xnf4X1M1JHrrJL4AN9bokv5/kOzNl+n1p2zvJqiRvq+lR4TdX1Q7R70tWa+2aJK9J8uUk1ya5ubX24ejzUWyJfva74H3br2ca8UsG7XeBENZTVT0oyf9O8tuttVtmt/X/LfIdLktIVT0ryfWttU+uaR/9viQty/Ro0cmttccmuS3TY2Tfpd+Xlv6ZscMy/WfAI5LsUFVHzu6jz8egn8dTVS9PcleSdyx2WxaTQLj5XZNkr5n3e/YytiJVdf9MYfAdrbV39+Kv9kcI0l+v7+Vr6vNrcs8jCbPl96rTH1naMckNm/5K2AA/leTnq+rKTI96/5eq+rvo96Xu6iRXt9bO7+/PyhQQ9fvS9dQkV7TWVrXWvp3k3Ul+Mvp8FFuin/0ueB9UVUcneVaSX+n/GZAM2u8C4eb3iST7VNXeVbVtpg+bnr3IbWID9OfA35Lk0tbaX85sOjvJ3IxRRyV570z5EX3Wqb2T7JPkgv5Iyi1VdVA/5gvm1Zk71uFJPjrzlxOLoLV2Qmttz9ba8kx/bj/aWjsy+n1Ja61dl+SqqvrhXnRwkkui35eyLyc5qKoe2Pvq4EyfFdfnY9gS/fyhJE+vqp37iPTTexmLpKoOzfSRkJ9vrd0+s2nMft8SM9eMviR5RqaZKf8zycsXuz2WDe6/J2V6hOTCJJ/pyzMyPR/+kSSXJ/mnJLvM1Hl57+/L0meh6uUHJLmob/ubJNXLH5DkXZk+vHxBkh9Y7Ou23Otn4Cm5Z5ZR/b7ElySPSbKi/5l/T6bZ4fT7El6S/FGSz/f+enumGQb1+RJbkrwz0+dEv53paYBjtlQ/Z/qc2sq+/Npi34uRljX0+8pMn++b+73ujSP3+9yFAAAAMBiPjAIAAAxKIAQAABiUQAgAADAogRAAAGBQAiEAAMCgBEIAAIBBCYQAAACDEggBAAAGJRACAAAMSiAEAAAYlEAIAAAwKIEQAABgUAIhAADAoARCAACAQQmEAAAAgxIIAQAABiUQAgAADEogBAAAGJRACAAAMCiBEAAAYFACIQAAwKAEQgAAgEEJhAAAAIMSCAEAAAYlEAIAAAxKIAQAABiUQAgAADAogRAAAGBQAiEAAMCgBEIAAIBBCYQAAACDEggBAAAGJRACAAAMSiAEAAAYlEAIAAAwKIEQAABgUAIhAADAoARCAACAQQmEAAAAgxIIAQAABiUQAgAADEogBIDBVdUpVfX+xW4HAFueQAiwlVmsX96rqlXV4Vv6vFuT+1Kwqqrlvc8OWM2291fVKTNFL0ly5Hoe9+iqunUTNROARbZssRsAAOurqrZtrX1rsdux1LTWbl7sNqxOVS1LcndrrS12WwCWKiOEAEtMVT2yqv6hqr7Rl3dX1Z7z9jmhqr7at7+tql5RVVdu4HlaVR1bVe+qqtuq6otVdeS8fV5RVV+qqjur6rqqOm1m27lV9Tfz9r/XCFvf5+Sqek1VrUryb738ZVV1YT/vNVX15qraaabe0VV1a1UdXFUX9f0+VlV7zzvfM6rq/Kr6ZlXdUFXvq6oH9G3bVtVJVXV1Vd1eVZ+oqkM25B6t5p6ttW+qaq+qem9V3djP+fmqOmJ97ucC2zX/vv9MVZ3X7+HNVXVBVe1fVU9J8rYkO/T+b1X1h73OzlV1alXd1O/nP1XVfvPO8+tV9eV+be+pqv9WVW1m+x/2/jq6qv4zyZ39XIdW1b/2Y99YVR+qqh+dqTc3GnpEVf1zP/+nq+rHe7v/vf8MfHz+zwDA6ARCgCWkqu6X5L1Jdkvys315RJL3VFX1fY5I8sokL0/y+CRfSPKyjTzlK/r5Hp3kjCRvrapH9vP8QpLfTXJckn2SPCvJBRtxjiOTVJKfTvKCXvadJL+dZL8kv5zkwCR/Pa/edklOSPLrSZ6YZKckb5zbWFWHJjk7yTmZ7sOTk3ws9/zb+LZe9stJ9k9yapL3VdWjN+Ia1qtvkrwhyQP7tv36NX69199U93Nd7VzW2/nxTP36E0lel+TuJP/e23R7kt378ppe9ZS+72GZ+uP2JP9YVdv34z4xyZuT/G2SxyT5QJI/Wk0T9s50z5/Xz39Hkh16Gw5M8pQkN2fqi23n1f2jJCcleWym+/bOTD8XL+91H5Dk9Rt+VwCWsNaaxWKxWLaiJdMv3u9fw7anZfrFfflM2Q9kClBP7e//I8kb59X7cJIr13HeluTwee//dOb9skwh4Mj+/mVJLkty/zUc79wkf7O2a+v7XLge9+TQTKNJ9+vvj+7t++GZfX6l71P9/b8lOX0Nx/vBfs8eOa/8PUnesBn75sIkr1xD/bXez9Xsv7zfg9uT3DpvuSvJ/23v7qMtq8s7wX+fphLamGB8qaZJQbpwJHYjncamhqbHjuM0SUtCRrCjdjkzEdM06GinNcmaLEjPrGRND72w82JrTyQhwYAZRYkvCyZIEqJZcXpaMIXNyJvEUsqmKggVNWJiJKLP/HF2xcNN8WKde+6pur/PZ6297j7PfjnPuedy63757f07Vx6s7yRPm477bx/lvK9M8qdraidNxzx/rvaUzILbv5geX53kt9Ycd/nsT5G/fPwzSb6S5NjHeW1Pnr6X/2jNa33V3D4/ONX+6WP1brFYLKMvRggBNpe/k+SPunvPgUJ3fyrJHyU5eSr97fzVkaWbD/H5Pjb3PA8n2Z/kb0yl38hsROaeqrqiql5aVUcfwnPcsrZQVf+4qm6cLuf8YpL3JvnmJH9zbreHuvvuucd/NO3z1Onxc5N84FGe8+9nNip553TZ5J/WbCKVszMLi4fiibw3b0ryv1bVh6vq/6iq0+aOP9Tv5/+Q2Yjc/PKhR9u5uz+XWUD87aq6fro89zufwGv7Wmb/s+HAeb6Q5LZ84z93e7v7/vlCVf1XVfWOqvpkVT2Y5P7MRnLX9vWxufUD57htTe3JVfUtj/N6AIYhEAKMYxkTc3zlIM/x15Kku+9N8uwkr0ryYJKfT3JLVT152vdrmYWued90kOf4s/kHVfW3Mrvc8K7MLis8LbPLQpNZ4Dvg4YP0ljyxf/v+2rT/f51HBqm/M/dc62k25Np9RWaXTP5aku9K8p8O3KP3BL6fj2Zvd++eXzIbNXz0Zrp/JLPLPz+U5EVJ7l7g/slv9Ofuzw5S+80kWzN77f8gszD/cB75fieP/Hnsx6j5+wdg4hciwOZyV5LvqKrtBwpV9czM7lW7cyp9PLOgM+/0ZTTT3V/u7uu7+8em53xOkudNm/dndg/avCdyf96OzILAj3X3h7v7DzN7fd+o/5zkzMfYVkn+5tow1d37DuG5kif23qS793b35d39sszu0bxwbttjfT/XVXf/f939hu5+QWaX7p43bfqLJEet2f2uzP6m+IcHClV1TJK/mwV/7qrq6ZmNLv7b7v7d7r4rybfFTOkA68IvU4Aj0zFVdeqa2p8k+d3MLpt7e1W9bqr/hyQfTfLB6fGbkvxaVf1Bkv8nyYszG3X5/Ho2WFWvzOzfmZszu2/tn2U2WvOJaZcPJvn3VfWizO6Ne1WSE5LseZxTfyKz8PH6qnpvkjMym+jkG3VJZhOT7E7yjswC4D9J8svd/YdV9fYkV1bVT2T2/XtaZhOafKq73/sY5z3k96aq3pTkhswm+jkms3sj75y2vTKP/f1cF9MsnK/KbMKdfZnd5/jdSS6bdtmT5K9X1fdlFpy/1N2fqKprk/xyVV04vd5LMhvJfMd03JuT/Meq+l8yuxfz+Zn97D2ezyf54yQXVNW9SbYl+dn81RFgAA6BEUKAI9P3ZPbH+Pzyc93dmc3yuD+zGTN/L8lnkpw7bUt3vzPJv0ly6XTcKZnNvvnlde7xT5Kcn1novD3JD2U2wcc90/a3zi3/b5IvJnnf4520uz+W2Qep/3hmYelfZDb75jeku9+fWSD5/sy+D7+f2eyeX5t2+ZHMLt38d5mNbv1mZiHm049z6kN+bzL7d/k/TK/rxszueTswMvd438/18qXMLlf9jcyC6VVJ3p7Z7J3p7v+U2c/L1dNr+cnpuB/J7B7B66av35LkrO7+8+m4Dye5IMm/yiwYvziz7+1j/tx199cyC7/fndnr/sUk/1tmEwQBsKD6+r9BAIyqqt6XZEt3//er7oVxVNUbM5th9e+uuheAUblkFGAw0wyL/3OS38rssrsfymzk6odW2Reb33S56I2ZXfL6vUleneSnVtoUwOCMEAIMZvqg8P87s5kan5TZPWhv6O53POaBsKCqeldm92E+Jck9SX45yZvaHyMAKyMQAgAADMqkMgAAAIPadPcQPuMZz+jt27evug0AAICVuOWWW/64u7c+kX03XSDcvn17du3ateo2AAAAVqKqHu8jkv6SS0YBAAAGJRACAAAMSiAEAAAY1CEHwqo6oap+r6rurKo7qup1U/1pVXVjVX1i+vrUuWMurqrdVXV3Vb1wrn5aVd02bXtzVdVUP7qq3jXVb66q7Yf+UgEAAJi3yAjhw0l+ortPTnJGktdW1clJLkryge4+KckHpseZtu1M8pwkZyV5S1UdNZ3rsiQXJDlpWs6a6ucn+Xx3PyvJG5O8YYF+AQAAmHPIgbC77+vuj07rX0xyV5JtSc5JctW021VJzp3Wz0nyzu5+qLvvSbI7yelVdVySY7r7pu7uJG9bc8yBc707yZkHRg8BAABYzLrcQzhdyvncJDcnOba775s2fSbJsdP6tiT3zh22d6ptm9bX1h9xTHc/nOQLSZ6+Hj0DAACMbuFAWFXfmuQ9SV7f3Q/Ob5tG/HrR53gCPVxYVbuqatf+/fuX/XQAAACbwkKBsKq+KbMw+Pbufu9Uvn+6DDTT1wem+r4kJ8wdfvxU2zetr60/4piq2pLkKUk+u7aP7r68u3d0946tW7cu8pIAAACGscgso5XkiiR3dfcvzG26Lsl50/p5Sa6dq++cZg49MbPJYz4yXV76YFWdMZ3zFWuOOXCulyT54DTqCAAAwIK2LHDs85L8cJLbqurWqfZTSS5Nck1VnZ/k00leliTdfUdVXZPkzsxmKH1td391Ou41Sa5M8qQkN0xLMgucv15Vu5N8LrNZSgEAAFgHtdkG3Hbs2NG7du1adRsAAAArUVW3dPeOJ7LvuswyCgAAwJFHIAQAABiUQAgAADAogRAAAGBQi8wyCgBwxNp+0fULHb/n0rPXqROA1REIAQAOwSKBUpgEDhcuGQUAABiUQAgAADAogRAAAGBQAiEAAMCgBEIAAIBBCYQAAACDEggBAAAGJRACAAAMSiAEAAAYlEAIAAAwKIEQAABgUAIhAADAoARCAACAQQmEAAAAgxIIAQAABiUQAgAADEogBAAAGJRACAAAMCiBEAAAYFACIQAAwKAEQgAAgEFtWXUDAACHavtF16+6BYAjmhFCAACAQQmEAAAAgxIIAQAABiUQAgAADMqkMgAAG2yRyXD2XHr2OnYCjM4IIQAAwKAEQgAAgEEJhAAAAIMSCAEAAAa1UCCsqrdW1QNVdftc7V1Vdeu07KmqW6f69qr687ltvzR3zGlVdVtV7a6qN1dVTfWjp/Ptrqqbq2r7Iv0CAADwdYuOEF6Z5Kz5Qnf/s+4+tbtPTfKeJO+d2/zJA9u6+9Vz9cuSXJDkpGk5cM7zk3y+u5+V5I1J3rBgvwAAAEwWCoTd/aEknzvYtmmU72VJrn6sc1TVcUmO6e6buruTvC3JudPmc5JcNa2/O8mZB0YPAQAAWMwy7yH8niT3d/cn5monTpeL/n5Vfc9U25Zk79w+e6fagW33Jkl3P5zkC0mevvaJqurCqtpVVbv279+/3q8DAABgU1pmIHx5Hjk6eF+S75wuJf3xJO+oqmPW44m6+/Lu3tHdO7Zu3boepwQAANj0tizjpFW1Jck/TXLagVp3P5TkoWn9lqr6ZJLvSrIvyfFzhx8/1TJ9PSHJ3umcT0ny2WX0DAAAMJpljRB+b5KPd/dfXgpaVVur6qhp/ZmZTR7zqe6+L8mDVXXGdH/gK5JcOx12XZLzpvWXJPngdJ8hAAAAC1r0YyeuTvLhJM+uqr1Vdf60aWf+6mQyz0/yseljKN6d5NXdfWBCmtck+dUku5N8MskNU/2KJE+vqt2ZXWZ60SL9AgAA8HULXTLa3S9/lPorD1J7T2YfQ3Gw/XclOeUg9S8neekiPQIAAHBwy5xUBgAAgMOYQAgAADAogRAAAGBQAiEAAMCgBEIAAIBBCYQAAACDEggBAAAGJRACAAAMSiAEAAAYlEAIAAAwKIEQAABgUAIhAADAoARCAACAQQmEAAAAgxIIAQAABiUQAgAADEogBAAAGJRACAAAMCiBEAAAYFACIQAAwKAEQgAAgEFtWXUDAAA8cdsvuv6Qj91z6dnr2AmwGRghBAAAGJRACAAAMCiXjAIAK7XIJZAALMYIIQAAwKAEQgAAgEEJhAAAAIMSCAEAAAYlEAIAAAxKIAQAABiUQAgAADAogRAAAGBQAiEAAMCgBEIAAIBBCYQAAACDWigQVtVbq+qBqrp9rvYzVbWvqm6dlh+Y23ZxVe2uqrur6oVz9dOq6rZp25urqqb60VX1rql+c1VtX6RfAAAAvm7REcIrk5x1kPobu/vUaXl/klTVyUl2JnnOdMxbquqoaf/LklyQ5KRpOXDO85N8vrufleSNSd6wYL8AAABMFgqE3f2hJJ97grufk+Sd3f1Qd9+TZHeS06vquCTHdPdN3d1J3pbk3LljrprW353kzAOjhwAAACxmWfcQ/mhVfWy6pPSpU21bknvn9tk71bZN62vrjzimux9O8oUkT1/7ZFV1YVXtqqpd+/fvX99XAgAAsEktIxBeluSZSU5Ncl+Sn1/CczxCd1/e3Tu6e8fWrVuX/XQAAACbwroHwu6+v7u/2t1fS/IrSU6fNu1LcsLcrsdPtX3T+tr6I46pqi1JnpLks+vdMwAAwIjWPRBO9wQe8OIkB2YgvS7Jzmnm0BMzmzzmI919X5IHq+qM6f7AVyS5du6Y86b1lyT54HSfIQAAAAvassjBVXV1khckeUZV7U3y00leUFWnJukke5K8Kkm6+46quibJnUkeTvLa7v7qdKrXZDZj6ZOS3DAtSXJFkl+vqt2ZTV6zc5F+AQAA+LqFAmF3v/wg5SseY/9LklxykPquJKccpP7lJC9dpEcAAAAOblmzjAIAAHCYEwgBAAAGJRACAAAMSiAEAAAYlEAIAAAwKIEQAABgUAIhAADAoARCAACAQQmEAAAAgxIIAQAABiUQAgAADEogBAAAGJRACAAAMCiBEAAAYFACIQAAwKAEQgAAgEEJhAAAAIMSCAEAAAYlEAIAAAxqy6obAABgY2y/6PqFjt9z6dnr1AlwuDBCCAAAMCiBEAAAYFACIQAAwKAEQgAAgEEJhAAAAIMSCAEAAAYlEAIAAAxKIAQAABiUQAgAADAogRAAAGBQAiEAAMCgBEIAAIBBbVl1AwDAkW/7RdevugUADoERQgAAgEEJhAAAAIMSCAEAAAa1UCCsqrdW1QNVdftc7Wer6uNV9bGqel9VfftU315Vf15Vt07LL80dc1pV3VZVu6vqzVVVU/3oqnrXVL+5qrYv0i8AAABft+gI4ZVJzlpTuzHJKd393Un+MMnFc9s+2d2nTsur5+qXJbkgyUnTcuCc5yf5fHc/K8kbk7xhwX4BAACYLBQIu/tDST63pvY73f3w9IYxyBEAABLSSURBVPCmJMc/1jmq6rgkx3T3Td3dSd6W5Nxp8zlJrprW353kzAOjhwAAACxm2fcQ/vMkN8w9PnG6XPT3q+p7ptq2JHvn9tk71Q5suzdJppD5hSRPX/skVXVhVe2qql379+9f79cAAACwKS0tEFbVv07ycJK3T6X7knxnd5+a5MeTvKOqjlmP5+ruy7t7R3fv2Lp163qcEgAAYNNbygfTV9Urk/xgkjOny0DT3Q8leWhav6WqPpnku5LsyyMvKz1+qmX6ekKSvVW1JclTknx2GT0DAACMZt1HCKvqrCQ/meRF3f2lufrWqjpqWn9mZpPHfKq770vyYFWdMd0f+Iok106HXZfkvGn9JUk+eCBgAgAAsJiFRgir6uokL0jyjKram+SnM5tV9OgkN07zv9w0zSj6/CT/e1V9JcnXkry6uw9MSPOazGYsfVJm9xweuO/wiiS/XlW7M5u8Zuci/QIAAPB1CwXC7n75QcpXPMq+70nynkfZtivJKQepfznJSxfpEQAAgINb9iyjAAAAHKYEQgAAgEEJhAAAAIMSCAEAAAYlEAIAAAxKIAQAABiUQAgAADAogRAAAGBQAiEAAMCgBEIAAIBBCYQAAACDEggBAAAGJRACAAAMSiAEAAAYlEAIAAAwKIEQAABgUAIhAADAoARCAACAQQmEAAAAgxIIAQAABiUQAgAADEogBAAAGJRACAAAMCiBEAAAYFACIQAAwKAEQgAAgEEJhAAAAIMSCAEAAAYlEAIAAAxqy6obAADgyLD9ousP+dg9l569jp0A68UIIQAAwKAEQgAAgEEJhAAAAIMSCAEAAAYlEAIAAAxKIAQAABjUQoGwqt5aVQ9U1e1ztadV1Y1V9Ynp61Pntl1cVbur6u6qeuFc/bSqum3a9uaqqql+dFW9a6rfXFXbF+kXAACAr1t0hPDKJGetqV2U5APdfVKSD0yPU1UnJ9mZ5DnTMW+pqqOmYy5LckGSk6blwDnPT/L57n5WkjcmecOC/QIAADBZKBB294eSfG5N+ZwkV03rVyU5d67+zu5+qLvvSbI7yelVdVySY7r7pu7uJG9bc8yBc707yZkHRg8BAABYzDLuITy2u++b1j+T5NhpfVuSe+f22zvVtk3ra+uPOKa7H07yhSRPX0LPAAAAw1nqpDLTiF8v8zmSpKourKpdVbVr//79y346AACATWEZgfD+6TLQTF8fmOr7kpwwt9/xU23ftL62/ohjqmpLkqck+ezaJ+zuy7t7R3fv2Lp16zq+FAAAgM1rGYHwuiTnTevnJbl2rr5zmjn0xMwmj/nIdHnpg1V1xnR/4CvWHHPgXC9J8sFp1BEAAIAFbVnk4Kq6OskLkjyjqvYm+ekklya5pqrOT/LpJC9Lku6+o6quSXJnkoeTvLa7vzqd6jWZzVj6pCQ3TEuSXJHk16tqd2aT1+xcpF8AAAC+bqFA2N0vf5RNZz7K/pckueQg9V1JTjlI/ctJXrpIjwAAABzcUieVAQAA4PAlEAIAAAxKIAQAABiUQAgAADAogRAAAGBQAiEAAMCgBEIAAIBBCYQAAACDEggBAAAGJRACAAAMSiAEAAAYlEAIAAAwKIEQAABgUAIhAADAoARCAACAQQmEAAAAgxIIAQAABrVl1Q0AAIeH7Rddv+oWANhgRggBAAAGJRACAAAMSiAEAAAYlEAIAAAwKIEQAABgUAIhAADAoARCAACAQQmEAAAAgxIIAQAABiUQAgAADEogBAAAGJRACAAAMCiBEAAAYFACIQAAwKAEQgAAgEEJhAAAAIMSCAEAAAYlEAIAAAxKIAQAABjUUgJhVT27qm6dWx6sqtdX1c9U1b65+g/MHXNxVe2uqrur6oVz9dOq6rZp25urqpbRMwAAwGiWEgi7++7uPrW7T01yWpIvJXnftPmNB7Z19/uTpKpOTrIzyXOSnJXkLVV11LT/ZUkuSHLStJy1jJ4BAABGsxGXjJ6Z5JPd/enH2OecJO/s7oe6+54ku5OcXlXHJTmmu2/q7k7ytiTnLr9lAACAzW8jAuHOJFfPPf7RqvpYVb21qp461bYluXdun71Tbdu0vrb+CFV1YVXtqqpd+/fvX9/uAQAANqmlBsKq+uYkL0ryG1PpsiTPTHJqkvuS/Px6PE93X97dO7p7x9atW9fjlAAAAJveskcIvz/JR7v7/iTp7vu7+6vd/bUkv5Lk9Gm/fUlOmDvu+Km2b1pfWwcAAGBByw6EL8/c5aLTPYEHvDjJ7dP6dUl2VtXRVXViZpPHfKS770vyYFWdMc0u+ook1y65ZwAAgCFsWdaJq+rJSb4vyavmyv+uqk5N0kn2HNjW3XdU1TVJ7kzycJLXdvdXp2Nek+TKJE9KcsO0AABwBNl+0fWHfOyeS89ex06AeUsLhN39Z0mevqb2w4+x/yVJLjlIfVeSU9a9QQAAgMFtxCyjAAAAHIYEQgAAgEEJhAAAAIMSCAEAAAYlEAIAAAxKIAQAABiUQAgAADAogRAAAGBQAiEAAMCgBEIAAIBBCYQAAACDEggBAAAGJRACAAAMSiAEAAAYlEAIAAAwKIEQAABgUAIhAADAoARCAACAQQmEAAAAgxIIAQAABiUQAgAADEogBAAAGJRACAAAMCiBEAAAYFACIQAAwKAEQgAAgEEJhAAAAIMSCAEAAAYlEAIAAAxKIAQAABiUQAgAADAogRAAAGBQAiEAAMCgBEIAAIBBCYQAAACDEggBAAAGtbRAWFV7quq2qrq1qnZNtadV1Y1V9Ynp61Pn9r+4qnZX1d1V9cK5+mnTeXZX1ZurqpbVMwAAwEiWPUL433X3qd29Y3p8UZIPdPdJST4wPU5VnZxkZ5LnJDkryVuq6qjpmMuSXJDkpGk5a8k9AwAADGGjLxk9J8lV0/pVSc6dq7+zux/q7nuS7E5yelUdl+SY7r6puzvJ2+aOAQAAYAHLDISd5Her6paqunCqHdvd903rn0ly7LS+Lcm9c8funWrbpvW19UeoqguraldV7dq/f/96vgYAAIBNa8sSz/2PuntfVf2NJDdW1cfnN3Z3V1WvxxN19+VJLk+SHTt2rMs5AQAANruljRB2977p6wNJ3pfk9CT3T5eBZvr6wLT7viQnzB1+/FTbN62vrQMAALCgpQTCqnpyVX3bgfUk/yTJ7UmuS3LetNt5Sa6d1q9LsrOqjq6qEzObPOYj0+WlD1bVGdPsoq+YOwYAAIAFLOuS0WOTvG/6hIgtSd7R3b9VVX+Q5JqqOj/Jp5O8LEm6+46quibJnUkeTvLa7v7qdK7XJLkyyZOS3DAtAAAALGgpgbC7P5Xk7x2k/tkkZz7KMZckueQg9V1JTlnvHgEAAEa30R87AQAAwGFimbOMAgDAwrZfdP0hH7vn0rPXsRPYfIwQAgAADEogBAAAGJRACAAAMCiBEAAAYFAmlQGATWKRiTcAGJMRQgAAgEEJhAAAAIMSCAEAAAYlEAIAAAxKIAQAABiUQAgAADAogRAAAGBQAiEAAMCgBEIAAIBBCYQAAACDEggBAAAGJRACAAAMSiAEAAAYlEAIAAAwKIEQAABgUAIhAADAoARCAACAQQmEAAAAgxIIAQAABiUQAgAADEogBAAAGJRACAAAMCiBEAAAYFACIQAAwKAEQgAAgEEJhAAAAIMSCAEAAAYlEAIAAAxKIAQAABjUUgJhVZ1QVb9XVXdW1R1V9bqp/jNVta+qbp2WH5g75uKq2l1Vd1fVC+fqp1XVbdO2N1dVLaNnAACA0WxZ0nkfTvIT3f3Rqvq2JLdU1Y3Ttjd298/N71xVJyfZmeQ5Sb4jye9W1Xd191eTXJbkgiQ3J3l/krOS3LCkvgEAAIaxlBHC7r6vuz86rX8xyV1Jtj3GIeckeWd3P9Td9yTZneT0qjouyTHdfVN3d5K3JTl3GT0DAACMZlkjhH+pqrYneW5mI3zPS/KjVfWKJLsyG0X8fGZh8aa5w/ZOta9M62vrAADwuLZfdP0hH7vn0rPXsRM4PC11Upmq+tYk70ny+u5+MLPLP5+Z5NQk9yX5+XV6nguraldV7dq/f/96nBIAAGDTW1ogrKpvyiwMvr2735sk3X1/d3+1u7+W5FeSnD7tvi/JCXOHHz/V9k3ra+uP0N2Xd/eO7t6xdevW9X8xAAAAm9CyZhmtJFckuau7f2Guftzcbi9Ocvu0fl2SnVV1dFWdmOSkJB/p7vuSPFhVZ0znfEWSa5fRMwAAwGiWdQ/h85L8cJLbqurWqfZTSV5eVacm6SR7krwqSbr7jqq6Jsmdmc1Q+tpphtEkeU2SK5M8KbPZRc0wCgAAsA6WEgi7+z8mOdjnBb7/MY65JMklB6nvSnLK+nUHAABAsuRJZQAAADh8CYQAAACDEggBAAAGJRACAAAMSiAEAAAYlEAIAAAwKIEQAABgUAIhAADAoJbywfQAwKHZftH1q24BgIEYIQQAABiUQAgAADAogRAAAGBQAiEAAMCgBEIAAIBBCYQAAACDEggBAAAGJRACAAAMSiAEAAAYlEAIAAAwqC2rbgAAAA5H2y+6fqHj91x69jp1AstjhBAAAGBQAiEAAMCgBEIAAIBBCYQAAACDEggBAAAGJRACAAAMysdOAMA6W3SqegDYKEYIAQAABiUQAgAADEogBAAAGJRACAAAMCiTygAAwBIsMsHUnkvPXsdO4NEZIQQAABiUQAgAADAol4wCwEH4LEEARmCEEAAAYFACIQAAwKCOiEtGq+qsJG9KclSSX+3uS1fcEgBHAJd9AkcqM5SyUQ77EcKqOirJLyb5/iQnJ3l5VZ282q4AAACOfEfCCOHpSXZ396eSpKremeScJHeutCuAI4zRMoAxrPL3vdHJI8+REAi3Jbl37vHeJP9gfoequjDJhdPDP62quzeot8PRM5L88aqbYEN5z8fkfR+T931M3vfxHLHveb1h1R0c0dbzff9bT3THIyEQPq7uvjzJ5avu43BQVbu6e8eq+2DjeM/H5H0fk/d9TN738XjPx7Sq9/2wv4cwyb4kJ8w9Pn6qAQAAsIAjIRD+QZKTqurEqvrmJDuTXLfingAAAI54h/0lo939cFX9yyS/ndnHTry1u+9YcVuHM5fOjsd7Pibv+5i872Pyvo/Hez6mlbzv1d2reF4AAABW7Ei4ZBQAAIAlEAgBAAAGJRBuElV1VlXdXVW7q+qiVffD8lXVCVX1e1V1Z1XdUVWvW3VPbIyqOqqq/nNV/eaqe2FjVNW3V9W7q+rjVXVXVf3DVffE8lXVj02/32+vqqur6q+vuifWX1W9taoeqKrb52pPq6obq+oT09enrrJH1t+jvO8/O/2e/1hVva+qvn0jehEIN4GqOirJLyb5/iQnJ3l5VZ282q7YAA8n+YnuPjnJGUle630fxuuS3LXqJthQb0ryW939t5P8vXj/N72q2pbkXyXZ0d2nZDax3s7VdsWSXJnkrDW1i5J8oLtPSvKB6TGby5X5q+/7jUlO6e7vTvKHSS7eiEYEws3h9CS7u/tT3f0XSd6Z5JwV98SSdfd93f3Raf2Lmf2BuG21XbFsVXV8krOT/Oqqe2FjVNVTkjw/yRVJ0t1/0d1/stqu2CBbkjypqrYk+ZYkf7TifliC7v5Qks+tKZ+T5Kpp/aok525oUyzdwd737v6d7n54enhTZp+/vnQC4eawLcm9c4/3RjAYSlVtT/LcJDevthM2wL9P8pNJvrbqRtgwJybZn+TXpkuFf7Wqnrzqpliu7t6X5OeS/Jck9yX5Qnf/zmq7YgMd2933TeufSXLsKpthJf55khs24okEQjjCVdW3JnlPktd394Or7oflqaofTPJAd9+y6l7YUFuS/P0kl3X3c5P8WVw+tulN94ydk9n/EPiOJE+uqv9ptV2xCj37jDifEzeQqvrXmd0a9PaNeD6BcHPYl+SEucfHTzU2uar6pszC4Nu7+72r7oele16SF1XVnswuDf/HVfV/rbYlNsDeJHu7+8AVAO/OLCCyuX1vknu6e393fyXJe5P8NyvuiY1zf1UdlyTT1wdW3A8bpKpemeQHk/yPvUEfGC8Qbg5/kOSkqjqxqr45s5vOr1txTyxZVVVm9xTd1d2/sOp+WL7uvri7j+/u7Zn9d/7B7jZisMl192eS3FtVz55KZya5c4UtsTH+S5Izqupbpt/3Z8ZkQiO5Lsl50/p5Sa5dYS9skKo6K7PbQl7U3V/aqOcVCDeB6ebTf5nktzP7x+Ka7r5jtV2xAZ6X5IczGyW6dVp+YNVNAUvxo0neXlUfS3Jqkn+74n5YsmlE+N1JPprktsz+Zrt8pU2xFFV1dZIPJ3l2Ve2tqvOTXJrk+6rqE5mNFl+6yh5Zf4/yvv+fSb4tyY3T33W/tCG9bNBIJAAAAIcZI4QAAACDEggBAAAGJRACAAAMSiAEAAAYlEAIAAAwKIEQAABgUAIhAADAoP5/FbTNQGhGsA4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Content Placeholder 12"/>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55849"/>
          <a:stretch/>
        </p:blipFill>
        <p:spPr>
          <a:xfrm>
            <a:off x="4648199" y="2080681"/>
            <a:ext cx="4340055" cy="3208016"/>
          </a:xfrm>
          <a:prstGeom prst="rect">
            <a:avLst/>
          </a:prstGeom>
        </p:spPr>
      </p:pic>
      <p:pic>
        <p:nvPicPr>
          <p:cNvPr id="14" name="Content Placeholder 13"/>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t="8700" b="46077"/>
          <a:stretch/>
        </p:blipFill>
        <p:spPr>
          <a:xfrm>
            <a:off x="365125" y="2080681"/>
            <a:ext cx="4041775" cy="3287186"/>
          </a:xfrm>
          <a:prstGeom prst="rect">
            <a:avLst/>
          </a:prstGeom>
        </p:spPr>
      </p:pic>
    </p:spTree>
    <p:extLst>
      <p:ext uri="{BB962C8B-B14F-4D97-AF65-F5344CB8AC3E}">
        <p14:creationId xmlns:p14="http://schemas.microsoft.com/office/powerpoint/2010/main" val="2714575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state farm"/>
          <p:cNvPicPr>
            <a:picLocks noChangeAspect="1" noChangeArrowheads="1"/>
          </p:cNvPicPr>
          <p:nvPr/>
        </p:nvPicPr>
        <p:blipFill>
          <a:blip r:embed="rId2">
            <a:clrChange>
              <a:clrFrom>
                <a:srgbClr val="FEFEFE"/>
              </a:clrFrom>
              <a:clrTo>
                <a:srgbClr val="FEFEFE">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2664354" y="1721451"/>
            <a:ext cx="3571875" cy="342900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smtClean="0"/>
              <a:t>Data Prep</a:t>
            </a:r>
            <a:endParaRPr lang="en-US" dirty="0"/>
          </a:p>
        </p:txBody>
      </p:sp>
      <p:sp>
        <p:nvSpPr>
          <p:cNvPr id="6" name="Content Placeholder 5"/>
          <p:cNvSpPr>
            <a:spLocks noGrp="1"/>
          </p:cNvSpPr>
          <p:nvPr>
            <p:ph idx="1"/>
          </p:nvPr>
        </p:nvSpPr>
        <p:spPr/>
        <p:txBody>
          <a:bodyPr/>
          <a:lstStyle/>
          <a:p>
            <a:r>
              <a:rPr lang="en-US" dirty="0" smtClean="0"/>
              <a:t>Exploded every categorical feature into dummy variables. Since some had upwards of a 100 categories, ended up with more than 100 features</a:t>
            </a:r>
          </a:p>
          <a:p>
            <a:r>
              <a:rPr lang="en-US" dirty="0" smtClean="0"/>
              <a:t>My assumption was that I could always reduce variables at the end-not necessarily the best assumption</a:t>
            </a:r>
          </a:p>
        </p:txBody>
      </p:sp>
      <p:sp>
        <p:nvSpPr>
          <p:cNvPr id="7" name="AutoShape 4" descr="data:image/png;base64,iVBORw0KGgoAAAANSUhEUgAAAXcAAAEICAYAAACktLTqAAAABHNCSVQICAgIfAhkiAAAAAlwSFlzAAALEgAACxIB0t1+/AAAIABJREFUeJzt3Xl8XHW9//HXJ/vSpEm3tE330hYKBSwtmyhFQSiCgKigIuAVEferXhH1XgX1esUFl+uCyOXHKriwiiiyigqFFuheWkrXpG3apGmTJs3++f1xTso0zWRrkpOZeT8fjzwyc86Zcz7znTPv+c73nJkxd0dERJJLWtQFiIhI/1O4i4gkIYW7iEgSUriLiCQhhbuISBJSuIuIJCGFey+Z2e1m9p0eLvsXM7tiAGqYYmZuZhn9ve4425tkZvvMLH0wthcFM/uwmf2tj7edZWZLzazWzD7X37Uli9jnjpktMLOyLpZ9q5m9Hu53Fw5elckjacPdzDaZ2f5w52j/+/lg1uDuC939jsHcppn91cy+1cn0C8xsR19eENx9i7sPc/fW/qny8HV4fHeEwTGsh7c95MXR3e9x93f1sZxrgWfcvcDdf9bHdcTWd72ZNYf3bY+ZPW9mp8TMH2dm/2dm28MXlNfM7AYzy49Zxsxsg5mtPtx6IvIt4OfhfvfQ4awo3FfO7Ke6EkbShnvo/HDnaP/7TNQFDYI7gMvMzDpM/whwj7u39GZlg/XuoI/Od/dhwPHAW4CvRlTHZGBVX27YRfv+Lrxvo4F/Ag+EgT0CeAHIBU5x9wLgLGA4MD3m9m8HxgDTzGx+X2qLWJ/btL8N8edAXMke7p0ys1+Z2f0x1280s6fCJ88CMyszs6+ZWWX4qv/hOOspNrNHzWyXmVWHlyfEzH/WzK4KL19pZv80sx+Gy240s4Uxyw6P6Y2Vm9l32odBzCw9vF2lmW0A3t3F3XsIGAm8LbZO4DzgzvD6u83sVTOrMbOtZnZ9zLLtvdqPmdkW4OmOPV0z+6iZrQl7jRvM7BMxt29vvy+Z2c7w/nw0Zn6umf3IzDab2d6wTXLDeSeHvdQ9ZrbMzBZ0cT8PcPcdwOMEId++nbj3EXgu/L8n7B2f0v74xNz+VDNbHNa42MxO7WzbZvY0cAbw83BdM8PH8s5wv9hsZv9pZmnh8lea2b/M7MdmVgVc39l6Y+5bM8EL9liCx/WLQC1wmbtvCpfZ6u7/7u7LY256BfAw8Fh4OS4zOyrcV/eY2Soze0/MvNvN7Bdm9ufw8X7RzKZ3sa4/WPBOaq+ZPWdmR3e17TjreAOYBvwpbNPsbp4f083saTOrCp8j95hZUTjvLmBSzLqutU6GhCymd2/BO6c/mtndZlYDXGlmaWZ2nZm9EW7n9xa80GJmOeGyVWEbLjazkt7e737n7kn5B2wCzowzLw9YB1xJEIKVwIRw3gKgBbgJyAZOB+qAWeH824HvhJdHAheH6ysA/gA8FLOdZ4GrwstXAs3Ax4F04JPANsDC+Q8CvwbyCXpcLwGfCOddA7wGTARGAM8ADmTEuX+/AW6Nuf4JYGnM9QXAHIIX92OBCuDCcN6UcN13hrXkxkzLCJd5N0Ev0cL2qQfmdmi/bwGZwLnh/OJw/i/CdikN2+HUsJ1Lgapw+TSC3mgVMLq7xxeYAKwAftrL+5gRs/yVwD/DyyOAaoJ3OxnAB8PrI+PUcuBxDq/fSRCsBeG21gEfi9lOC/DZcN25nazveuDu8HI28ANgS3h9EXBDN/t+HlATtuXFBPt3VpxlM4H1wNeALOAdBC8esft7FXBiWO89wH1dbPvfwvudDfyEg/e723nzubMAKOvp85eunx9HhPtLNsE7neeAn3SxrkO23WF/up7guXphuP/kAp8P235CuJ1fA/fGPL/+FLZ7OnACUBh5BkZdwIDdseDB2gfsifn7eMz8k4DdwGbggx0e+BYgP2ba74H/6riDdrLN44HqmOvPcnC4r4+Zl0cQMGOBEqCRmCc6QaA8E15+GrgmZt676DrcTwvvb054/V/AF7poq58APw4vTwnXPS1m/pRutvcQ8PmY9tvPwcG5Ezg5fKLsB47rZB1fAe7qMO1x4IpuHt/asLangKJe3sd44f4R4KUOt38BuDLOumMf53SgCZgdM/8TwLMx29nSzb57fbiOPWHbPQ2cEM57PXZfiHP7y4BdBGGcA+wFLoqz7NuAHUBazLR7getj9vfYjsK5wGs9fA4Whe08vONzh16EO908Pzq57YXAq52tK962OTTcn+swfw3wzpjr4wheADIIXtCeB47tSbsM1l9CjiX1woXu/mRnM9z9xXCIYwxBeMeqdve6mOubgfEd12FmecCPgXOA4nBygZmle+cHH3fEbL/egmHxYQQ9xUxgu705VJ4GbA0vj4+53F5PXO7+TzOrBC40s8UEva73xtR9EvA94BiC3lo2wbuOWFuJw4LhpG8CM8M68wh6zu2q/OCx/frwfo4iCJs3OlntZOD9ZnZ+zLRMgncp8Vzo7k+a2enAb8P17+nFfYxnPIe28WaCdxfdGRXWHXv7jreN27Yxfu/ul3UyvYogWLpyRXj7FqDFgiHIKwh6vx2NB7a6e1sX9e6Iudz+WB4iHCb5b+D9BD3o9nWOIniB6avJdPH8CIdAfkrwQlUQzqs+jO3BoY/RZOBBM4ttp1aCF567CN5V3xcOB90NfN2DIbXIpOSYO4CZfZrgCb+N4GyHWMUWc+YBwZjdtk5W8yVgFnCSuxcSHMSCYLiiN7YS9ExGuXtR+Ffo7u3jldsJdp7YerpzJ3A5QS/ucXeviJn3W+ARYKK7Dwdu7qTmTr8u1MyygfuBHwIl7l5EMK7bk/tcCTRw8IG/dlsJeu5FMX/57v697lbq7n8n6BX+MGZyV/exu69C3UbwZI41CSjvrhaC+9jc4fYdb3s4X8X6JHBR+xh+RxYc83kHwUH1HWa2A3gfcK6ZjerkJtuAiR3W19P72tGHgAuAMwkO8E5pL6sP64rV3fPjuwRtOid8Hl7WYZsd27uOoEMSFBe8KI3usEzH22wFFnbYP3Pcvdzdm939BnefTTDMeB7Bcy9SKRnuZjYT+A7BTvAR4FozO77DYjeYWZaZvY3gweqs11dAMMywJzy48s2+1OPu24G/AT8ys8Lw4M30sEcKwTuLz5nZBAsOjl7Xg9XeSfAk+zjBAbmOde929wYzO5HgSdlT7b3gXQS9woUEw0TdCnuHtwE3mdl4Cw4UnxK+YNwNnG9mZ4fTc8IDXxO6XusBPwHOMrPjenAfdxH0KqfFWddjwEwz+5CZZZjZJcBs4NEe3MdWgsfrv82swMwmExwEvbuH96M7NwGFwB3hujGzUjO7ycyOJdif1xF0Oo4P/2YCZQRDGR29SNAbv9bMMi04iH0+cF8faisgCOEqgvD8bh/WcYgePD8KCIbo9ppZKfDlDquo4ODHeh2QY8FB90zgPwn26a7cTPCYtrf5aDO7ILx8hpnNCV8kaghe3Nvir2pwJHu4tx8hb/970IIzPu4GbnT3Ze7+OsHBpLvCkIHgbWg1Qa/mHoIxztc6Wf9PCA62VBIcbPnrYdR6OUFwrg63/UfefPv9G4Lx52XAK8AD3a3MgzMpnic4APVIh9mfAr5lZrXANzh0WKqr9dYCnwtvU00Qmh3X35X/IBjCWUxwzONGgvHerQS9vq8RhO9Wgidpj/ZRd99F8IL2jXBS3Pvo7vUEwwf/Cs9uOLnDuqoIXtC/RBBU1wLnuXtlD+/jZwl6hxsITmP8LcGL2mFz990EvcNm4MXw/j1FMOyxnmD45ZfuviP2jyCcruhkfU0EYb6QYD/+JXB5nP29O3cSDOmUE+zHi/qwjni6en7cAMwlaIM/c+jz43+A/wwf6/9w970E+8etYa11BC9+XfkpwX7+t7DNFxEct4PguNkfCYJ9DfB3gqGaSLWfqSGhsOdyt7v3tMcoIjLkJHvPXUQkJSncRUSSkIZlRESSkHruIiJJKLIPMY0aNcqnTJkS1eZFRBLSyy+/XOnuHc/LP0Rk4T5lyhSWLFkS1eZFRBKSmXX5CfV2GpYREUlCCncRkSSkcBcRSUIKdxGRJNRtuJvZbRb8os7KOPPNzH5mZuvNbLmZze3/MkVEpDd60nO/neD7yuNZCMwI/64GfnX4ZYmIyOHoNtzd/TmCb++L5wLgTg8sAorMrLsfExARkQHUH+e5l3Lwr5aUhdO2d1zQzK4m6N0zaVJPfm9CRCQ67k5rm9PU2kZzi9PY2kpzq9PU0kZzaxtNLW00hf+bW2OnHbxMMM9paW2juc2ZP6WYt83o9nNIh2VQP8Tk7rcAtwDMmzdPX2ojIt1qa3MaW9poaG6loaWVxuY2GlpaaWhuo7G5lYZwXvsyjc3hvHCZ2HkNLYfepqmljaaWOKHd2sZAfP3WJxdMT4hwL+fgn4CbQN9+oktEEpi709DcRm1DM7WNLdQ2tLCvoYX6phb2N7dS3xT87W9qoa6plf1NrdQ3tYTTwvnNwfz2ZeubWmho7vuPGqUZ5GSmB38ZaWRnppOdkRZOS6MoN5PsjDQyM9LITk8jMz2NzAwjKz2dzAw7MC0ro31euFz7MulGVkYaWbHLhJffnGZkZqSRmZZGRrqRkWbE/BbsgOmPcH8E+IyZ3UfwyyR7w5/FEpEE0tbm1DQ0s6e+mer6Jvbsb2ZvfXtQNx8I69qGZvY1tlDTEAZ445vzWtp61s3NSDNys9LJy0onLyuD3Mzg8vDcTMYV5pCXlX5gfm44PyczCOXYcM7JSCc7M43sjPRD52WmD1qQDkXdhruZ3QssAEaZWRnB74RmArj7zQS/N3kuwU981QMfHahiRaRnGppbqdzXyO66pgNhvXd/M9V1zezZH0zbU99EdX1zMD2c39UQRHqaUZCTQUFOBsOyMynIyaC0KIdh2cMoyAmuD8vJCC5nty+XEYR3Vjr52enkZQaXszL0EZuB1m24u3tnP6obO9+BT/dbRSJyCHenZn8LFbUN7KptpHJfI1X7mqiqC/5Xxlyu2tdIXVNr3HUVZGcwPC+TorxMivOymFCcS3FeFkV5mRTlZVGUm3ng8vDcTArDwM7JTEvZXnAiiuxbIUUksL+plYqaBipqGthR08DOmsaDL9cG8zobe05PM0bkZzEyP4tRw7KZNCmPkfnZjByWxahhWYzIz6Y47+CwzkxXrzkVKNxFBlBbm1O5r5GyPfspr95Pecz/sup6duxtoKah5ZDb5WamM3Z4DmMKsjluQtGByyWFOYwuyGbUsCxG5mczPDeTtDT1puVQCneRw7S/qZVNVXVsrAz+tlTVHwjvbXsbaGo5uMc9PDeT0qJcJo/M55RpIykZnkNJQQ4lhTmMHZ7NmMIcCrIzNAQih0XhLtIDza1tbK6qY2NlPRsr97Gxsp5NYZjvqGk4aNlRw7IoLc7j6NLhnH30WEqLcyktymVCcR6lxbkMy9bTTgae9jKRGO0hvq5iH+sqank9/L+xsu6g0/yK8zKZMiqfU48YydSR+UwZlc/UUcF/hbcMBdoLJSW5OztqGlhVXsOa7TWsDYN8Q+U+mluDEDeDicV5zCwZxpmzS5gxZhhTwxAvysuK+B6IdE3hLkmvrc3ZWFXHqm01rNq2l9Xbali1rYbddU0HlplQnMvMkgIWHDmamWMKmFlSwBFjhpGblR5h5SJ9p3CXpLN9735e3lzNK5v3sKxsD2u211AfnvedmW7MLCngzKPGcPT44Rw9vpAjxxVqKEWSjvZoSWiNLa2s2lbDK5ureXXLHl7ZUs32vcEBzuyMNOaUDucD8yYye3whR48vZMaYAn06UlKCwl0Syv6mVl7eXM2iDVUs2lDF8vK9B041LC3KZd6UEcydVMTcScUcNa5QQS4pS+EuQ1rHMF9WtofmVic9zZhTOpwrTpnM3EnFzJ1cTElhTtTligwZCncZUtydtRW1PLt2F8+u3cnLm6sPCvOPnTaNk6eNYN6UERonF+mCnh0SudqGZv61vpJn1+7i7+t2HRgzP3JsAf922lROmTZSYS7SS3q2SCS2VNXz11Xbefq1nSzZVE1Lm1OQncFpM0bx72eO5vSZYxg7XMMsIn2lcJdBs2HXPv6ycgd/WbmdleU1QNA7//jbp7Fg5mjmTi7WNxaK9BOFuwyoLVX1PLS0nMdWbOe1HbUAvGVSEV8/9yjOOWYsE0fkRVyhSHJSuEu/27u/mcdWbOeBV8pYvKkaM5g/eQTfOG825xwzlvFFuVGXKJL0FO7SL5pb2/jH67u4/5VynlhdQVNLG9NH5/Pls2dx4VtKKVWgiwwqhbscls1Vddzz4hYeeKWMyn1NFOdl8sH5E3nv3AkcO2G4vpNcJCIKd+m11jbn2bU7uWvRZv6+bhdpZpx51Bjed8JETp85Wp8KFRkCFO7SY7vrmvjd4q3c8+Jmyqr3M6Ygm8+9YwYfPHGSTlsUGWIU7tKtTZV13PrPDfxhSRmNLW2cPG0EXzv3KM6aXaJTF0WGKIW7xPXqlmpueW4Df121g8y0NC56Sykfe9tUZpYURF2aiHRD4S4HcXeeWbuTm5/dwEubdlOYk8EnT5/OladOYYy+mEskYSjcBQhC/ck1O/nZU6+zonwvpUW5/Nd5s7lk/kR9p4tIAtKzNsW1tTl/W13Bz556ndXba5g8Mo/vv+9YLnpLqcbTRRKYwj1FtQ+/fP+va3ltRy1TR+Xzo/cfxwXHjydDoS6S8BTuKWjZ1j38z1/WsGjDbqaMzOPHlxzH+ccq1EWSicI9hWyuquP7j6/lz8u3MzI/i29dcDQfPHGShl9EkpDCPQXUNjTz0ydf544XNpGRlsbn3jmDq98+TQdKRZKYnt1JzN15aGk5333sNSr3NXLJvIl88ayZOqVRJAUo3JPU6m01fPORlSzeVM1xE4u49fJ5HDexKOqyRGSQKNyTTENzKz9+ch23/mMjw3MzufHiObz/hImkpenbGUVSicI9iby4oYrrHljBxso6Lp0/ka8uPIrheZlRlyUiEVC4J4HahmZu/Otr3L1oC5NG5PHbq07i1CNGRV2WiESoR+FuZucAPwXSgVvd/Xsd5g8H7gYmhev8obv/v36uVTrxzGs7+dqDK6ioaeCq06byxXfNJC9Lr9kiqa7bFDCzdOAXwFlAGbDYzB5x99Uxi30aWO3u55vZaGCtmd3j7k0DUrVQ39TCtx9dzb0vbWXGmGH88pOn8pZJxVGXJSJDRE+6eCcC6919A4CZ3QdcAMSGuwMFFvym2jBgN9DSz7VKaEXZXj5/36tsrKrjmtOn84WzZpCdkR51WSIyhPQk3EuBrTHXy4CTOizzc+ARYBtQAFzi7m0dV2RmVwNXA0yaNKkv9aa01jbnluc28KO/rWXUsGzuueokTp2usXUROVR/Dc6eDSwF3gFMB54ws3+4e03sQu5+C3ALwLx587yftp0SKvc18vn7XuVf66s4d85YvnvRHIrysqIuS0SGqJ6EezkwMeb6hHBarI8C33N3B9ab2UbgSOClfqkyxb28uZpP3/MK1fVNfP/iY3n/vAkEI2AiIp3ryTdGLQZmmNlUM8sCLiUYgom1BXgngJmVALOADf1ZaCpyd27/10Yu+fULZGWk8cCnTuUD8ycq2EWkW9323N29xcw+AzxOcCrkbe6+ysyuCeffDHwbuN3MVgAGfMXdKwew7qRX39TCdfev4JFl2zjzqDH86APHMzxXH0gSkZ7p0Zi7uz8GPNZh2s0xl7cB7+rf0lLXtj37ueqOJazZUcOXz57FJ0+frq8PEJFe0addhphXtlRz9Z0v09jcym1XzueMWWOiLklEEpDCfQj58/LtfOH3SxlbmMO9Hz+JGSUFUZckIglK4T5E3LVoM994eCUnTCrmN5fPozhfpzmKSN8p3CPm7vzsqfX8+Ml1vPPIMfz8Q3PJzdKnTUXk8CjcI9TW5tzwp1Xc8cJm3ju3lBsvPla/Zyoi/ULhHpGW1ja+9IdlPLx0G1edNpWvnXuUzogRkX6jcI9AS2sbn//dUv68fDtfPnsWn1owXR9MEpF+pXAfZLHB/tWFR/KJ06dHXZKIJCEN8A6i1jbnC79fpmAXkQGncB8k7s43H1nJn5Zt4zoFu4gMMIX7IPnfp9dz96ItfOL0aVyjYBeRAaZwHwT3vrSFm55Yx3vnlnLdOUdGXY6IpACF+wB7YnUFX39wBQtmjebGi4/VWTEiMigU7gNoZflePnvvK8yZUMQvPzxXH1ASkUGjtBkgO2sauOqOJYzMz+bWy+eRl6WzTkVk8ChxBkBDcysfv+tlahqa+eM1pzK6IDvqkkQkxSjc+5m785X7l7Ns6x5+/ZETmD2+MOqSRCQFaVimn/3y2Td4eOk2vnz2LM4+emzU5YhIilK496N/vL6LH/5tLe85bjyfWqBz2UUkOgr3frJtz34+f99SZowZxvcunqNTHkUkUgr3ftDY0son73mFppY2fnXZCTozRkQipxTqB9/98xqWbd3Drz48l+mjh0VdjoiIeu6H6+nXKrjjhc3821unsnDOuKjLEREBFO6HpXJfI9f+cTlHji3g2nNmRV2OiMgBGpbpI3fnK39cTk1DC3dfdRI5mfpRaxEZOtRz76PfvrSFp17byVfOOZIjx+qDSiIytCjc+6Csup7//vMaTjtiFB89dUrU5YiIHELh3kvuztceXAnA9y6eQ1qazmcXkaFH4d5LD75aznPrdnHt2bOYUJwXdTkiIp1SuPfCrtpGvvXoak6YXMxHTpkSdTkiInEp3Hvhhj+tor6xlRsvnkO6hmNEZAhTuPfQP17fxaPLt/OpM6ZzxJiCqMsREemSwr0HGlta+ebDq5g8Mo9rTte3PYrI0KcPMfXArf/YyIbKOm7/6Hx9WElEEkKPeu5mdo6ZrTWz9WZ2XZxlFpjZUjNbZWZ/798yo1NWXc//Pv06Zx9dwoJZY6IuR0SkR7rtuZtZOvAL4CygDFhsZo+4++qYZYqAXwLnuPsWM0uaFPz2o8Hd/Mb5R0dciYhIz/Wk534isN7dN7h7E3AfcEGHZT4EPODuWwDcfWf/lhmN59+o5PFVFXzmjCMoLcqNuhwRkR7rSbiXAltjrpeF02LNBIrN7Fkze9nMLu+vAqPS2uZ859E1lBblctXbpkVdjohIr/TXAdUM4ATgnUAu8IKZLXL3dbELmdnVwNUAkyZN6qdND4wHXilj9fYafnrp8TqIKiIJpyc993JgYsz1CeG0WGXA4+5e5+6VwHPAcR1X5O63uPs8d583evTovtY84OqbWvjB42s5fmIR7zlufNTliIj0Wk/CfTEww8ymmlkWcCnwSIdlHgZOM7MMM8sDTgLW9G+pg+fXf9/AztpG/uu8o/RD1yKSkLodlnH3FjP7DPA4kA7c5u6rzOyacP7N7r7GzP4KLAfagFvdfeVAFj5QdtY0cMtzG3j3nHGcMHlE1OWIiPRJj8bc3f0x4LEO027ucP0HwA/6r7Ro/O/T62lubePLZ+tn80QkcenrB2Jsqarn3pe2cMn8iUwZlR91OSIifaZwj3HTE2vJSDc+984ZUZciInJYFO6hdRW1PLxsGx9961RKCnOiLkdE5LAo3EM3P/sGuZnpXK0PLIlIElC4E3w52MPLtnHp/EkU52dFXY6IyGFTuBN8pa8BV71tatSliIj0i5QP9911Tfxu8VYuOL6U8fpyMBFJEikf7ncv2sz+5lauOV1j7SKSPFI63Jtb27jnxc28feZoZpTod1FFJHmkdLg/sbqCippGLj95ctSliIj0q5QO9ztf2ERpUS5nHJk0PxwlIgKkcLivq6hl0YbdXHbyZNLT9M2PIpJcUjbc73phM1kZaVwyf2L3C4uIJJiUDPfahmYeeKWM844dxwh9aElEklBKhvtDr5ZT19TK5adMiboUEZEBkZLhfu9LWzl6fCHHTRgedSkiIgMi5cJ9ZfleVm+v4ZL5E/UTeiKStFIu3P+wZCtZGWn64WsRSWopFe4Nza08tHQbZx89lqI8HUgVkeSVUuH+xOoK9u5v5gPzJkRdiojIgEqpcP/9kq2UFuXy1umjoi5FRGRApUy4l+/Zzz/XV/K+EyaQpk+kikiSS5lwv//lMtzhfSdoSEZEkl/KhPujy7dx4tQRTByRF3UpIiIDLiXCff3OWtZV7OPdc8ZFXYqIyKBIiXD/y4odAJxzzNiIKxERGRwpEe6PrdzBvMnFlBTmRF2KiMigSPpw31xVx5rtNeq1i0hKSfpwf/q1nQCcNbsk4kpERAZP0of7M2t3MW10PpNH5kddiojIoEnqcK9vamHRhirOmKXfSBWR1JLU4f78+iqaWtp4h34AW0RSTFKH+zNrd5Kflc78KSOiLkVEZFAldbg//0YVJ08bSVZGUt9NEZFDJG3q7djbwMbKOk6ZPjLqUkREBl2Pwt3MzjGztWa23syu62K5+WbWYmbv678S++aFDZUAnDxN4S4iqafbcDezdOAXwEJgNvBBM5sdZ7kbgb/1d5F98cIbVQzPzWT2uMKoSxERGXQ96bmfCKx39w3u3gTcB1zQyXKfBe4HdvZjfX32woYqTpo6Qt/dLiIpqSfhXgpsjbleFk47wMxKgYuAX3W1IjO72syWmNmSXbt29bbWHiurrmfr7v0abxeRlNVfB1R/AnzF3du6Wsjdb3H3ee4+b/To0f206UO98EYVgMJdRFJWRg+WKQcmxlyfEE6LNQ+4z8wARgHnmlmLuz/UL1X20gsbqhiRn8XMMQVRbF5EJHI9CffFwAwzm0oQ6pcCH4pdwN2ntl82s9uBR6MKdoAXN+zm5GkabxeR1NXtsIy7twCfAR4H1gC/d/dVZnaNmV0z0AX21q7aRsr37GfupOKoSxERiUxPeu64+2PAYx2m3Rxn2SsPv6y+W7VtLwDHlA6PsgwRkUgl3SdUV22rAWD2eJ3fLiKpK+nCfUXZXqaMzKMwJzPqUkREIpN04b5y216O1pCMiKS4pAr3PfVNlFXvZ47CXURSXFKFe/t4+zHjFe4iktqSKtxXlgdnyhytg6kikuKSKtzXVtQytjCH4vysqEsREYlUcoX7jlpmjtVXDoiIJE24t7Y5r+/cx6ySYVGXIiISuaQJ981VdTS1tDFVtZWkAAAITUlEQVSzRD13EZGkCfe1O2oBOHKsDqaKiCRPuFfUYgZHjNGwjIhI0oT7uopaJo/IIzcrPepSREQilzThvnZHrcbbRURCSRHuTS1tbKqqV7iLiISSIty37K6ntc2ZOio/6lJERIaEpAj3TZV1AEwdrXAXEYFkCfeqMNxHKtxFRCBJwn1jZR3DczP1nTIiIqGkCfcpGm8XETkgKcJ9U2UdU0fmRV2GiMiQkfDh3tDcyra9Deq5i4jESPhw31xVD6DTIEVEYiR8uG9sPw1S4S4ickDCh3v7aZAalhEReVPCh/vmqnqK8zIpzMmMuhQRkSEj4cN96+56JunDSyIiB0n4cN+yu55JI3QapIhIrIQO95bWNsr37GfSiNyoSxERGVISOty3722gtc3VcxcR6SChw33L7uAc94kKdxGRgyRFuKvnLiJysIQP94w0Y9xwjbmLiMRK6HDfurue0uJc0tMs6lJERIaUhA93DcmIiByqR+FuZueY2VozW29m13Uy/8NmttzMVpjZ82Z2XP+Xeqgtu+t1MFVEpBPdhruZpQO/ABYCs4EPmtnsDottBE539znAt4Fb+rvQjvY1tlBd38zEYoW7iEhHPem5nwisd/cN7t4E3AdcELuAuz/v7tXh1UXAhP4t81AVNQ0AjBueM9CbEhFJOD0J91Jga8z1snBaPB8D/tLZDDO72syWmNmSXbt29bzKTrSH+5iC7MNaj4hIMurXA6pmdgZBuH+ls/nufou7z3P3eaNHjz6sbe2saQRgTKF67iIiHWX0YJlyYGLM9QnhtIOY2bHArcBCd6/qn/Lia++5lxSq5y4i0lFPeu6LgRlmNtXMsoBLgUdiFzCzScADwEfcfV3/l3moippG8rLSGZbdk9cnEZHU0m0yunuLmX0GeBxIB25z91Vmdk04/2bgG8BI4JdmBtDi7vMGrmzYWdtASWEO4fZERCRGj7q97v4Y8FiHaTfHXL4KuKp/S+vazppGHUwVEYkjYT+hWlHboIOpIiJxJGS4uzsVNQ2UqOcuItKphAz3moYWGprbKFHPXUSkUwkZ7jvbP8Ck0yBFRDqVmOFeG3yAST13EZHOJWS4v/kBJoW7iEhnEjTcw68e0AFVEZFOJWS476xtID8rnXx9OlVEpFMJGe7VdU2MGJYVdRkiIkNWYoZ7fTPFeQp3EZF4EjLc99Q3UaRwFxGJKyHDPei5Z0ZdhojIkJWg4d6kYRkRkS4kXLi3tLZR29BCkXruIiJxJVy479nfDKCeu4hIFxIv3OubANRzFxHpQsKFe3W9eu4iIt1JvHCvC3ruCncRkfgSLtxH5Gex8JixlOjrfkVE4kq4L2eZN2UE86aMiLoMEZEhLeF67iIi0j2Fu4hIElK4i4gkIYW7iEgSUriLiCQhhbuISBJSuIuIJCGFu4hIEjJ3j2bDZruAzX28+Sigsh/L6U9DtTbV1Tuqq3dUV+/1tbbJ7j66u4UiC/fDYWZL3H1e1HV0ZqjWprp6R3X1jurqvYGuTcMyIiJJSOEuIpKEEjXcb4m6gC4M1dpUV++ort5RXb03oLUl5Ji7iIh0LVF77iIi0gWFu4hIEkq4cDezc8xsrZmtN7PrIq5lk5mtMLOlZrYknDbCzJ4ws9fD/8WDUMdtZrbTzFbGTItbh5l9NWy/tWZ29iDXdb2ZlYdtttTMzo2grolm9oyZrTazVWb2+XB6pG3WRV2RtpmZ5ZjZS2a2LKzrhnD6UNjH4tU2FPazdDN71cweDa8Pbnu5e8L8AenAG8A0IAtYBsyOsJ5NwKgO074PXBdevg64cRDqeDswF1jZXR3A7LDdsoGpYXumD2Jd1wP/0cmyg1nXOGBueLkAWBduP9I266KuSNsMMGBYeDkTeBE4Oer26qa2obCffRH4LfBoeH1Q2yvReu4nAuvdfYO7NwH3ARdEXFNHFwB3hJfvAC4c6A26+3PA7h7WcQFwn7s3uvtGYD1Buw5WXfEMZl3b3f2V8HItsAYoJeI266KueAarLnf3feHVzPDPGRr7WLza4hmU2sxsAvBu4NYO2x609kq0cC8FtsZcL6PrnX+gOfCkmb1sZleH00rcfXt4eQdQEk1pcesYCm34WTNbHg7btL81jaQuM5sCvIWgxzdk2qxDXRBxm4VDDEuBncAT7j5k2itObRBtm/0EuBZoi5k2qO2VaOE+1Jzm7scDC4FPm9nbY2d68J4r8nNNh0odoV8RDKsdD2wHfhRVIWY2DLgf+Hd3r4mdF2WbdVJX5G3m7q3hvj4BONHMjukwP7L2ilNbZG1mZucBO9395XjLDEZ7JVq4lwMTY65PCKdFwt3Lw/87gQcJ3kpVmNk4gPD/zojKi1dHpG3o7hXhk7EN+A1vvv0c1LrMLJMgQO9x9wfCyZG3WWd1DZU2C2vZAzwDnMMQaK94tUXcZm8F3mNmmwiGjt9hZnczyO2VaOG+GJhhZlPNLAu4FHgkikLMLN/MCtovA+8CVob1XBEudgXwcBT1dVHHI8ClZpZtZlOBGcBLg1VU+84duoigzQa1LjMz4P+ANe5+U8ysSNssXl1Rt5mZjTazovByLnAW8BpDYB+LV1uUbebuX3X3Ce4+hSCjnnb3yxjs9hqIo8QD+QecS3AWwRvA1yOsYxrBEe5lwKr2WoCRwFPA68CTwIhBqOVegreezQTjdR/rqg7g62H7rQUWDnJddwErgOXhTj0ugrpOI3hLvBxYGv6dG3WbdVFXpG0GHAu8Gm5/JfCN7vb1QXws49UW+X4WbmsBb54tM6jtpa8fEBFJQok2LCMiIj2gcBcRSUIKdxGRJKRwFxFJQgp3EZEkpHAXEUlCCncRkST0/wFKYYRmwFVXC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data:image/png;base64,iVBORw0KGgoAAAANSUhEUgAAAXcAAAEICAYAAACktLTqAAAABHNCSVQICAgIfAhkiAAAAAlwSFlzAAALEgAACxIB0t1+/AAAIABJREFUeJzt3Xl8XHW9//HXJ/vSpEm3tE330hYKBSwtmyhFQSiCgKigIuAVEferXhH1XgX1esUFl+uCyOXHKriwiiiyigqFFuheWkrXpG3apGmTJs3++f1xTso0zWRrkpOZeT8fjzwyc86Zcz7znTPv+c73nJkxd0dERJJLWtQFiIhI/1O4i4gkIYW7iEgSUriLiCQhhbuISBJSuIuIJCGFey+Z2e1m9p0eLvsXM7tiAGqYYmZuZhn9ve4425tkZvvMLH0wthcFM/uwmf2tj7edZWZLzazWzD7X37Uli9jnjpktMLOyLpZ9q5m9Hu53Fw5elckjacPdzDaZ2f5w52j/+/lg1uDuC939jsHcppn91cy+1cn0C8xsR19eENx9i7sPc/fW/qny8HV4fHeEwTGsh7c95MXR3e9x93f1sZxrgWfcvcDdf9bHdcTWd72ZNYf3bY+ZPW9mp8TMH2dm/2dm28MXlNfM7AYzy49Zxsxsg5mtPtx6IvIt4OfhfvfQ4awo3FfO7Ke6EkbShnvo/HDnaP/7TNQFDYI7gMvMzDpM/whwj7u39GZlg/XuoI/Od/dhwPHAW4CvRlTHZGBVX27YRfv+Lrxvo4F/Ag+EgT0CeAHIBU5x9wLgLGA4MD3m9m8HxgDTzGx+X2qLWJ/btL8N8edAXMke7p0ys1+Z2f0x1280s6fCJ88CMyszs6+ZWWX4qv/hOOspNrNHzWyXmVWHlyfEzH/WzK4KL19pZv80sx+Gy240s4Uxyw6P6Y2Vm9l32odBzCw9vF2lmW0A3t3F3XsIGAm8LbZO4DzgzvD6u83sVTOrMbOtZnZ9zLLtvdqPmdkW4OmOPV0z+6iZrQl7jRvM7BMxt29vvy+Z2c7w/nw0Zn6umf3IzDab2d6wTXLDeSeHvdQ9ZrbMzBZ0cT8PcPcdwOMEId++nbj3EXgu/L8n7B2f0v74xNz+VDNbHNa42MxO7WzbZvY0cAbw83BdM8PH8s5wv9hsZv9pZmnh8lea2b/M7MdmVgVc39l6Y+5bM8EL9liCx/WLQC1wmbtvCpfZ6u7/7u7LY256BfAw8Fh4OS4zOyrcV/eY2Soze0/MvNvN7Bdm9ufw8X7RzKZ3sa4/WPBOaq+ZPWdmR3e17TjreAOYBvwpbNPsbp4f083saTOrCp8j95hZUTjvLmBSzLqutU6GhCymd2/BO6c/mtndZlYDXGlmaWZ2nZm9EW7n9xa80GJmOeGyVWEbLjazkt7e737n7kn5B2wCzowzLw9YB1xJEIKVwIRw3gKgBbgJyAZOB+qAWeH824HvhJdHAheH6ysA/gA8FLOdZ4GrwstXAs3Ax4F04JPANsDC+Q8CvwbyCXpcLwGfCOddA7wGTARGAM8ADmTEuX+/AW6Nuf4JYGnM9QXAHIIX92OBCuDCcN6UcN13hrXkxkzLCJd5N0Ev0cL2qQfmdmi/bwGZwLnh/OJw/i/CdikN2+HUsJ1Lgapw+TSC3mgVMLq7xxeYAKwAftrL+5gRs/yVwD/DyyOAaoJ3OxnAB8PrI+PUcuBxDq/fSRCsBeG21gEfi9lOC/DZcN25nazveuDu8HI28ANgS3h9EXBDN/t+HlATtuXFBPt3VpxlM4H1wNeALOAdBC8esft7FXBiWO89wH1dbPvfwvudDfyEg/e723nzubMAKOvp85eunx9HhPtLNsE7neeAn3SxrkO23WF/up7guXphuP/kAp8P235CuJ1fA/fGPL/+FLZ7OnACUBh5BkZdwIDdseDB2gfsifn7eMz8k4DdwGbggx0e+BYgP2ba74H/6riDdrLN44HqmOvPcnC4r4+Zl0cQMGOBEqCRmCc6QaA8E15+GrgmZt676DrcTwvvb054/V/AF7poq58APw4vTwnXPS1m/pRutvcQ8PmY9tvPwcG5Ezg5fKLsB47rZB1fAe7qMO1x4IpuHt/asLangKJe3sd44f4R4KUOt38BuDLOumMf53SgCZgdM/8TwLMx29nSzb57fbiOPWHbPQ2cEM57PXZfiHP7y4BdBGGcA+wFLoqz7NuAHUBazLR7getj9vfYjsK5wGs9fA4Whe08vONzh16EO908Pzq57YXAq52tK962OTTcn+swfw3wzpjr4wheADIIXtCeB47tSbsM1l9CjiX1woXu/mRnM9z9xXCIYwxBeMeqdve6mOubgfEd12FmecCPgXOA4nBygZmle+cHH3fEbL/egmHxYQQ9xUxgu705VJ4GbA0vj4+53F5PXO7+TzOrBC40s8UEva73xtR9EvA94BiC3lo2wbuOWFuJw4LhpG8CM8M68wh6zu2q/OCx/frwfo4iCJs3OlntZOD9ZnZ+zLRMgncp8Vzo7k+a2enAb8P17+nFfYxnPIe28WaCdxfdGRXWHXv7jreN27Yxfu/ul3UyvYogWLpyRXj7FqDFgiHIKwh6vx2NB7a6e1sX9e6Iudz+WB4iHCb5b+D9BD3o9nWOIniB6avJdPH8CIdAfkrwQlUQzqs+jO3BoY/RZOBBM4ttp1aCF567CN5V3xcOB90NfN2DIbXIpOSYO4CZfZrgCb+N4GyHWMUWc+YBwZjdtk5W8yVgFnCSuxcSHMSCYLiiN7YS9ExGuXtR+Ffo7u3jldsJdp7YerpzJ3A5QS/ucXeviJn3W+ARYKK7Dwdu7qTmTr8u1MyygfuBHwIl7l5EMK7bk/tcCTRw8IG/dlsJeu5FMX/57v697lbq7n8n6BX+MGZyV/exu69C3UbwZI41CSjvrhaC+9jc4fYdb3s4X8X6JHBR+xh+RxYc83kHwUH1HWa2A3gfcK6ZjerkJtuAiR3W19P72tGHgAuAMwkO8E5pL6sP64rV3fPjuwRtOid8Hl7WYZsd27uOoEMSFBe8KI3usEzH22wFFnbYP3Pcvdzdm939BnefTTDMeB7Bcy9SKRnuZjYT+A7BTvAR4FozO77DYjeYWZaZvY3gweqs11dAMMywJzy48s2+1OPu24G/AT8ys8Lw4M30sEcKwTuLz5nZBAsOjl7Xg9XeSfAk+zjBAbmOde929wYzO5HgSdlT7b3gXQS9woUEw0TdCnuHtwE3mdl4Cw4UnxK+YNwNnG9mZ4fTc8IDXxO6XusBPwHOMrPjenAfdxH0KqfFWddjwEwz+5CZZZjZJcBs4NEe3MdWgsfrv82swMwmExwEvbuH96M7NwGFwB3hujGzUjO7ycyOJdif1xF0Oo4P/2YCZQRDGR29SNAbv9bMMi04iH0+cF8faisgCOEqgvD8bh/WcYgePD8KCIbo9ppZKfDlDquo4ODHeh2QY8FB90zgPwn26a7cTPCYtrf5aDO7ILx8hpnNCV8kaghe3Nvir2pwJHu4tx8hb/970IIzPu4GbnT3Ze7+OsHBpLvCkIHgbWg1Qa/mHoIxztc6Wf9PCA62VBIcbPnrYdR6OUFwrg63/UfefPv9G4Lx52XAK8AD3a3MgzMpnic4APVIh9mfAr5lZrXANzh0WKqr9dYCnwtvU00Qmh3X35X/IBjCWUxwzONGgvHerQS9vq8RhO9Wgidpj/ZRd99F8IL2jXBS3Pvo7vUEwwf/Cs9uOLnDuqoIXtC/RBBU1wLnuXtlD+/jZwl6hxsITmP8LcGL2mFz990EvcNm4MXw/j1FMOyxnmD45ZfuviP2jyCcruhkfU0EYb6QYD/+JXB5nP29O3cSDOmUE+zHi/qwjni6en7cAMwlaIM/c+jz43+A/wwf6/9w970E+8etYa11BC9+XfkpwX7+t7DNFxEct4PguNkfCYJ9DfB3gqGaSLWfqSGhsOdyt7v3tMcoIjLkJHvPXUQkJSncRUSSkIZlRESSkHruIiJJKLIPMY0aNcqnTJkS1eZFRBLSyy+/XOnuHc/LP0Rk4T5lyhSWLFkS1eZFRBKSmXX5CfV2GpYREUlCCncRkSSkcBcRSUIKdxGRJNRtuJvZbRb8os7KOPPNzH5mZuvNbLmZze3/MkVEpDd60nO/neD7yuNZCMwI/64GfnX4ZYmIyOHoNtzd/TmCb++L5wLgTg8sAorMrLsfExARkQHUH+e5l3Lwr5aUhdO2d1zQzK4m6N0zaVJPfm9CRCQ67k5rm9PU2kZzi9PY2kpzq9PU0kZzaxtNLW00hf+bW2OnHbxMMM9paW2juc2ZP6WYt83o9nNIh2VQP8Tk7rcAtwDMmzdPX2ojIt1qa3MaW9poaG6loaWVxuY2GlpaaWhuo7G5lYZwXvsyjc3hvHCZ2HkNLYfepqmljaaWOKHd2sZAfP3WJxdMT4hwL+fgn4CbQN9+oktEEpi709DcRm1DM7WNLdQ2tLCvoYX6phb2N7dS3xT87W9qoa6plf1NrdQ3tYTTwvnNwfz2ZeubWmho7vuPGqUZ5GSmB38ZaWRnppOdkRZOS6MoN5PsjDQyM9LITk8jMz2NzAwjKz2dzAw7MC0ro31euFz7MulGVkYaWbHLhJffnGZkZqSRmZZGRrqRkWbE/BbsgOmPcH8E+IyZ3UfwyyR7w5/FEpEE0tbm1DQ0s6e+mer6Jvbsb2ZvfXtQNx8I69qGZvY1tlDTEAZ445vzWtp61s3NSDNys9LJy0onLyuD3Mzg8vDcTMYV5pCXlX5gfm44PyczCOXYcM7JSCc7M43sjPRD52WmD1qQDkXdhruZ3QssAEaZWRnB74RmArj7zQS/N3kuwU981QMfHahiRaRnGppbqdzXyO66pgNhvXd/M9V1zezZH0zbU99EdX1zMD2c39UQRHqaUZCTQUFOBsOyMynIyaC0KIdh2cMoyAmuD8vJCC5nty+XEYR3Vjr52enkZQaXszL0EZuB1m24u3tnP6obO9+BT/dbRSJyCHenZn8LFbUN7KptpHJfI1X7mqiqC/5Xxlyu2tdIXVNr3HUVZGcwPC+TorxMivOymFCcS3FeFkV5mRTlZVGUm3ng8vDcTArDwM7JTEvZXnAiiuxbIUUksL+plYqaBipqGthR08DOmsaDL9cG8zobe05PM0bkZzEyP4tRw7KZNCmPkfnZjByWxahhWYzIz6Y47+CwzkxXrzkVKNxFBlBbm1O5r5GyPfspr95Pecz/sup6duxtoKah5ZDb5WamM3Z4DmMKsjluQtGByyWFOYwuyGbUsCxG5mczPDeTtDT1puVQCneRw7S/qZVNVXVsrAz+tlTVHwjvbXsbaGo5uMc9PDeT0qJcJo/M55RpIykZnkNJQQ4lhTmMHZ7NmMIcCrIzNAQih0XhLtIDza1tbK6qY2NlPRsr97Gxsp5NYZjvqGk4aNlRw7IoLc7j6NLhnH30WEqLcyktymVCcR6lxbkMy9bTTgae9jKRGO0hvq5iH+sqank9/L+xsu6g0/yK8zKZMiqfU48YydSR+UwZlc/UUcF/hbcMBdoLJSW5OztqGlhVXsOa7TWsDYN8Q+U+mluDEDeDicV5zCwZxpmzS5gxZhhTwxAvysuK+B6IdE3hLkmvrc3ZWFXHqm01rNq2l9Xbali1rYbddU0HlplQnMvMkgIWHDmamWMKmFlSwBFjhpGblR5h5SJ9p3CXpLN9735e3lzNK5v3sKxsD2u211AfnvedmW7MLCngzKPGcPT44Rw9vpAjxxVqKEWSjvZoSWiNLa2s2lbDK5ureXXLHl7ZUs32vcEBzuyMNOaUDucD8yYye3whR48vZMaYAn06UlKCwl0Syv6mVl7eXM2iDVUs2lDF8vK9B041LC3KZd6UEcydVMTcScUcNa5QQS4pS+EuQ1rHMF9WtofmVic9zZhTOpwrTpnM3EnFzJ1cTElhTtTligwZCncZUtydtRW1PLt2F8+u3cnLm6sPCvOPnTaNk6eNYN6UERonF+mCnh0SudqGZv61vpJn1+7i7+t2HRgzP3JsAf922lROmTZSYS7SS3q2SCS2VNXz11Xbefq1nSzZVE1Lm1OQncFpM0bx72eO5vSZYxg7XMMsIn2lcJdBs2HXPv6ycgd/WbmdleU1QNA7//jbp7Fg5mjmTi7WNxaK9BOFuwyoLVX1PLS0nMdWbOe1HbUAvGVSEV8/9yjOOWYsE0fkRVyhSHJSuEu/27u/mcdWbOeBV8pYvKkaM5g/eQTfOG825xwzlvFFuVGXKJL0FO7SL5pb2/jH67u4/5VynlhdQVNLG9NH5/Pls2dx4VtKKVWgiwwqhbscls1Vddzz4hYeeKWMyn1NFOdl8sH5E3nv3AkcO2G4vpNcJCIKd+m11jbn2bU7uWvRZv6+bhdpZpx51Bjed8JETp85Wp8KFRkCFO7SY7vrmvjd4q3c8+Jmyqr3M6Ygm8+9YwYfPHGSTlsUGWIU7tKtTZV13PrPDfxhSRmNLW2cPG0EXzv3KM6aXaJTF0WGKIW7xPXqlmpueW4Df121g8y0NC56Sykfe9tUZpYURF2aiHRD4S4HcXeeWbuTm5/dwEubdlOYk8EnT5/OladOYYy+mEskYSjcBQhC/ck1O/nZU6+zonwvpUW5/Nd5s7lk/kR9p4tIAtKzNsW1tTl/W13Bz556ndXba5g8Mo/vv+9YLnpLqcbTRRKYwj1FtQ+/fP+va3ltRy1TR+Xzo/cfxwXHjydDoS6S8BTuKWjZ1j38z1/WsGjDbqaMzOPHlxzH+ccq1EWSicI9hWyuquP7j6/lz8u3MzI/i29dcDQfPHGShl9EkpDCPQXUNjTz0ydf544XNpGRlsbn3jmDq98+TQdKRZKYnt1JzN15aGk5333sNSr3NXLJvIl88ayZOqVRJAUo3JPU6m01fPORlSzeVM1xE4u49fJ5HDexKOqyRGSQKNyTTENzKz9+ch23/mMjw3MzufHiObz/hImkpenbGUVSicI9iby4oYrrHljBxso6Lp0/ka8uPIrheZlRlyUiEVC4J4HahmZu/Otr3L1oC5NG5PHbq07i1CNGRV2WiESoR+FuZucAPwXSgVvd/Xsd5g8H7gYmhev8obv/v36uVTrxzGs7+dqDK6ioaeCq06byxXfNJC9Lr9kiqa7bFDCzdOAXwFlAGbDYzB5x99Uxi30aWO3u55vZaGCtmd3j7k0DUrVQ39TCtx9dzb0vbWXGmGH88pOn8pZJxVGXJSJDRE+6eCcC6919A4CZ3QdcAMSGuwMFFvym2jBgN9DSz7VKaEXZXj5/36tsrKrjmtOn84WzZpCdkR51WSIyhPQk3EuBrTHXy4CTOizzc+ARYBtQAFzi7m0dV2RmVwNXA0yaNKkv9aa01jbnluc28KO/rWXUsGzuueokTp2usXUROVR/Dc6eDSwF3gFMB54ws3+4e03sQu5+C3ALwLx587yftp0SKvc18vn7XuVf66s4d85YvnvRHIrysqIuS0SGqJ6EezkwMeb6hHBarI8C33N3B9ab2UbgSOClfqkyxb28uZpP3/MK1fVNfP/iY3n/vAkEI2AiIp3ryTdGLQZmmNlUM8sCLiUYgom1BXgngJmVALOADf1ZaCpyd27/10Yu+fULZGWk8cCnTuUD8ycq2EWkW9323N29xcw+AzxOcCrkbe6+ysyuCeffDHwbuN3MVgAGfMXdKwew7qRX39TCdfev4JFl2zjzqDH86APHMzxXH0gSkZ7p0Zi7uz8GPNZh2s0xl7cB7+rf0lLXtj37ueqOJazZUcOXz57FJ0+frq8PEJFe0addhphXtlRz9Z0v09jcym1XzueMWWOiLklEEpDCfQj58/LtfOH3SxlbmMO9Hz+JGSUFUZckIglK4T5E3LVoM994eCUnTCrmN5fPozhfpzmKSN8p3CPm7vzsqfX8+Ml1vPPIMfz8Q3PJzdKnTUXk8CjcI9TW5tzwp1Xc8cJm3ju3lBsvPla/Zyoi/ULhHpGW1ja+9IdlPLx0G1edNpWvnXuUzogRkX6jcI9AS2sbn//dUv68fDtfPnsWn1owXR9MEpF+pXAfZLHB/tWFR/KJ06dHXZKIJCEN8A6i1jbnC79fpmAXkQGncB8k7s43H1nJn5Zt4zoFu4gMMIX7IPnfp9dz96ItfOL0aVyjYBeRAaZwHwT3vrSFm55Yx3vnlnLdOUdGXY6IpACF+wB7YnUFX39wBQtmjebGi4/VWTEiMigU7gNoZflePnvvK8yZUMQvPzxXH1ASkUGjtBkgO2sauOqOJYzMz+bWy+eRl6WzTkVk8ChxBkBDcysfv+tlahqa+eM1pzK6IDvqkkQkxSjc+5m785X7l7Ns6x5+/ZETmD2+MOqSRCQFaVimn/3y2Td4eOk2vnz2LM4+emzU5YhIilK496N/vL6LH/5tLe85bjyfWqBz2UUkOgr3frJtz34+f99SZowZxvcunqNTHkUkUgr3ftDY0son73mFppY2fnXZCTozRkQipxTqB9/98xqWbd3Drz48l+mjh0VdjoiIeu6H6+nXKrjjhc3821unsnDOuKjLEREBFO6HpXJfI9f+cTlHji3g2nNmRV2OiMgBGpbpI3fnK39cTk1DC3dfdRI5mfpRaxEZOtRz76PfvrSFp17byVfOOZIjx+qDSiIytCjc+6Csup7//vMaTjtiFB89dUrU5YiIHELh3kvuztceXAnA9y6eQ1qazmcXkaFH4d5LD75aznPrdnHt2bOYUJwXdTkiIp1SuPfCrtpGvvXoak6YXMxHTpkSdTkiInEp3Hvhhj+tor6xlRsvnkO6hmNEZAhTuPfQP17fxaPLt/OpM6ZzxJiCqMsREemSwr0HGlta+ebDq5g8Mo9rTte3PYrI0KcPMfXArf/YyIbKOm7/6Hx9WElEEkKPeu5mdo6ZrTWz9WZ2XZxlFpjZUjNbZWZ/798yo1NWXc//Pv06Zx9dwoJZY6IuR0SkR7rtuZtZOvAL4CygDFhsZo+4++qYZYqAXwLnuPsWM0uaFPz2o8Hd/Mb5R0dciYhIz/Wk534isN7dN7h7E3AfcEGHZT4EPODuWwDcfWf/lhmN59+o5PFVFXzmjCMoLcqNuhwRkR7rSbiXAltjrpeF02LNBIrN7Fkze9nMLu+vAqPS2uZ859E1lBblctXbpkVdjohIr/TXAdUM4ATgnUAu8IKZLXL3dbELmdnVwNUAkyZN6qdND4wHXilj9fYafnrp8TqIKiIJpyc993JgYsz1CeG0WGXA4+5e5+6VwHPAcR1X5O63uPs8d583evTovtY84OqbWvjB42s5fmIR7zlufNTliIj0Wk/CfTEww8ymmlkWcCnwSIdlHgZOM7MMM8sDTgLW9G+pg+fXf9/AztpG/uu8o/RD1yKSkLodlnH3FjP7DPA4kA7c5u6rzOyacP7N7r7GzP4KLAfagFvdfeVAFj5QdtY0cMtzG3j3nHGcMHlE1OWIiPRJj8bc3f0x4LEO027ucP0HwA/6r7Ro/O/T62lubePLZ+tn80QkcenrB2Jsqarn3pe2cMn8iUwZlR91OSIifaZwj3HTE2vJSDc+984ZUZciInJYFO6hdRW1PLxsGx9961RKCnOiLkdE5LAo3EM3P/sGuZnpXK0PLIlIElC4E3w52MPLtnHp/EkU52dFXY6IyGFTuBN8pa8BV71tatSliIj0i5QP9911Tfxu8VYuOL6U8fpyMBFJEikf7ncv2sz+5lauOV1j7SKSPFI63Jtb27jnxc28feZoZpTod1FFJHmkdLg/sbqCippGLj95ctSliIj0q5QO9ztf2ERpUS5nHJk0PxwlIgKkcLivq6hl0YbdXHbyZNLT9M2PIpJcUjbc73phM1kZaVwyf2L3C4uIJJiUDPfahmYeeKWM844dxwh9aElEklBKhvtDr5ZT19TK5adMiboUEZEBkZLhfu9LWzl6fCHHTRgedSkiIgMi5cJ9ZfleVm+v4ZL5E/UTeiKStFIu3P+wZCtZGWn64WsRSWopFe4Nza08tHQbZx89lqI8HUgVkeSVUuH+xOoK9u5v5gPzJkRdiojIgEqpcP/9kq2UFuXy1umjoi5FRGRApUy4l+/Zzz/XV/K+EyaQpk+kikiSS5lwv//lMtzhfSdoSEZEkl/KhPujy7dx4tQRTByRF3UpIiIDLiXCff3OWtZV7OPdc8ZFXYqIyKBIiXD/y4odAJxzzNiIKxERGRwpEe6PrdzBvMnFlBTmRF2KiMigSPpw31xVx5rtNeq1i0hKSfpwf/q1nQCcNbsk4kpERAZP0of7M2t3MW10PpNH5kddiojIoEnqcK9vamHRhirOmKXfSBWR1JLU4f78+iqaWtp4h34AW0RSTFKH+zNrd5Kflc78KSOiLkVEZFAldbg//0YVJ08bSVZGUt9NEZFDJG3q7djbwMbKOk6ZPjLqUkREBl2Pwt3MzjGztWa23syu62K5+WbWYmbv678S++aFDZUAnDxN4S4iqafbcDezdOAXwEJgNvBBM5sdZ7kbgb/1d5F98cIbVQzPzWT2uMKoSxERGXQ96bmfCKx39w3u3gTcB1zQyXKfBe4HdvZjfX32woYqTpo6Qt/dLiIpqSfhXgpsjbleFk47wMxKgYuAX3W1IjO72syWmNmSXbt29bbWHiurrmfr7v0abxeRlNVfB1R/AnzF3du6Wsjdb3H3ee4+b/To0f206UO98EYVgMJdRFJWRg+WKQcmxlyfEE6LNQ+4z8wARgHnmlmLuz/UL1X20gsbqhiRn8XMMQVRbF5EJHI9CffFwAwzm0oQ6pcCH4pdwN2ntl82s9uBR6MKdoAXN+zm5GkabxeR1NXtsIy7twCfAR4H1gC/d/dVZnaNmV0z0AX21q7aRsr37GfupOKoSxERiUxPeu64+2PAYx2m3Rxn2SsPv6y+W7VtLwDHlA6PsgwRkUgl3SdUV22rAWD2eJ3fLiKpK+nCfUXZXqaMzKMwJzPqUkREIpN04b5y216O1pCMiKS4pAr3PfVNlFXvZ47CXURSXFKFe/t4+zHjFe4iktqSKtxXlgdnyhytg6kikuKSKtzXVtQytjCH4vysqEsREYlUcoX7jlpmjtVXDoiIJE24t7Y5r+/cx6ySYVGXIiISuaQJ981VdTS1tDFVtZWkAAAITUlEQVSzRD13EZGkCfe1O2oBOHKsDqaKiCRPuFfUYgZHjNGwjIhI0oT7uopaJo/IIzcrPepSREQilzThvnZHrcbbRURCSRHuTS1tbKqqV7iLiISSIty37K6ntc2ZOio/6lJERIaEpAj3TZV1AEwdrXAXEYFkCfeqMNxHKtxFRCBJwn1jZR3DczP1nTIiIqGkCfcpGm8XETkgKcJ9U2UdU0fmRV2GiMiQkfDh3tDcyra9Deq5i4jESPhw31xVD6DTIEVEYiR8uG9sPw1S4S4ickDCh3v7aZAalhEReVPCh/vmqnqK8zIpzMmMuhQRkSEj4cN96+56JunDSyIiB0n4cN+yu55JI3QapIhIrIQO95bWNsr37GfSiNyoSxERGVISOty3722gtc3VcxcR6SChw33L7uAc94kKdxGRgyRFuKvnLiJysIQP94w0Y9xwjbmLiMRK6HDfurue0uJc0tMs6lJERIaUhA93DcmIiByqR+FuZueY2VozW29m13Uy/8NmttzMVpjZ82Z2XP+Xeqgtu+t1MFVEpBPdhruZpQO/ABYCs4EPmtnsDottBE539znAt4Fb+rvQjvY1tlBd38zEYoW7iEhHPem5nwisd/cN7t4E3AdcELuAuz/v7tXh1UXAhP4t81AVNQ0AjBueM9CbEhFJOD0J91Jga8z1snBaPB8D/tLZDDO72syWmNmSXbt29bzKTrSH+5iC7MNaj4hIMurXA6pmdgZBuH+ls/nufou7z3P3eaNHjz6sbe2saQRgTKF67iIiHWX0YJlyYGLM9QnhtIOY2bHArcBCd6/qn/Lia++5lxSq5y4i0lFPeu6LgRlmNtXMsoBLgUdiFzCzScADwEfcfV3/l3moippG8rLSGZbdk9cnEZHU0m0yunuLmX0GeBxIB25z91Vmdk04/2bgG8BI4JdmBtDi7vMGrmzYWdtASWEO4fZERCRGj7q97v4Y8FiHaTfHXL4KuKp/S+vazppGHUwVEYkjYT+hWlHboIOpIiJxJGS4uzsVNQ2UqOcuItKphAz3moYWGprbKFHPXUSkUwkZ7jvbP8Ck0yBFRDqVmOFeG3yAST13EZHOJWS4v/kBJoW7iEhnEjTcw68e0AFVEZFOJWS476xtID8rnXx9OlVEpFMJGe7VdU2MGJYVdRkiIkNWYoZ7fTPFeQp3EZF4EjLc99Q3UaRwFxGJKyHDPei5Z0ZdhojIkJWg4d6kYRkRkS4kXLi3tLZR29BCkXruIiJxJVy479nfDKCeu4hIFxIv3OubANRzFxHpQsKFe3W9eu4iIt1JvHCvC3ruCncRkfgSLtxH5Gex8JixlOjrfkVE4kq4L2eZN2UE86aMiLoMEZEhLeF67iIi0j2Fu4hIElK4i4gkIYW7iEgSUriLiCQhhbuISBJSuIuIJCGFu4hIEjJ3j2bDZruAzX28+Sigsh/L6U9DtTbV1Tuqq3dUV+/1tbbJ7j66u4UiC/fDYWZL3H1e1HV0ZqjWprp6R3X1jurqvYGuTcMyIiJJSOEuIpKEEjXcb4m6gC4M1dpUV++ort5RXb03oLUl5Ji7iIh0LVF77iIi0gWFu4hIEkq4cDezc8xsrZmtN7PrIq5lk5mtMLOlZrYknDbCzJ4ws9fD/8WDUMdtZrbTzFbGTItbh5l9NWy/tWZ29iDXdb2ZlYdtttTMzo2grolm9oyZrTazVWb2+XB6pG3WRV2RtpmZ5ZjZS2a2LKzrhnD6UNjH4tU2FPazdDN71cweDa8Pbnu5e8L8AenAG8A0IAtYBsyOsJ5NwKgO074PXBdevg64cRDqeDswF1jZXR3A7LDdsoGpYXumD2Jd1wP/0cmyg1nXOGBueLkAWBduP9I266KuSNsMMGBYeDkTeBE4Oer26qa2obCffRH4LfBoeH1Q2yvReu4nAuvdfYO7NwH3ARdEXFNHFwB3hJfvAC4c6A26+3PA7h7WcQFwn7s3uvtGYD1Buw5WXfEMZl3b3f2V8HItsAYoJeI266KueAarLnf3feHVzPDPGRr7WLza4hmU2sxsAvBu4NYO2x609kq0cC8FtsZcL6PrnX+gOfCkmb1sZleH00rcfXt4eQdQEk1pcesYCm34WTNbHg7btL81jaQuM5sCvIWgxzdk2qxDXRBxm4VDDEuBncAT7j5k2itObRBtm/0EuBZoi5k2qO2VaOE+1Jzm7scDC4FPm9nbY2d68J4r8nNNh0odoV8RDKsdD2wHfhRVIWY2DLgf+Hd3r4mdF2WbdVJX5G3m7q3hvj4BONHMjukwP7L2ilNbZG1mZucBO9395XjLDEZ7JVq4lwMTY65PCKdFwt3Lw/87gQcJ3kpVmNk4gPD/zojKi1dHpG3o7hXhk7EN+A1vvv0c1LrMLJMgQO9x9wfCyZG3WWd1DZU2C2vZAzwDnMMQaK94tUXcZm8F3mNmmwiGjt9hZnczyO2VaOG+GJhhZlPNLAu4FHgkikLMLN/MCtovA+8CVob1XBEudgXwcBT1dVHHI8ClZpZtZlOBGcBLg1VU+84duoigzQa1LjMz4P+ANe5+U8ysSNssXl1Rt5mZjTazovByLnAW8BpDYB+LV1uUbebuX3X3Ce4+hSCjnnb3yxjs9hqIo8QD+QecS3AWwRvA1yOsYxrBEe5lwKr2WoCRwFPA68CTwIhBqOVegreezQTjdR/rqg7g62H7rQUWDnJddwErgOXhTj0ugrpOI3hLvBxYGv6dG3WbdVFXpG0GHAu8Gm5/JfCN7vb1QXws49UW+X4WbmsBb54tM6jtpa8fEBFJQok2LCMiIj2gcBcRSUIKdxGRJKRwFxFJQgp3EZEkpHAXEUlCCncRkST0/wFKYYRmwFVXC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487" y="3662363"/>
            <a:ext cx="4227526" cy="2976178"/>
          </a:xfrm>
          <a:prstGeom prst="rect">
            <a:avLst/>
          </a:prstGeom>
        </p:spPr>
      </p:pic>
    </p:spTree>
    <p:extLst>
      <p:ext uri="{BB962C8B-B14F-4D97-AF65-F5344CB8AC3E}">
        <p14:creationId xmlns:p14="http://schemas.microsoft.com/office/powerpoint/2010/main" val="29410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progressive"/>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662642" y="1515534"/>
            <a:ext cx="5572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p:txBody>
          <a:bodyPr>
            <a:normAutofit lnSpcReduction="10000"/>
          </a:bodyPr>
          <a:lstStyle/>
          <a:p>
            <a:r>
              <a:rPr lang="en-US" dirty="0" smtClean="0"/>
              <a:t>My plan was to split the model into classification followed by linear regression</a:t>
            </a:r>
          </a:p>
          <a:p>
            <a:pPr lvl="1"/>
            <a:r>
              <a:rPr lang="en-US" dirty="0" smtClean="0"/>
              <a:t>In the first iteration, I would predict whether insurance loss would be above or below an arbitrary threshold- I set it to the 75</a:t>
            </a:r>
            <a:r>
              <a:rPr lang="en-US" baseline="30000" dirty="0" smtClean="0"/>
              <a:t>th</a:t>
            </a:r>
            <a:r>
              <a:rPr lang="en-US" dirty="0" smtClean="0"/>
              <a:t> percentile since it was a round number and only slightly above the mean</a:t>
            </a:r>
          </a:p>
          <a:p>
            <a:r>
              <a:rPr lang="en-US" dirty="0" smtClean="0"/>
              <a:t>In order for this to work, I’d need to be able to classify the data well, and once classified, the results of the individual regressions would need to be better than the regression on the whole data set</a:t>
            </a:r>
          </a:p>
          <a:p>
            <a:r>
              <a:rPr lang="en-US" dirty="0" smtClean="0"/>
              <a:t>Neither turned out to be true</a:t>
            </a:r>
          </a:p>
          <a:p>
            <a:pPr lvl="1"/>
            <a:r>
              <a:rPr lang="en-US" dirty="0" smtClean="0"/>
              <a:t>Whatever method, </a:t>
            </a:r>
            <a:r>
              <a:rPr lang="en-US" dirty="0" err="1" smtClean="0"/>
              <a:t>knn</a:t>
            </a:r>
            <a:r>
              <a:rPr lang="en-US" dirty="0" smtClean="0"/>
              <a:t>, naïve </a:t>
            </a:r>
            <a:r>
              <a:rPr lang="en-US" dirty="0" err="1" smtClean="0"/>
              <a:t>bayes</a:t>
            </a:r>
            <a:r>
              <a:rPr lang="en-US" dirty="0" smtClean="0"/>
              <a:t>, logistic regression, random forest classifier, I couldn’t get the accuracy above 87%, which was not too </a:t>
            </a:r>
            <a:r>
              <a:rPr lang="en-US" dirty="0" err="1" smtClean="0"/>
              <a:t>impresssive</a:t>
            </a:r>
            <a:r>
              <a:rPr lang="en-US" dirty="0" smtClean="0"/>
              <a:t> given that random guess should have gotten 75% right.</a:t>
            </a:r>
          </a:p>
          <a:p>
            <a:pPr lvl="1"/>
            <a:r>
              <a:rPr lang="en-US" dirty="0" smtClean="0"/>
              <a:t>I also performed linear regressions on the split data, knowing their </a:t>
            </a:r>
            <a:r>
              <a:rPr lang="en-US" dirty="0" err="1" smtClean="0"/>
              <a:t>classificiations</a:t>
            </a:r>
            <a:r>
              <a:rPr lang="en-US" dirty="0" smtClean="0"/>
              <a:t>, and still got a worse r</a:t>
            </a:r>
            <a:r>
              <a:rPr lang="en-US" baseline="30000" dirty="0" smtClean="0"/>
              <a:t>2</a:t>
            </a:r>
            <a:r>
              <a:rPr lang="en-US" dirty="0" smtClean="0"/>
              <a:t> than regression on the whole set</a:t>
            </a:r>
            <a:endParaRPr lang="en-US" dirty="0"/>
          </a:p>
        </p:txBody>
      </p:sp>
    </p:spTree>
    <p:extLst>
      <p:ext uri="{BB962C8B-B14F-4D97-AF65-F5344CB8AC3E}">
        <p14:creationId xmlns:p14="http://schemas.microsoft.com/office/powerpoint/2010/main" val="122164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sz="2000" dirty="0" smtClean="0"/>
              <a:t>I tried other models: SVR, Polynomial Linear Regression, but either the full data set crashed the kernel, or the model wasn’t great on truncated data</a:t>
            </a:r>
          </a:p>
          <a:p>
            <a:r>
              <a:rPr lang="en-US" sz="2000" dirty="0" smtClean="0"/>
              <a:t>Linear regression on the principle components of the full feature list worked best. Random Forest </a:t>
            </a:r>
            <a:r>
              <a:rPr lang="en-US" sz="2000" dirty="0" err="1" smtClean="0"/>
              <a:t>Regressor</a:t>
            </a:r>
            <a:r>
              <a:rPr lang="en-US" sz="2000" dirty="0" smtClean="0"/>
              <a:t> got similar results, but was much slower</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799" y="3546982"/>
            <a:ext cx="4605867" cy="2883854"/>
          </a:xfrm>
          <a:prstGeom prst="rect">
            <a:avLst/>
          </a:prstGeom>
        </p:spPr>
      </p:pic>
    </p:spTree>
    <p:extLst>
      <p:ext uri="{BB962C8B-B14F-4D97-AF65-F5344CB8AC3E}">
        <p14:creationId xmlns:p14="http://schemas.microsoft.com/office/powerpoint/2010/main" val="329980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Cont’d</a:t>
            </a:r>
            <a:endParaRPr lang="en-US" dirty="0"/>
          </a:p>
        </p:txBody>
      </p:sp>
      <p:sp>
        <p:nvSpPr>
          <p:cNvPr id="3" name="Content Placeholder 2"/>
          <p:cNvSpPr>
            <a:spLocks noGrp="1"/>
          </p:cNvSpPr>
          <p:nvPr>
            <p:ph idx="1"/>
          </p:nvPr>
        </p:nvSpPr>
        <p:spPr/>
        <p:txBody>
          <a:bodyPr/>
          <a:lstStyle/>
          <a:p>
            <a:r>
              <a:rPr lang="en-US" dirty="0" smtClean="0"/>
              <a:t>I got an r-squared of just above .5 and a score, in mean absolute error of 1230, a major improvement in magnitude from my original score of 1928, but only enough to put me at about 2300 out of 3000 in the leaderboard</a:t>
            </a:r>
            <a:endParaRPr lang="en-US" dirty="0"/>
          </a:p>
        </p:txBody>
      </p:sp>
      <p:sp>
        <p:nvSpPr>
          <p:cNvPr id="4" name="AutoShape 4" descr="Image result for car cras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mage result for car cras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Image result for car crash"/>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5117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could have done better</a:t>
            </a:r>
            <a:endParaRPr lang="en-US" dirty="0"/>
          </a:p>
        </p:txBody>
      </p:sp>
      <p:sp>
        <p:nvSpPr>
          <p:cNvPr id="3" name="Content Placeholder 2"/>
          <p:cNvSpPr>
            <a:spLocks noGrp="1"/>
          </p:cNvSpPr>
          <p:nvPr>
            <p:ph idx="1"/>
          </p:nvPr>
        </p:nvSpPr>
        <p:spPr/>
        <p:txBody>
          <a:bodyPr/>
          <a:lstStyle/>
          <a:p>
            <a:r>
              <a:rPr lang="en-US" dirty="0" smtClean="0"/>
              <a:t>Creating so many dummy variables in </a:t>
            </a:r>
            <a:r>
              <a:rPr lang="en-US" dirty="0" err="1" smtClean="0"/>
              <a:t>preprocesing</a:t>
            </a:r>
            <a:r>
              <a:rPr lang="en-US" dirty="0" smtClean="0"/>
              <a:t> made my linear regression better, but seems to have put a cap on my score since anything more sophisticated was essentially ruled out for lack of processing power</a:t>
            </a:r>
          </a:p>
          <a:p>
            <a:r>
              <a:rPr lang="en-US" dirty="0" smtClean="0"/>
              <a:t>The winner of the competition posted a summary of his solution. Among the models he used were </a:t>
            </a:r>
            <a:r>
              <a:rPr lang="en-US" dirty="0" err="1" smtClean="0"/>
              <a:t>XGBoost</a:t>
            </a:r>
            <a:r>
              <a:rPr lang="en-US" dirty="0" smtClean="0"/>
              <a:t>, Regularized Greedy Forest, and others that I didn’t recognize. He used a TF-IDF on the categorical features, which </a:t>
            </a:r>
            <a:r>
              <a:rPr lang="en-US" smtClean="0"/>
              <a:t>I should have thought of</a:t>
            </a:r>
            <a:endParaRPr lang="en-US" dirty="0"/>
          </a:p>
        </p:txBody>
      </p:sp>
    </p:spTree>
    <p:extLst>
      <p:ext uri="{BB962C8B-B14F-4D97-AF65-F5344CB8AC3E}">
        <p14:creationId xmlns:p14="http://schemas.microsoft.com/office/powerpoint/2010/main" val="21153886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140</TotalTime>
  <Words>510</Words>
  <Application>Microsoft Office PowerPoint</Application>
  <PresentationFormat>On-screen Show (4:3)</PresentationFormat>
  <Paragraphs>30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Executive</vt:lpstr>
      <vt:lpstr>Insurance Loss</vt:lpstr>
      <vt:lpstr>Business Case</vt:lpstr>
      <vt:lpstr>Data</vt:lpstr>
      <vt:lpstr>Data, continued</vt:lpstr>
      <vt:lpstr>Data Prep</vt:lpstr>
      <vt:lpstr>Modelling</vt:lpstr>
      <vt:lpstr>Evaluation</vt:lpstr>
      <vt:lpstr>Evaluation Cont’d</vt:lpstr>
      <vt:lpstr>What I could have done better</vt:lpstr>
    </vt:vector>
  </TitlesOfParts>
  <Company>IHS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Allstate</dc:title>
  <dc:creator>Yang, Alex</dc:creator>
  <cp:lastModifiedBy>Yang, Alex</cp:lastModifiedBy>
  <cp:revision>10</cp:revision>
  <dcterms:created xsi:type="dcterms:W3CDTF">2017-04-25T20:09:44Z</dcterms:created>
  <dcterms:modified xsi:type="dcterms:W3CDTF">2017-04-25T22:29:45Z</dcterms:modified>
</cp:coreProperties>
</file>