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9" r:id="rId2"/>
    <p:sldId id="318" r:id="rId3"/>
    <p:sldId id="320" r:id="rId4"/>
    <p:sldId id="280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8A"/>
    <a:srgbClr val="AB6354"/>
    <a:srgbClr val="7AA3A8"/>
    <a:srgbClr val="90A5A7"/>
    <a:srgbClr val="ECD77D"/>
    <a:srgbClr val="CA4602"/>
    <a:srgbClr val="F1B435"/>
    <a:srgbClr val="CB2E00"/>
    <a:srgbClr val="DAF3D0"/>
    <a:srgbClr val="A7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 autoAdjust="0"/>
    <p:restoredTop sz="82700" autoAdjust="0"/>
  </p:normalViewPr>
  <p:slideViewPr>
    <p:cSldViewPr snapToGrid="0">
      <p:cViewPr varScale="1">
        <p:scale>
          <a:sx n="67" d="100"/>
          <a:sy n="67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B8ECD-1213-4544-B581-221BCB48A56C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187A-BF9F-2D41-8866-76A1AEE461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027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left side: based on raw gene count; right side: based on DESeq2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187A-BF9F-2D41-8866-76A1AEE461E2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4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FE12-CE69-0570-300D-E1A741B5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50D65-5240-0BAF-B5E0-FD14080CA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F4E37-85DB-411C-E7C2-49AFC17A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17867-A539-7B1F-CE5D-FFEEFB13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187A-BF9F-2D41-8866-76A1AEE461E2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154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2A920-207B-9E70-82A2-682F574F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472E6-DFC6-8B54-11AA-9C996AC95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60D89-9D59-1DDF-960A-5B38AE744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Label those outliers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B2F1D-A209-CAAB-FC31-560C4907B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187A-BF9F-2D41-8866-76A1AEE461E2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805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Venn Diagram: Based on DESeq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9187A-BF9F-2D41-8866-76A1AEE461E2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03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21D6-049D-8D27-9D4C-41BA6B21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D44E5-2177-BA38-D221-6C77B52A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5D5-67C9-1EC0-F240-65927B06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8727-ED89-02F2-4105-5C3522D7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B97F-88AE-2762-98B7-6B3E9BE8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03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68A4-76C2-7A2E-4414-60464D8C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F42D-E231-A208-4F0B-C7179EC4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ED2C-81AA-A54C-6473-27AADFF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E3D6-E568-2B98-6B25-EAE56A3D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50A9-823D-32E9-C9AB-A205A7BE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87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C2CF4-D311-B5D4-BCA5-F9CB4767A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3E871-3E5D-DFA0-5BEF-9093D6B0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365E-1D5D-F9DB-D65C-E162397D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200D-77A1-8979-4D8B-DC498F23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38AB-2E8C-4D9D-1D4A-B4139897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6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20C6-3F6C-0155-7854-0CC7841E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93F9-B6C6-6FDC-AD91-BD1CF8E7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F8A3-40C4-033D-8F1F-FF95EDF7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7907-76D7-6A76-0A5F-7DB8EC9B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3C2B-88F2-D9B8-FF98-51766D6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36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2D9C-7FF4-160C-140A-6BFBCCB2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FEFD6-1F8A-C0C0-4836-8C7E5340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BA76-8048-4764-4D16-7EEB0E1E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8E09-6FE0-2237-03EB-8A7723B9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DD7D-DB8E-4E6B-B705-4041A262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263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E5A4-F52C-80AE-9F2E-E8789958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5113-CFEF-E0FE-B17B-DAF8BAD81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E7F9-F029-7879-F14C-92CDD35A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FD02F-DDE0-9833-7AAF-96C9B8A6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7E3C-EABE-D2C7-EFD8-A196D4EF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F04CE-4BF6-FAA3-D468-E571706E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96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B13A-35B9-1C7D-610F-600E1A2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EF454-1B42-214B-D89E-2887C239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D5D8E-0729-071E-8310-0F29F2AA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DBD15-4C16-D385-FBD8-66EB5CC9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E4C6F-DF0B-E8B0-E02B-A445B3A4C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65D8D-9448-D3F6-2225-44D1C803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76C6B-37A8-BCA2-8644-37584748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B0EF6-14E2-CDDD-940A-272E78A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01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9BFD-BD3E-922D-9A29-7E80171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3F6E3-5164-A493-73DD-64B8AB07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E9DF3-F633-9F8F-6E24-5A28DC37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E1C75-938B-F877-97CE-20FB5997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273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2092E-2E1F-D7E1-447A-ECDD88D1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7A12F-D45A-5193-A525-41D212B7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9FC1-3A69-9C5A-8A48-2A777320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73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140A-42D6-9885-DA6B-09D0CEA7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C12B-5478-3306-F510-F46C30F48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8998-80F0-7242-9C44-A7F4D5A5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8F32-1FBF-FCC2-04FE-EA6B66E5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E24A-88EE-2C03-79B5-FCD34EF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F5D95-20AF-AB57-D304-2FAD250A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704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613-2BBF-8817-CDAF-FBE7D6F4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DBFE6-0B60-4938-55DD-5CAECE0C3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59E39-A25C-FE0E-E2EC-74F91E72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C6FB-379D-FEEB-F131-DBED2124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59B9-59C0-5020-8680-721D046F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0BA7-6494-EBEE-55A8-DEC08ED5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128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7BE3F-8FD3-2551-BF04-AFAB101C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28E2-D3A7-14B2-8139-26E62959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810A-CFE9-B4BA-3BB2-E84E38D04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65620-25E6-8642-BC9C-3DC8F7C45626}" type="datetimeFigureOut">
              <a:rPr lang="en-CH" smtClean="0"/>
              <a:t>02/26/2025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E6EB-3836-D258-8FA6-02CAE0077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1E87-74A1-E43E-BC05-6208FB1B3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D253F-6E62-334E-9445-B5BC3D3A4A9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9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967E03-E064-0F19-2BEC-B7E7937F214A}"/>
              </a:ext>
            </a:extLst>
          </p:cNvPr>
          <p:cNvSpPr txBox="1"/>
          <p:nvPr/>
        </p:nvSpPr>
        <p:spPr>
          <a:xfrm>
            <a:off x="2619916" y="1236883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Unfiltered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B6A16-5BB9-AC94-5DB4-2497A32AF980}"/>
              </a:ext>
            </a:extLst>
          </p:cNvPr>
          <p:cNvSpPr txBox="1"/>
          <p:nvPr/>
        </p:nvSpPr>
        <p:spPr>
          <a:xfrm>
            <a:off x="7991875" y="1236883"/>
            <a:ext cx="206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Filtered (p&lt;=0.05)</a:t>
            </a:r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1BD400-3EA8-2CCF-EEBC-A8FB529F0652}"/>
              </a:ext>
            </a:extLst>
          </p:cNvPr>
          <p:cNvSpPr/>
          <p:nvPr/>
        </p:nvSpPr>
        <p:spPr>
          <a:xfrm>
            <a:off x="0" y="-9653"/>
            <a:ext cx="12191998" cy="826597"/>
          </a:xfrm>
          <a:prstGeom prst="rect">
            <a:avLst/>
          </a:prstGeom>
          <a:solidFill>
            <a:srgbClr val="20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F44F-8388-A27D-A8D3-A83F2C0C0213}"/>
              </a:ext>
            </a:extLst>
          </p:cNvPr>
          <p:cNvSpPr txBox="1"/>
          <p:nvPr/>
        </p:nvSpPr>
        <p:spPr>
          <a:xfrm>
            <a:off x="999727" y="124448"/>
            <a:ext cx="974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Venn Diagram for Microbial Genes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3FECC-76CD-7A61-8278-47697081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1" y="1718578"/>
            <a:ext cx="4572000" cy="457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2A5DF6-230E-C8E0-0C48-7C5DCCBC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71" y="1718578"/>
            <a:ext cx="4572000" cy="4572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B9AC9D-DB19-AF72-3B65-044940765BDC}"/>
              </a:ext>
            </a:extLst>
          </p:cNvPr>
          <p:cNvSpPr txBox="1"/>
          <p:nvPr/>
        </p:nvSpPr>
        <p:spPr>
          <a:xfrm>
            <a:off x="8082762" y="89842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Deseq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07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A22A5-FC8C-DED8-4460-9D117D8E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919DC16-B12A-941E-2551-2074879E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051" y="1498477"/>
            <a:ext cx="3856873" cy="47773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9B13AE9-3176-06AC-3B66-BB4378A11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93" y="1493634"/>
            <a:ext cx="3856873" cy="47829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DBFCBC-5684-4B7E-6337-DFC61B897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67" y="1498477"/>
            <a:ext cx="3878297" cy="47732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EDADED-6041-6704-E9AB-389BAE5DA304}"/>
              </a:ext>
            </a:extLst>
          </p:cNvPr>
          <p:cNvSpPr txBox="1"/>
          <p:nvPr/>
        </p:nvSpPr>
        <p:spPr>
          <a:xfrm>
            <a:off x="606899" y="6334780"/>
            <a:ext cx="342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Cutoff for log2 FC is</a:t>
            </a:r>
            <a:r>
              <a:rPr lang="en-CH" sz="1400" b="1" dirty="0"/>
              <a:t> </a:t>
            </a:r>
            <a:r>
              <a:rPr lang="en-HK" sz="1400" b="1" dirty="0"/>
              <a:t>1</a:t>
            </a:r>
            <a:endParaRPr lang="en-CH" sz="1400" b="1" dirty="0"/>
          </a:p>
          <a:p>
            <a:pPr algn="ctr"/>
            <a:r>
              <a:rPr lang="en-CH" sz="1400" b="1" dirty="0"/>
              <a:t>Cutoff for p-value is 0.05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002DB-3E07-5E2A-D8FB-F772E1B6022B}"/>
              </a:ext>
            </a:extLst>
          </p:cNvPr>
          <p:cNvSpPr/>
          <p:nvPr/>
        </p:nvSpPr>
        <p:spPr>
          <a:xfrm>
            <a:off x="0" y="-9653"/>
            <a:ext cx="12191998" cy="826597"/>
          </a:xfrm>
          <a:prstGeom prst="rect">
            <a:avLst/>
          </a:prstGeom>
          <a:solidFill>
            <a:srgbClr val="20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C9F99-92CF-B750-80CD-5EAD0C839EBA}"/>
              </a:ext>
            </a:extLst>
          </p:cNvPr>
          <p:cNvSpPr txBox="1"/>
          <p:nvPr/>
        </p:nvSpPr>
        <p:spPr>
          <a:xfrm>
            <a:off x="1221258" y="206025"/>
            <a:ext cx="974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CD-enriched and CD-depleted Microbial Genes in AUS, HK, and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4EFA-1354-B73C-435F-173AFDDB84D9}"/>
              </a:ext>
            </a:extLst>
          </p:cNvPr>
          <p:cNvSpPr txBox="1"/>
          <p:nvPr/>
        </p:nvSpPr>
        <p:spPr>
          <a:xfrm>
            <a:off x="4537256" y="6334780"/>
            <a:ext cx="342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Cutoff for log2 FC is</a:t>
            </a:r>
            <a:r>
              <a:rPr lang="en-CH" sz="1400" b="1" dirty="0"/>
              <a:t> </a:t>
            </a:r>
            <a:r>
              <a:rPr lang="en-HK" sz="1400" b="1" dirty="0"/>
              <a:t>1</a:t>
            </a:r>
            <a:endParaRPr lang="en-CH" sz="1400" b="1" dirty="0"/>
          </a:p>
          <a:p>
            <a:pPr algn="ctr"/>
            <a:r>
              <a:rPr lang="en-CH" sz="1400" b="1" dirty="0"/>
              <a:t>Cutoff for p-value is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52B87-F8CC-CE2E-FDD4-9C8A3110B314}"/>
              </a:ext>
            </a:extLst>
          </p:cNvPr>
          <p:cNvSpPr txBox="1"/>
          <p:nvPr/>
        </p:nvSpPr>
        <p:spPr>
          <a:xfrm>
            <a:off x="8475468" y="6334780"/>
            <a:ext cx="342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Cutoff for log2 FC is</a:t>
            </a:r>
            <a:r>
              <a:rPr lang="en-CH" sz="1400" b="1" dirty="0"/>
              <a:t> </a:t>
            </a:r>
            <a:r>
              <a:rPr lang="en-HK" sz="1400" b="1" dirty="0"/>
              <a:t>1</a:t>
            </a:r>
            <a:endParaRPr lang="en-CH" sz="1400" b="1" dirty="0"/>
          </a:p>
          <a:p>
            <a:pPr algn="ctr"/>
            <a:r>
              <a:rPr lang="en-CH" sz="1400" b="1" dirty="0"/>
              <a:t>Cutoff for p-value is 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6782E-9C47-AA30-A5FB-95680FB2E377}"/>
              </a:ext>
            </a:extLst>
          </p:cNvPr>
          <p:cNvSpPr txBox="1"/>
          <p:nvPr/>
        </p:nvSpPr>
        <p:spPr>
          <a:xfrm>
            <a:off x="606899" y="1122574"/>
            <a:ext cx="34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AUS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142B2-E25E-0666-D2D8-337B96606AC5}"/>
              </a:ext>
            </a:extLst>
          </p:cNvPr>
          <p:cNvSpPr txBox="1"/>
          <p:nvPr/>
        </p:nvSpPr>
        <p:spPr>
          <a:xfrm>
            <a:off x="4612894" y="1106001"/>
            <a:ext cx="34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HK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8DAFF-5146-66E5-BD9E-F0E6B4583344}"/>
              </a:ext>
            </a:extLst>
          </p:cNvPr>
          <p:cNvSpPr txBox="1"/>
          <p:nvPr/>
        </p:nvSpPr>
        <p:spPr>
          <a:xfrm>
            <a:off x="8535780" y="1122574"/>
            <a:ext cx="34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KM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97D27-81AB-2710-8DC9-5746AE245D81}"/>
              </a:ext>
            </a:extLst>
          </p:cNvPr>
          <p:cNvSpPr txBox="1"/>
          <p:nvPr/>
        </p:nvSpPr>
        <p:spPr>
          <a:xfrm>
            <a:off x="849594" y="221098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7AA3A8"/>
                </a:solidFill>
              </a:rPr>
              <a:t>44223</a:t>
            </a:r>
            <a:endParaRPr lang="en-CH" dirty="0">
              <a:solidFill>
                <a:srgbClr val="7AA3A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E916-CDBA-E8E8-400B-E4248C8BE2EC}"/>
              </a:ext>
            </a:extLst>
          </p:cNvPr>
          <p:cNvSpPr txBox="1"/>
          <p:nvPr/>
        </p:nvSpPr>
        <p:spPr>
          <a:xfrm>
            <a:off x="3103308" y="221098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AB6354"/>
                </a:solidFill>
              </a:rPr>
              <a:t>10979</a:t>
            </a:r>
            <a:endParaRPr lang="en-CH" dirty="0">
              <a:solidFill>
                <a:srgbClr val="AB635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D0665-6818-6DB6-CF6B-BF3FD6BCCC42}"/>
              </a:ext>
            </a:extLst>
          </p:cNvPr>
          <p:cNvSpPr txBox="1"/>
          <p:nvPr/>
        </p:nvSpPr>
        <p:spPr>
          <a:xfrm>
            <a:off x="4911853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7AA3A8"/>
                </a:solidFill>
              </a:rPr>
              <a:t>1</a:t>
            </a:r>
            <a:r>
              <a:rPr lang="en-HK" dirty="0">
                <a:solidFill>
                  <a:srgbClr val="7AA3A8"/>
                </a:solidFill>
              </a:rPr>
              <a:t>3834</a:t>
            </a:r>
            <a:endParaRPr lang="en-CH" dirty="0">
              <a:solidFill>
                <a:srgbClr val="7AA3A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B7DE8-07F5-74F1-BF9B-C3DF53BFB183}"/>
              </a:ext>
            </a:extLst>
          </p:cNvPr>
          <p:cNvSpPr txBox="1"/>
          <p:nvPr/>
        </p:nvSpPr>
        <p:spPr>
          <a:xfrm>
            <a:off x="7057324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AB6354"/>
                </a:solidFill>
              </a:rPr>
              <a:t>7168</a:t>
            </a:r>
            <a:endParaRPr lang="en-CH" dirty="0">
              <a:solidFill>
                <a:srgbClr val="AB635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B5346-E23E-CB20-8E21-292246559600}"/>
              </a:ext>
            </a:extLst>
          </p:cNvPr>
          <p:cNvSpPr txBox="1"/>
          <p:nvPr/>
        </p:nvSpPr>
        <p:spPr>
          <a:xfrm>
            <a:off x="8751205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7AA3A8"/>
                </a:solidFill>
              </a:rPr>
              <a:t>20565</a:t>
            </a:r>
            <a:endParaRPr lang="en-CH" dirty="0">
              <a:solidFill>
                <a:srgbClr val="7AA3A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87B07-92A3-39F6-3E94-F4313D7491D4}"/>
              </a:ext>
            </a:extLst>
          </p:cNvPr>
          <p:cNvSpPr txBox="1"/>
          <p:nvPr/>
        </p:nvSpPr>
        <p:spPr>
          <a:xfrm>
            <a:off x="11071650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AB6354"/>
                </a:solidFill>
              </a:rPr>
              <a:t>3705</a:t>
            </a:r>
            <a:endParaRPr lang="en-CH" dirty="0">
              <a:solidFill>
                <a:srgbClr val="AB6354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96B046-E6BA-73C9-80B9-FE26FC3A9AD5}"/>
              </a:ext>
            </a:extLst>
          </p:cNvPr>
          <p:cNvCxnSpPr>
            <a:cxnSpLocks/>
          </p:cNvCxnSpPr>
          <p:nvPr/>
        </p:nvCxnSpPr>
        <p:spPr>
          <a:xfrm>
            <a:off x="2869809" y="1312963"/>
            <a:ext cx="1184627" cy="0"/>
          </a:xfrm>
          <a:prstGeom prst="straightConnector1">
            <a:avLst/>
          </a:prstGeom>
          <a:ln w="38100">
            <a:solidFill>
              <a:srgbClr val="AB635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2">
            <a:extLst>
              <a:ext uri="{FF2B5EF4-FFF2-40B4-BE49-F238E27FC236}">
                <a16:creationId xmlns:a16="http://schemas.microsoft.com/office/drawing/2014/main" id="{53DB88C3-CF61-6185-D477-551CA1CD6218}"/>
              </a:ext>
            </a:extLst>
          </p:cNvPr>
          <p:cNvCxnSpPr>
            <a:cxnSpLocks/>
          </p:cNvCxnSpPr>
          <p:nvPr/>
        </p:nvCxnSpPr>
        <p:spPr>
          <a:xfrm flipH="1">
            <a:off x="567438" y="1312963"/>
            <a:ext cx="1164544" cy="0"/>
          </a:xfrm>
          <a:prstGeom prst="straightConnector1">
            <a:avLst/>
          </a:prstGeom>
          <a:ln w="38100">
            <a:solidFill>
              <a:srgbClr val="7AA3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65BEF5-0FCD-6E86-F7A3-B4F252849FE9}"/>
              </a:ext>
            </a:extLst>
          </p:cNvPr>
          <p:cNvSpPr txBox="1"/>
          <p:nvPr/>
        </p:nvSpPr>
        <p:spPr>
          <a:xfrm>
            <a:off x="529136" y="955067"/>
            <a:ext cx="137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AA3A8"/>
                </a:solidFill>
              </a:rPr>
              <a:t>CD-depleted</a:t>
            </a:r>
            <a:endParaRPr lang="en-CH" sz="1600" dirty="0">
              <a:solidFill>
                <a:srgbClr val="7AA3A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5B5524-5E95-0353-6CAE-4BF56DC2E187}"/>
              </a:ext>
            </a:extLst>
          </p:cNvPr>
          <p:cNvSpPr txBox="1"/>
          <p:nvPr/>
        </p:nvSpPr>
        <p:spPr>
          <a:xfrm>
            <a:off x="2796354" y="967838"/>
            <a:ext cx="137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6354"/>
                </a:solidFill>
              </a:rPr>
              <a:t>CD-enriched</a:t>
            </a:r>
            <a:endParaRPr lang="en-CH" sz="1600" dirty="0">
              <a:solidFill>
                <a:srgbClr val="AB6354"/>
              </a:solidFill>
            </a:endParaRPr>
          </a:p>
        </p:txBody>
      </p:sp>
      <p:cxnSp>
        <p:nvCxnSpPr>
          <p:cNvPr id="22" name="直接箭头连接符 22">
            <a:extLst>
              <a:ext uri="{FF2B5EF4-FFF2-40B4-BE49-F238E27FC236}">
                <a16:creationId xmlns:a16="http://schemas.microsoft.com/office/drawing/2014/main" id="{026D2DE7-DF2D-C481-4259-6848D38F5691}"/>
              </a:ext>
            </a:extLst>
          </p:cNvPr>
          <p:cNvCxnSpPr>
            <a:cxnSpLocks/>
          </p:cNvCxnSpPr>
          <p:nvPr/>
        </p:nvCxnSpPr>
        <p:spPr>
          <a:xfrm>
            <a:off x="6877929" y="1312963"/>
            <a:ext cx="1184627" cy="0"/>
          </a:xfrm>
          <a:prstGeom prst="straightConnector1">
            <a:avLst/>
          </a:prstGeom>
          <a:ln w="38100">
            <a:solidFill>
              <a:srgbClr val="AB635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2">
            <a:extLst>
              <a:ext uri="{FF2B5EF4-FFF2-40B4-BE49-F238E27FC236}">
                <a16:creationId xmlns:a16="http://schemas.microsoft.com/office/drawing/2014/main" id="{98252253-C7BF-C68E-E688-C170E6E382ED}"/>
              </a:ext>
            </a:extLst>
          </p:cNvPr>
          <p:cNvCxnSpPr>
            <a:cxnSpLocks/>
          </p:cNvCxnSpPr>
          <p:nvPr/>
        </p:nvCxnSpPr>
        <p:spPr>
          <a:xfrm flipH="1">
            <a:off x="4575558" y="1312963"/>
            <a:ext cx="1164544" cy="0"/>
          </a:xfrm>
          <a:prstGeom prst="straightConnector1">
            <a:avLst/>
          </a:prstGeom>
          <a:ln w="38100">
            <a:solidFill>
              <a:srgbClr val="7AA3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182F32-F067-A1A6-8391-40A4F7FD34D3}"/>
              </a:ext>
            </a:extLst>
          </p:cNvPr>
          <p:cNvSpPr txBox="1"/>
          <p:nvPr/>
        </p:nvSpPr>
        <p:spPr>
          <a:xfrm>
            <a:off x="4537256" y="955067"/>
            <a:ext cx="137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AA3A8"/>
                </a:solidFill>
              </a:rPr>
              <a:t>CD-depleted</a:t>
            </a:r>
            <a:endParaRPr lang="en-CH" sz="1600" dirty="0">
              <a:solidFill>
                <a:srgbClr val="7AA3A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3A84B-640D-38B4-9A3F-03C4577A3BF3}"/>
              </a:ext>
            </a:extLst>
          </p:cNvPr>
          <p:cNvSpPr txBox="1"/>
          <p:nvPr/>
        </p:nvSpPr>
        <p:spPr>
          <a:xfrm>
            <a:off x="6804474" y="967838"/>
            <a:ext cx="137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6354"/>
                </a:solidFill>
              </a:rPr>
              <a:t>CD-enriched</a:t>
            </a:r>
            <a:endParaRPr lang="en-CH" sz="1600" dirty="0">
              <a:solidFill>
                <a:srgbClr val="AB6354"/>
              </a:solidFill>
            </a:endParaRPr>
          </a:p>
        </p:txBody>
      </p:sp>
      <p:cxnSp>
        <p:nvCxnSpPr>
          <p:cNvPr id="37" name="直接箭头连接符 22">
            <a:extLst>
              <a:ext uri="{FF2B5EF4-FFF2-40B4-BE49-F238E27FC236}">
                <a16:creationId xmlns:a16="http://schemas.microsoft.com/office/drawing/2014/main" id="{170CD91B-1770-C5F0-D39E-71CBDAD79E71}"/>
              </a:ext>
            </a:extLst>
          </p:cNvPr>
          <p:cNvCxnSpPr>
            <a:cxnSpLocks/>
          </p:cNvCxnSpPr>
          <p:nvPr/>
        </p:nvCxnSpPr>
        <p:spPr>
          <a:xfrm>
            <a:off x="10779369" y="1312963"/>
            <a:ext cx="1184627" cy="0"/>
          </a:xfrm>
          <a:prstGeom prst="straightConnector1">
            <a:avLst/>
          </a:prstGeom>
          <a:ln w="38100">
            <a:solidFill>
              <a:srgbClr val="AB635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2">
            <a:extLst>
              <a:ext uri="{FF2B5EF4-FFF2-40B4-BE49-F238E27FC236}">
                <a16:creationId xmlns:a16="http://schemas.microsoft.com/office/drawing/2014/main" id="{7AE562FF-A73B-D2D5-5E95-BF8AC52CB683}"/>
              </a:ext>
            </a:extLst>
          </p:cNvPr>
          <p:cNvCxnSpPr>
            <a:cxnSpLocks/>
          </p:cNvCxnSpPr>
          <p:nvPr/>
        </p:nvCxnSpPr>
        <p:spPr>
          <a:xfrm flipH="1">
            <a:off x="8476998" y="1312963"/>
            <a:ext cx="1164544" cy="0"/>
          </a:xfrm>
          <a:prstGeom prst="straightConnector1">
            <a:avLst/>
          </a:prstGeom>
          <a:ln w="38100">
            <a:solidFill>
              <a:srgbClr val="7AA3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D7E128-A198-E1EB-808B-CCF33DBFC821}"/>
              </a:ext>
            </a:extLst>
          </p:cNvPr>
          <p:cNvSpPr txBox="1"/>
          <p:nvPr/>
        </p:nvSpPr>
        <p:spPr>
          <a:xfrm>
            <a:off x="8438696" y="955067"/>
            <a:ext cx="137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AA3A8"/>
                </a:solidFill>
              </a:rPr>
              <a:t>CD-depleted</a:t>
            </a:r>
            <a:endParaRPr lang="en-CH" sz="1600" dirty="0">
              <a:solidFill>
                <a:srgbClr val="7AA3A8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4AE162-B197-07E3-5F38-6D887114B1FC}"/>
              </a:ext>
            </a:extLst>
          </p:cNvPr>
          <p:cNvSpPr txBox="1"/>
          <p:nvPr/>
        </p:nvSpPr>
        <p:spPr>
          <a:xfrm>
            <a:off x="10705914" y="967838"/>
            <a:ext cx="137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6354"/>
                </a:solidFill>
              </a:rPr>
              <a:t>CD-enriched</a:t>
            </a:r>
            <a:endParaRPr lang="en-CH" sz="1600" dirty="0">
              <a:solidFill>
                <a:srgbClr val="AB63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7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1CE85-2943-ED15-95CD-10FCC51A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4075725-02FC-8960-8F4B-52FD4528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477" y="1486545"/>
            <a:ext cx="3872447" cy="4777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D3D3E-3CEB-9725-9935-2729BE87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613" y="1486546"/>
            <a:ext cx="3867896" cy="4777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9F8CB-C3DC-BEFD-D245-7AB15D624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13" y="1491906"/>
            <a:ext cx="3856873" cy="4771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6269F-B993-C4EA-9432-4D59991183E7}"/>
              </a:ext>
            </a:extLst>
          </p:cNvPr>
          <p:cNvSpPr txBox="1"/>
          <p:nvPr/>
        </p:nvSpPr>
        <p:spPr>
          <a:xfrm>
            <a:off x="606899" y="6334780"/>
            <a:ext cx="342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Cutoff for log2 FC is</a:t>
            </a:r>
            <a:r>
              <a:rPr lang="en-CH" sz="1400" b="1" dirty="0"/>
              <a:t> </a:t>
            </a:r>
            <a:r>
              <a:rPr lang="en-HK" sz="1400" b="1" dirty="0"/>
              <a:t>1</a:t>
            </a:r>
            <a:endParaRPr lang="en-CH" sz="1400" b="1" dirty="0"/>
          </a:p>
          <a:p>
            <a:pPr algn="ctr"/>
            <a:r>
              <a:rPr lang="en-CH" sz="1400" b="1" dirty="0"/>
              <a:t>Cutoff for p-value is 0.05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2AC97-1A01-3ED4-9048-B97C0006E6D8}"/>
              </a:ext>
            </a:extLst>
          </p:cNvPr>
          <p:cNvSpPr/>
          <p:nvPr/>
        </p:nvSpPr>
        <p:spPr>
          <a:xfrm>
            <a:off x="0" y="-9653"/>
            <a:ext cx="12191998" cy="826597"/>
          </a:xfrm>
          <a:prstGeom prst="rect">
            <a:avLst/>
          </a:prstGeom>
          <a:solidFill>
            <a:srgbClr val="20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0E927-125F-0EFD-543F-98D0312D8E8F}"/>
              </a:ext>
            </a:extLst>
          </p:cNvPr>
          <p:cNvSpPr txBox="1"/>
          <p:nvPr/>
        </p:nvSpPr>
        <p:spPr>
          <a:xfrm>
            <a:off x="1221258" y="206025"/>
            <a:ext cx="974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CD-enriched and CD-depleted Microbial Genes in AUS, HK, and KM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21B91-6462-BDBB-AD33-0DE6F121F68B}"/>
              </a:ext>
            </a:extLst>
          </p:cNvPr>
          <p:cNvSpPr txBox="1"/>
          <p:nvPr/>
        </p:nvSpPr>
        <p:spPr>
          <a:xfrm>
            <a:off x="4537256" y="6334780"/>
            <a:ext cx="342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Cutoff for log2 FC is</a:t>
            </a:r>
            <a:r>
              <a:rPr lang="en-CH" sz="1400" b="1" dirty="0"/>
              <a:t> </a:t>
            </a:r>
            <a:r>
              <a:rPr lang="en-HK" sz="1400" b="1" dirty="0"/>
              <a:t>1</a:t>
            </a:r>
            <a:endParaRPr lang="en-CH" sz="1400" b="1" dirty="0"/>
          </a:p>
          <a:p>
            <a:pPr algn="ctr"/>
            <a:r>
              <a:rPr lang="en-CH" sz="1400" b="1" dirty="0"/>
              <a:t>Cutoff for p-value is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13F9E-1649-AD2B-A13F-BDCB83D3491D}"/>
              </a:ext>
            </a:extLst>
          </p:cNvPr>
          <p:cNvSpPr txBox="1"/>
          <p:nvPr/>
        </p:nvSpPr>
        <p:spPr>
          <a:xfrm>
            <a:off x="8475468" y="6334780"/>
            <a:ext cx="342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Cutoff for log2 FC is</a:t>
            </a:r>
            <a:r>
              <a:rPr lang="en-CH" sz="1400" b="1" dirty="0"/>
              <a:t> </a:t>
            </a:r>
            <a:r>
              <a:rPr lang="en-HK" sz="1400" b="1" dirty="0"/>
              <a:t>1</a:t>
            </a:r>
            <a:endParaRPr lang="en-CH" sz="1400" b="1" dirty="0"/>
          </a:p>
          <a:p>
            <a:pPr algn="ctr"/>
            <a:r>
              <a:rPr lang="en-CH" sz="1400" b="1" dirty="0"/>
              <a:t>Cutoff for p-value is 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5465A-ADFB-B4BC-A9FE-DE0319FBE7CD}"/>
              </a:ext>
            </a:extLst>
          </p:cNvPr>
          <p:cNvSpPr txBox="1"/>
          <p:nvPr/>
        </p:nvSpPr>
        <p:spPr>
          <a:xfrm>
            <a:off x="606899" y="1122574"/>
            <a:ext cx="34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AUS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32B0D-1BA6-6EFA-14E7-44E4238BBE1E}"/>
              </a:ext>
            </a:extLst>
          </p:cNvPr>
          <p:cNvSpPr txBox="1"/>
          <p:nvPr/>
        </p:nvSpPr>
        <p:spPr>
          <a:xfrm>
            <a:off x="4612894" y="1106001"/>
            <a:ext cx="34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HK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8BBED-41C8-4C06-C883-066E5895A3B5}"/>
              </a:ext>
            </a:extLst>
          </p:cNvPr>
          <p:cNvSpPr txBox="1"/>
          <p:nvPr/>
        </p:nvSpPr>
        <p:spPr>
          <a:xfrm>
            <a:off x="8535780" y="1122574"/>
            <a:ext cx="342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KM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63F82-341D-945C-0D10-ED175BDE7538}"/>
              </a:ext>
            </a:extLst>
          </p:cNvPr>
          <p:cNvSpPr txBox="1"/>
          <p:nvPr/>
        </p:nvSpPr>
        <p:spPr>
          <a:xfrm>
            <a:off x="849594" y="221098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7AA3A8"/>
                </a:solidFill>
              </a:rPr>
              <a:t>44223</a:t>
            </a:r>
            <a:endParaRPr lang="en-CH" dirty="0">
              <a:solidFill>
                <a:srgbClr val="7AA3A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F8026-4774-E27B-5D13-59F0CE2F7DFD}"/>
              </a:ext>
            </a:extLst>
          </p:cNvPr>
          <p:cNvSpPr txBox="1"/>
          <p:nvPr/>
        </p:nvSpPr>
        <p:spPr>
          <a:xfrm>
            <a:off x="3103308" y="2210985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AB6354"/>
                </a:solidFill>
              </a:rPr>
              <a:t>10979</a:t>
            </a:r>
            <a:endParaRPr lang="en-CH" dirty="0">
              <a:solidFill>
                <a:srgbClr val="AB635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AEB26-4065-1263-6BE3-9CBCDFC03B8C}"/>
              </a:ext>
            </a:extLst>
          </p:cNvPr>
          <p:cNvSpPr txBox="1"/>
          <p:nvPr/>
        </p:nvSpPr>
        <p:spPr>
          <a:xfrm>
            <a:off x="4911853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7AA3A8"/>
                </a:solidFill>
              </a:rPr>
              <a:t>1</a:t>
            </a:r>
            <a:r>
              <a:rPr lang="en-HK" dirty="0">
                <a:solidFill>
                  <a:srgbClr val="7AA3A8"/>
                </a:solidFill>
              </a:rPr>
              <a:t>3834</a:t>
            </a:r>
            <a:endParaRPr lang="en-CH" dirty="0">
              <a:solidFill>
                <a:srgbClr val="7AA3A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A5595-33B7-F117-088F-F32B023C9FDA}"/>
              </a:ext>
            </a:extLst>
          </p:cNvPr>
          <p:cNvSpPr txBox="1"/>
          <p:nvPr/>
        </p:nvSpPr>
        <p:spPr>
          <a:xfrm>
            <a:off x="7057324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AB6354"/>
                </a:solidFill>
              </a:rPr>
              <a:t>7168</a:t>
            </a:r>
            <a:endParaRPr lang="en-CH" dirty="0">
              <a:solidFill>
                <a:srgbClr val="AB635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762A3-52A0-F984-B019-8E4ED41107D7}"/>
              </a:ext>
            </a:extLst>
          </p:cNvPr>
          <p:cNvSpPr txBox="1"/>
          <p:nvPr/>
        </p:nvSpPr>
        <p:spPr>
          <a:xfrm>
            <a:off x="8751205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7AA3A8"/>
                </a:solidFill>
              </a:rPr>
              <a:t>20565</a:t>
            </a:r>
            <a:endParaRPr lang="en-CH" dirty="0">
              <a:solidFill>
                <a:srgbClr val="7AA3A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7A16D-1ED1-0687-42D2-FC6C81F9EFA2}"/>
              </a:ext>
            </a:extLst>
          </p:cNvPr>
          <p:cNvSpPr txBox="1"/>
          <p:nvPr/>
        </p:nvSpPr>
        <p:spPr>
          <a:xfrm>
            <a:off x="11071650" y="2207200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AB6354"/>
                </a:solidFill>
              </a:rPr>
              <a:t>3705</a:t>
            </a:r>
            <a:endParaRPr lang="en-CH" dirty="0">
              <a:solidFill>
                <a:srgbClr val="AB6354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3F43C3-66A2-96D8-96C4-7D3179774880}"/>
              </a:ext>
            </a:extLst>
          </p:cNvPr>
          <p:cNvCxnSpPr>
            <a:cxnSpLocks/>
          </p:cNvCxnSpPr>
          <p:nvPr/>
        </p:nvCxnSpPr>
        <p:spPr>
          <a:xfrm>
            <a:off x="2869809" y="1312963"/>
            <a:ext cx="1184627" cy="0"/>
          </a:xfrm>
          <a:prstGeom prst="straightConnector1">
            <a:avLst/>
          </a:prstGeom>
          <a:ln w="38100">
            <a:solidFill>
              <a:srgbClr val="AB635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2">
            <a:extLst>
              <a:ext uri="{FF2B5EF4-FFF2-40B4-BE49-F238E27FC236}">
                <a16:creationId xmlns:a16="http://schemas.microsoft.com/office/drawing/2014/main" id="{66513404-5974-C74D-D530-19AF639C0C61}"/>
              </a:ext>
            </a:extLst>
          </p:cNvPr>
          <p:cNvCxnSpPr>
            <a:cxnSpLocks/>
          </p:cNvCxnSpPr>
          <p:nvPr/>
        </p:nvCxnSpPr>
        <p:spPr>
          <a:xfrm flipH="1">
            <a:off x="567438" y="1312963"/>
            <a:ext cx="1164544" cy="0"/>
          </a:xfrm>
          <a:prstGeom prst="straightConnector1">
            <a:avLst/>
          </a:prstGeom>
          <a:ln w="38100">
            <a:solidFill>
              <a:srgbClr val="7AA3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EBD89D-D034-2780-C87B-9C840D469637}"/>
              </a:ext>
            </a:extLst>
          </p:cNvPr>
          <p:cNvSpPr txBox="1"/>
          <p:nvPr/>
        </p:nvSpPr>
        <p:spPr>
          <a:xfrm>
            <a:off x="529136" y="955067"/>
            <a:ext cx="137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AA3A8"/>
                </a:solidFill>
              </a:rPr>
              <a:t>CD-depleted</a:t>
            </a:r>
            <a:endParaRPr lang="en-CH" sz="1600" dirty="0">
              <a:solidFill>
                <a:srgbClr val="7AA3A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C1CE6E-5284-6AD5-5249-570284A70C98}"/>
              </a:ext>
            </a:extLst>
          </p:cNvPr>
          <p:cNvSpPr txBox="1"/>
          <p:nvPr/>
        </p:nvSpPr>
        <p:spPr>
          <a:xfrm>
            <a:off x="2796354" y="967838"/>
            <a:ext cx="137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6354"/>
                </a:solidFill>
              </a:rPr>
              <a:t>CD-enriched</a:t>
            </a:r>
            <a:endParaRPr lang="en-CH" sz="1600" dirty="0">
              <a:solidFill>
                <a:srgbClr val="AB6354"/>
              </a:solidFill>
            </a:endParaRPr>
          </a:p>
        </p:txBody>
      </p:sp>
      <p:cxnSp>
        <p:nvCxnSpPr>
          <p:cNvPr id="22" name="直接箭头连接符 22">
            <a:extLst>
              <a:ext uri="{FF2B5EF4-FFF2-40B4-BE49-F238E27FC236}">
                <a16:creationId xmlns:a16="http://schemas.microsoft.com/office/drawing/2014/main" id="{4A785B21-440C-DCB3-1745-7A2470C4AFFC}"/>
              </a:ext>
            </a:extLst>
          </p:cNvPr>
          <p:cNvCxnSpPr>
            <a:cxnSpLocks/>
          </p:cNvCxnSpPr>
          <p:nvPr/>
        </p:nvCxnSpPr>
        <p:spPr>
          <a:xfrm>
            <a:off x="6877929" y="1312963"/>
            <a:ext cx="1184627" cy="0"/>
          </a:xfrm>
          <a:prstGeom prst="straightConnector1">
            <a:avLst/>
          </a:prstGeom>
          <a:ln w="38100">
            <a:solidFill>
              <a:srgbClr val="AB635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2">
            <a:extLst>
              <a:ext uri="{FF2B5EF4-FFF2-40B4-BE49-F238E27FC236}">
                <a16:creationId xmlns:a16="http://schemas.microsoft.com/office/drawing/2014/main" id="{B6E9CF8C-F40E-EAAC-B5AC-9E47CD160EFF}"/>
              </a:ext>
            </a:extLst>
          </p:cNvPr>
          <p:cNvCxnSpPr>
            <a:cxnSpLocks/>
          </p:cNvCxnSpPr>
          <p:nvPr/>
        </p:nvCxnSpPr>
        <p:spPr>
          <a:xfrm flipH="1">
            <a:off x="4575558" y="1312963"/>
            <a:ext cx="1164544" cy="0"/>
          </a:xfrm>
          <a:prstGeom prst="straightConnector1">
            <a:avLst/>
          </a:prstGeom>
          <a:ln w="38100">
            <a:solidFill>
              <a:srgbClr val="7AA3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820BA4-935A-B20B-4F70-C328364190B0}"/>
              </a:ext>
            </a:extLst>
          </p:cNvPr>
          <p:cNvSpPr txBox="1"/>
          <p:nvPr/>
        </p:nvSpPr>
        <p:spPr>
          <a:xfrm>
            <a:off x="4537256" y="955067"/>
            <a:ext cx="137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AA3A8"/>
                </a:solidFill>
              </a:rPr>
              <a:t>CD-depleted</a:t>
            </a:r>
            <a:endParaRPr lang="en-CH" sz="1600" dirty="0">
              <a:solidFill>
                <a:srgbClr val="7AA3A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B513B-0AEA-B9F0-9340-D6C9C6273A76}"/>
              </a:ext>
            </a:extLst>
          </p:cNvPr>
          <p:cNvSpPr txBox="1"/>
          <p:nvPr/>
        </p:nvSpPr>
        <p:spPr>
          <a:xfrm>
            <a:off x="6804474" y="967838"/>
            <a:ext cx="137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6354"/>
                </a:solidFill>
              </a:rPr>
              <a:t>CD-enriched</a:t>
            </a:r>
            <a:endParaRPr lang="en-CH" sz="1600" dirty="0">
              <a:solidFill>
                <a:srgbClr val="AB6354"/>
              </a:solidFill>
            </a:endParaRPr>
          </a:p>
        </p:txBody>
      </p:sp>
      <p:cxnSp>
        <p:nvCxnSpPr>
          <p:cNvPr id="37" name="直接箭头连接符 22">
            <a:extLst>
              <a:ext uri="{FF2B5EF4-FFF2-40B4-BE49-F238E27FC236}">
                <a16:creationId xmlns:a16="http://schemas.microsoft.com/office/drawing/2014/main" id="{F6A1C723-EF12-3C3C-3EDC-33DB55BD6DAB}"/>
              </a:ext>
            </a:extLst>
          </p:cNvPr>
          <p:cNvCxnSpPr>
            <a:cxnSpLocks/>
          </p:cNvCxnSpPr>
          <p:nvPr/>
        </p:nvCxnSpPr>
        <p:spPr>
          <a:xfrm>
            <a:off x="10779369" y="1312963"/>
            <a:ext cx="1184627" cy="0"/>
          </a:xfrm>
          <a:prstGeom prst="straightConnector1">
            <a:avLst/>
          </a:prstGeom>
          <a:ln w="38100">
            <a:solidFill>
              <a:srgbClr val="AB635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2">
            <a:extLst>
              <a:ext uri="{FF2B5EF4-FFF2-40B4-BE49-F238E27FC236}">
                <a16:creationId xmlns:a16="http://schemas.microsoft.com/office/drawing/2014/main" id="{21BC6391-0BC3-079D-EB99-FFF16FFD1676}"/>
              </a:ext>
            </a:extLst>
          </p:cNvPr>
          <p:cNvCxnSpPr>
            <a:cxnSpLocks/>
          </p:cNvCxnSpPr>
          <p:nvPr/>
        </p:nvCxnSpPr>
        <p:spPr>
          <a:xfrm flipH="1">
            <a:off x="8476998" y="1312963"/>
            <a:ext cx="1164544" cy="0"/>
          </a:xfrm>
          <a:prstGeom prst="straightConnector1">
            <a:avLst/>
          </a:prstGeom>
          <a:ln w="38100">
            <a:solidFill>
              <a:srgbClr val="7AA3A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5015CE-1056-17B2-78A1-51C794D19B1D}"/>
              </a:ext>
            </a:extLst>
          </p:cNvPr>
          <p:cNvSpPr txBox="1"/>
          <p:nvPr/>
        </p:nvSpPr>
        <p:spPr>
          <a:xfrm>
            <a:off x="8438696" y="955067"/>
            <a:ext cx="137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AA3A8"/>
                </a:solidFill>
              </a:rPr>
              <a:t>CD-depleted</a:t>
            </a:r>
            <a:endParaRPr lang="en-CH" sz="1600" dirty="0">
              <a:solidFill>
                <a:srgbClr val="7AA3A8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C65D23-4CF9-F488-6509-4549D89736CF}"/>
              </a:ext>
            </a:extLst>
          </p:cNvPr>
          <p:cNvSpPr txBox="1"/>
          <p:nvPr/>
        </p:nvSpPr>
        <p:spPr>
          <a:xfrm>
            <a:off x="10705914" y="967838"/>
            <a:ext cx="137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6354"/>
                </a:solidFill>
              </a:rPr>
              <a:t>CD-enriched</a:t>
            </a:r>
            <a:endParaRPr lang="en-CH" sz="1600" dirty="0">
              <a:solidFill>
                <a:srgbClr val="AB63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1B5845-E437-78B5-DA05-525E990C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4" y="1957967"/>
            <a:ext cx="3786413" cy="37864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5CE0A9F-6D7A-6B28-B531-B40A539BF05C}"/>
              </a:ext>
            </a:extLst>
          </p:cNvPr>
          <p:cNvSpPr/>
          <p:nvPr/>
        </p:nvSpPr>
        <p:spPr>
          <a:xfrm>
            <a:off x="9538148" y="2108081"/>
            <a:ext cx="950026" cy="8075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D022A-B9C2-E7E9-8A02-C0B54FEBEC07}"/>
              </a:ext>
            </a:extLst>
          </p:cNvPr>
          <p:cNvSpPr/>
          <p:nvPr/>
        </p:nvSpPr>
        <p:spPr>
          <a:xfrm>
            <a:off x="1941644" y="3452358"/>
            <a:ext cx="719579" cy="6174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BDC1C-8FE6-E976-F4AA-9B4D6B95899C}"/>
              </a:ext>
            </a:extLst>
          </p:cNvPr>
          <p:cNvCxnSpPr>
            <a:cxnSpLocks/>
          </p:cNvCxnSpPr>
          <p:nvPr/>
        </p:nvCxnSpPr>
        <p:spPr>
          <a:xfrm>
            <a:off x="2691996" y="3761076"/>
            <a:ext cx="20087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7C863-5EB7-CE23-0CA1-960B317A0AFE}"/>
              </a:ext>
            </a:extLst>
          </p:cNvPr>
          <p:cNvSpPr/>
          <p:nvPr/>
        </p:nvSpPr>
        <p:spPr>
          <a:xfrm>
            <a:off x="4708171" y="3346785"/>
            <a:ext cx="950026" cy="80752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10743-E24A-4D5E-AC0B-3AB87F175A95}"/>
              </a:ext>
            </a:extLst>
          </p:cNvPr>
          <p:cNvSpPr txBox="1"/>
          <p:nvPr/>
        </p:nvSpPr>
        <p:spPr>
          <a:xfrm>
            <a:off x="4753692" y="3555390"/>
            <a:ext cx="81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1</a:t>
            </a:r>
            <a:r>
              <a:rPr lang="en-HK" sz="2000" dirty="0"/>
              <a:t>469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BE80-F843-83BC-9C8D-E5ABBFFC47CD}"/>
              </a:ext>
            </a:extLst>
          </p:cNvPr>
          <p:cNvSpPr txBox="1"/>
          <p:nvPr/>
        </p:nvSpPr>
        <p:spPr>
          <a:xfrm>
            <a:off x="4603449" y="4315773"/>
            <a:ext cx="2264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Microbial genes </a:t>
            </a:r>
            <a:r>
              <a:rPr lang="en-CH" b="1" dirty="0"/>
              <a:t>cons</a:t>
            </a:r>
            <a:r>
              <a:rPr lang="en-US" altLang="zh-CN" b="1" dirty="0" err="1"/>
              <a:t>istent</a:t>
            </a:r>
            <a:r>
              <a:rPr lang="en-CH" b="1" dirty="0"/>
              <a:t>ly up- and down-regulated</a:t>
            </a:r>
            <a:r>
              <a:rPr lang="en-CH" dirty="0"/>
              <a:t> in CD patients cross AUS, HK, and KM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363AFB-9EAB-2D43-0C3F-31CC74F66101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5658197" y="3745829"/>
            <a:ext cx="1471114" cy="4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B69090-7DBE-130A-CA6D-90CEC2B47085}"/>
              </a:ext>
            </a:extLst>
          </p:cNvPr>
          <p:cNvSpPr/>
          <p:nvPr/>
        </p:nvSpPr>
        <p:spPr>
          <a:xfrm>
            <a:off x="7129311" y="3342068"/>
            <a:ext cx="950026" cy="807522"/>
          </a:xfrm>
          <a:prstGeom prst="rect">
            <a:avLst/>
          </a:prstGeom>
          <a:solidFill>
            <a:srgbClr val="A7CAED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55553-8C73-1DCF-F7BD-89149B79ACAA}"/>
              </a:ext>
            </a:extLst>
          </p:cNvPr>
          <p:cNvSpPr txBox="1"/>
          <p:nvPr/>
        </p:nvSpPr>
        <p:spPr>
          <a:xfrm>
            <a:off x="9674714" y="2335146"/>
            <a:ext cx="676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1</a:t>
            </a:r>
            <a:r>
              <a:rPr lang="en-HK" sz="2000" dirty="0"/>
              <a:t>73</a:t>
            </a:r>
            <a:endParaRPr lang="en-CH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24A600-F402-16B4-C1EE-82F218330923}"/>
              </a:ext>
            </a:extLst>
          </p:cNvPr>
          <p:cNvSpPr txBox="1"/>
          <p:nvPr/>
        </p:nvSpPr>
        <p:spPr>
          <a:xfrm>
            <a:off x="9508800" y="2971905"/>
            <a:ext cx="29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Virulence Factor Genes (VFGs)</a:t>
            </a:r>
            <a:r>
              <a:rPr lang="en-CH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540821-296A-25EB-2350-7C24A00D78E6}"/>
              </a:ext>
            </a:extLst>
          </p:cNvPr>
          <p:cNvSpPr/>
          <p:nvPr/>
        </p:nvSpPr>
        <p:spPr>
          <a:xfrm>
            <a:off x="0" y="-9653"/>
            <a:ext cx="12191998" cy="826597"/>
          </a:xfrm>
          <a:prstGeom prst="rect">
            <a:avLst/>
          </a:prstGeom>
          <a:solidFill>
            <a:srgbClr val="20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5FDDE-76CF-794E-DD6F-4C4DA5368B71}"/>
              </a:ext>
            </a:extLst>
          </p:cNvPr>
          <p:cNvSpPr txBox="1"/>
          <p:nvPr/>
        </p:nvSpPr>
        <p:spPr>
          <a:xfrm>
            <a:off x="999727" y="124448"/>
            <a:ext cx="974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Microbial Gene Annotation Workflow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A0E5A1-18D7-A7D4-A3EA-4761AF612CB6}"/>
              </a:ext>
            </a:extLst>
          </p:cNvPr>
          <p:cNvSpPr txBox="1"/>
          <p:nvPr/>
        </p:nvSpPr>
        <p:spPr>
          <a:xfrm>
            <a:off x="1802644" y="5852101"/>
            <a:ext cx="9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p&lt;=0.05</a:t>
            </a:r>
            <a:endParaRPr lang="en-CH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3EAAD0-9D49-9C7C-81E1-F04EEE652D9C}"/>
              </a:ext>
            </a:extLst>
          </p:cNvPr>
          <p:cNvCxnSpPr>
            <a:cxnSpLocks/>
          </p:cNvCxnSpPr>
          <p:nvPr/>
        </p:nvCxnSpPr>
        <p:spPr>
          <a:xfrm>
            <a:off x="8932837" y="2541670"/>
            <a:ext cx="6053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C2D0AE-BF40-C231-18BB-211BEE87B6C6}"/>
              </a:ext>
            </a:extLst>
          </p:cNvPr>
          <p:cNvSpPr txBox="1"/>
          <p:nvPr/>
        </p:nvSpPr>
        <p:spPr>
          <a:xfrm>
            <a:off x="7220356" y="3545774"/>
            <a:ext cx="73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1134</a:t>
            </a:r>
            <a:endParaRPr lang="en-CH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4B51FD-752F-2C70-60C2-05E742B45A2F}"/>
              </a:ext>
            </a:extLst>
          </p:cNvPr>
          <p:cNvSpPr txBox="1"/>
          <p:nvPr/>
        </p:nvSpPr>
        <p:spPr>
          <a:xfrm>
            <a:off x="7032485" y="4243513"/>
            <a:ext cx="146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|log2 FC| &gt; </a:t>
            </a:r>
            <a:r>
              <a:rPr lang="en-HK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442366-F4C7-7232-207D-8276B6D862F9}"/>
              </a:ext>
            </a:extLst>
          </p:cNvPr>
          <p:cNvSpPr/>
          <p:nvPr/>
        </p:nvSpPr>
        <p:spPr>
          <a:xfrm>
            <a:off x="9536000" y="4475649"/>
            <a:ext cx="950026" cy="8075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53A34-E95C-DDA5-9C9F-AD3FD8281691}"/>
              </a:ext>
            </a:extLst>
          </p:cNvPr>
          <p:cNvSpPr txBox="1"/>
          <p:nvPr/>
        </p:nvSpPr>
        <p:spPr>
          <a:xfrm>
            <a:off x="9672566" y="4702714"/>
            <a:ext cx="676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68</a:t>
            </a:r>
            <a:endParaRPr lang="en-CH" sz="2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D01F06-1EAC-A9C8-F47B-E9DEFCA519FC}"/>
              </a:ext>
            </a:extLst>
          </p:cNvPr>
          <p:cNvCxnSpPr>
            <a:cxnSpLocks/>
          </p:cNvCxnSpPr>
          <p:nvPr/>
        </p:nvCxnSpPr>
        <p:spPr>
          <a:xfrm>
            <a:off x="8930689" y="4896359"/>
            <a:ext cx="6053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D961A-290E-6498-CE8E-F623C2FB2CC0}"/>
              </a:ext>
            </a:extLst>
          </p:cNvPr>
          <p:cNvCxnSpPr/>
          <p:nvPr/>
        </p:nvCxnSpPr>
        <p:spPr>
          <a:xfrm>
            <a:off x="8930689" y="2535201"/>
            <a:ext cx="0" cy="2367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E40D82-ED96-F17E-BA16-EEDA6119552A}"/>
              </a:ext>
            </a:extLst>
          </p:cNvPr>
          <p:cNvCxnSpPr>
            <a:cxnSpLocks/>
          </p:cNvCxnSpPr>
          <p:nvPr/>
        </p:nvCxnSpPr>
        <p:spPr>
          <a:xfrm>
            <a:off x="8079337" y="3745829"/>
            <a:ext cx="851352" cy="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ECB89A-98E7-0571-D3DD-E78C5188245B}"/>
              </a:ext>
            </a:extLst>
          </p:cNvPr>
          <p:cNvSpPr txBox="1"/>
          <p:nvPr/>
        </p:nvSpPr>
        <p:spPr>
          <a:xfrm>
            <a:off x="9536000" y="5450031"/>
            <a:ext cx="265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Antibiotic Resistance</a:t>
            </a:r>
            <a:r>
              <a:rPr lang="en-CH" b="1" dirty="0"/>
              <a:t> Genes (ARGs)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81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5000"/>
            <a:lumOff val="75000"/>
          </a:schemeClr>
        </a:solidFill>
        <a:ln w="2540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214</Words>
  <Application>Microsoft Office PowerPoint</Application>
  <PresentationFormat>宽屏</PresentationFormat>
  <Paragraphs>65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 Leping</dc:creator>
  <cp:lastModifiedBy>Jiaying Zheng</cp:lastModifiedBy>
  <cp:revision>129</cp:revision>
  <dcterms:created xsi:type="dcterms:W3CDTF">2024-11-19T12:30:31Z</dcterms:created>
  <dcterms:modified xsi:type="dcterms:W3CDTF">2025-02-26T02:29:11Z</dcterms:modified>
</cp:coreProperties>
</file>