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57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85046-2879-4222-856C-13163A716D4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HK"/>
        </a:p>
      </dgm:t>
    </dgm:pt>
    <dgm:pt modelId="{BF582117-4FA7-42E1-B09C-54C21AD194A4}">
      <dgm:prSet custT="1"/>
      <dgm:spPr/>
      <dgm:t>
        <a:bodyPr/>
        <a:lstStyle/>
        <a:p>
          <a:r>
            <a:rPr lang="en-US" sz="1400" b="0" i="0" baseline="0" dirty="0"/>
            <a:t>1. Only the first recorded flare event date is used for analysis.</a:t>
          </a:r>
          <a:endParaRPr lang="en-HK" sz="1400" dirty="0"/>
        </a:p>
      </dgm:t>
    </dgm:pt>
    <dgm:pt modelId="{AD33709E-9863-4496-9849-01A23445FA40}" type="parTrans" cxnId="{05D71E45-CACE-40E8-BB25-F295B2A90F25}">
      <dgm:prSet/>
      <dgm:spPr/>
      <dgm:t>
        <a:bodyPr/>
        <a:lstStyle/>
        <a:p>
          <a:endParaRPr lang="en-HK"/>
        </a:p>
      </dgm:t>
    </dgm:pt>
    <dgm:pt modelId="{C9550B04-77B5-44BC-AE16-FA1ED478A612}" type="sibTrans" cxnId="{05D71E45-CACE-40E8-BB25-F295B2A90F25}">
      <dgm:prSet/>
      <dgm:spPr/>
      <dgm:t>
        <a:bodyPr/>
        <a:lstStyle/>
        <a:p>
          <a:endParaRPr lang="en-HK"/>
        </a:p>
      </dgm:t>
    </dgm:pt>
    <dgm:pt modelId="{BBAAE856-7D30-4ACE-BB0D-C01FD9F4A441}">
      <dgm:prSet custT="1"/>
      <dgm:spPr/>
      <dgm:t>
        <a:bodyPr/>
        <a:lstStyle/>
        <a:p>
          <a:r>
            <a:rPr lang="en-US" sz="1400" b="0" i="0" baseline="0" dirty="0"/>
            <a:t>2. Patients who showed no progression and were lost to follow-up during the 5-year period have been excluded: CD058, CD077, CD111, HK1007, HK1021, HK1031, HK1084, ACC0107, ACC0085, ACC0118, ACC0072</a:t>
          </a:r>
          <a:endParaRPr lang="en-HK" sz="1400" dirty="0"/>
        </a:p>
      </dgm:t>
    </dgm:pt>
    <dgm:pt modelId="{8789AAA6-B59E-4510-AEF9-D5AE62F6B590}" type="parTrans" cxnId="{18518A4F-FCCB-4810-82E6-6CDC8310A8C9}">
      <dgm:prSet/>
      <dgm:spPr/>
      <dgm:t>
        <a:bodyPr/>
        <a:lstStyle/>
        <a:p>
          <a:endParaRPr lang="en-HK"/>
        </a:p>
      </dgm:t>
    </dgm:pt>
    <dgm:pt modelId="{ABB95E1D-1971-4893-BB89-C48205C6782F}" type="sibTrans" cxnId="{18518A4F-FCCB-4810-82E6-6CDC8310A8C9}">
      <dgm:prSet/>
      <dgm:spPr/>
      <dgm:t>
        <a:bodyPr/>
        <a:lstStyle/>
        <a:p>
          <a:endParaRPr lang="en-HK"/>
        </a:p>
      </dgm:t>
    </dgm:pt>
    <dgm:pt modelId="{BB92ABCF-901F-499E-9D68-7785703A192A}">
      <dgm:prSet custT="1"/>
      <dgm:spPr/>
      <dgm:t>
        <a:bodyPr/>
        <a:lstStyle/>
        <a:p>
          <a:r>
            <a:rPr lang="en-US" sz="1400" b="0" i="0" baseline="0" dirty="0"/>
            <a:t>3. When calculating flare times in months, for entries missing the exact day (only month and year available), I used the first day of the month as the default.</a:t>
          </a:r>
          <a:endParaRPr lang="en-HK" sz="1400" dirty="0"/>
        </a:p>
      </dgm:t>
    </dgm:pt>
    <dgm:pt modelId="{DC254077-9682-4AEC-852E-2531791D4496}" type="parTrans" cxnId="{82950DDC-C6AA-4BFD-88DE-E7D5306310E5}">
      <dgm:prSet/>
      <dgm:spPr/>
      <dgm:t>
        <a:bodyPr/>
        <a:lstStyle/>
        <a:p>
          <a:endParaRPr lang="en-HK"/>
        </a:p>
      </dgm:t>
    </dgm:pt>
    <dgm:pt modelId="{CCFDC81C-4D87-4ACB-9204-84F7CC62E65F}" type="sibTrans" cxnId="{82950DDC-C6AA-4BFD-88DE-E7D5306310E5}">
      <dgm:prSet/>
      <dgm:spPr/>
      <dgm:t>
        <a:bodyPr/>
        <a:lstStyle/>
        <a:p>
          <a:endParaRPr lang="en-HK"/>
        </a:p>
      </dgm:t>
    </dgm:pt>
    <dgm:pt modelId="{D527FC0D-1CE7-4AE4-BDA9-6E547E966BDD}">
      <dgm:prSet custT="1"/>
      <dgm:spPr/>
      <dgm:t>
        <a:bodyPr/>
        <a:lstStyle/>
        <a:p>
          <a:r>
            <a:rPr lang="en-US" sz="1400" b="0" i="0" baseline="0" dirty="0"/>
            <a:t>4. For patient HK1054, both medication and surgery times were recorded as May 2022. These dates have been standardized to May 1, 2022 (Reference #3).</a:t>
          </a:r>
          <a:endParaRPr lang="en-HK" sz="1400" dirty="0"/>
        </a:p>
      </dgm:t>
    </dgm:pt>
    <dgm:pt modelId="{F4AA64B2-8DF9-4708-A6C2-881BC1858F33}" type="parTrans" cxnId="{5D9CBEEE-A8A9-4732-81EC-357EBC79A117}">
      <dgm:prSet/>
      <dgm:spPr/>
      <dgm:t>
        <a:bodyPr/>
        <a:lstStyle/>
        <a:p>
          <a:endParaRPr lang="en-HK"/>
        </a:p>
      </dgm:t>
    </dgm:pt>
    <dgm:pt modelId="{373B3433-5335-4720-A75A-34F1F189C6E2}" type="sibTrans" cxnId="{5D9CBEEE-A8A9-4732-81EC-357EBC79A117}">
      <dgm:prSet/>
      <dgm:spPr/>
      <dgm:t>
        <a:bodyPr/>
        <a:lstStyle/>
        <a:p>
          <a:endParaRPr lang="en-HK"/>
        </a:p>
      </dgm:t>
    </dgm:pt>
    <dgm:pt modelId="{52606DF8-E8D8-4C64-8176-2048154B17AD}">
      <dgm:prSet custT="1"/>
      <dgm:spPr/>
      <dgm:t>
        <a:bodyPr/>
        <a:lstStyle/>
        <a:p>
          <a:r>
            <a:rPr lang="en-US" sz="1400" b="0" i="0" baseline="0" dirty="0"/>
            <a:t>5. A entry marked "n/a (*E admitted at </a:t>
          </a:r>
          <a:r>
            <a:rPr lang="en-US" sz="1400" b="0" i="0" baseline="0" dirty="0" err="1"/>
            <a:t>st.</a:t>
          </a:r>
          <a:r>
            <a:rPr lang="en-US" sz="1400" b="0" i="0" baseline="0" dirty="0"/>
            <a:t> T, only known Abx was given)" in "</a:t>
          </a:r>
          <a:r>
            <a:rPr lang="en-US" sz="1400" b="0" i="0" baseline="0" dirty="0" err="1"/>
            <a:t>Flare_requiring_oral_IV_Steroids_Hospitalisation</a:t>
          </a:r>
          <a:r>
            <a:rPr lang="en-US" sz="1400" b="0" i="0" baseline="0" dirty="0"/>
            <a:t> (1: Yes; 0: No)", there is a relevant date but no clear classification. We are currently treating it as 1.</a:t>
          </a:r>
          <a:endParaRPr lang="en-HK" sz="1400" dirty="0"/>
        </a:p>
      </dgm:t>
    </dgm:pt>
    <dgm:pt modelId="{7C621C3F-7F9D-450B-81F4-690855AE160F}" type="parTrans" cxnId="{FA991C19-FDC2-4953-A11D-D50BBAA1EB07}">
      <dgm:prSet/>
      <dgm:spPr/>
      <dgm:t>
        <a:bodyPr/>
        <a:lstStyle/>
        <a:p>
          <a:endParaRPr lang="en-HK"/>
        </a:p>
      </dgm:t>
    </dgm:pt>
    <dgm:pt modelId="{5C3CDB4A-C5A4-45BE-9067-33E321C40AF2}" type="sibTrans" cxnId="{FA991C19-FDC2-4953-A11D-D50BBAA1EB07}">
      <dgm:prSet/>
      <dgm:spPr/>
      <dgm:t>
        <a:bodyPr/>
        <a:lstStyle/>
        <a:p>
          <a:endParaRPr lang="en-HK"/>
        </a:p>
      </dgm:t>
    </dgm:pt>
    <dgm:pt modelId="{5AF622E2-428E-4095-9841-08A2B3B15EFB}">
      <dgm:prSet custT="1"/>
      <dgm:spPr/>
      <dgm:t>
        <a:bodyPr/>
        <a:lstStyle/>
        <a:p>
          <a:r>
            <a:rPr lang="en-US" sz="1400" b="0" i="0" baseline="0" dirty="0"/>
            <a:t>6. In the "New drug use" column, some entries contain drug names (should be 0/1). Should these be converted to 1?</a:t>
          </a:r>
          <a:endParaRPr lang="en-HK" sz="1400" dirty="0"/>
        </a:p>
      </dgm:t>
    </dgm:pt>
    <dgm:pt modelId="{3E24F25F-8A1F-476D-B7A6-01991D85C1E2}" type="parTrans" cxnId="{78AD5251-6161-4DA3-80CD-DB3AD7250ED4}">
      <dgm:prSet/>
      <dgm:spPr/>
      <dgm:t>
        <a:bodyPr/>
        <a:lstStyle/>
        <a:p>
          <a:endParaRPr lang="en-HK"/>
        </a:p>
      </dgm:t>
    </dgm:pt>
    <dgm:pt modelId="{3F286628-960D-4FF5-9EEF-3B056C5DE9D5}" type="sibTrans" cxnId="{78AD5251-6161-4DA3-80CD-DB3AD7250ED4}">
      <dgm:prSet/>
      <dgm:spPr/>
      <dgm:t>
        <a:bodyPr/>
        <a:lstStyle/>
        <a:p>
          <a:endParaRPr lang="en-HK"/>
        </a:p>
      </dgm:t>
    </dgm:pt>
    <dgm:pt modelId="{65D87BA6-3E8F-4C0D-859D-FD587EE548D7}">
      <dgm:prSet custT="1"/>
      <dgm:spPr/>
      <dgm:t>
        <a:bodyPr/>
        <a:lstStyle/>
        <a:p>
          <a:r>
            <a:rPr lang="en-US" sz="1400" b="0" i="0" baseline="0" dirty="0"/>
            <a:t>7. Should the dates be matched with the Flare column or the Steroid column? </a:t>
          </a:r>
          <a:r>
            <a:rPr lang="en-US" altLang="zh-CN" sz="1400" b="0" i="0" baseline="0" dirty="0"/>
            <a:t>D</a:t>
          </a:r>
          <a:r>
            <a:rPr lang="en-US" sz="1400" b="0" i="0" baseline="0" dirty="0"/>
            <a:t>ates align completely with Steroid entries and mostly with Flare entries. </a:t>
          </a:r>
          <a:r>
            <a:rPr lang="en-US" altLang="zh-CN" sz="1400" b="0" i="0" baseline="0" dirty="0"/>
            <a:t>Currently, we use Flare column to classify the samples.</a:t>
          </a:r>
          <a:endParaRPr lang="en-HK" sz="1400" dirty="0"/>
        </a:p>
      </dgm:t>
    </dgm:pt>
    <dgm:pt modelId="{AE1B1306-4DC0-4BEF-8A5D-5735DFC81654}" type="parTrans" cxnId="{40E08ED5-7F32-4F62-9BB9-64E718BB466E}">
      <dgm:prSet/>
      <dgm:spPr/>
      <dgm:t>
        <a:bodyPr/>
        <a:lstStyle/>
        <a:p>
          <a:endParaRPr lang="en-HK"/>
        </a:p>
      </dgm:t>
    </dgm:pt>
    <dgm:pt modelId="{389CFAA8-1DF8-4A7D-B8A2-D4106A2833EF}" type="sibTrans" cxnId="{40E08ED5-7F32-4F62-9BB9-64E718BB466E}">
      <dgm:prSet/>
      <dgm:spPr/>
      <dgm:t>
        <a:bodyPr/>
        <a:lstStyle/>
        <a:p>
          <a:endParaRPr lang="en-HK"/>
        </a:p>
      </dgm:t>
    </dgm:pt>
    <dgm:pt modelId="{E4F62B58-BA0D-49C2-AB9D-F71AE9F29AC7}">
      <dgm:prSet custT="1"/>
      <dgm:spPr/>
      <dgm:t>
        <a:bodyPr/>
        <a:lstStyle/>
        <a:p>
          <a:r>
            <a:rPr lang="en-US" sz="1400" b="0" i="0" baseline="0" dirty="0"/>
            <a:t>8. Some samples show zero intervals in medication progressions.</a:t>
          </a:r>
          <a:br>
            <a:rPr lang="en-US" sz="1400" b="0" i="0" baseline="0" dirty="0"/>
          </a:br>
          <a:r>
            <a:rPr lang="en-US" sz="1400" b="0" i="0" baseline="0" dirty="0"/>
            <a:t>(So strange…)</a:t>
          </a:r>
          <a:endParaRPr lang="en-HK" sz="1400" dirty="0"/>
        </a:p>
      </dgm:t>
    </dgm:pt>
    <dgm:pt modelId="{AA1E9B8D-4D20-44F8-B345-0615EA983E89}" type="parTrans" cxnId="{0828442C-DAAD-4161-AECD-E10CAE6D0148}">
      <dgm:prSet/>
      <dgm:spPr/>
      <dgm:t>
        <a:bodyPr/>
        <a:lstStyle/>
        <a:p>
          <a:endParaRPr lang="en-HK"/>
        </a:p>
      </dgm:t>
    </dgm:pt>
    <dgm:pt modelId="{595FD59B-4F72-4827-A794-F9592BEBDFFC}" type="sibTrans" cxnId="{0828442C-DAAD-4161-AECD-E10CAE6D0148}">
      <dgm:prSet/>
      <dgm:spPr/>
      <dgm:t>
        <a:bodyPr/>
        <a:lstStyle/>
        <a:p>
          <a:endParaRPr lang="en-HK"/>
        </a:p>
      </dgm:t>
    </dgm:pt>
    <dgm:pt modelId="{F2046E71-8537-465E-8FD0-D05AB09C39EF}" type="pres">
      <dgm:prSet presAssocID="{88685046-2879-4222-856C-13163A716D46}" presName="vert0" presStyleCnt="0">
        <dgm:presLayoutVars>
          <dgm:dir/>
          <dgm:animOne val="branch"/>
          <dgm:animLvl val="lvl"/>
        </dgm:presLayoutVars>
      </dgm:prSet>
      <dgm:spPr/>
    </dgm:pt>
    <dgm:pt modelId="{BE04CFDA-11D2-40BB-B874-59E6B8596B37}" type="pres">
      <dgm:prSet presAssocID="{BF582117-4FA7-42E1-B09C-54C21AD194A4}" presName="thickLine" presStyleLbl="alignNode1" presStyleIdx="0" presStyleCnt="8"/>
      <dgm:spPr/>
    </dgm:pt>
    <dgm:pt modelId="{28C52584-AD48-4235-AE45-21E3A74198FC}" type="pres">
      <dgm:prSet presAssocID="{BF582117-4FA7-42E1-B09C-54C21AD194A4}" presName="horz1" presStyleCnt="0"/>
      <dgm:spPr/>
    </dgm:pt>
    <dgm:pt modelId="{F1F573FC-E863-404D-892C-70D77F1C7407}" type="pres">
      <dgm:prSet presAssocID="{BF582117-4FA7-42E1-B09C-54C21AD194A4}" presName="tx1" presStyleLbl="revTx" presStyleIdx="0" presStyleCnt="8"/>
      <dgm:spPr/>
    </dgm:pt>
    <dgm:pt modelId="{7529E6FC-C3A3-4479-BA2E-8416261F0EA9}" type="pres">
      <dgm:prSet presAssocID="{BF582117-4FA7-42E1-B09C-54C21AD194A4}" presName="vert1" presStyleCnt="0"/>
      <dgm:spPr/>
    </dgm:pt>
    <dgm:pt modelId="{BB76C47C-62DA-4C0A-AC9F-39821FD50179}" type="pres">
      <dgm:prSet presAssocID="{BBAAE856-7D30-4ACE-BB0D-C01FD9F4A441}" presName="thickLine" presStyleLbl="alignNode1" presStyleIdx="1" presStyleCnt="8"/>
      <dgm:spPr/>
    </dgm:pt>
    <dgm:pt modelId="{95665848-4296-413E-ABAF-5CD875BB01E6}" type="pres">
      <dgm:prSet presAssocID="{BBAAE856-7D30-4ACE-BB0D-C01FD9F4A441}" presName="horz1" presStyleCnt="0"/>
      <dgm:spPr/>
    </dgm:pt>
    <dgm:pt modelId="{558C2C7B-E1D9-4972-8681-2EB5508316DC}" type="pres">
      <dgm:prSet presAssocID="{BBAAE856-7D30-4ACE-BB0D-C01FD9F4A441}" presName="tx1" presStyleLbl="revTx" presStyleIdx="1" presStyleCnt="8"/>
      <dgm:spPr/>
    </dgm:pt>
    <dgm:pt modelId="{F632EB72-98BA-4276-AB21-6E1C7EE1877A}" type="pres">
      <dgm:prSet presAssocID="{BBAAE856-7D30-4ACE-BB0D-C01FD9F4A441}" presName="vert1" presStyleCnt="0"/>
      <dgm:spPr/>
    </dgm:pt>
    <dgm:pt modelId="{10737CEC-6C00-480B-831A-77CDD7A87587}" type="pres">
      <dgm:prSet presAssocID="{BB92ABCF-901F-499E-9D68-7785703A192A}" presName="thickLine" presStyleLbl="alignNode1" presStyleIdx="2" presStyleCnt="8"/>
      <dgm:spPr/>
    </dgm:pt>
    <dgm:pt modelId="{A3700195-F8B3-4C4C-B71E-ADB70996A590}" type="pres">
      <dgm:prSet presAssocID="{BB92ABCF-901F-499E-9D68-7785703A192A}" presName="horz1" presStyleCnt="0"/>
      <dgm:spPr/>
    </dgm:pt>
    <dgm:pt modelId="{BA9EDBA1-F955-43F7-8D39-D656317335F2}" type="pres">
      <dgm:prSet presAssocID="{BB92ABCF-901F-499E-9D68-7785703A192A}" presName="tx1" presStyleLbl="revTx" presStyleIdx="2" presStyleCnt="8"/>
      <dgm:spPr/>
    </dgm:pt>
    <dgm:pt modelId="{F1C980F5-2EDB-4FA0-A14C-7CDF6D199AB9}" type="pres">
      <dgm:prSet presAssocID="{BB92ABCF-901F-499E-9D68-7785703A192A}" presName="vert1" presStyleCnt="0"/>
      <dgm:spPr/>
    </dgm:pt>
    <dgm:pt modelId="{09955987-465C-4901-953B-D6FA7161CBC6}" type="pres">
      <dgm:prSet presAssocID="{D527FC0D-1CE7-4AE4-BDA9-6E547E966BDD}" presName="thickLine" presStyleLbl="alignNode1" presStyleIdx="3" presStyleCnt="8"/>
      <dgm:spPr/>
    </dgm:pt>
    <dgm:pt modelId="{B807C1CD-F2CC-4C4B-AA9B-764D05384AE0}" type="pres">
      <dgm:prSet presAssocID="{D527FC0D-1CE7-4AE4-BDA9-6E547E966BDD}" presName="horz1" presStyleCnt="0"/>
      <dgm:spPr/>
    </dgm:pt>
    <dgm:pt modelId="{DAABB7A2-364C-431A-AACA-935A114AE2AE}" type="pres">
      <dgm:prSet presAssocID="{D527FC0D-1CE7-4AE4-BDA9-6E547E966BDD}" presName="tx1" presStyleLbl="revTx" presStyleIdx="3" presStyleCnt="8"/>
      <dgm:spPr/>
    </dgm:pt>
    <dgm:pt modelId="{1EA125B2-D053-4934-AB02-6E4F138736B1}" type="pres">
      <dgm:prSet presAssocID="{D527FC0D-1CE7-4AE4-BDA9-6E547E966BDD}" presName="vert1" presStyleCnt="0"/>
      <dgm:spPr/>
    </dgm:pt>
    <dgm:pt modelId="{A5DF98B6-7B02-42F5-A751-98F066C67211}" type="pres">
      <dgm:prSet presAssocID="{52606DF8-E8D8-4C64-8176-2048154B17AD}" presName="thickLine" presStyleLbl="alignNode1" presStyleIdx="4" presStyleCnt="8"/>
      <dgm:spPr/>
    </dgm:pt>
    <dgm:pt modelId="{B84B4EB2-604E-479F-AB63-A29364CF2548}" type="pres">
      <dgm:prSet presAssocID="{52606DF8-E8D8-4C64-8176-2048154B17AD}" presName="horz1" presStyleCnt="0"/>
      <dgm:spPr/>
    </dgm:pt>
    <dgm:pt modelId="{E51D71AB-64BD-4854-A6A1-8B912B43CB64}" type="pres">
      <dgm:prSet presAssocID="{52606DF8-E8D8-4C64-8176-2048154B17AD}" presName="tx1" presStyleLbl="revTx" presStyleIdx="4" presStyleCnt="8"/>
      <dgm:spPr/>
    </dgm:pt>
    <dgm:pt modelId="{B837D735-A772-4F3F-9FCF-5A92150F5330}" type="pres">
      <dgm:prSet presAssocID="{52606DF8-E8D8-4C64-8176-2048154B17AD}" presName="vert1" presStyleCnt="0"/>
      <dgm:spPr/>
    </dgm:pt>
    <dgm:pt modelId="{6189CEEF-F36A-46EC-B6AA-570C354668A4}" type="pres">
      <dgm:prSet presAssocID="{5AF622E2-428E-4095-9841-08A2B3B15EFB}" presName="thickLine" presStyleLbl="alignNode1" presStyleIdx="5" presStyleCnt="8"/>
      <dgm:spPr/>
    </dgm:pt>
    <dgm:pt modelId="{4B5EFEE9-1D29-4670-81F7-1A1A32AB32AC}" type="pres">
      <dgm:prSet presAssocID="{5AF622E2-428E-4095-9841-08A2B3B15EFB}" presName="horz1" presStyleCnt="0"/>
      <dgm:spPr/>
    </dgm:pt>
    <dgm:pt modelId="{12E2811B-0E42-4CA2-B088-F1D3E2F3E25A}" type="pres">
      <dgm:prSet presAssocID="{5AF622E2-428E-4095-9841-08A2B3B15EFB}" presName="tx1" presStyleLbl="revTx" presStyleIdx="5" presStyleCnt="8"/>
      <dgm:spPr/>
    </dgm:pt>
    <dgm:pt modelId="{A98CC3D5-AC10-4F16-AA15-9E8F868EBCDA}" type="pres">
      <dgm:prSet presAssocID="{5AF622E2-428E-4095-9841-08A2B3B15EFB}" presName="vert1" presStyleCnt="0"/>
      <dgm:spPr/>
    </dgm:pt>
    <dgm:pt modelId="{537C8C76-B8FA-4BC1-B5EF-203E59E0A51B}" type="pres">
      <dgm:prSet presAssocID="{65D87BA6-3E8F-4C0D-859D-FD587EE548D7}" presName="thickLine" presStyleLbl="alignNode1" presStyleIdx="6" presStyleCnt="8"/>
      <dgm:spPr/>
    </dgm:pt>
    <dgm:pt modelId="{6F1BDA2F-AE10-40FB-83C3-7BF3017E9455}" type="pres">
      <dgm:prSet presAssocID="{65D87BA6-3E8F-4C0D-859D-FD587EE548D7}" presName="horz1" presStyleCnt="0"/>
      <dgm:spPr/>
    </dgm:pt>
    <dgm:pt modelId="{15CF634D-A481-4A6F-A5E3-D1EBE1E74FB3}" type="pres">
      <dgm:prSet presAssocID="{65D87BA6-3E8F-4C0D-859D-FD587EE548D7}" presName="tx1" presStyleLbl="revTx" presStyleIdx="6" presStyleCnt="8"/>
      <dgm:spPr/>
    </dgm:pt>
    <dgm:pt modelId="{179DC5A0-A17E-4309-93C2-8CEF7D24A64C}" type="pres">
      <dgm:prSet presAssocID="{65D87BA6-3E8F-4C0D-859D-FD587EE548D7}" presName="vert1" presStyleCnt="0"/>
      <dgm:spPr/>
    </dgm:pt>
    <dgm:pt modelId="{F73B0E87-97C3-44BD-99D7-C394230C6023}" type="pres">
      <dgm:prSet presAssocID="{E4F62B58-BA0D-49C2-AB9D-F71AE9F29AC7}" presName="thickLine" presStyleLbl="alignNode1" presStyleIdx="7" presStyleCnt="8"/>
      <dgm:spPr/>
    </dgm:pt>
    <dgm:pt modelId="{8757E66B-367E-4832-A8FA-2162262C593A}" type="pres">
      <dgm:prSet presAssocID="{E4F62B58-BA0D-49C2-AB9D-F71AE9F29AC7}" presName="horz1" presStyleCnt="0"/>
      <dgm:spPr/>
    </dgm:pt>
    <dgm:pt modelId="{F5B5DB25-7D7B-4D53-9F99-7EFEFA7F5D30}" type="pres">
      <dgm:prSet presAssocID="{E4F62B58-BA0D-49C2-AB9D-F71AE9F29AC7}" presName="tx1" presStyleLbl="revTx" presStyleIdx="7" presStyleCnt="8"/>
      <dgm:spPr/>
    </dgm:pt>
    <dgm:pt modelId="{7B978A73-9CBA-4626-92A8-9C1BE6F66EDB}" type="pres">
      <dgm:prSet presAssocID="{E4F62B58-BA0D-49C2-AB9D-F71AE9F29AC7}" presName="vert1" presStyleCnt="0"/>
      <dgm:spPr/>
    </dgm:pt>
  </dgm:ptLst>
  <dgm:cxnLst>
    <dgm:cxn modelId="{08327F0D-A660-49BC-A686-57C1B3712A11}" type="presOf" srcId="{D527FC0D-1CE7-4AE4-BDA9-6E547E966BDD}" destId="{DAABB7A2-364C-431A-AACA-935A114AE2AE}" srcOrd="0" destOrd="0" presId="urn:microsoft.com/office/officeart/2008/layout/LinedList"/>
    <dgm:cxn modelId="{A9AE5410-2CB3-4DAF-98DA-D424F2C768CD}" type="presOf" srcId="{BF582117-4FA7-42E1-B09C-54C21AD194A4}" destId="{F1F573FC-E863-404D-892C-70D77F1C7407}" srcOrd="0" destOrd="0" presId="urn:microsoft.com/office/officeart/2008/layout/LinedList"/>
    <dgm:cxn modelId="{B2CA2111-40FD-427F-8044-0B5A4B7F843F}" type="presOf" srcId="{52606DF8-E8D8-4C64-8176-2048154B17AD}" destId="{E51D71AB-64BD-4854-A6A1-8B912B43CB64}" srcOrd="0" destOrd="0" presId="urn:microsoft.com/office/officeart/2008/layout/LinedList"/>
    <dgm:cxn modelId="{FA991C19-FDC2-4953-A11D-D50BBAA1EB07}" srcId="{88685046-2879-4222-856C-13163A716D46}" destId="{52606DF8-E8D8-4C64-8176-2048154B17AD}" srcOrd="4" destOrd="0" parTransId="{7C621C3F-7F9D-450B-81F4-690855AE160F}" sibTransId="{5C3CDB4A-C5A4-45BE-9067-33E321C40AF2}"/>
    <dgm:cxn modelId="{6F2C781C-BDF3-4031-A70B-7721EC5490E1}" type="presOf" srcId="{BB92ABCF-901F-499E-9D68-7785703A192A}" destId="{BA9EDBA1-F955-43F7-8D39-D656317335F2}" srcOrd="0" destOrd="0" presId="urn:microsoft.com/office/officeart/2008/layout/LinedList"/>
    <dgm:cxn modelId="{0828442C-DAAD-4161-AECD-E10CAE6D0148}" srcId="{88685046-2879-4222-856C-13163A716D46}" destId="{E4F62B58-BA0D-49C2-AB9D-F71AE9F29AC7}" srcOrd="7" destOrd="0" parTransId="{AA1E9B8D-4D20-44F8-B345-0615EA983E89}" sibTransId="{595FD59B-4F72-4827-A794-F9592BEBDFFC}"/>
    <dgm:cxn modelId="{6CD2342D-7978-43EF-B96B-A8147CB4883B}" type="presOf" srcId="{88685046-2879-4222-856C-13163A716D46}" destId="{F2046E71-8537-465E-8FD0-D05AB09C39EF}" srcOrd="0" destOrd="0" presId="urn:microsoft.com/office/officeart/2008/layout/LinedList"/>
    <dgm:cxn modelId="{05D71E45-CACE-40E8-BB25-F295B2A90F25}" srcId="{88685046-2879-4222-856C-13163A716D46}" destId="{BF582117-4FA7-42E1-B09C-54C21AD194A4}" srcOrd="0" destOrd="0" parTransId="{AD33709E-9863-4496-9849-01A23445FA40}" sibTransId="{C9550B04-77B5-44BC-AE16-FA1ED478A612}"/>
    <dgm:cxn modelId="{18518A4F-FCCB-4810-82E6-6CDC8310A8C9}" srcId="{88685046-2879-4222-856C-13163A716D46}" destId="{BBAAE856-7D30-4ACE-BB0D-C01FD9F4A441}" srcOrd="1" destOrd="0" parTransId="{8789AAA6-B59E-4510-AEF9-D5AE62F6B590}" sibTransId="{ABB95E1D-1971-4893-BB89-C48205C6782F}"/>
    <dgm:cxn modelId="{78AD5251-6161-4DA3-80CD-DB3AD7250ED4}" srcId="{88685046-2879-4222-856C-13163A716D46}" destId="{5AF622E2-428E-4095-9841-08A2B3B15EFB}" srcOrd="5" destOrd="0" parTransId="{3E24F25F-8A1F-476D-B7A6-01991D85C1E2}" sibTransId="{3F286628-960D-4FF5-9EEF-3B056C5DE9D5}"/>
    <dgm:cxn modelId="{73B5F872-E53A-4AAE-A4E4-FC6584C9B8E1}" type="presOf" srcId="{BBAAE856-7D30-4ACE-BB0D-C01FD9F4A441}" destId="{558C2C7B-E1D9-4972-8681-2EB5508316DC}" srcOrd="0" destOrd="0" presId="urn:microsoft.com/office/officeart/2008/layout/LinedList"/>
    <dgm:cxn modelId="{41F0D977-35FA-46DD-8058-5023C57B5606}" type="presOf" srcId="{E4F62B58-BA0D-49C2-AB9D-F71AE9F29AC7}" destId="{F5B5DB25-7D7B-4D53-9F99-7EFEFA7F5D30}" srcOrd="0" destOrd="0" presId="urn:microsoft.com/office/officeart/2008/layout/LinedList"/>
    <dgm:cxn modelId="{40E08ED5-7F32-4F62-9BB9-64E718BB466E}" srcId="{88685046-2879-4222-856C-13163A716D46}" destId="{65D87BA6-3E8F-4C0D-859D-FD587EE548D7}" srcOrd="6" destOrd="0" parTransId="{AE1B1306-4DC0-4BEF-8A5D-5735DFC81654}" sibTransId="{389CFAA8-1DF8-4A7D-B8A2-D4106A2833EF}"/>
    <dgm:cxn modelId="{82950DDC-C6AA-4BFD-88DE-E7D5306310E5}" srcId="{88685046-2879-4222-856C-13163A716D46}" destId="{BB92ABCF-901F-499E-9D68-7785703A192A}" srcOrd="2" destOrd="0" parTransId="{DC254077-9682-4AEC-852E-2531791D4496}" sibTransId="{CCFDC81C-4D87-4ACB-9204-84F7CC62E65F}"/>
    <dgm:cxn modelId="{5D9CBEEE-A8A9-4732-81EC-357EBC79A117}" srcId="{88685046-2879-4222-856C-13163A716D46}" destId="{D527FC0D-1CE7-4AE4-BDA9-6E547E966BDD}" srcOrd="3" destOrd="0" parTransId="{F4AA64B2-8DF9-4708-A6C2-881BC1858F33}" sibTransId="{373B3433-5335-4720-A75A-34F1F189C6E2}"/>
    <dgm:cxn modelId="{DC3C6BF0-1886-4DAC-BDEB-A7E8862687E4}" type="presOf" srcId="{65D87BA6-3E8F-4C0D-859D-FD587EE548D7}" destId="{15CF634D-A481-4A6F-A5E3-D1EBE1E74FB3}" srcOrd="0" destOrd="0" presId="urn:microsoft.com/office/officeart/2008/layout/LinedList"/>
    <dgm:cxn modelId="{A02B89FA-DD87-4C8C-9C23-E125B8D3C506}" type="presOf" srcId="{5AF622E2-428E-4095-9841-08A2B3B15EFB}" destId="{12E2811B-0E42-4CA2-B088-F1D3E2F3E25A}" srcOrd="0" destOrd="0" presId="urn:microsoft.com/office/officeart/2008/layout/LinedList"/>
    <dgm:cxn modelId="{802FD9F8-BC3F-4DA2-93C7-24FE3E750E40}" type="presParOf" srcId="{F2046E71-8537-465E-8FD0-D05AB09C39EF}" destId="{BE04CFDA-11D2-40BB-B874-59E6B8596B37}" srcOrd="0" destOrd="0" presId="urn:microsoft.com/office/officeart/2008/layout/LinedList"/>
    <dgm:cxn modelId="{1AF18ED3-F1F9-4316-86E2-58B51AD35C85}" type="presParOf" srcId="{F2046E71-8537-465E-8FD0-D05AB09C39EF}" destId="{28C52584-AD48-4235-AE45-21E3A74198FC}" srcOrd="1" destOrd="0" presId="urn:microsoft.com/office/officeart/2008/layout/LinedList"/>
    <dgm:cxn modelId="{BEDA8AFB-732C-413D-8487-9C6071526224}" type="presParOf" srcId="{28C52584-AD48-4235-AE45-21E3A74198FC}" destId="{F1F573FC-E863-404D-892C-70D77F1C7407}" srcOrd="0" destOrd="0" presId="urn:microsoft.com/office/officeart/2008/layout/LinedList"/>
    <dgm:cxn modelId="{6D8E2364-80B9-4988-BAD5-F3B7744A948C}" type="presParOf" srcId="{28C52584-AD48-4235-AE45-21E3A74198FC}" destId="{7529E6FC-C3A3-4479-BA2E-8416261F0EA9}" srcOrd="1" destOrd="0" presId="urn:microsoft.com/office/officeart/2008/layout/LinedList"/>
    <dgm:cxn modelId="{53809D5F-2D4F-4BBA-891E-4841E629D627}" type="presParOf" srcId="{F2046E71-8537-465E-8FD0-D05AB09C39EF}" destId="{BB76C47C-62DA-4C0A-AC9F-39821FD50179}" srcOrd="2" destOrd="0" presId="urn:microsoft.com/office/officeart/2008/layout/LinedList"/>
    <dgm:cxn modelId="{4292B6A7-42CA-45A6-A0E3-F1E45B2B4761}" type="presParOf" srcId="{F2046E71-8537-465E-8FD0-D05AB09C39EF}" destId="{95665848-4296-413E-ABAF-5CD875BB01E6}" srcOrd="3" destOrd="0" presId="urn:microsoft.com/office/officeart/2008/layout/LinedList"/>
    <dgm:cxn modelId="{050C334B-1346-4B8B-895A-6A2355E35D6B}" type="presParOf" srcId="{95665848-4296-413E-ABAF-5CD875BB01E6}" destId="{558C2C7B-E1D9-4972-8681-2EB5508316DC}" srcOrd="0" destOrd="0" presId="urn:microsoft.com/office/officeart/2008/layout/LinedList"/>
    <dgm:cxn modelId="{316D9E9B-830D-4BAE-BE68-486C7F0C76B5}" type="presParOf" srcId="{95665848-4296-413E-ABAF-5CD875BB01E6}" destId="{F632EB72-98BA-4276-AB21-6E1C7EE1877A}" srcOrd="1" destOrd="0" presId="urn:microsoft.com/office/officeart/2008/layout/LinedList"/>
    <dgm:cxn modelId="{858346A2-CE92-49A3-BEB5-6AC3C7F525D8}" type="presParOf" srcId="{F2046E71-8537-465E-8FD0-D05AB09C39EF}" destId="{10737CEC-6C00-480B-831A-77CDD7A87587}" srcOrd="4" destOrd="0" presId="urn:microsoft.com/office/officeart/2008/layout/LinedList"/>
    <dgm:cxn modelId="{91F7D5F6-9287-4A29-943E-8241A92A83B7}" type="presParOf" srcId="{F2046E71-8537-465E-8FD0-D05AB09C39EF}" destId="{A3700195-F8B3-4C4C-B71E-ADB70996A590}" srcOrd="5" destOrd="0" presId="urn:microsoft.com/office/officeart/2008/layout/LinedList"/>
    <dgm:cxn modelId="{D1642A0F-E661-4E3D-9F8A-3C1D2776806A}" type="presParOf" srcId="{A3700195-F8B3-4C4C-B71E-ADB70996A590}" destId="{BA9EDBA1-F955-43F7-8D39-D656317335F2}" srcOrd="0" destOrd="0" presId="urn:microsoft.com/office/officeart/2008/layout/LinedList"/>
    <dgm:cxn modelId="{63DB4B0A-9385-44D4-99C9-0D07DABD94D6}" type="presParOf" srcId="{A3700195-F8B3-4C4C-B71E-ADB70996A590}" destId="{F1C980F5-2EDB-4FA0-A14C-7CDF6D199AB9}" srcOrd="1" destOrd="0" presId="urn:microsoft.com/office/officeart/2008/layout/LinedList"/>
    <dgm:cxn modelId="{35523EA2-DC7B-4D15-A356-BA43F510811B}" type="presParOf" srcId="{F2046E71-8537-465E-8FD0-D05AB09C39EF}" destId="{09955987-465C-4901-953B-D6FA7161CBC6}" srcOrd="6" destOrd="0" presId="urn:microsoft.com/office/officeart/2008/layout/LinedList"/>
    <dgm:cxn modelId="{2E89D17F-DB7F-4491-93BB-4C35C6463748}" type="presParOf" srcId="{F2046E71-8537-465E-8FD0-D05AB09C39EF}" destId="{B807C1CD-F2CC-4C4B-AA9B-764D05384AE0}" srcOrd="7" destOrd="0" presId="urn:microsoft.com/office/officeart/2008/layout/LinedList"/>
    <dgm:cxn modelId="{8165A1FF-F59C-4D6E-A37D-AE7296423C8F}" type="presParOf" srcId="{B807C1CD-F2CC-4C4B-AA9B-764D05384AE0}" destId="{DAABB7A2-364C-431A-AACA-935A114AE2AE}" srcOrd="0" destOrd="0" presId="urn:microsoft.com/office/officeart/2008/layout/LinedList"/>
    <dgm:cxn modelId="{5D992C83-C152-45EF-84F6-127E22FA4C85}" type="presParOf" srcId="{B807C1CD-F2CC-4C4B-AA9B-764D05384AE0}" destId="{1EA125B2-D053-4934-AB02-6E4F138736B1}" srcOrd="1" destOrd="0" presId="urn:microsoft.com/office/officeart/2008/layout/LinedList"/>
    <dgm:cxn modelId="{E7674DD2-561C-4A0E-988F-1B77C2552853}" type="presParOf" srcId="{F2046E71-8537-465E-8FD0-D05AB09C39EF}" destId="{A5DF98B6-7B02-42F5-A751-98F066C67211}" srcOrd="8" destOrd="0" presId="urn:microsoft.com/office/officeart/2008/layout/LinedList"/>
    <dgm:cxn modelId="{40DEFB8E-34A3-4762-BDD6-48A8455C3C12}" type="presParOf" srcId="{F2046E71-8537-465E-8FD0-D05AB09C39EF}" destId="{B84B4EB2-604E-479F-AB63-A29364CF2548}" srcOrd="9" destOrd="0" presId="urn:microsoft.com/office/officeart/2008/layout/LinedList"/>
    <dgm:cxn modelId="{E985FCD5-AC7A-4A90-8BFE-F8F54A1B820F}" type="presParOf" srcId="{B84B4EB2-604E-479F-AB63-A29364CF2548}" destId="{E51D71AB-64BD-4854-A6A1-8B912B43CB64}" srcOrd="0" destOrd="0" presId="urn:microsoft.com/office/officeart/2008/layout/LinedList"/>
    <dgm:cxn modelId="{E54DCA76-EC80-4C6A-B7C0-120777D4B163}" type="presParOf" srcId="{B84B4EB2-604E-479F-AB63-A29364CF2548}" destId="{B837D735-A772-4F3F-9FCF-5A92150F5330}" srcOrd="1" destOrd="0" presId="urn:microsoft.com/office/officeart/2008/layout/LinedList"/>
    <dgm:cxn modelId="{AECEE242-2655-4EB2-A1D1-49E7776EBCFF}" type="presParOf" srcId="{F2046E71-8537-465E-8FD0-D05AB09C39EF}" destId="{6189CEEF-F36A-46EC-B6AA-570C354668A4}" srcOrd="10" destOrd="0" presId="urn:microsoft.com/office/officeart/2008/layout/LinedList"/>
    <dgm:cxn modelId="{AA00CE80-57FA-433B-889A-C90DC9F9BF61}" type="presParOf" srcId="{F2046E71-8537-465E-8FD0-D05AB09C39EF}" destId="{4B5EFEE9-1D29-4670-81F7-1A1A32AB32AC}" srcOrd="11" destOrd="0" presId="urn:microsoft.com/office/officeart/2008/layout/LinedList"/>
    <dgm:cxn modelId="{0B0C1B97-6451-405A-ACA9-40E7E0AB3A3B}" type="presParOf" srcId="{4B5EFEE9-1D29-4670-81F7-1A1A32AB32AC}" destId="{12E2811B-0E42-4CA2-B088-F1D3E2F3E25A}" srcOrd="0" destOrd="0" presId="urn:microsoft.com/office/officeart/2008/layout/LinedList"/>
    <dgm:cxn modelId="{5BD97C39-F282-4203-9319-81AA9EC07FDB}" type="presParOf" srcId="{4B5EFEE9-1D29-4670-81F7-1A1A32AB32AC}" destId="{A98CC3D5-AC10-4F16-AA15-9E8F868EBCDA}" srcOrd="1" destOrd="0" presId="urn:microsoft.com/office/officeart/2008/layout/LinedList"/>
    <dgm:cxn modelId="{56511BA7-DCBF-4372-B349-479608F36C8A}" type="presParOf" srcId="{F2046E71-8537-465E-8FD0-D05AB09C39EF}" destId="{537C8C76-B8FA-4BC1-B5EF-203E59E0A51B}" srcOrd="12" destOrd="0" presId="urn:microsoft.com/office/officeart/2008/layout/LinedList"/>
    <dgm:cxn modelId="{772E8A70-F95A-4644-98E4-6A4BFB5475D1}" type="presParOf" srcId="{F2046E71-8537-465E-8FD0-D05AB09C39EF}" destId="{6F1BDA2F-AE10-40FB-83C3-7BF3017E9455}" srcOrd="13" destOrd="0" presId="urn:microsoft.com/office/officeart/2008/layout/LinedList"/>
    <dgm:cxn modelId="{95E4C005-96FD-40E6-B3D0-BBD3E2799391}" type="presParOf" srcId="{6F1BDA2F-AE10-40FB-83C3-7BF3017E9455}" destId="{15CF634D-A481-4A6F-A5E3-D1EBE1E74FB3}" srcOrd="0" destOrd="0" presId="urn:microsoft.com/office/officeart/2008/layout/LinedList"/>
    <dgm:cxn modelId="{7FD9275B-7072-415D-8B4C-79317B08B20D}" type="presParOf" srcId="{6F1BDA2F-AE10-40FB-83C3-7BF3017E9455}" destId="{179DC5A0-A17E-4309-93C2-8CEF7D24A64C}" srcOrd="1" destOrd="0" presId="urn:microsoft.com/office/officeart/2008/layout/LinedList"/>
    <dgm:cxn modelId="{CDFF65AD-5FF7-43DA-A1E9-D21B411AA5A3}" type="presParOf" srcId="{F2046E71-8537-465E-8FD0-D05AB09C39EF}" destId="{F73B0E87-97C3-44BD-99D7-C394230C6023}" srcOrd="14" destOrd="0" presId="urn:microsoft.com/office/officeart/2008/layout/LinedList"/>
    <dgm:cxn modelId="{9F2509B3-3301-4427-8D63-AF1ABA6BBD56}" type="presParOf" srcId="{F2046E71-8537-465E-8FD0-D05AB09C39EF}" destId="{8757E66B-367E-4832-A8FA-2162262C593A}" srcOrd="15" destOrd="0" presId="urn:microsoft.com/office/officeart/2008/layout/LinedList"/>
    <dgm:cxn modelId="{A656825C-2123-46D0-B8E0-5D719BA3D805}" type="presParOf" srcId="{8757E66B-367E-4832-A8FA-2162262C593A}" destId="{F5B5DB25-7D7B-4D53-9F99-7EFEFA7F5D30}" srcOrd="0" destOrd="0" presId="urn:microsoft.com/office/officeart/2008/layout/LinedList"/>
    <dgm:cxn modelId="{312EB4CE-7792-4877-8C66-B7EEF3A9C5CF}" type="presParOf" srcId="{8757E66B-367E-4832-A8FA-2162262C593A}" destId="{7B978A73-9CBA-4626-92A8-9C1BE6F66E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04CFDA-11D2-40BB-B874-59E6B8596B37}">
      <dsp:nvSpPr>
        <dsp:cNvPr id="0" name=""/>
        <dsp:cNvSpPr/>
      </dsp:nvSpPr>
      <dsp:spPr>
        <a:xfrm>
          <a:off x="0" y="0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573FC-E863-404D-892C-70D77F1C7407}">
      <dsp:nvSpPr>
        <dsp:cNvPr id="0" name=""/>
        <dsp:cNvSpPr/>
      </dsp:nvSpPr>
      <dsp:spPr>
        <a:xfrm>
          <a:off x="0" y="0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1. Only the first recorded flare event date is used for analysis.</a:t>
          </a:r>
          <a:endParaRPr lang="en-HK" sz="1400" kern="1200" dirty="0"/>
        </a:p>
      </dsp:txBody>
      <dsp:txXfrm>
        <a:off x="0" y="0"/>
        <a:ext cx="8137786" cy="683386"/>
      </dsp:txXfrm>
    </dsp:sp>
    <dsp:sp modelId="{BB76C47C-62DA-4C0A-AC9F-39821FD50179}">
      <dsp:nvSpPr>
        <dsp:cNvPr id="0" name=""/>
        <dsp:cNvSpPr/>
      </dsp:nvSpPr>
      <dsp:spPr>
        <a:xfrm>
          <a:off x="0" y="683386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C2C7B-E1D9-4972-8681-2EB5508316DC}">
      <dsp:nvSpPr>
        <dsp:cNvPr id="0" name=""/>
        <dsp:cNvSpPr/>
      </dsp:nvSpPr>
      <dsp:spPr>
        <a:xfrm>
          <a:off x="0" y="683386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2. Patients who showed no progression and were lost to follow-up during the 5-year period have been excluded: CD058, CD077, CD111, HK1007, HK1021, HK1031, HK1084, ACC0107, ACC0085, ACC0118, ACC0072</a:t>
          </a:r>
          <a:endParaRPr lang="en-HK" sz="1400" kern="1200" dirty="0"/>
        </a:p>
      </dsp:txBody>
      <dsp:txXfrm>
        <a:off x="0" y="683386"/>
        <a:ext cx="8137786" cy="683386"/>
      </dsp:txXfrm>
    </dsp:sp>
    <dsp:sp modelId="{10737CEC-6C00-480B-831A-77CDD7A87587}">
      <dsp:nvSpPr>
        <dsp:cNvPr id="0" name=""/>
        <dsp:cNvSpPr/>
      </dsp:nvSpPr>
      <dsp:spPr>
        <a:xfrm>
          <a:off x="0" y="1366772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EDBA1-F955-43F7-8D39-D656317335F2}">
      <dsp:nvSpPr>
        <dsp:cNvPr id="0" name=""/>
        <dsp:cNvSpPr/>
      </dsp:nvSpPr>
      <dsp:spPr>
        <a:xfrm>
          <a:off x="0" y="1366772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3. When calculating flare times in months, for entries missing the exact day (only month and year available), I used the first day of the month as the default.</a:t>
          </a:r>
          <a:endParaRPr lang="en-HK" sz="1400" kern="1200" dirty="0"/>
        </a:p>
      </dsp:txBody>
      <dsp:txXfrm>
        <a:off x="0" y="1366772"/>
        <a:ext cx="8137786" cy="683386"/>
      </dsp:txXfrm>
    </dsp:sp>
    <dsp:sp modelId="{09955987-465C-4901-953B-D6FA7161CBC6}">
      <dsp:nvSpPr>
        <dsp:cNvPr id="0" name=""/>
        <dsp:cNvSpPr/>
      </dsp:nvSpPr>
      <dsp:spPr>
        <a:xfrm>
          <a:off x="0" y="2050158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B7A2-364C-431A-AACA-935A114AE2AE}">
      <dsp:nvSpPr>
        <dsp:cNvPr id="0" name=""/>
        <dsp:cNvSpPr/>
      </dsp:nvSpPr>
      <dsp:spPr>
        <a:xfrm>
          <a:off x="0" y="2050158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4. For patient HK1054, both medication and surgery times were recorded as May 2022. These dates have been standardized to May 1, 2022 (Reference #3).</a:t>
          </a:r>
          <a:endParaRPr lang="en-HK" sz="1400" kern="1200" dirty="0"/>
        </a:p>
      </dsp:txBody>
      <dsp:txXfrm>
        <a:off x="0" y="2050158"/>
        <a:ext cx="8137786" cy="683386"/>
      </dsp:txXfrm>
    </dsp:sp>
    <dsp:sp modelId="{A5DF98B6-7B02-42F5-A751-98F066C67211}">
      <dsp:nvSpPr>
        <dsp:cNvPr id="0" name=""/>
        <dsp:cNvSpPr/>
      </dsp:nvSpPr>
      <dsp:spPr>
        <a:xfrm>
          <a:off x="0" y="2733545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71AB-64BD-4854-A6A1-8B912B43CB64}">
      <dsp:nvSpPr>
        <dsp:cNvPr id="0" name=""/>
        <dsp:cNvSpPr/>
      </dsp:nvSpPr>
      <dsp:spPr>
        <a:xfrm>
          <a:off x="0" y="2733545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5. A entry marked "n/a (*E admitted at </a:t>
          </a:r>
          <a:r>
            <a:rPr lang="en-US" sz="1400" b="0" i="0" kern="1200" baseline="0" dirty="0" err="1"/>
            <a:t>st.</a:t>
          </a:r>
          <a:r>
            <a:rPr lang="en-US" sz="1400" b="0" i="0" kern="1200" baseline="0" dirty="0"/>
            <a:t> T, only known Abx was given)" in "</a:t>
          </a:r>
          <a:r>
            <a:rPr lang="en-US" sz="1400" b="0" i="0" kern="1200" baseline="0" dirty="0" err="1"/>
            <a:t>Flare_requiring_oral_IV_Steroids_Hospitalisation</a:t>
          </a:r>
          <a:r>
            <a:rPr lang="en-US" sz="1400" b="0" i="0" kern="1200" baseline="0" dirty="0"/>
            <a:t> (1: Yes; 0: No)", there is a relevant date but no clear classification. We are currently treating it as 1.</a:t>
          </a:r>
          <a:endParaRPr lang="en-HK" sz="1400" kern="1200" dirty="0"/>
        </a:p>
      </dsp:txBody>
      <dsp:txXfrm>
        <a:off x="0" y="2733545"/>
        <a:ext cx="8137786" cy="683386"/>
      </dsp:txXfrm>
    </dsp:sp>
    <dsp:sp modelId="{6189CEEF-F36A-46EC-B6AA-570C354668A4}">
      <dsp:nvSpPr>
        <dsp:cNvPr id="0" name=""/>
        <dsp:cNvSpPr/>
      </dsp:nvSpPr>
      <dsp:spPr>
        <a:xfrm>
          <a:off x="0" y="3416931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2811B-0E42-4CA2-B088-F1D3E2F3E25A}">
      <dsp:nvSpPr>
        <dsp:cNvPr id="0" name=""/>
        <dsp:cNvSpPr/>
      </dsp:nvSpPr>
      <dsp:spPr>
        <a:xfrm>
          <a:off x="0" y="3416931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6. In the "New drug use" column, some entries contain drug names (should be 0/1). Should these be converted to 1?</a:t>
          </a:r>
          <a:endParaRPr lang="en-HK" sz="1400" kern="1200" dirty="0"/>
        </a:p>
      </dsp:txBody>
      <dsp:txXfrm>
        <a:off x="0" y="3416931"/>
        <a:ext cx="8137786" cy="683386"/>
      </dsp:txXfrm>
    </dsp:sp>
    <dsp:sp modelId="{537C8C76-B8FA-4BC1-B5EF-203E59E0A51B}">
      <dsp:nvSpPr>
        <dsp:cNvPr id="0" name=""/>
        <dsp:cNvSpPr/>
      </dsp:nvSpPr>
      <dsp:spPr>
        <a:xfrm>
          <a:off x="0" y="4100317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F634D-A481-4A6F-A5E3-D1EBE1E74FB3}">
      <dsp:nvSpPr>
        <dsp:cNvPr id="0" name=""/>
        <dsp:cNvSpPr/>
      </dsp:nvSpPr>
      <dsp:spPr>
        <a:xfrm>
          <a:off x="0" y="4100317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7. Should the dates be matched with the Flare column or the Steroid column? </a:t>
          </a:r>
          <a:r>
            <a:rPr lang="en-US" altLang="zh-CN" sz="1400" b="0" i="0" kern="1200" baseline="0" dirty="0"/>
            <a:t>D</a:t>
          </a:r>
          <a:r>
            <a:rPr lang="en-US" sz="1400" b="0" i="0" kern="1200" baseline="0" dirty="0"/>
            <a:t>ates align completely with Steroid entries and mostly with Flare entries. </a:t>
          </a:r>
          <a:r>
            <a:rPr lang="en-US" altLang="zh-CN" sz="1400" b="0" i="0" kern="1200" baseline="0" dirty="0"/>
            <a:t>Currently, we use Flare column to classify the samples.</a:t>
          </a:r>
          <a:endParaRPr lang="en-HK" sz="1400" kern="1200" dirty="0"/>
        </a:p>
      </dsp:txBody>
      <dsp:txXfrm>
        <a:off x="0" y="4100317"/>
        <a:ext cx="8137786" cy="683386"/>
      </dsp:txXfrm>
    </dsp:sp>
    <dsp:sp modelId="{F73B0E87-97C3-44BD-99D7-C394230C6023}">
      <dsp:nvSpPr>
        <dsp:cNvPr id="0" name=""/>
        <dsp:cNvSpPr/>
      </dsp:nvSpPr>
      <dsp:spPr>
        <a:xfrm>
          <a:off x="0" y="4783703"/>
          <a:ext cx="81377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5DB25-7D7B-4D53-9F99-7EFEFA7F5D30}">
      <dsp:nvSpPr>
        <dsp:cNvPr id="0" name=""/>
        <dsp:cNvSpPr/>
      </dsp:nvSpPr>
      <dsp:spPr>
        <a:xfrm>
          <a:off x="0" y="4783703"/>
          <a:ext cx="8137786" cy="683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8. Some samples show zero intervals in medication progressions.</a:t>
          </a:r>
          <a:br>
            <a:rPr lang="en-US" sz="1400" b="0" i="0" kern="1200" baseline="0" dirty="0"/>
          </a:br>
          <a:r>
            <a:rPr lang="en-US" sz="1400" b="0" i="0" kern="1200" baseline="0" dirty="0"/>
            <a:t>(So strange…)</a:t>
          </a:r>
          <a:endParaRPr lang="en-HK" sz="1400" kern="1200" dirty="0"/>
        </a:p>
      </dsp:txBody>
      <dsp:txXfrm>
        <a:off x="0" y="4783703"/>
        <a:ext cx="8137786" cy="683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B2ACF-5B7A-5B44-90EF-61A548356163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650D2-3446-4F43-BB9C-62B99846B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4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800"/>
              </a:spcAft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8D656-D37D-4A48-9ABB-07EB39CF85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668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EC5C-05DD-B22D-5C64-FF10C4FE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AF243-FE63-4790-D727-D1F882CD2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153BC-1C9F-6EB2-DC69-00F37332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B819E-3F4E-B25F-4B5B-1212C746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F71FB-5619-2761-CC4B-BFD1092B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4218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68EB9-3BA7-5ECD-5A0D-ACED571C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A8571-2A30-45D6-988F-1812D992F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57F6-E28E-5865-5145-52C2A73F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57655-9367-9267-1AD5-D6F13DC2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8710-5C39-E6BC-FCFB-65397168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380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38E67-209C-2C2E-CCEF-BE3616122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0A85A-0540-E910-E41C-D7EDC5F2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45881-4126-1A79-60BE-7B30E4C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FD71-A79C-B031-5876-F8EAD272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0E7A-122D-2896-64F2-06DFAF00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108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9FCD-9C0F-51A0-6CE6-9ABDA44E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B10C5-75D9-7CA7-AEB7-460F425A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69344-074D-7F0C-A399-BD1A69451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8241-A035-3F9A-A1CA-A1A7441C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2EA9-70A3-1406-5473-BD13E4406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5934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46B3-F2BB-FE5B-150D-E7F35A526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15032-A1A8-BDD3-5941-F8D03135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945E-004A-C8A5-4D6A-8A6F0E49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8722-12AC-4EC5-1055-758CF3125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B391-3B71-F191-0BE0-A1A44A0D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1226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41A7-B209-660A-3A94-B8D69199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7480-F3AB-4C34-C95A-A1E09A282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27044C-A996-2401-67BE-9A86746C1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BEF66-C277-90E7-F708-49E220FD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2391-9F2E-1BA0-E340-6E4DA411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56436-85E2-3D2C-8CA5-0E17A545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1783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D126-3CEF-0ACC-E190-BEBA6E95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A91F3-39C8-96DE-0594-B748C927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21596-D1B7-D03B-328D-827DFEF0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CB421B-FFD1-1AAE-38BD-FF8D2DA67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AA02E3-CEEF-9BBB-FC97-5FB94540D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710F-93AB-2808-F5E6-E62CFEEE0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7182E-ED90-4A9A-C121-8B065CB4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26E5A-1141-FA83-0F45-9DAE69A1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0434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9493-7630-E24E-86F4-D6B67CD6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0FDF5-56F8-07D7-46BE-94A81F24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965AD-0534-D837-50FA-0DAB73DA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B4B8C-594A-8825-A920-803A7AEE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77881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3D4FF1-ABB6-4DF6-64B0-42673CC95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E4EDC-D6EB-28D7-4943-9734BC92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2D78E-36A0-E7A9-9586-1EB093E93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7431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036E-D05A-CED8-E920-442AA6281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A279-49A5-98B7-13A4-DB7B60B3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1FD9F-A7AF-0A13-2FAD-33C285E16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1918F-00AA-0C18-5851-59A7EEAE9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0C68-72D3-6D9B-BC85-6B83FA93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383CF-62C9-3C06-192E-341CECF6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0053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EDF13-2F77-2AFC-82AB-8B8E130C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4EBA1-3014-9916-E05B-BE92E1A0C3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F98B6-3E4E-7592-82CF-681B030D9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0A5EE-CA58-CFAB-23CB-D53B5A11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3008-9B36-8C57-2DEF-22A60025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B88AC-7472-B79E-F417-4D4B0B68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59530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4C10D-2EC2-DDC8-4049-B6A7BAB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5DFE-3DBD-01AA-7616-D8B35F02E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3C07-808F-EB90-A1FC-07F744161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21B5B-AF4F-4750-BC48-0143A5086767}" type="datetimeFigureOut">
              <a:rPr lang="en-HK" smtClean="0"/>
              <a:t>11/6/2025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CDA8-66DD-010A-CCF6-13E17CB82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BF22E-5275-1F69-6E0C-D6F3B6251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E6BC0-324C-46DE-9613-4F8A25010CB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6928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2.png"/><Relationship Id="rId26" Type="http://schemas.openxmlformats.org/officeDocument/2006/relationships/image" Target="../media/image10.png"/><Relationship Id="rId3" Type="http://schemas.openxmlformats.org/officeDocument/2006/relationships/tags" Target="../tags/tag3.xml"/><Relationship Id="rId21" Type="http://schemas.openxmlformats.org/officeDocument/2006/relationships/image" Target="../media/image5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notesSlide" Target="../notesSlides/notesSlide1.xml"/><Relationship Id="rId25" Type="http://schemas.openxmlformats.org/officeDocument/2006/relationships/image" Target="../media/image9.png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29" Type="http://schemas.openxmlformats.org/officeDocument/2006/relationships/image" Target="../media/image12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8.png"/><Relationship Id="rId32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7.png"/><Relationship Id="rId28" Type="http://schemas.openxmlformats.org/officeDocument/2006/relationships/image" Target="../media/image11.png"/><Relationship Id="rId10" Type="http://schemas.openxmlformats.org/officeDocument/2006/relationships/tags" Target="../tags/tag10.xml"/><Relationship Id="rId19" Type="http://schemas.openxmlformats.org/officeDocument/2006/relationships/image" Target="../media/image3.png"/><Relationship Id="rId31" Type="http://schemas.microsoft.com/office/2007/relationships/hdphoto" Target="../media/hdphoto2.wd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6.png"/><Relationship Id="rId27" Type="http://schemas.microsoft.com/office/2007/relationships/hdphoto" Target="../media/hdphoto1.wdp"/><Relationship Id="rId30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0BAD5-EE35-17B5-0A8C-4A47DF9B1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50BE7-AD75-48B4-35A6-AD49613F0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8A58AB-8DE6-86D2-670D-6593F2B92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9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CDFC02-6F96-9F6F-B3FD-A97C3E4968C5}"/>
              </a:ext>
            </a:extLst>
          </p:cNvPr>
          <p:cNvSpPr/>
          <p:nvPr/>
        </p:nvSpPr>
        <p:spPr>
          <a:xfrm>
            <a:off x="0" y="-10857"/>
            <a:ext cx="12192000" cy="662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31E1C2-7AE1-9E60-A6BF-628C5C3D3B74}"/>
              </a:ext>
            </a:extLst>
          </p:cNvPr>
          <p:cNvSpPr txBox="1"/>
          <p:nvPr/>
        </p:nvSpPr>
        <p:spPr>
          <a:xfrm>
            <a:off x="4718059" y="27992"/>
            <a:ext cx="2755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design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62" name="组合 2061">
            <a:extLst>
              <a:ext uri="{FF2B5EF4-FFF2-40B4-BE49-F238E27FC236}">
                <a16:creationId xmlns:a16="http://schemas.microsoft.com/office/drawing/2014/main" id="{946F77AB-442D-D9AD-AA3E-8AE64C0CAC14}"/>
              </a:ext>
            </a:extLst>
          </p:cNvPr>
          <p:cNvGrpSpPr/>
          <p:nvPr/>
        </p:nvGrpSpPr>
        <p:grpSpPr>
          <a:xfrm>
            <a:off x="503953" y="1701873"/>
            <a:ext cx="2004604" cy="2127024"/>
            <a:chOff x="503953" y="1717400"/>
            <a:chExt cx="2004604" cy="2127024"/>
          </a:xfrm>
        </p:grpSpPr>
        <p:pic>
          <p:nvPicPr>
            <p:cNvPr id="6" name="Image 0" descr="preencoded.png">
              <a:extLst>
                <a:ext uri="{FF2B5EF4-FFF2-40B4-BE49-F238E27FC236}">
                  <a16:creationId xmlns:a16="http://schemas.microsoft.com/office/drawing/2014/main" id="{3026C664-A514-B856-C3D3-E4A926046C3A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4979" y="1717400"/>
              <a:ext cx="478536" cy="554736"/>
            </a:xfrm>
            <a:prstGeom prst="rect">
              <a:avLst/>
            </a:prstGeom>
          </p:spPr>
        </p:pic>
        <p:pic>
          <p:nvPicPr>
            <p:cNvPr id="7" name="Image 1" descr="preencoded.png">
              <a:extLst>
                <a:ext uri="{FF2B5EF4-FFF2-40B4-BE49-F238E27FC236}">
                  <a16:creationId xmlns:a16="http://schemas.microsoft.com/office/drawing/2014/main" id="{5498C860-6953-361A-698E-DD60CEE38DB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345492" y="2076000"/>
              <a:ext cx="478536" cy="554736"/>
            </a:xfrm>
            <a:prstGeom prst="rect">
              <a:avLst/>
            </a:prstGeom>
          </p:spPr>
        </p:pic>
        <p:pic>
          <p:nvPicPr>
            <p:cNvPr id="8" name="Image 2" descr="preencoded.png">
              <a:extLst>
                <a:ext uri="{FF2B5EF4-FFF2-40B4-BE49-F238E27FC236}">
                  <a16:creationId xmlns:a16="http://schemas.microsoft.com/office/drawing/2014/main" id="{FF86F81E-0C7B-AD54-54A6-41372CDA4676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84466" y="2076000"/>
              <a:ext cx="478536" cy="554736"/>
            </a:xfrm>
            <a:prstGeom prst="rect">
              <a:avLst/>
            </a:prstGeom>
          </p:spPr>
        </p:pic>
        <p:pic>
          <p:nvPicPr>
            <p:cNvPr id="9" name="Image 3" descr="preencoded.png">
              <a:extLst>
                <a:ext uri="{FF2B5EF4-FFF2-40B4-BE49-F238E27FC236}">
                  <a16:creationId xmlns:a16="http://schemas.microsoft.com/office/drawing/2014/main" id="{1D70E54D-C809-8B38-47C1-B55692CBDF42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64979" y="2397215"/>
              <a:ext cx="478536" cy="554736"/>
            </a:xfrm>
            <a:prstGeom prst="rect">
              <a:avLst/>
            </a:prstGeom>
          </p:spPr>
        </p:pic>
        <p:pic>
          <p:nvPicPr>
            <p:cNvPr id="10" name="Image 4" descr="preencoded.png">
              <a:extLst>
                <a:ext uri="{FF2B5EF4-FFF2-40B4-BE49-F238E27FC236}">
                  <a16:creationId xmlns:a16="http://schemas.microsoft.com/office/drawing/2014/main" id="{DCB69DDD-3C05-8515-882E-443A760F4DE3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3953" y="2397215"/>
              <a:ext cx="478536" cy="554736"/>
            </a:xfrm>
            <a:prstGeom prst="rect">
              <a:avLst/>
            </a:prstGeom>
          </p:spPr>
        </p:pic>
        <p:pic>
          <p:nvPicPr>
            <p:cNvPr id="11" name="Image 5" descr="preencoded.png">
              <a:extLst>
                <a:ext uri="{FF2B5EF4-FFF2-40B4-BE49-F238E27FC236}">
                  <a16:creationId xmlns:a16="http://schemas.microsoft.com/office/drawing/2014/main" id="{0FE16816-9037-0227-2260-0A3045E71385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626005" y="2397215"/>
              <a:ext cx="478536" cy="554736"/>
            </a:xfrm>
            <a:prstGeom prst="rect">
              <a:avLst/>
            </a:prstGeom>
          </p:spPr>
        </p:pic>
        <p:pic>
          <p:nvPicPr>
            <p:cNvPr id="13" name="Image 7" descr="preencoded.png">
              <a:extLst>
                <a:ext uri="{FF2B5EF4-FFF2-40B4-BE49-F238E27FC236}">
                  <a16:creationId xmlns:a16="http://schemas.microsoft.com/office/drawing/2014/main" id="{87C8E87C-DE16-69B1-0382-9644DED8AE1A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04359" y="3337705"/>
              <a:ext cx="423672" cy="493776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4E3C05D-B2CF-9796-9DB4-DA218A4FABC8}"/>
                </a:ext>
              </a:extLst>
            </p:cNvPr>
            <p:cNvSpPr txBox="1"/>
            <p:nvPr/>
          </p:nvSpPr>
          <p:spPr>
            <a:xfrm>
              <a:off x="928031" y="3536647"/>
              <a:ext cx="15805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Crohn's disease </a:t>
              </a:r>
              <a:endParaRPr lang="zh-CN" altLang="en-US" sz="1400" b="1" dirty="0">
                <a:latin typeface="Aptos" panose="020B00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6E249BB-0FCA-1881-040F-6504E1835D94}"/>
                </a:ext>
              </a:extLst>
            </p:cNvPr>
            <p:cNvSpPr txBox="1"/>
            <p:nvPr/>
          </p:nvSpPr>
          <p:spPr>
            <a:xfrm>
              <a:off x="943000" y="3276386"/>
              <a:ext cx="11615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n </a:t>
              </a:r>
              <a:r>
                <a:rPr lang="en-US" altLang="zh-CN" sz="1400" b="1">
                  <a:effectLst/>
                  <a:latin typeface="Aptos" panose="020B00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= </a:t>
              </a:r>
              <a:endParaRPr lang="zh-CN" altLang="en-US" sz="1400" b="1" dirty="0">
                <a:latin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F99BA0F-B392-A7B8-32EE-7AC96763A852}"/>
              </a:ext>
            </a:extLst>
          </p:cNvPr>
          <p:cNvGrpSpPr/>
          <p:nvPr/>
        </p:nvGrpSpPr>
        <p:grpSpPr>
          <a:xfrm>
            <a:off x="5155818" y="2029566"/>
            <a:ext cx="1490061" cy="455892"/>
            <a:chOff x="5516750" y="5357246"/>
            <a:chExt cx="2715272" cy="830752"/>
          </a:xfrm>
        </p:grpSpPr>
        <p:pic>
          <p:nvPicPr>
            <p:cNvPr id="21" name="Picture 17">
              <a:extLst>
                <a:ext uri="{FF2B5EF4-FFF2-40B4-BE49-F238E27FC236}">
                  <a16:creationId xmlns:a16="http://schemas.microsoft.com/office/drawing/2014/main" id="{3415758B-E80E-EE46-BB2C-68A9C2B1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481510" y="5395998"/>
              <a:ext cx="771658" cy="792000"/>
            </a:xfrm>
            <a:prstGeom prst="rect">
              <a:avLst/>
            </a:prstGeom>
          </p:spPr>
        </p:pic>
        <p:pic>
          <p:nvPicPr>
            <p:cNvPr id="22" name="Picture 22">
              <a:extLst>
                <a:ext uri="{FF2B5EF4-FFF2-40B4-BE49-F238E27FC236}">
                  <a16:creationId xmlns:a16="http://schemas.microsoft.com/office/drawing/2014/main" id="{08067564-D7B6-B4A4-062C-1FDFA5B4A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516750" y="5357246"/>
              <a:ext cx="771660" cy="792000"/>
            </a:xfrm>
            <a:prstGeom prst="rect">
              <a:avLst/>
            </a:prstGeom>
          </p:spPr>
        </p:pic>
        <p:pic>
          <p:nvPicPr>
            <p:cNvPr id="23" name="Picture 23">
              <a:extLst>
                <a:ext uri="{FF2B5EF4-FFF2-40B4-BE49-F238E27FC236}">
                  <a16:creationId xmlns:a16="http://schemas.microsoft.com/office/drawing/2014/main" id="{7CFB35DF-98E0-4ED0-1E11-5B783F86C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460364" y="5395998"/>
              <a:ext cx="771658" cy="792000"/>
            </a:xfrm>
            <a:prstGeom prst="rect">
              <a:avLst/>
            </a:prstGeom>
          </p:spPr>
        </p:pic>
      </p:grpSp>
      <p:pic>
        <p:nvPicPr>
          <p:cNvPr id="29" name="图片 28" descr="形状&#10;&#10;AI 生成的内容可能不正确。">
            <a:extLst>
              <a:ext uri="{FF2B5EF4-FFF2-40B4-BE49-F238E27FC236}">
                <a16:creationId xmlns:a16="http://schemas.microsoft.com/office/drawing/2014/main" id="{1FF54199-E5E8-DF98-BBF0-3819D4C14F9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758" y="2058626"/>
            <a:ext cx="419038" cy="419038"/>
          </a:xfrm>
          <a:prstGeom prst="rect">
            <a:avLst/>
          </a:prstGeom>
        </p:spPr>
      </p:pic>
      <p:pic>
        <p:nvPicPr>
          <p:cNvPr id="32" name="Image 12" descr="preencoded.png">
            <a:extLst>
              <a:ext uri="{FF2B5EF4-FFF2-40B4-BE49-F238E27FC236}">
                <a16:creationId xmlns:a16="http://schemas.microsoft.com/office/drawing/2014/main" id="{635599CC-7F96-F704-58AC-C6C4983CF0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/>
          <a:stretch>
            <a:fillRect/>
          </a:stretch>
        </p:blipFill>
        <p:spPr>
          <a:xfrm rot="10800000">
            <a:off x="3462278" y="1522607"/>
            <a:ext cx="144000" cy="52969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CE7A012-2C8C-12F4-C392-26A24C96ACC3}"/>
              </a:ext>
            </a:extLst>
          </p:cNvPr>
          <p:cNvSpPr/>
          <p:nvPr/>
        </p:nvSpPr>
        <p:spPr>
          <a:xfrm>
            <a:off x="2832346" y="1192968"/>
            <a:ext cx="1403863" cy="330139"/>
          </a:xfrm>
          <a:prstGeom prst="rect">
            <a:avLst/>
          </a:prstGeom>
          <a:solidFill>
            <a:srgbClr val="CC6E6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397EA30-1C4D-64E6-234D-CD101CA7D07E}"/>
              </a:ext>
            </a:extLst>
          </p:cNvPr>
          <p:cNvSpPr/>
          <p:nvPr/>
        </p:nvSpPr>
        <p:spPr>
          <a:xfrm>
            <a:off x="4233601" y="1192968"/>
            <a:ext cx="3323863" cy="330139"/>
          </a:xfrm>
          <a:prstGeom prst="rect">
            <a:avLst/>
          </a:prstGeom>
          <a:solidFill>
            <a:srgbClr val="7AA8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B6CAF5-66DC-1B4E-0836-3CD2A35828A5}"/>
              </a:ext>
            </a:extLst>
          </p:cNvPr>
          <p:cNvSpPr txBox="1"/>
          <p:nvPr/>
        </p:nvSpPr>
        <p:spPr>
          <a:xfrm>
            <a:off x="2938383" y="1173371"/>
            <a:ext cx="119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ptos" panose="020B0004020202020204" pitchFamily="34" charset="0"/>
              </a:rPr>
              <a:t>Baseline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6AB498-02B4-1339-3388-338BA9B9B425}"/>
              </a:ext>
            </a:extLst>
          </p:cNvPr>
          <p:cNvSpPr txBox="1"/>
          <p:nvPr/>
        </p:nvSpPr>
        <p:spPr>
          <a:xfrm>
            <a:off x="4663831" y="1173371"/>
            <a:ext cx="2463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ptos" panose="020B0004020202020204" pitchFamily="34" charset="0"/>
              </a:rPr>
              <a:t>5-year follow up</a:t>
            </a:r>
            <a:endParaRPr lang="zh-CN" altLang="en-US" dirty="0">
              <a:latin typeface="Aptos" panose="020B0004020202020204" pitchFamily="34" charset="0"/>
            </a:endParaRPr>
          </a:p>
        </p:txBody>
      </p:sp>
      <p:pic>
        <p:nvPicPr>
          <p:cNvPr id="43" name="Image 12" descr="preencoded.png">
            <a:extLst>
              <a:ext uri="{FF2B5EF4-FFF2-40B4-BE49-F238E27FC236}">
                <a16:creationId xmlns:a16="http://schemas.microsoft.com/office/drawing/2014/main" id="{65D8B932-9881-ECED-293F-7C2237D6A0B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5"/>
          <a:stretch>
            <a:fillRect/>
          </a:stretch>
        </p:blipFill>
        <p:spPr>
          <a:xfrm rot="10800000">
            <a:off x="5823532" y="1522607"/>
            <a:ext cx="144000" cy="529696"/>
          </a:xfrm>
          <a:prstGeom prst="rect">
            <a:avLst/>
          </a:prstGeom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6FAE9F4-B699-313E-37B9-8F8F6570F06E}"/>
              </a:ext>
            </a:extLst>
          </p:cNvPr>
          <p:cNvSpPr txBox="1"/>
          <p:nvPr/>
        </p:nvSpPr>
        <p:spPr>
          <a:xfrm>
            <a:off x="2744014" y="2476784"/>
            <a:ext cx="15805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Stool samples</a:t>
            </a:r>
            <a:endParaRPr lang="zh-CN" altLang="en-US" sz="14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087A0D8-F2FE-D7F9-C55C-D618AF0D456B}"/>
              </a:ext>
            </a:extLst>
          </p:cNvPr>
          <p:cNvSpPr txBox="1"/>
          <p:nvPr/>
        </p:nvSpPr>
        <p:spPr>
          <a:xfrm>
            <a:off x="4952212" y="2476784"/>
            <a:ext cx="18866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effectLst/>
                <a:latin typeface="Aptos" panose="020B00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Clinical information</a:t>
            </a:r>
            <a:endParaRPr lang="zh-CN" altLang="en-US" sz="1400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4BE06-54B1-122E-1BDE-F88CFCD383AE}"/>
              </a:ext>
            </a:extLst>
          </p:cNvPr>
          <p:cNvSpPr/>
          <p:nvPr/>
        </p:nvSpPr>
        <p:spPr>
          <a:xfrm>
            <a:off x="2801164" y="2906067"/>
            <a:ext cx="4756307" cy="3049251"/>
          </a:xfrm>
          <a:prstGeom prst="roundRect">
            <a:avLst>
              <a:gd name="adj" fmla="val 5013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2" name="Picture 4" descr="International expert guidance for defining and monitoring small bowel  strictures in Crohn's disease on intestinal ultrasound">
            <a:extLst>
              <a:ext uri="{FF2B5EF4-FFF2-40B4-BE49-F238E27FC236}">
                <a16:creationId xmlns:a16="http://schemas.microsoft.com/office/drawing/2014/main" id="{DA1E50AE-16DB-2759-101C-E5A39E21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9217" b="89862" l="3017" r="93534">
                        <a14:foregroundMark x1="88362" y1="55300" x2="90517" y2="64977"/>
                        <a14:foregroundMark x1="93103" y1="60829" x2="93103" y2="67281"/>
                        <a14:foregroundMark x1="20690" y1="87558" x2="30603" y2="88479"/>
                        <a14:foregroundMark x1="7328" y1="22120" x2="7328" y2="28111"/>
                        <a14:foregroundMark x1="18534" y1="86175" x2="28448" y2="88479"/>
                        <a14:foregroundMark x1="34483" y1="81106" x2="33190" y2="84793"/>
                        <a14:foregroundMark x1="3448" y1="46083" x2="3448" y2="46083"/>
                        <a14:foregroundMark x1="6466" y1="18433" x2="6466" y2="18433"/>
                        <a14:foregroundMark x1="9914" y1="13364" x2="9914" y2="13364"/>
                        <a14:foregroundMark x1="7759" y1="14747" x2="9914" y2="11982"/>
                        <a14:foregroundMark x1="37500" y1="12903" x2="37500" y2="12903"/>
                        <a14:foregroundMark x1="93534" y1="63134" x2="93534" y2="63134"/>
                        <a14:foregroundMark x1="66810" y1="72350" x2="66810" y2="72350"/>
                        <a14:foregroundMark x1="66379" y1="72811" x2="67241" y2="73733"/>
                        <a14:foregroundMark x1="12500" y1="11060" x2="12500" y2="11060"/>
                        <a14:foregroundMark x1="12069" y1="9677" x2="12069" y2="9677"/>
                        <a14:foregroundMark x1="9914" y1="11521" x2="11638" y2="11521"/>
                        <a14:foregroundMark x1="11207" y1="10599" x2="11207" y2="1059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966" y="3031297"/>
            <a:ext cx="638127" cy="59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组合 59">
            <a:extLst>
              <a:ext uri="{FF2B5EF4-FFF2-40B4-BE49-F238E27FC236}">
                <a16:creationId xmlns:a16="http://schemas.microsoft.com/office/drawing/2014/main" id="{A6AC5DB5-43D6-64A0-9A87-8BE67D1A5959}"/>
              </a:ext>
            </a:extLst>
          </p:cNvPr>
          <p:cNvGrpSpPr/>
          <p:nvPr/>
        </p:nvGrpSpPr>
        <p:grpSpPr>
          <a:xfrm>
            <a:off x="5900719" y="3084184"/>
            <a:ext cx="766963" cy="491095"/>
            <a:chOff x="9413669" y="4092507"/>
            <a:chExt cx="766963" cy="491095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36383484-776C-C2A5-E15E-8F7D4F8F2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689537" y="4092507"/>
              <a:ext cx="491095" cy="491095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BDEA37D1-98F9-763A-94E6-1ECE1B6A3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rot="2666130">
              <a:off x="9413669" y="4164907"/>
              <a:ext cx="347273" cy="347273"/>
            </a:xfrm>
            <a:prstGeom prst="rect">
              <a:avLst/>
            </a:prstGeom>
          </p:spPr>
        </p:pic>
      </p:grpSp>
      <p:pic>
        <p:nvPicPr>
          <p:cNvPr id="2054" name="Picture 6" descr="Crohns Disease Vector Art, Icons, and Graphics for Free Download">
            <a:extLst>
              <a:ext uri="{FF2B5EF4-FFF2-40B4-BE49-F238E27FC236}">
                <a16:creationId xmlns:a16="http://schemas.microsoft.com/office/drawing/2014/main" id="{AD65F694-16E1-CD81-1481-6FDC363F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biLevel thresh="25000"/>
            <a:extLst>
              <a:ext uri="{BEBA8EAE-BF5A-486C-A8C5-ECC9F3942E4B}">
                <a14:imgProps xmlns:a14="http://schemas.microsoft.com/office/drawing/2010/main">
                  <a14:imgLayer r:embed="rId31">
                    <a14:imgEffect>
                      <a14:backgroundRemoval t="10000" b="90000" l="10000" r="90000">
                        <a14:foregroundMark x1="45204" y1="47245" x2="45204" y2="47245"/>
                        <a14:foregroundMark x1="44286" y1="53571" x2="44286" y2="53571"/>
                        <a14:foregroundMark x1="48980" y1="46633" x2="48980" y2="46633"/>
                        <a14:foregroundMark x1="49286" y1="53265" x2="49286" y2="53265"/>
                        <a14:foregroundMark x1="56224" y1="47551" x2="56224" y2="47551"/>
                        <a14:foregroundMark x1="55204" y1="53878" x2="55204" y2="53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654" y="2966700"/>
            <a:ext cx="726063" cy="72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A60CB9C2-24C2-55D9-0F08-83F77CC87E1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532458" y="3073581"/>
            <a:ext cx="512301" cy="512301"/>
          </a:xfrm>
          <a:prstGeom prst="rect">
            <a:avLst/>
          </a:prstGeom>
        </p:spPr>
      </p:pic>
      <p:sp>
        <p:nvSpPr>
          <p:cNvPr id="2048" name="文本框 2047">
            <a:extLst>
              <a:ext uri="{FF2B5EF4-FFF2-40B4-BE49-F238E27FC236}">
                <a16:creationId xmlns:a16="http://schemas.microsoft.com/office/drawing/2014/main" id="{15C3CA07-1853-FACA-D29A-0287370E5CE3}"/>
              </a:ext>
            </a:extLst>
          </p:cNvPr>
          <p:cNvSpPr txBox="1"/>
          <p:nvPr/>
        </p:nvSpPr>
        <p:spPr>
          <a:xfrm>
            <a:off x="2893737" y="3676305"/>
            <a:ext cx="4414167" cy="2192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050" b="1" dirty="0">
                <a:latin typeface="Aptos" panose="020B0004020202020204" pitchFamily="34" charset="0"/>
              </a:rPr>
              <a:t>Definition of disease progression</a:t>
            </a:r>
          </a:p>
          <a:p>
            <a:pPr>
              <a:buNone/>
            </a:pPr>
            <a:r>
              <a:rPr lang="en-US" altLang="zh-CN" sz="1050" b="1" u="sng" dirty="0">
                <a:latin typeface="Aptos" panose="020B0004020202020204" pitchFamily="34" charset="0"/>
              </a:rPr>
              <a:t>Crohn' s disease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Aptos" panose="020B0004020202020204" pitchFamily="34" charset="0"/>
              </a:rPr>
              <a:t>B1 at baseline and changed to B2 or B3 phenotype during FU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Aptos" panose="020B0004020202020204" pitchFamily="34" charset="0"/>
              </a:rPr>
              <a:t>had surgery (bowel surgeries,  I&amp;D for perianal abscess)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Aptos" panose="020B0004020202020204" pitchFamily="34" charset="0"/>
              </a:rPr>
              <a:t>had CD flare (defined as requirement of oral/ IV steroid/ hospitalization)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Aptos" panose="020B0004020202020204" pitchFamily="34" charset="0"/>
              </a:rPr>
              <a:t>newly started biologics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latin typeface="Aptos" panose="020B0004020202020204" pitchFamily="34" charset="0"/>
              </a:rPr>
              <a:t>switched biologics </a:t>
            </a:r>
          </a:p>
          <a:p>
            <a:pPr>
              <a:buNone/>
            </a:pPr>
            <a:r>
              <a:rPr lang="en-US" altLang="zh-CN" sz="1050" b="1" dirty="0">
                <a:latin typeface="Aptos" panose="020B0004020202020204" pitchFamily="34" charset="0"/>
              </a:rPr>
              <a:t> </a:t>
            </a:r>
          </a:p>
          <a:p>
            <a:pPr>
              <a:buNone/>
            </a:pPr>
            <a:r>
              <a:rPr lang="en-US" altLang="zh-CN" sz="1050" b="1" u="sng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Ulcerative Colitis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E1 at baseline, and changed to 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had total colectomy due to ASUC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had UC flare (defined as requirement of oral/ IV steroid/ hospitalization)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chemeClr val="bg2">
                    <a:lumMod val="75000"/>
                  </a:schemeClr>
                </a:solidFill>
                <a:latin typeface="Aptos" panose="020B0004020202020204" pitchFamily="34" charset="0"/>
              </a:rPr>
              <a:t>newly started biologics during FU </a:t>
            </a:r>
            <a:endParaRPr lang="zh-CN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2076" name="组合 2075">
            <a:extLst>
              <a:ext uri="{FF2B5EF4-FFF2-40B4-BE49-F238E27FC236}">
                <a16:creationId xmlns:a16="http://schemas.microsoft.com/office/drawing/2014/main" id="{614DB8E4-90C6-2929-E691-837B842A0D3F}"/>
              </a:ext>
            </a:extLst>
          </p:cNvPr>
          <p:cNvGrpSpPr/>
          <p:nvPr/>
        </p:nvGrpSpPr>
        <p:grpSpPr>
          <a:xfrm>
            <a:off x="8799327" y="1523459"/>
            <a:ext cx="2895154" cy="3385308"/>
            <a:chOff x="8748527" y="1523459"/>
            <a:chExt cx="2895154" cy="3385308"/>
          </a:xfrm>
        </p:grpSpPr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E09A18D-22DC-02B9-7874-509F4DD92B1E}"/>
                </a:ext>
              </a:extLst>
            </p:cNvPr>
            <p:cNvSpPr txBox="1"/>
            <p:nvPr/>
          </p:nvSpPr>
          <p:spPr>
            <a:xfrm>
              <a:off x="8783252" y="2533528"/>
              <a:ext cx="282570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zh-CN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No Progression 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</a:rPr>
                <a:t>(</a:t>
              </a:r>
              <a:r>
                <a:rPr lang="en-US" altLang="zh-CN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noProg</a:t>
              </a:r>
              <a:r>
                <a:rPr lang="en-US" altLang="zh-CN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)</a:t>
              </a:r>
            </a:p>
            <a:p>
              <a:pPr algn="ctr" fontAlgn="ctr"/>
              <a:r>
                <a:rPr lang="en-US" altLang="zh-CN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n = 62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A68CF65-52C7-5C06-2CD8-CA1A67561D15}"/>
                </a:ext>
              </a:extLst>
            </p:cNvPr>
            <p:cNvSpPr txBox="1"/>
            <p:nvPr/>
          </p:nvSpPr>
          <p:spPr>
            <a:xfrm>
              <a:off x="8748527" y="4262436"/>
              <a:ext cx="28951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ctr"/>
              <a:r>
                <a:rPr lang="en-US" altLang="zh-CN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Progression </a:t>
              </a:r>
              <a:r>
                <a:rPr lang="en-US" altLang="zh-CN" dirty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</a:rPr>
                <a:t>(</a:t>
              </a:r>
              <a:r>
                <a:rPr lang="en-US" altLang="zh-CN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Prog</a:t>
              </a:r>
              <a:r>
                <a:rPr lang="en-US" altLang="zh-CN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)</a:t>
              </a:r>
            </a:p>
            <a:p>
              <a:pPr algn="ctr" fontAlgn="ctr"/>
              <a:r>
                <a:rPr lang="en-US" altLang="zh-CN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等线" panose="02010600030101010101" pitchFamily="2" charset="-122"/>
                </a:rPr>
                <a:t>n = 43</a:t>
              </a:r>
            </a:p>
          </p:txBody>
        </p:sp>
        <p:pic>
          <p:nvPicPr>
            <p:cNvPr id="2063" name="Image 0" descr="preencoded.png">
              <a:extLst>
                <a:ext uri="{FF2B5EF4-FFF2-40B4-BE49-F238E27FC236}">
                  <a16:creationId xmlns:a16="http://schemas.microsoft.com/office/drawing/2014/main" id="{31E704DF-800A-4362-DD7D-E570CCC7CE34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56836" y="1523459"/>
              <a:ext cx="478536" cy="554736"/>
            </a:xfrm>
            <a:prstGeom prst="rect">
              <a:avLst/>
            </a:prstGeom>
          </p:spPr>
        </p:pic>
        <p:pic>
          <p:nvPicPr>
            <p:cNvPr id="2064" name="Image 1" descr="preencoded.png">
              <a:extLst>
                <a:ext uri="{FF2B5EF4-FFF2-40B4-BE49-F238E27FC236}">
                  <a16:creationId xmlns:a16="http://schemas.microsoft.com/office/drawing/2014/main" id="{E88F0708-FE44-7C6E-3BF7-2B31A691993E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37349" y="1882059"/>
              <a:ext cx="478536" cy="554736"/>
            </a:xfrm>
            <a:prstGeom prst="rect">
              <a:avLst/>
            </a:prstGeom>
          </p:spPr>
        </p:pic>
        <p:pic>
          <p:nvPicPr>
            <p:cNvPr id="2065" name="Image 2" descr="preencoded.png">
              <a:extLst>
                <a:ext uri="{FF2B5EF4-FFF2-40B4-BE49-F238E27FC236}">
                  <a16:creationId xmlns:a16="http://schemas.microsoft.com/office/drawing/2014/main" id="{68D52375-28B5-581E-6B0A-7E7F4D092F05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8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76323" y="1882059"/>
              <a:ext cx="478536" cy="554736"/>
            </a:xfrm>
            <a:prstGeom prst="rect">
              <a:avLst/>
            </a:prstGeom>
          </p:spPr>
        </p:pic>
        <p:pic>
          <p:nvPicPr>
            <p:cNvPr id="2066" name="Image 0" descr="preencoded.png">
              <a:extLst>
                <a:ext uri="{FF2B5EF4-FFF2-40B4-BE49-F238E27FC236}">
                  <a16:creationId xmlns:a16="http://schemas.microsoft.com/office/drawing/2014/main" id="{DAD6D828-6154-6D6D-5275-EBC7C5F543F3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956836" y="3269539"/>
              <a:ext cx="478536" cy="554736"/>
            </a:xfrm>
            <a:prstGeom prst="rect">
              <a:avLst/>
            </a:prstGeom>
          </p:spPr>
        </p:pic>
        <p:pic>
          <p:nvPicPr>
            <p:cNvPr id="2067" name="Image 1" descr="preencoded.png">
              <a:extLst>
                <a:ext uri="{FF2B5EF4-FFF2-40B4-BE49-F238E27FC236}">
                  <a16:creationId xmlns:a16="http://schemas.microsoft.com/office/drawing/2014/main" id="{2F23E926-0037-71C3-F858-B122252BD733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237349" y="3628139"/>
              <a:ext cx="478536" cy="554736"/>
            </a:xfrm>
            <a:prstGeom prst="rect">
              <a:avLst/>
            </a:prstGeom>
          </p:spPr>
        </p:pic>
        <p:pic>
          <p:nvPicPr>
            <p:cNvPr id="2068" name="Image 2" descr="preencoded.png">
              <a:extLst>
                <a:ext uri="{FF2B5EF4-FFF2-40B4-BE49-F238E27FC236}">
                  <a16:creationId xmlns:a16="http://schemas.microsoft.com/office/drawing/2014/main" id="{4E9DF0ED-82FC-2304-4F24-AEF576133473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8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676323" y="3628139"/>
              <a:ext cx="478536" cy="554736"/>
            </a:xfrm>
            <a:prstGeom prst="rect">
              <a:avLst/>
            </a:prstGeom>
          </p:spPr>
        </p:pic>
      </p:grpSp>
      <p:sp>
        <p:nvSpPr>
          <p:cNvPr id="2073" name="箭头: 右 2072">
            <a:extLst>
              <a:ext uri="{FF2B5EF4-FFF2-40B4-BE49-F238E27FC236}">
                <a16:creationId xmlns:a16="http://schemas.microsoft.com/office/drawing/2014/main" id="{2E775C3F-81B7-C73E-ED69-2767B9F33A04}"/>
              </a:ext>
            </a:extLst>
          </p:cNvPr>
          <p:cNvSpPr/>
          <p:nvPr/>
        </p:nvSpPr>
        <p:spPr>
          <a:xfrm>
            <a:off x="7812976" y="2939541"/>
            <a:ext cx="982277" cy="553144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FE2572-4630-C702-935E-F3DE9816FE87}"/>
              </a:ext>
            </a:extLst>
          </p:cNvPr>
          <p:cNvSpPr txBox="1"/>
          <p:nvPr/>
        </p:nvSpPr>
        <p:spPr>
          <a:xfrm>
            <a:off x="28863" y="6480257"/>
            <a:ext cx="6638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>
                <a:latin typeface="Arial" panose="020B0604020202020204" pitchFamily="34" charset="0"/>
                <a:cs typeface="Arial" panose="020B0604020202020204" pitchFamily="34" charset="0"/>
              </a:rPr>
              <a:t>Exclude 5 subjects who passed away or defaulted on follow-up</a:t>
            </a:r>
            <a:endParaRPr lang="zh-CN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1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79309D-C6DF-0D01-E61C-D8A594DA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503313-BCDD-5F7E-AA89-44D4804BF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748687"/>
              </p:ext>
            </p:extLst>
          </p:nvPr>
        </p:nvGraphicFramePr>
        <p:xfrm>
          <a:off x="5479289" y="4539826"/>
          <a:ext cx="531063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211">
                  <a:extLst>
                    <a:ext uri="{9D8B030D-6E8A-4147-A177-3AD203B41FA5}">
                      <a16:colId xmlns:a16="http://schemas.microsoft.com/office/drawing/2014/main" val="3919954999"/>
                    </a:ext>
                  </a:extLst>
                </a:gridCol>
                <a:gridCol w="1770211">
                  <a:extLst>
                    <a:ext uri="{9D8B030D-6E8A-4147-A177-3AD203B41FA5}">
                      <a16:colId xmlns:a16="http://schemas.microsoft.com/office/drawing/2014/main" val="4056857295"/>
                    </a:ext>
                  </a:extLst>
                </a:gridCol>
                <a:gridCol w="1770211">
                  <a:extLst>
                    <a:ext uri="{9D8B030D-6E8A-4147-A177-3AD203B41FA5}">
                      <a16:colId xmlns:a16="http://schemas.microsoft.com/office/drawing/2014/main" val="676940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ENIGMA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IBDR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15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/>
                        <a:t>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34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0C7335-5181-7B97-53D4-907E425EF4CB}"/>
              </a:ext>
            </a:extLst>
          </p:cNvPr>
          <p:cNvSpPr txBox="1"/>
          <p:nvPr/>
        </p:nvSpPr>
        <p:spPr>
          <a:xfrm>
            <a:off x="496062" y="2887682"/>
            <a:ext cx="60944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/>
              <a:t>Found 31 files, saved to </a:t>
            </a:r>
            <a:r>
              <a:rPr lang="en-HK" dirty="0" err="1"/>
              <a:t>metaphalan_data</a:t>
            </a:r>
            <a:r>
              <a:rPr lang="en-HK" dirty="0"/>
              <a:t>/longitude_sample_files.txt</a:t>
            </a:r>
          </a:p>
          <a:p>
            <a:r>
              <a:rPr lang="en-HK" dirty="0"/>
              <a:t>Sample ID CD117 not found</a:t>
            </a:r>
          </a:p>
          <a:p>
            <a:r>
              <a:rPr lang="en-HK" dirty="0"/>
              <a:t>Sample ID CD148 not found</a:t>
            </a:r>
          </a:p>
          <a:p>
            <a:r>
              <a:rPr lang="en-HK" dirty="0"/>
              <a:t>Sample ID CD149 not found</a:t>
            </a:r>
          </a:p>
          <a:p>
            <a:r>
              <a:rPr lang="en-HK" dirty="0"/>
              <a:t>Sample ID CD150 not found</a:t>
            </a:r>
          </a:p>
          <a:p>
            <a:r>
              <a:rPr lang="en-HK" dirty="0"/>
              <a:t>Sample ID CD160 not found</a:t>
            </a:r>
          </a:p>
          <a:p>
            <a:r>
              <a:rPr lang="en-HK" dirty="0"/>
              <a:t>Sample ID CD177 not found</a:t>
            </a:r>
          </a:p>
          <a:p>
            <a:r>
              <a:rPr lang="en-HK" dirty="0"/>
              <a:t>Sample ID CD178 not found</a:t>
            </a:r>
          </a:p>
          <a:p>
            <a:r>
              <a:rPr lang="en-HK" dirty="0"/>
              <a:t>Sample ID CD179 not found</a:t>
            </a:r>
          </a:p>
          <a:p>
            <a:r>
              <a:rPr lang="en-HK" dirty="0"/>
              <a:t>Found 165 files, saved to </a:t>
            </a:r>
            <a:r>
              <a:rPr lang="en-HK" dirty="0" err="1"/>
              <a:t>metaphalan_data</a:t>
            </a:r>
            <a:r>
              <a:rPr lang="en-HK" dirty="0"/>
              <a:t>/IBDR_sample_files.txt</a:t>
            </a:r>
          </a:p>
          <a:p>
            <a:r>
              <a:rPr lang="en-HK" dirty="0"/>
              <a:t>Found 74 files, saved to </a:t>
            </a:r>
            <a:r>
              <a:rPr lang="en-HK" dirty="0" err="1"/>
              <a:t>metaphalan_data</a:t>
            </a:r>
            <a:r>
              <a:rPr lang="en-HK" dirty="0"/>
              <a:t>/ENIGMA_sample_files.txt</a:t>
            </a:r>
          </a:p>
        </p:txBody>
      </p:sp>
    </p:spTree>
    <p:extLst>
      <p:ext uri="{BB962C8B-B14F-4D97-AF65-F5344CB8AC3E}">
        <p14:creationId xmlns:p14="http://schemas.microsoft.com/office/powerpoint/2010/main" val="324869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753539C-810D-46F5-2B4F-CB227BBE50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2996225"/>
              </p:ext>
            </p:extLst>
          </p:nvPr>
        </p:nvGraphicFramePr>
        <p:xfrm>
          <a:off x="85588" y="933282"/>
          <a:ext cx="8137786" cy="5467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27FCD2-363C-9F7F-B65C-0D15CBC63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616550"/>
              </p:ext>
            </p:extLst>
          </p:nvPr>
        </p:nvGraphicFramePr>
        <p:xfrm>
          <a:off x="8269602" y="4921485"/>
          <a:ext cx="3876167" cy="85551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99834">
                  <a:extLst>
                    <a:ext uri="{9D8B030D-6E8A-4147-A177-3AD203B41FA5}">
                      <a16:colId xmlns:a16="http://schemas.microsoft.com/office/drawing/2014/main" val="3374317761"/>
                    </a:ext>
                  </a:extLst>
                </a:gridCol>
                <a:gridCol w="512958">
                  <a:extLst>
                    <a:ext uri="{9D8B030D-6E8A-4147-A177-3AD203B41FA5}">
                      <a16:colId xmlns:a16="http://schemas.microsoft.com/office/drawing/2014/main" val="3961487497"/>
                    </a:ext>
                  </a:extLst>
                </a:gridCol>
                <a:gridCol w="860726">
                  <a:extLst>
                    <a:ext uri="{9D8B030D-6E8A-4147-A177-3AD203B41FA5}">
                      <a16:colId xmlns:a16="http://schemas.microsoft.com/office/drawing/2014/main" val="2137625412"/>
                    </a:ext>
                  </a:extLst>
                </a:gridCol>
                <a:gridCol w="454997">
                  <a:extLst>
                    <a:ext uri="{9D8B030D-6E8A-4147-A177-3AD203B41FA5}">
                      <a16:colId xmlns:a16="http://schemas.microsoft.com/office/drawing/2014/main" val="1403762066"/>
                    </a:ext>
                  </a:extLst>
                </a:gridCol>
                <a:gridCol w="592655">
                  <a:extLst>
                    <a:ext uri="{9D8B030D-6E8A-4147-A177-3AD203B41FA5}">
                      <a16:colId xmlns:a16="http://schemas.microsoft.com/office/drawing/2014/main" val="381416711"/>
                    </a:ext>
                  </a:extLst>
                </a:gridCol>
                <a:gridCol w="454997">
                  <a:extLst>
                    <a:ext uri="{9D8B030D-6E8A-4147-A177-3AD203B41FA5}">
                      <a16:colId xmlns:a16="http://schemas.microsoft.com/office/drawing/2014/main" val="3694462679"/>
                    </a:ext>
                  </a:extLst>
                </a:gridCol>
              </a:tblGrid>
              <a:tr h="855510">
                <a:tc>
                  <a:txBody>
                    <a:bodyPr/>
                    <a:lstStyle/>
                    <a:p>
                      <a:r>
                        <a:rPr lang="en-US" sz="1000" dirty="0" err="1"/>
                        <a:t>Flare_requiring_oral_IV_Steroids_Hospitalisation</a:t>
                      </a:r>
                      <a:r>
                        <a:rPr lang="en-US" sz="1000" dirty="0"/>
                        <a:t> (1: Yes; 0: No)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5ASA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Thiopurines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/>
                        <a:t>MTX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Steroid (Oral/ IV)</a:t>
                      </a:r>
                    </a:p>
                  </a:txBody>
                  <a:tcPr marL="52165" marR="52165" marT="26083" marB="26083" anchor="ctr"/>
                </a:tc>
                <a:tc>
                  <a:txBody>
                    <a:bodyPr/>
                    <a:lstStyle/>
                    <a:p>
                      <a:r>
                        <a:rPr lang="en-HK" sz="1000" dirty="0"/>
                        <a:t>Date</a:t>
                      </a:r>
                    </a:p>
                  </a:txBody>
                  <a:tcPr marL="52165" marR="52165" marT="26083" marB="26083" anchor="ctr"/>
                </a:tc>
                <a:extLst>
                  <a:ext uri="{0D108BD9-81ED-4DB2-BD59-A6C34878D82A}">
                    <a16:rowId xmlns:a16="http://schemas.microsoft.com/office/drawing/2014/main" val="705789553"/>
                  </a:ext>
                </a:extLst>
              </a:tr>
            </a:tbl>
          </a:graphicData>
        </a:graphic>
      </p:graphicFrame>
      <p:sp>
        <p:nvSpPr>
          <p:cNvPr id="2" name="矩形 3">
            <a:extLst>
              <a:ext uri="{FF2B5EF4-FFF2-40B4-BE49-F238E27FC236}">
                <a16:creationId xmlns:a16="http://schemas.microsoft.com/office/drawing/2014/main" id="{9E665377-A4E4-0F10-DFFD-E53106FC20FF}"/>
              </a:ext>
            </a:extLst>
          </p:cNvPr>
          <p:cNvSpPr/>
          <p:nvPr/>
        </p:nvSpPr>
        <p:spPr>
          <a:xfrm>
            <a:off x="0" y="-10857"/>
            <a:ext cx="12192000" cy="6624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804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670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68a9ecd8-1f68-43f8-a82b-31c0ef82ee8e"/>
  <p:tag name="TRANSPARENTBACKGROUND" val="true"/>
  <p:tag name="VERSION" val="1746503276457"/>
  <p:tag name="TITLE" val="Metabolomics General Overview"/>
  <p:tag name="CREATORNAME" val="Jiaying Zheng"/>
  <p:tag name="DATEINSERTED" val="1746503283744"/>
  <p:tag name="DPI" val="300"/>
  <p:tag name="BIOJSON" val="{&quot;id&quot;:&quot;e4dde3f0-408e-437b-b724-de73216e29c9&quot;,&quot;objects&quot;:{&quot;68a9ecd8-1f68-43f8-a82b-31c0ef82ee8e&quot;:{&quot;relativeTransform&quot;:{&quot;translate&quot;:{&quot;x&quot;:-91.55555384836077,&quot;y&quot;:109.06411193527416},&quot;rotate&quot;:0,&quot;skewX&quot;:0,&quot;scale&quot;:{&quot;x&quot;:1,&quot;y&quot;:1}},&quot;type&quot;:&quot;FIGURE_OBJECT&quot;,&quot;id&quot;:&quot;68a9ecd8-1f68-43f8-a82b-31c0ef82ee8e&quot;,&quot;opacity&quot;:1,&quot;path&quot;:{&quot;type&quot;:&quot;POLY_LINE&quot;,&quot;points&quot;:[{&quot;x&quot;:0,&quot;y&quot;:47.70725096001809},{&quot;x&quot;:0,&quot;y&quot;:-47.70725096001809}],&quot;closed&quot;:false},&quot;pathStyles&quot;:[{&quot;type&quot;:&quot;FILL&quot;,&quot;fillStyle&quot;:&quot;rgba(0,0,0,0)&quot;},{&quot;type&quot;:&quot;STROKE&quot;,&quot;strokeStyle&quot;:&quot;#232323&quot;,&quot;lineWidth&quot;:2,&quot;lineJoin&quot;:&quot;round&quot;}],&quot;isLocked&quot;:false,&quot;parent&quot;:{&quot;type&quot;:&quot;CHILD&quot;,&quot;parentId&quot;:&quot;358d549f-cb70-4dc2-b02c-916bfaf5daf6&quot;,&quot;order&quot;:&quot;9997&quot;},&quot;connectorInfo&quot;:{&quot;connectedObjects&quot;:[],&quot;type&quot;:&quot;LINE&quot;,&quot;offset&quot;:{&quot;x&quot;:0,&quot;y&quot;:0},&quot;bending&quot;:0.1,&quot;firstElementIsHead&quot;:true,&quot;customized&quot;:false},&quot;pathPattern&quot;:{&quot;type&quot;:&quot;ROW&quot;,&quot;patternObject&quot;:{&quot;name&quot;:&quot;triangle&quot;,&quot;path&quot;:{&quot;type&quot;:&quot;SPLINE&quot;,&quot;spline&quot;:{&quot;points&quot;:[{&quot;x&quot;:0,&quot;y&quot;:0,&quot;isEndPoint&quot;:true},{&quot;x&quot;:1,&quot;y&quot;:0.5,&quot;isEndPoint&quot;:true},{&quot;x&quot;:1,&quot;y&quot;:-0.5,&quot;isEndPoint&quot;:true}],&quot;closed&quot;:true}},&quot;pathStyles&quot;:[{&quot;type&quot;:&quot;FILL&quot;,&quot;fillStyle&quot;:&quot;context-stroke&quot;}]},&quot;bending&quot;:true,&quot;patternTransform&quot;:{},&quot;xUnits&quot;:&quot;PATH_LENGTH&quot;,&quot;yUnits&quot;:&quot;STROKE_WIDTH&quot;,&quot;isPremium&quot;:false}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name&quot;:&quot;Straight arrow (tapered, editable)&quot;,&quot;displayName&quot;:&quot;Straight arrow (tapered, editable)&quot;,&quot;source&quot;:{&quot;id&quot;:&quot;64874261e46f8e7ee4006263&quot;,&quot;type&quot;:&quot;ASSETS&quot;},&quot;isPremium&quot;:false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cbdbfff2-5a7b-46a3-897f-1bb88ef3fde2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cbdbfff2-5a7b-46a3-897f-1bb88ef3fde2&quot;:{&quot;id&quot;:&quot;cbdbfff2-5a7b-46a3-897f-1bb88ef3fde2&quot;,&quot;name&quot;:&quot;Person (single, symbol)&quot;,&quot;displayName&quot;:&quot;&quot;,&quot;type&quot;:&quot;FIGURE_OBJECT&quot;,&quot;relativeTransform&quot;:{&quot;translate&quot;:{&quot;x&quot;:-271.6053534573234,&quot;y&quot;:-221.65966850005054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6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b06e0bc7-64ed-4eb0-8308-e52cbb55bb50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b06e0bc7-64ed-4eb0-8308-e52cbb55bb50&quot;:{&quot;id&quot;:&quot;b06e0bc7-64ed-4eb0-8308-e52cbb55bb50&quot;,&quot;name&quot;:&quot;Person (single, symbol)&quot;,&quot;displayName&quot;:&quot;&quot;,&quot;type&quot;:&quot;FIGURE_OBJECT&quot;,&quot;relativeTransform&quot;:{&quot;translate&quot;:{&quot;x&quot;:-330.5057524803989,&quot;y&quot;:-221.65966850005054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7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6f0632b5-ae57-4252-9ff3-ecb74209cd55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6f0632b5-ae57-4252-9ff3-ecb74209cd55&quot;:{&quot;id&quot;:&quot;6f0632b5-ae57-4252-9ff3-ecb74209cd55&quot;,&quot;name&quot;:&quot;Person (single, symbol)&quot;,&quot;displayName&quot;:&quot;&quot;,&quot;type&quot;:&quot;FIGURE_OBJECT&quot;,&quot;relativeTransform&quot;:{&quot;translate&quot;:{&quot;x&quot;:-301.05555296886115,&quot;y&quot;:-193.9363215962348},&quot;rotate&quot;:0,&quot;skewX&quot;:0,&quot;scale&quot;:{&quot;x&quot;:0.6693227161713118,&quot;y&quot;:0.6693227161713118}},&quot;image&quot;:{&quot;url&quot;:&quot;https://icons.cdn.biorender.com/biorender/6331e381826b850021a5206a/6331c559826b850021a51f38.png&quot;,&quot;isPremium&quot;:false,&quot;isOrgIcon&quot;:false,&quot;size&quot;:{&quot;x&quot;:75,&quot;y&quot;:87.20930232558139},&quot;fallbackUrl&quot;:&quot;sources/icons/6331e381826b850021a5206a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75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f8fa6422-4b63-4e9a-98ce-ec41a9944f94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f8fa6422-4b63-4e9a-98ce-ec41a9944f94&quot;:{&quot;id&quot;:&quot;f8fa6422-4b63-4e9a-98ce-ec41a9944f94&quot;,&quot;name&quot;:&quot;Person (single, symbol)&quot;,&quot;displayName&quot;:&quot;&quot;,&quot;type&quot;:&quot;FIGURE_OBJECT&quot;,&quot;relativeTransform&quot;:{&quot;translate&quot;:{&quot;x&quot;:-359.95595199193656,&quot;y&quot;:-193.9363215962348},&quot;rotate&quot;:0,&quot;skewX&quot;:0,&quot;scale&quot;:{&quot;x&quot;:0.6693227161713118,&quot;y&quot;:0.6693227161713118}},&quot;image&quot;:{&quot;url&quot;:&quot;https://icons.cdn.biorender.com/biorender/6331e381826b850021a5206a/6331c559826b850021a51f38.png&quot;,&quot;isPremium&quot;:false,&quot;isOrgIcon&quot;:false,&quot;size&quot;:{&quot;x&quot;:75,&quot;y&quot;:87.20930232558139},&quot;fallbackUrl&quot;:&quot;sources/icons/6331e381826b850021a5206a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8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6f0360a1-f693-488a-9f3e-bd4c9e3fdd01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6f0360a1-f693-488a-9f3e-bd4c9e3fdd01&quot;:{&quot;id&quot;:&quot;6f0360a1-f693-488a-9f3e-bd4c9e3fdd01&quot;,&quot;name&quot;:&quot;Person (single, symbol)&quot;,&quot;displayName&quot;:&quot;&quot;,&quot;type&quot;:&quot;FIGURE_OBJECT&quot;,&quot;relativeTransform&quot;:{&quot;translate&quot;:{&quot;x&quot;:-242.1551539457857,&quot;y&quot;:-193.9363215962348},&quot;rotate&quot;:0,&quot;skewX&quot;:0,&quot;scale&quot;:{&quot;x&quot;:0.6693227161713118,&quot;y&quot;:0.6693227161713118}},&quot;image&quot;:{&quot;url&quot;:&quot;https://icons.cdn.biorender.com/biorender/6331e381826b850021a5206a/6331c559826b850021a51f38.png&quot;,&quot;isPremium&quot;:false,&quot;isOrgIcon&quot;:false,&quot;size&quot;:{&quot;x&quot;:75,&quot;y&quot;:87.20930232558139},&quot;fallbackUrl&quot;:&quot;sources/icons/6331e381826b850021a5206a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9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fad07154-c2c5-4601-b6fc-f17dfa057f60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fad07154-c2c5-4601-b6fc-f17dfa057f60&quot;:{&quot;id&quot;:&quot;fad07154-c2c5-4601-b6fc-f17dfa057f60&quot;,&quot;name&quot;:&quot;Person (single, symbol)&quot;,&quot;displayName&quot;:&quot;&quot;,&quot;type&quot;:&quot;FIGURE_OBJECT&quot;,&quot;relativeTransform&quot;:{&quot;translate&quot;:{&quot;x&quot;:-362.79333078949287,&quot;y&quot;:-115.39723334511204},&quot;rotate&quot;:0,&quot;skewX&quot;:0,&quot;scale&quot;:{&quot;x&quot;:0.5936592815698097,&quot;y&quot;:0.5936592815698097}},&quot;image&quot;:{&quot;url&quot;:&quot;https://icons.cdn.biorender.com/biorender/6331e381826b850021a5206a/6331c559826b850021a51f38.png&quot;,&quot;isPremium&quot;:false,&quot;isOrgIcon&quot;:false,&quot;size&quot;:{&quot;x&quot;:75,&quot;y&quot;:87.20930232558139},&quot;fallbackUrl&quot;:&quot;sources/icons/6331e381826b850021a5206a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95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68a9ecd8-1f68-43f8-a82b-31c0ef82ee8e"/>
  <p:tag name="TRANSPARENTBACKGROUND" val="true"/>
  <p:tag name="VERSION" val="1746503276457"/>
  <p:tag name="TITLE" val="Metabolomics General Overview"/>
  <p:tag name="CREATORNAME" val="Jiaying Zheng"/>
  <p:tag name="DATEINSERTED" val="1746503283744"/>
  <p:tag name="DPI" val="300"/>
  <p:tag name="BIOJSON" val="{&quot;id&quot;:&quot;e4dde3f0-408e-437b-b724-de73216e29c9&quot;,&quot;objects&quot;:{&quot;68a9ecd8-1f68-43f8-a82b-31c0ef82ee8e&quot;:{&quot;relativeTransform&quot;:{&quot;translate&quot;:{&quot;x&quot;:-91.55555384836077,&quot;y&quot;:109.06411193527416},&quot;rotate&quot;:0,&quot;skewX&quot;:0,&quot;scale&quot;:{&quot;x&quot;:1,&quot;y&quot;:1}},&quot;type&quot;:&quot;FIGURE_OBJECT&quot;,&quot;id&quot;:&quot;68a9ecd8-1f68-43f8-a82b-31c0ef82ee8e&quot;,&quot;opacity&quot;:1,&quot;path&quot;:{&quot;type&quot;:&quot;POLY_LINE&quot;,&quot;points&quot;:[{&quot;x&quot;:0,&quot;y&quot;:47.70725096001809},{&quot;x&quot;:0,&quot;y&quot;:-47.70725096001809}],&quot;closed&quot;:false},&quot;pathStyles&quot;:[{&quot;type&quot;:&quot;FILL&quot;,&quot;fillStyle&quot;:&quot;rgba(0,0,0,0)&quot;},{&quot;type&quot;:&quot;STROKE&quot;,&quot;strokeStyle&quot;:&quot;#232323&quot;,&quot;lineWidth&quot;:2,&quot;lineJoin&quot;:&quot;round&quot;}],&quot;isLocked&quot;:false,&quot;parent&quot;:{&quot;type&quot;:&quot;CHILD&quot;,&quot;parentId&quot;:&quot;358d549f-cb70-4dc2-b02c-916bfaf5daf6&quot;,&quot;order&quot;:&quot;9997&quot;},&quot;connectorInfo&quot;:{&quot;connectedObjects&quot;:[],&quot;type&quot;:&quot;LINE&quot;,&quot;offset&quot;:{&quot;x&quot;:0,&quot;y&quot;:0},&quot;bending&quot;:0.1,&quot;firstElementIsHead&quot;:true,&quot;customized&quot;:false},&quot;pathPattern&quot;:{&quot;type&quot;:&quot;ROW&quot;,&quot;patternObject&quot;:{&quot;name&quot;:&quot;triangle&quot;,&quot;path&quot;:{&quot;type&quot;:&quot;SPLINE&quot;,&quot;spline&quot;:{&quot;points&quot;:[{&quot;x&quot;:0,&quot;y&quot;:0,&quot;isEndPoint&quot;:true},{&quot;x&quot;:1,&quot;y&quot;:0.5,&quot;isEndPoint&quot;:true},{&quot;x&quot;:1,&quot;y&quot;:-0.5,&quot;isEndPoint&quot;:true}],&quot;closed&quot;:true}},&quot;pathStyles&quot;:[{&quot;type&quot;:&quot;FILL&quot;,&quot;fillStyle&quot;:&quot;context-stroke&quot;}]},&quot;bending&quot;:true,&quot;patternTransform&quot;:{},&quot;xUnits&quot;:&quot;PATH_LENGTH&quot;,&quot;yUnits&quot;:&quot;STROKE_WIDTH&quot;,&quot;isPremium&quot;:false}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name&quot;:&quot;Straight arrow (tapered, editable)&quot;,&quot;displayName&quot;:&quot;Straight arrow (tapered, editable)&quot;,&quot;source&quot;:{&quot;id&quot;:&quot;64874261e46f8e7ee4006263&quot;,&quot;type&quot;:&quot;ASSETS&quot;},&quot;isPremium&quot;:false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b816f3b6-eb33-4e11-be8a-bcf86c2f6441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b816f3b6-eb33-4e11-be8a-bcf86c2f6441&quot;:{&quot;id&quot;:&quot;b816f3b6-eb33-4e11-be8a-bcf86c2f6441&quot;,&quot;name&quot;:&quot;Person (single, symbol)&quot;,&quot;displayName&quot;:&quot;&quot;,&quot;type&quot;:&quot;FIGURE_OBJECT&quot;,&quot;relativeTransform&quot;:{&quot;translate&quot;:{&quot;x&quot;:-301.05555296886115,&quot;y&quot;:-252.30795567353493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7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cbdbfff2-5a7b-46a3-897f-1bb88ef3fde2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cbdbfff2-5a7b-46a3-897f-1bb88ef3fde2&quot;:{&quot;id&quot;:&quot;cbdbfff2-5a7b-46a3-897f-1bb88ef3fde2&quot;,&quot;name&quot;:&quot;Person (single, symbol)&quot;,&quot;displayName&quot;:&quot;&quot;,&quot;type&quot;:&quot;FIGURE_OBJECT&quot;,&quot;relativeTransform&quot;:{&quot;translate&quot;:{&quot;x&quot;:-271.6053534573234,&quot;y&quot;:-221.65966850005054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6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b06e0bc7-64ed-4eb0-8308-e52cbb55bb50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b06e0bc7-64ed-4eb0-8308-e52cbb55bb50&quot;:{&quot;id&quot;:&quot;b06e0bc7-64ed-4eb0-8308-e52cbb55bb50&quot;,&quot;name&quot;:&quot;Person (single, symbol)&quot;,&quot;displayName&quot;:&quot;&quot;,&quot;type&quot;:&quot;FIGURE_OBJECT&quot;,&quot;relativeTransform&quot;:{&quot;translate&quot;:{&quot;x&quot;:-330.5057524803989,&quot;y&quot;:-221.65966850005054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7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b816f3b6-eb33-4e11-be8a-bcf86c2f6441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b816f3b6-eb33-4e11-be8a-bcf86c2f6441&quot;:{&quot;id&quot;:&quot;b816f3b6-eb33-4e11-be8a-bcf86c2f6441&quot;,&quot;name&quot;:&quot;Person (single, symbol)&quot;,&quot;displayName&quot;:&quot;&quot;,&quot;type&quot;:&quot;FIGURE_OBJECT&quot;,&quot;relativeTransform&quot;:{&quot;translate&quot;:{&quot;x&quot;:-301.05555296886115,&quot;y&quot;:-252.30795567353493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7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cbdbfff2-5a7b-46a3-897f-1bb88ef3fde2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cbdbfff2-5a7b-46a3-897f-1bb88ef3fde2&quot;:{&quot;id&quot;:&quot;cbdbfff2-5a7b-46a3-897f-1bb88ef3fde2&quot;,&quot;name&quot;:&quot;Person (single, symbol)&quot;,&quot;displayName&quot;:&quot;&quot;,&quot;type&quot;:&quot;FIGURE_OBJECT&quot;,&quot;relativeTransform&quot;:{&quot;translate&quot;:{&quot;x&quot;:-271.6053534573234,&quot;y&quot;:-221.65966850005054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6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b06e0bc7-64ed-4eb0-8308-e52cbb55bb50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b06e0bc7-64ed-4eb0-8308-e52cbb55bb50&quot;:{&quot;id&quot;:&quot;b06e0bc7-64ed-4eb0-8308-e52cbb55bb50&quot;,&quot;name&quot;:&quot;Person (single, symbol)&quot;,&quot;displayName&quot;:&quot;&quot;,&quot;type&quot;:&quot;FIGURE_OBJECT&quot;,&quot;relativeTransform&quot;:{&quot;translate&quot;:{&quot;x&quot;:-330.5057524803989,&quot;y&quot;:-221.65966850005054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97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5a4bc4ffb6eb67f93bb42a"/>
  <p:tag name="FIGURESLIDEID" val="358d549f-cb70-4dc2-b02c-916bfaf5daf6"/>
  <p:tag name="SELECTIONIDS" val="b816f3b6-eb33-4e11-be8a-bcf86c2f6441"/>
  <p:tag name="TRANSPARENTBACKGROUND" val="true"/>
  <p:tag name="VERSION" val="1746502547212"/>
  <p:tag name="TITLE" val="Metabolomics General Overview"/>
  <p:tag name="CREATORNAME" val="Jiaying Zheng"/>
  <p:tag name="DATEINSERTED" val="1746502562709"/>
  <p:tag name="DPI" val="300"/>
  <p:tag name="BIOJSON" val="{&quot;id&quot;:&quot;e4dde3f0-408e-437b-b724-de73216e29c9&quot;,&quot;objects&quot;:{&quot;b816f3b6-eb33-4e11-be8a-bcf86c2f6441&quot;:{&quot;id&quot;:&quot;b816f3b6-eb33-4e11-be8a-bcf86c2f6441&quot;,&quot;name&quot;:&quot;Person (single, symbol)&quot;,&quot;displayName&quot;:&quot;&quot;,&quot;type&quot;:&quot;FIGURE_OBJECT&quot;,&quot;relativeTransform&quot;:{&quot;translate&quot;:{&quot;x&quot;:-301.05555296886115,&quot;y&quot;:-252.30795567353493},&quot;rotate&quot;:0,&quot;skewX&quot;:0,&quot;scale&quot;:{&quot;x&quot;:0.6693227161713118,&quot;y&quot;:0.6693227161713118}},&quot;image&quot;:{&quot;url&quot;:&quot;https://icons.cdn.biorender.com/biorender/6331e381826b850021a52071/6331c559826b850021a51f38.png&quot;,&quot;isPremium&quot;:false,&quot;isOrgIcon&quot;:false,&quot;size&quot;:{&quot;x&quot;:75,&quot;y&quot;:87.20930232558139},&quot;fallbackUrl&quot;:&quot;sources/icons/6331e381826b850021a52071/6331c559826b850021a51f38.svg&quot;},&quot;source&quot;:{&quot;id&quot;:&quot;6331c559826b850021a51f38&quot;,&quot;version&quot;:&quot;20220926153046&quot;,&quot;type&quot;:&quot;ASSETS&quot;},&quot;isPremium&quot;:false,&quot;parent&quot;:{&quot;type&quot;:&quot;CHILD&quot;,&quot;parentId&quot;:&quot;358d549f-cb70-4dc2-b02c-916bfaf5daf6&quot;,&quot;order&quot;:&quot;7&quot;},&quot;opacity&quot;:0.89,&quot;styles&quot;:{&quot;editable&quot;:[{&quot;monochromeTargetColor&quot;:&quot;#BBBBBC&quot;,&quot;styleName&quot;:&quot;FILL&quot;,&quot;color&quot;:&quot;#888889&quot;},{&quot;monochromeTargetColor&quot;:&quot;#BBBBBC&quot;,&quot;styleName&quot;:&quot;STROKE&quot;}]}},&quot;358d549f-cb70-4dc2-b02c-916bfaf5daf6&quot;:{&quot;id&quot;:&quot;358d549f-cb70-4dc2-b02c-916bfaf5daf6&quot;,&quot;type&quot;:&quot;FIGURE_OBJECT&quot;,&quot;document&quot;:{&quot;type&quot;:&quot;FIGURE&quot;,&quot;canvasType&quot;:&quot;FIGURE&quot;,&quot;units&quot;:&quot;in&quot;,&quot;aspectRatio&quot;:0,&quot;title&quot;:&quot;&quot;},&quot;parent&quot;:{&quot;type&quot;:&quot;DOCUMENT&quot;,&quot;parentId&quot;:&quot;e4dde3f0-408e-437b-b724-de73216e29c9&quot;,&quot;order&quot;:&quot;1&quot;},&quot;source&quot;:{&quot;id&quot;:&quot;61f0a8e579895c00a1628772&quot;,&quot;type&quot;:&quot;TEMPLATES&quot;}},&quot;e4dde3f0-408e-437b-b724-de73216e29c9&quot;:{&quot;id&quot;:&quot;e4dde3f0-408e-437b-b724-de73216e29c9&quot;,&quot;type&quot;:&quot;FIGURE_OBJECT&quot;,&quot;document&quot;:{&quot;type&quot;:&quot;DOCUMENT_GROUP&quot;,&quot;canvasType&quot;:&quot;FIGURE&quot;,&quot;units&quot;:&quot;in&quot;},&quot;source&quot;:{&quot;id&quot;:&quot;61f0a8e579895c00a1628772&quot;,&quot;type&quot;:&quot;TEMPLATES&quot;}}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526</Words>
  <Application>Microsoft Macintosh PowerPoint</Application>
  <PresentationFormat>Widescreen</PresentationFormat>
  <Paragraphs>58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Wanyi YANG</dc:creator>
  <cp:lastModifiedBy>tqug</cp:lastModifiedBy>
  <cp:revision>14</cp:revision>
  <dcterms:created xsi:type="dcterms:W3CDTF">2025-06-06T06:36:51Z</dcterms:created>
  <dcterms:modified xsi:type="dcterms:W3CDTF">2025-06-11T02:35:23Z</dcterms:modified>
</cp:coreProperties>
</file>