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7" r:id="rId4"/>
    <p:sldId id="269" r:id="rId5"/>
    <p:sldId id="270" r:id="rId6"/>
    <p:sldId id="258" r:id="rId7"/>
    <p:sldId id="271" r:id="rId8"/>
    <p:sldId id="272" r:id="rId9"/>
    <p:sldId id="273" r:id="rId10"/>
    <p:sldId id="274" r:id="rId11"/>
    <p:sldId id="275" r:id="rId12"/>
    <p:sldId id="276" r:id="rId13"/>
    <p:sldId id="283" r:id="rId14"/>
    <p:sldId id="277" r:id="rId15"/>
    <p:sldId id="262" r:id="rId16"/>
    <p:sldId id="278" r:id="rId17"/>
    <p:sldId id="279" r:id="rId18"/>
    <p:sldId id="280" r:id="rId19"/>
    <p:sldId id="281" r:id="rId20"/>
    <p:sldId id="288" r:id="rId21"/>
    <p:sldId id="289" r:id="rId22"/>
    <p:sldId id="28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5948"/>
  </p:normalViewPr>
  <p:slideViewPr>
    <p:cSldViewPr snapToGrid="0">
      <p:cViewPr varScale="1">
        <p:scale>
          <a:sx n="63" d="100"/>
          <a:sy n="63"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solidFill>
                  <a:schemeClr val="tx1"/>
                </a:solidFill>
              </a:rPr>
              <a:t>验证集正例在</a:t>
            </a:r>
            <a:r>
              <a:rPr lang="en-US" altLang="zh-CN">
                <a:solidFill>
                  <a:schemeClr val="tx1"/>
                </a:solidFill>
              </a:rPr>
              <a:t>5</a:t>
            </a:r>
            <a:r>
              <a:rPr lang="zh-CN" altLang="en-US">
                <a:solidFill>
                  <a:schemeClr val="tx1"/>
                </a:solidFill>
              </a:rPr>
              <a:t>次独立训练中被错误分类的次数</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6B1F-5D41-8251-4AF14B826A56}"/>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6B1F-5D41-8251-4AF14B826A56}"/>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6B1F-5D41-8251-4AF14B826A56}"/>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6B1F-5D41-8251-4AF14B826A56}"/>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6B1F-5D41-8251-4AF14B826A56}"/>
              </c:ext>
            </c:extLst>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B-6B1F-5D41-8251-4AF14B826A5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val>
            <c:numRef>
              <c:f>Sheet1!$B$3:$B$8</c:f>
              <c:numCache>
                <c:formatCode>General</c:formatCode>
                <c:ptCount val="6"/>
                <c:pt idx="0">
                  <c:v>1260</c:v>
                </c:pt>
                <c:pt idx="1">
                  <c:v>79</c:v>
                </c:pt>
                <c:pt idx="2">
                  <c:v>63</c:v>
                </c:pt>
                <c:pt idx="3">
                  <c:v>55</c:v>
                </c:pt>
                <c:pt idx="4">
                  <c:v>59</c:v>
                </c:pt>
                <c:pt idx="5">
                  <c:v>226</c:v>
                </c:pt>
              </c:numCache>
            </c:numRef>
          </c:val>
          <c:extLst>
            <c:ext xmlns:c16="http://schemas.microsoft.com/office/drawing/2014/chart" uri="{C3380CC4-5D6E-409C-BE32-E72D297353CC}">
              <c16:uniqueId val="{0000000C-6B1F-5D41-8251-4AF14B826A56}"/>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927CC-81F3-CB43-A574-B30C8E93BD47}" type="datetimeFigureOut">
              <a:t>2022/9/20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72DA9-999C-8E42-9E69-DA6CC297A709}" type="slidenum">
              <a:t>‹#›</a:t>
            </a:fld>
            <a:endParaRPr kumimoji="1" lang="zh-CN" altLang="en-US"/>
          </a:p>
        </p:txBody>
      </p:sp>
    </p:spTree>
    <p:extLst>
      <p:ext uri="{BB962C8B-B14F-4D97-AF65-F5344CB8AC3E}">
        <p14:creationId xmlns:p14="http://schemas.microsoft.com/office/powerpoint/2010/main" val="130220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首先我们会详细介绍我们参与比赛时，所使用的基本模型</a:t>
            </a:r>
            <a:r>
              <a:rPr kumimoji="1" lang="en-US" altLang="zh-CN"/>
              <a:t>SeHGNN</a:t>
            </a:r>
          </a:p>
          <a:p>
            <a:r>
              <a:rPr kumimoji="1" lang="zh-CN" altLang="en-US"/>
              <a:t>然后会介绍面向比赛做的一些适配性改变，最后是总结和展望部分</a:t>
            </a:r>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DD672DA9-999C-8E42-9E69-DA6CC297A709}" type="slidenum">
              <a:t>2</a:t>
            </a:fld>
            <a:endParaRPr kumimoji="1" lang="zh-CN" altLang="en-US"/>
          </a:p>
        </p:txBody>
      </p:sp>
    </p:spTree>
    <p:extLst>
      <p:ext uri="{BB962C8B-B14F-4D97-AF65-F5344CB8AC3E}">
        <p14:creationId xmlns:p14="http://schemas.microsoft.com/office/powerpoint/2010/main" val="777723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我们相比现存的异构图节点分类算法具有更快的速度和更好的模型效果</a:t>
            </a:r>
          </a:p>
        </p:txBody>
      </p:sp>
      <p:sp>
        <p:nvSpPr>
          <p:cNvPr id="4" name="灯片编号占位符 3"/>
          <p:cNvSpPr>
            <a:spLocks noGrp="1"/>
          </p:cNvSpPr>
          <p:nvPr>
            <p:ph type="sldNum" sz="quarter" idx="5"/>
          </p:nvPr>
        </p:nvSpPr>
        <p:spPr/>
        <p:txBody>
          <a:bodyPr/>
          <a:lstStyle/>
          <a:p>
            <a:fld id="{DD672DA9-999C-8E42-9E69-DA6CC297A709}" type="slidenum">
              <a:rPr lang="en-US" altLang="zh-CN"/>
              <a:t>16</a:t>
            </a:fld>
            <a:endParaRPr kumimoji="1" lang="zh-CN" altLang="en-US"/>
          </a:p>
        </p:txBody>
      </p:sp>
    </p:spTree>
    <p:extLst>
      <p:ext uri="{BB962C8B-B14F-4D97-AF65-F5344CB8AC3E}">
        <p14:creationId xmlns:p14="http://schemas.microsoft.com/office/powerpoint/2010/main" val="1885869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Remove</a:t>
            </a:r>
            <a:r>
              <a:rPr kumimoji="1" lang="zh-CN" altLang="en-US"/>
              <a:t> </a:t>
            </a:r>
            <a:r>
              <a:rPr kumimoji="1" lang="en-US" altLang="zh-CN"/>
              <a:t>the</a:t>
            </a:r>
            <a:r>
              <a:rPr kumimoji="1" lang="zh-CN" altLang="en-US"/>
              <a:t> </a:t>
            </a:r>
            <a:r>
              <a:rPr kumimoji="1" lang="en-US" altLang="zh-CN"/>
              <a:t>label</a:t>
            </a:r>
            <a:r>
              <a:rPr kumimoji="1" lang="zh-CN" altLang="en-US"/>
              <a:t> </a:t>
            </a:r>
            <a:r>
              <a:rPr kumimoji="1" lang="en-US" altLang="zh-CN"/>
              <a:t>propagation</a:t>
            </a:r>
            <a:r>
              <a:rPr kumimoji="1" lang="zh-CN" altLang="en-US"/>
              <a:t> </a:t>
            </a:r>
            <a:r>
              <a:rPr kumimoji="1" lang="en-US" altLang="zh-CN"/>
              <a:t>&amp;</a:t>
            </a:r>
            <a:r>
              <a:rPr kumimoji="1" lang="zh-CN" altLang="en-US"/>
              <a:t> </a:t>
            </a:r>
            <a:r>
              <a:rPr kumimoji="1" lang="en-US" altLang="zh-CN"/>
              <a:t>multi-stage</a:t>
            </a:r>
            <a:r>
              <a:rPr kumimoji="1" lang="zh-CN" altLang="en-US"/>
              <a:t> </a:t>
            </a:r>
            <a:r>
              <a:rPr kumimoji="1" lang="en-US" altLang="zh-CN"/>
              <a:t>learning</a:t>
            </a:r>
            <a:r>
              <a:rPr kumimoji="1" lang="zh-CN" altLang="en-US"/>
              <a:t> </a:t>
            </a:r>
            <a:r>
              <a:rPr kumimoji="1" lang="en-US" altLang="zh-CN"/>
              <a:t>modules</a:t>
            </a:r>
            <a:r>
              <a:rPr kumimoji="1" lang="zh-CN" altLang="en-US"/>
              <a:t> </a:t>
            </a:r>
            <a:r>
              <a:rPr kumimoji="1" lang="en-US" altLang="zh-CN"/>
              <a:t>of</a:t>
            </a:r>
            <a:r>
              <a:rPr kumimoji="1" lang="zh-CN" altLang="en-US"/>
              <a:t> </a:t>
            </a:r>
            <a:r>
              <a:rPr kumimoji="1" lang="en-US" altLang="zh-CN"/>
              <a:t>SeHGNN</a:t>
            </a:r>
          </a:p>
          <a:p>
            <a:endParaRPr kumimoji="1" lang="en-US" altLang="zh-CN"/>
          </a:p>
          <a:p>
            <a:r>
              <a:rPr kumimoji="1" lang="zh-CN" altLang="en-US"/>
              <a:t>我们将在</a:t>
            </a:r>
            <a:r>
              <a:rPr kumimoji="1" lang="en-US" altLang="zh-CN"/>
              <a:t>80%</a:t>
            </a:r>
            <a:r>
              <a:rPr kumimoji="1" lang="zh-CN" altLang="en-US"/>
              <a:t>以上的训练中被错误分类的正例节点从验证集划归到训练集</a:t>
            </a:r>
            <a:endParaRPr kumimoji="1" lang="en-US" altLang="zh-CN"/>
          </a:p>
          <a:p>
            <a:endParaRPr kumimoji="1" lang="en-US" altLang="zh-CN"/>
          </a:p>
          <a:p>
            <a:r>
              <a:rPr kumimoji="1" lang="zh-CN" altLang="en-US"/>
              <a:t>加上</a:t>
            </a:r>
            <a:r>
              <a:rPr kumimoji="1" lang="en-US" altLang="zh-CN"/>
              <a:t>trick</a:t>
            </a:r>
            <a:r>
              <a:rPr kumimoji="1" lang="zh-CN" altLang="en-US"/>
              <a:t>后的效果始终比不用</a:t>
            </a:r>
            <a:r>
              <a:rPr kumimoji="1" lang="en-US" altLang="zh-CN"/>
              <a:t>trick</a:t>
            </a:r>
            <a:r>
              <a:rPr kumimoji="1" lang="zh-CN" altLang="en-US"/>
              <a:t>好很多</a:t>
            </a:r>
            <a:endParaRPr kumimoji="1" lang="en-US" altLang="zh-CN"/>
          </a:p>
          <a:p>
            <a:r>
              <a:rPr kumimoji="1" lang="zh-CN" altLang="en-US"/>
              <a:t>但这个</a:t>
            </a:r>
            <a:r>
              <a:rPr kumimoji="1" lang="en-US" altLang="zh-CN"/>
              <a:t>trick</a:t>
            </a:r>
            <a:r>
              <a:rPr kumimoji="1" lang="zh-CN" altLang="en-US"/>
              <a:t>同样也带来了问题，即会让验证集的准确率始终逼近</a:t>
            </a:r>
            <a:r>
              <a:rPr kumimoji="1" lang="en-US" altLang="zh-CN"/>
              <a:t>100%</a:t>
            </a:r>
            <a:r>
              <a:rPr kumimoji="1" lang="zh-CN" altLang="en-US"/>
              <a:t>。这样的话我们无法通过本地的测试选出表现较好的模型，只能把模型提交到网站上看最终的结果。这也同样使对比实验和消融实验变的没有意义</a:t>
            </a:r>
            <a:endParaRPr kumimoji="1" lang="en-US" altLang="zh-CN"/>
          </a:p>
          <a:p>
            <a:endParaRPr kumimoji="1" lang="en-US" altLang="zh-CN"/>
          </a:p>
          <a:p>
            <a:r>
              <a:rPr kumimoji="1" lang="en-US" altLang="zh-CN"/>
              <a:t>7:30</a:t>
            </a:r>
          </a:p>
          <a:p>
            <a:endParaRPr kumimoji="1" lang="en-US" altLang="zh-CN"/>
          </a:p>
          <a:p>
            <a:r>
              <a:rPr kumimoji="1" lang="zh-CN" altLang="en-US"/>
              <a:t>在</a:t>
            </a:r>
            <a:r>
              <a:rPr kumimoji="1" lang="en-US" altLang="zh-CN"/>
              <a:t>top10</a:t>
            </a:r>
            <a:r>
              <a:rPr kumimoji="1" lang="zh-CN" altLang="en-US"/>
              <a:t>队伍方案展示中我们得知，有许多队伍采用了</a:t>
            </a:r>
            <a:r>
              <a:rPr kumimoji="1" lang="en-US" altLang="zh-CN"/>
              <a:t>95%</a:t>
            </a:r>
            <a:r>
              <a:rPr kumimoji="1" lang="zh-CN" altLang="en-US"/>
              <a:t>甚至</a:t>
            </a:r>
            <a:r>
              <a:rPr kumimoji="1" lang="en-US" altLang="zh-CN"/>
              <a:t>100%</a:t>
            </a:r>
            <a:r>
              <a:rPr kumimoji="1" lang="zh-CN" altLang="en-US"/>
              <a:t>的数据作为训练集并同样得到了很大的效果提升，这和我们的采用的</a:t>
            </a:r>
            <a:r>
              <a:rPr kumimoji="1" lang="en-US" altLang="zh-CN"/>
              <a:t>trick</a:t>
            </a:r>
            <a:r>
              <a:rPr kumimoji="1" lang="zh-CN" altLang="en-US"/>
              <a:t>是具有同样意义的。这可能来源于比赛方划分数据时的疏忽</a:t>
            </a:r>
          </a:p>
        </p:txBody>
      </p:sp>
      <p:sp>
        <p:nvSpPr>
          <p:cNvPr id="4" name="灯片编号占位符 3"/>
          <p:cNvSpPr>
            <a:spLocks noGrp="1"/>
          </p:cNvSpPr>
          <p:nvPr>
            <p:ph type="sldNum" sz="quarter" idx="5"/>
          </p:nvPr>
        </p:nvSpPr>
        <p:spPr/>
        <p:txBody>
          <a:bodyPr/>
          <a:lstStyle/>
          <a:p>
            <a:fld id="{DD672DA9-999C-8E42-9E69-DA6CC297A709}" type="slidenum">
              <a:rPr lang="en-US" altLang="zh-CN"/>
              <a:t>17</a:t>
            </a:fld>
            <a:endParaRPr kumimoji="1" lang="zh-CN" altLang="en-US"/>
          </a:p>
        </p:txBody>
      </p:sp>
    </p:spTree>
    <p:extLst>
      <p:ext uri="{BB962C8B-B14F-4D97-AF65-F5344CB8AC3E}">
        <p14:creationId xmlns:p14="http://schemas.microsoft.com/office/powerpoint/2010/main" val="69729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1.</a:t>
            </a:r>
            <a:r>
              <a:rPr kumimoji="1" lang="zh-CN" altLang="en-US"/>
              <a:t>是考虑到测试集是一张完整的图，目的是避免验证集收到</a:t>
            </a:r>
            <a:r>
              <a:rPr kumimoji="1" lang="en-US" altLang="zh-CN"/>
              <a:t>transductive</a:t>
            </a:r>
            <a:r>
              <a:rPr kumimoji="1" lang="zh-CN" altLang="en-US"/>
              <a:t> </a:t>
            </a:r>
            <a:r>
              <a:rPr kumimoji="1" lang="en-US" altLang="zh-CN"/>
              <a:t>learning</a:t>
            </a:r>
            <a:r>
              <a:rPr kumimoji="1" lang="zh-CN" altLang="en-US"/>
              <a:t>的影响。比如某</a:t>
            </a:r>
            <a:r>
              <a:rPr kumimoji="1" lang="en-US" altLang="zh-CN"/>
              <a:t>f</a:t>
            </a:r>
            <a:r>
              <a:rPr kumimoji="1" lang="zh-CN" altLang="en-US"/>
              <a:t>节点连接的</a:t>
            </a:r>
            <a:r>
              <a:rPr kumimoji="1" lang="en-US" altLang="zh-CN"/>
              <a:t>i</a:t>
            </a:r>
            <a:r>
              <a:rPr kumimoji="1" lang="zh-CN" altLang="en-US"/>
              <a:t>节点在训练集里正例较多，那么在验证集里也会倾向于赋予正例</a:t>
            </a:r>
            <a:endParaRPr kumimoji="1" lang="en-US" altLang="zh-CN"/>
          </a:p>
          <a:p>
            <a:endParaRPr kumimoji="1" lang="en-US" altLang="zh-CN"/>
          </a:p>
          <a:p>
            <a:r>
              <a:rPr kumimoji="1" lang="en-US" altLang="zh-CN"/>
              <a:t>2. f,i,b</a:t>
            </a:r>
            <a:r>
              <a:rPr kumimoji="1" lang="zh-CN" altLang="en-US"/>
              <a:t>的特征向量拼接起来，从节点分类转化成一个链接预测问题</a:t>
            </a:r>
          </a:p>
        </p:txBody>
      </p:sp>
      <p:sp>
        <p:nvSpPr>
          <p:cNvPr id="4" name="灯片编号占位符 3"/>
          <p:cNvSpPr>
            <a:spLocks noGrp="1"/>
          </p:cNvSpPr>
          <p:nvPr>
            <p:ph type="sldNum" sz="quarter" idx="5"/>
          </p:nvPr>
        </p:nvSpPr>
        <p:spPr/>
        <p:txBody>
          <a:bodyPr/>
          <a:lstStyle/>
          <a:p>
            <a:fld id="{DD672DA9-999C-8E42-9E69-DA6CC297A709}" type="slidenum">
              <a:rPr lang="en-US" altLang="zh-CN"/>
              <a:t>18</a:t>
            </a:fld>
            <a:endParaRPr kumimoji="1" lang="zh-CN" altLang="en-US"/>
          </a:p>
        </p:txBody>
      </p:sp>
    </p:spTree>
    <p:extLst>
      <p:ext uri="{BB962C8B-B14F-4D97-AF65-F5344CB8AC3E}">
        <p14:creationId xmlns:p14="http://schemas.microsoft.com/office/powerpoint/2010/main" val="1025276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从比赛结果来看，</a:t>
            </a:r>
            <a:r>
              <a:rPr kumimoji="1" lang="en-US" altLang="zh-CN"/>
              <a:t>SeHGNN</a:t>
            </a:r>
            <a:r>
              <a:rPr kumimoji="1" lang="zh-CN" altLang="en-US"/>
              <a:t>可能不适合这种包含虚假边</a:t>
            </a:r>
            <a:r>
              <a:rPr kumimoji="1" lang="en-US" altLang="zh-CN"/>
              <a:t>/</a:t>
            </a:r>
            <a:r>
              <a:rPr kumimoji="1" lang="zh-CN" altLang="en-US"/>
              <a:t>噪声比较多的图数据</a:t>
            </a:r>
            <a:endParaRPr kumimoji="1" lang="en-US" altLang="zh-CN"/>
          </a:p>
          <a:p>
            <a:endParaRPr kumimoji="1" lang="en-US" altLang="zh-CN"/>
          </a:p>
          <a:p>
            <a:r>
              <a:rPr kumimoji="1" lang="zh-CN" altLang="en-US"/>
              <a:t>最近我们的开展了关于图神经网络攻防领域的研究，这个领域里有一些基本共识</a:t>
            </a:r>
            <a:endParaRPr kumimoji="1" lang="en-US" altLang="zh-CN"/>
          </a:p>
          <a:p>
            <a:r>
              <a:rPr kumimoji="1" lang="en-US" altLang="zh-CN"/>
              <a:t>1.</a:t>
            </a:r>
            <a:r>
              <a:rPr kumimoji="1" lang="zh-CN" altLang="en-US"/>
              <a:t>和比赛的数据集有点相像</a:t>
            </a:r>
            <a:endParaRPr kumimoji="1" lang="en-US" altLang="zh-CN"/>
          </a:p>
          <a:p>
            <a:endParaRPr kumimoji="1" lang="en-US" altLang="zh-CN"/>
          </a:p>
          <a:p>
            <a:r>
              <a:rPr kumimoji="1" lang="zh-CN" altLang="en-US"/>
              <a:t>从这个角度来看，</a:t>
            </a:r>
            <a:r>
              <a:rPr kumimoji="1" lang="en-US" altLang="zh-CN"/>
              <a:t>SeHGNN</a:t>
            </a:r>
            <a:r>
              <a:rPr kumimoji="1" lang="zh-CN" altLang="en-US"/>
              <a:t>的结构并不适合</a:t>
            </a:r>
            <a:r>
              <a:rPr kumimoji="1" lang="en-US" altLang="zh-CN"/>
              <a:t>defense</a:t>
            </a:r>
            <a:r>
              <a:rPr kumimoji="1" lang="zh-CN" altLang="en-US"/>
              <a:t>，反而容易作为攻击的对象。如果大家有兴趣进行</a:t>
            </a:r>
            <a:r>
              <a:rPr kumimoji="1" lang="en-US" altLang="zh-CN"/>
              <a:t>GNN</a:t>
            </a:r>
            <a:r>
              <a:rPr kumimoji="1" lang="zh-CN" altLang="en-US"/>
              <a:t>攻防领域研究的话，可以把我们的模型当作攻击的靶子，因为多数据集上良好的效果 </a:t>
            </a:r>
            <a:r>
              <a:rPr kumimoji="1" lang="en-US" altLang="zh-CN"/>
              <a:t>&amp;</a:t>
            </a:r>
            <a:r>
              <a:rPr kumimoji="1" lang="zh-CN" altLang="en-US"/>
              <a:t> 结构上移除了</a:t>
            </a:r>
            <a:r>
              <a:rPr kumimoji="1" lang="en-US" altLang="zh-CN"/>
              <a:t>neighbor</a:t>
            </a:r>
            <a:r>
              <a:rPr kumimoji="1" lang="zh-CN" altLang="en-US"/>
              <a:t> </a:t>
            </a:r>
            <a:r>
              <a:rPr kumimoji="1" lang="en-US" altLang="zh-CN"/>
              <a:t>attention</a:t>
            </a:r>
            <a:r>
              <a:rPr kumimoji="1" lang="zh-CN" altLang="en-US"/>
              <a:t>不利于抵御攻击。</a:t>
            </a:r>
          </a:p>
        </p:txBody>
      </p:sp>
      <p:sp>
        <p:nvSpPr>
          <p:cNvPr id="4" name="灯片编号占位符 3"/>
          <p:cNvSpPr>
            <a:spLocks noGrp="1"/>
          </p:cNvSpPr>
          <p:nvPr>
            <p:ph type="sldNum" sz="quarter" idx="5"/>
          </p:nvPr>
        </p:nvSpPr>
        <p:spPr/>
        <p:txBody>
          <a:bodyPr/>
          <a:lstStyle/>
          <a:p>
            <a:fld id="{DD672DA9-999C-8E42-9E69-DA6CC297A709}" type="slidenum">
              <a:rPr lang="en-US" altLang="zh-CN"/>
              <a:t>19</a:t>
            </a:fld>
            <a:endParaRPr kumimoji="1" lang="zh-CN" altLang="en-US"/>
          </a:p>
        </p:txBody>
      </p:sp>
    </p:spTree>
    <p:extLst>
      <p:ext uri="{BB962C8B-B14F-4D97-AF65-F5344CB8AC3E}">
        <p14:creationId xmlns:p14="http://schemas.microsoft.com/office/powerpoint/2010/main" val="210498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SeHGNN</a:t>
            </a:r>
            <a:r>
              <a:rPr kumimoji="1" lang="zh-CN" altLang="en-US"/>
              <a:t>是专门面向异构图节点分类任务，是我们于数月前提出的，目前在多个普遍使用的异构图数据集上保持着</a:t>
            </a:r>
            <a:r>
              <a:rPr kumimoji="1" lang="en-US" altLang="zh-CN"/>
              <a:t>SORT</a:t>
            </a:r>
            <a:r>
              <a:rPr kumimoji="1" lang="zh-CN" altLang="en-US"/>
              <a:t>效果</a:t>
            </a:r>
            <a:endParaRPr kumimoji="1" lang="en-US" altLang="zh-CN"/>
          </a:p>
          <a:p>
            <a:endParaRPr kumimoji="1" lang="en-US" altLang="zh-CN"/>
          </a:p>
          <a:p>
            <a:r>
              <a:rPr kumimoji="1" lang="zh-CN" altLang="en-US"/>
              <a:t>由于我们比赛中取得最好成绩的就是最基本的</a:t>
            </a:r>
            <a:r>
              <a:rPr kumimoji="1" lang="en-US" altLang="zh-CN"/>
              <a:t>SeHGNN</a:t>
            </a:r>
            <a:r>
              <a:rPr kumimoji="1" lang="zh-CN" altLang="en-US"/>
              <a:t>模型，几乎任何没有改动。所以我们本次展示计划以较大篇幅介绍我们论文的内容</a:t>
            </a:r>
          </a:p>
        </p:txBody>
      </p:sp>
      <p:sp>
        <p:nvSpPr>
          <p:cNvPr id="4" name="灯片编号占位符 3"/>
          <p:cNvSpPr>
            <a:spLocks noGrp="1"/>
          </p:cNvSpPr>
          <p:nvPr>
            <p:ph type="sldNum" sz="quarter" idx="5"/>
          </p:nvPr>
        </p:nvSpPr>
        <p:spPr/>
        <p:txBody>
          <a:bodyPr/>
          <a:lstStyle/>
          <a:p>
            <a:fld id="{DD672DA9-999C-8E42-9E69-DA6CC297A709}" type="slidenum">
              <a:rPr lang="en-US" altLang="zh-CN"/>
              <a:t>3</a:t>
            </a:fld>
            <a:endParaRPr kumimoji="1" lang="zh-CN" altLang="en-US"/>
          </a:p>
        </p:txBody>
      </p:sp>
    </p:spTree>
    <p:extLst>
      <p:ext uri="{BB962C8B-B14F-4D97-AF65-F5344CB8AC3E}">
        <p14:creationId xmlns:p14="http://schemas.microsoft.com/office/powerpoint/2010/main" val="22675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我们将分四步介绍我们的论文</a:t>
            </a:r>
          </a:p>
        </p:txBody>
      </p:sp>
      <p:sp>
        <p:nvSpPr>
          <p:cNvPr id="4" name="灯片编号占位符 3"/>
          <p:cNvSpPr>
            <a:spLocks noGrp="1"/>
          </p:cNvSpPr>
          <p:nvPr>
            <p:ph type="sldNum" sz="quarter" idx="5"/>
          </p:nvPr>
        </p:nvSpPr>
        <p:spPr/>
        <p:txBody>
          <a:bodyPr/>
          <a:lstStyle/>
          <a:p>
            <a:fld id="{DD672DA9-999C-8E42-9E69-DA6CC297A709}" type="slidenum">
              <a:rPr lang="en-US" altLang="zh-CN"/>
              <a:t>4</a:t>
            </a:fld>
            <a:endParaRPr kumimoji="1" lang="zh-CN" altLang="en-US"/>
          </a:p>
        </p:txBody>
      </p:sp>
    </p:spTree>
    <p:extLst>
      <p:ext uri="{BB962C8B-B14F-4D97-AF65-F5344CB8AC3E}">
        <p14:creationId xmlns:p14="http://schemas.microsoft.com/office/powerpoint/2010/main" val="416946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现存 </a:t>
            </a:r>
            <a:r>
              <a:rPr kumimoji="1" lang="en-US" altLang="zh-CN"/>
              <a:t>HGNN</a:t>
            </a:r>
            <a:r>
              <a:rPr kumimoji="1" lang="zh-CN" altLang="en-US"/>
              <a:t> 模型主要可以分为两类，基于元路径的方法 和 不使用元路径的方法</a:t>
            </a:r>
            <a:endParaRPr kumimoji="1" lang="en-US" altLang="zh-CN"/>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我们以一个论文写作关系的数据为例，图中包括三种类型的结点 作者</a:t>
            </a:r>
            <a:r>
              <a:rPr kumimoji="1" lang="en-US" altLang="zh-CN"/>
              <a:t>Author</a:t>
            </a:r>
            <a:r>
              <a:rPr kumimoji="1" lang="zh-CN" altLang="en-US"/>
              <a:t>，论文</a:t>
            </a:r>
            <a:r>
              <a:rPr kumimoji="1" lang="en-US" altLang="zh-CN"/>
              <a:t>Paper</a:t>
            </a:r>
            <a:r>
              <a:rPr kumimoji="1" lang="zh-CN" altLang="en-US"/>
              <a:t>和主题</a:t>
            </a:r>
            <a:r>
              <a:rPr kumimoji="1" lang="en-US" altLang="zh-CN"/>
              <a:t>Subject</a:t>
            </a:r>
          </a:p>
          <a:p>
            <a:endParaRPr kumimoji="1" lang="en-US" altLang="zh-CN"/>
          </a:p>
          <a:p>
            <a:r>
              <a:rPr kumimoji="1" lang="zh-CN" altLang="en-US"/>
              <a:t>为了阐明我们的分类依据，首先我们介绍异构图中元路径的概念</a:t>
            </a:r>
            <a:endParaRPr kumimoji="1" lang="en-US" altLang="zh-CN"/>
          </a:p>
          <a:p>
            <a:r>
              <a:rPr kumimoji="1" lang="zh-CN" altLang="en-US"/>
              <a:t>在异构图中直接可见的是一阶或者</a:t>
            </a:r>
            <a:r>
              <a:rPr kumimoji="1" lang="en-US" altLang="zh-CN"/>
              <a:t>one-hop</a:t>
            </a:r>
            <a:r>
              <a:rPr kumimoji="1" lang="zh-CN" altLang="en-US"/>
              <a:t>单跳的邻居关系，如作者写作论文，论文属于某个领域</a:t>
            </a:r>
            <a:endParaRPr kumimoji="1" lang="en-US" altLang="zh-CN"/>
          </a:p>
          <a:p>
            <a:r>
              <a:rPr kumimoji="1" lang="zh-CN" altLang="en-US"/>
              <a:t>元路径是多个相互承接的一阶邻居关系的复合表示，如 </a:t>
            </a:r>
            <a:r>
              <a:rPr kumimoji="1" lang="en-US" altLang="zh-CN"/>
              <a:t>APA</a:t>
            </a:r>
            <a:r>
              <a:rPr kumimoji="1" lang="zh-CN" altLang="en-US"/>
              <a:t> 论文协作关系，</a:t>
            </a:r>
            <a:r>
              <a:rPr kumimoji="1" lang="en-US" altLang="zh-CN"/>
              <a:t>PSP</a:t>
            </a:r>
            <a:r>
              <a:rPr kumimoji="1" lang="zh-CN" altLang="en-US"/>
              <a:t> 论文属于同一领域</a:t>
            </a:r>
            <a:endParaRPr kumimoji="1" lang="en-US" altLang="zh-CN"/>
          </a:p>
          <a:p>
            <a:r>
              <a:rPr kumimoji="1" lang="zh-CN" altLang="en-US"/>
              <a:t>以上两个就是</a:t>
            </a:r>
            <a:r>
              <a:rPr kumimoji="1" lang="en-US" altLang="zh-CN"/>
              <a:t>2-hop</a:t>
            </a:r>
            <a:r>
              <a:rPr kumimoji="1" lang="zh-CN" altLang="en-US"/>
              <a:t>两条的邻居关系，更长的邻居关系如 </a:t>
            </a:r>
            <a:r>
              <a:rPr kumimoji="1" lang="en-US" altLang="zh-CN"/>
              <a:t>APSPA</a:t>
            </a:r>
            <a:r>
              <a:rPr kumimoji="1" lang="zh-CN" altLang="en-US"/>
              <a:t> 表示两个作者从事过同一领域的研究</a:t>
            </a:r>
            <a:endParaRPr kumimoji="1" lang="en-US" altLang="zh-CN"/>
          </a:p>
          <a:p>
            <a:endParaRPr kumimoji="1" lang="en-US" altLang="zh-CN"/>
          </a:p>
          <a:p>
            <a:r>
              <a:rPr kumimoji="1" lang="zh-CN" altLang="en-US"/>
              <a:t>基于元路径的方法首先聚合每种元路径对应的邻域中的信息，如</a:t>
            </a:r>
            <a:r>
              <a:rPr kumimoji="1" lang="en-US" altLang="zh-CN"/>
              <a:t>...</a:t>
            </a:r>
            <a:r>
              <a:rPr kumimoji="1" lang="zh-CN" altLang="en-US"/>
              <a:t>，然后把来自不同元路径的不同的语义信息相融合</a:t>
            </a:r>
            <a:endParaRPr kumimoji="1" lang="en-US" altLang="zh-CN"/>
          </a:p>
          <a:p>
            <a:r>
              <a:rPr kumimoji="1" lang="zh-CN" altLang="en-US"/>
              <a:t>典型的方法有</a:t>
            </a:r>
            <a:r>
              <a:rPr kumimoji="1" lang="en-US" altLang="zh-CN"/>
              <a:t>...</a:t>
            </a:r>
          </a:p>
          <a:p>
            <a:endParaRPr kumimoji="1" lang="en-US" altLang="zh-CN"/>
          </a:p>
          <a:p>
            <a:r>
              <a:rPr kumimoji="1" lang="zh-CN" altLang="en-US"/>
              <a:t>不使用元路径的方法直接聚合来自不同类型的一阶邻居结点的信息，它们一般会使用一个额外的模块如注意力机制，把异构图中节点类型或边类型信息编码到沿边传播的信息中</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典型的方法有</a:t>
            </a:r>
            <a:r>
              <a:rPr kumimoji="1"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此外，还有一类基于 </a:t>
            </a:r>
            <a:r>
              <a:rPr kumimoji="1" lang="en-US" altLang="zh-CN"/>
              <a:t>SGC</a:t>
            </a:r>
            <a:r>
              <a:rPr kumimoji="1" lang="zh-CN" altLang="en-US"/>
              <a:t> 的方法，我们这里不做展开介绍，感兴趣的可以去参照我们的论文</a:t>
            </a:r>
            <a:endParaRPr kumimoji="1" lang="en-US" altLang="zh-CN"/>
          </a:p>
          <a:p>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DD672DA9-999C-8E42-9E69-DA6CC297A709}" type="slidenum">
              <a:rPr lang="en-US" altLang="zh-CN"/>
              <a:t>5</a:t>
            </a:fld>
            <a:endParaRPr kumimoji="1" lang="zh-CN" altLang="en-US"/>
          </a:p>
        </p:txBody>
      </p:sp>
    </p:spTree>
    <p:extLst>
      <p:ext uri="{BB962C8B-B14F-4D97-AF65-F5344CB8AC3E}">
        <p14:creationId xmlns:p14="http://schemas.microsoft.com/office/powerpoint/2010/main" val="191926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我们对基于元路径方法的一般步骤进行展开分析</a:t>
            </a:r>
            <a:endParaRPr kumimoji="1" lang="en-US" altLang="zh-CN"/>
          </a:p>
          <a:p>
            <a:endParaRPr kumimoji="1" lang="en-US" altLang="zh-CN"/>
          </a:p>
          <a:p>
            <a:r>
              <a:rPr kumimoji="1" lang="zh-CN" altLang="en-US"/>
              <a:t>在这种方法中，神经网络中的每一层可以分为三步 特征映射</a:t>
            </a:r>
            <a:r>
              <a:rPr kumimoji="1" lang="en-US" altLang="zh-CN"/>
              <a:t>/</a:t>
            </a:r>
            <a:r>
              <a:rPr kumimoji="1" lang="zh-CN" altLang="en-US"/>
              <a:t>邻居聚合</a:t>
            </a:r>
            <a:r>
              <a:rPr kumimoji="1" lang="en-US" altLang="zh-CN"/>
              <a:t>/</a:t>
            </a:r>
            <a:r>
              <a:rPr kumimoji="1" lang="zh-CN" altLang="en-US"/>
              <a:t>语义融合</a:t>
            </a:r>
            <a:endParaRPr kumimoji="1" lang="en-US" altLang="zh-CN"/>
          </a:p>
          <a:p>
            <a:endParaRPr kumimoji="1" lang="en-US" altLang="zh-CN"/>
          </a:p>
          <a:p>
            <a:r>
              <a:rPr kumimoji="1" lang="zh-CN" altLang="en-US"/>
              <a:t>不同类型节点的特征向量可能有不同的长度或者处于不同的数据空间，特征映射把它们映射到同一数据空间，以便在信息聚合时进行将向量进行相加</a:t>
            </a:r>
            <a:endParaRPr kumimoji="1" lang="en-US" altLang="zh-CN"/>
          </a:p>
          <a:p>
            <a:r>
              <a:rPr kumimoji="1" lang="zh-CN" altLang="en-US"/>
              <a:t>邻居聚合就是聚合不同元路径对应的邻域里的信息，语义融合是融合来自不同元路径的语义信息</a:t>
            </a:r>
          </a:p>
        </p:txBody>
      </p:sp>
      <p:sp>
        <p:nvSpPr>
          <p:cNvPr id="4" name="灯片编号占位符 3"/>
          <p:cNvSpPr>
            <a:spLocks noGrp="1"/>
          </p:cNvSpPr>
          <p:nvPr>
            <p:ph type="sldNum" sz="quarter" idx="5"/>
          </p:nvPr>
        </p:nvSpPr>
        <p:spPr/>
        <p:txBody>
          <a:bodyPr/>
          <a:lstStyle/>
          <a:p>
            <a:fld id="{DD672DA9-999C-8E42-9E69-DA6CC297A709}" type="slidenum">
              <a:rPr lang="en-US" altLang="zh-CN"/>
              <a:t>6</a:t>
            </a:fld>
            <a:endParaRPr kumimoji="1" lang="zh-CN" altLang="en-US"/>
          </a:p>
        </p:txBody>
      </p:sp>
    </p:spTree>
    <p:extLst>
      <p:ext uri="{BB962C8B-B14F-4D97-AF65-F5344CB8AC3E}">
        <p14:creationId xmlns:p14="http://schemas.microsoft.com/office/powerpoint/2010/main" val="248372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我们从两类方法中各选取了一个模型作为实验对象</a:t>
            </a:r>
            <a:endParaRPr kumimoji="1" lang="en-US" altLang="zh-CN"/>
          </a:p>
          <a:p>
            <a:endParaRPr kumimoji="1" lang="en-US" altLang="zh-CN"/>
          </a:p>
          <a:p>
            <a:r>
              <a:rPr kumimoji="1" lang="zh-CN" altLang="en-US"/>
              <a:t>同种边类型内部和不同边类型直接的方差分布  </a:t>
            </a:r>
            <a:r>
              <a:rPr lang="zh-CN" altLang="en-US" sz="1200" b="0" i="0" kern="1200">
                <a:solidFill>
                  <a:schemeClr val="tx1"/>
                </a:solidFill>
                <a:effectLst/>
                <a:latin typeface="+mn-lt"/>
                <a:ea typeface="+mn-ea"/>
                <a:cs typeface="+mn-cs"/>
              </a:rPr>
              <a:t>箱形图（</a:t>
            </a:r>
            <a:r>
              <a:rPr lang="en" altLang="zh-CN" sz="1200" b="0" i="0" kern="1200">
                <a:solidFill>
                  <a:schemeClr val="tx1"/>
                </a:solidFill>
                <a:effectLst/>
                <a:latin typeface="+mn-lt"/>
                <a:ea typeface="+mn-ea"/>
                <a:cs typeface="+mn-cs"/>
              </a:rPr>
              <a:t>box</a:t>
            </a:r>
            <a:r>
              <a:rPr lang="zh-CN" altLang="en-US" sz="1200" b="0" i="0" kern="1200">
                <a:solidFill>
                  <a:schemeClr val="tx1"/>
                </a:solidFill>
                <a:effectLst/>
                <a:latin typeface="+mn-lt"/>
                <a:ea typeface="+mn-ea"/>
                <a:cs typeface="+mn-cs"/>
              </a:rPr>
              <a:t> </a:t>
            </a:r>
            <a:r>
              <a:rPr lang="en" altLang="zh-CN" sz="1200" b="0" i="0" kern="1200">
                <a:solidFill>
                  <a:schemeClr val="tx1"/>
                </a:solidFill>
                <a:effectLst/>
                <a:latin typeface="+mn-lt"/>
                <a:ea typeface="+mn-ea"/>
                <a:cs typeface="+mn-cs"/>
              </a:rPr>
              <a:t>plot</a:t>
            </a:r>
            <a:r>
              <a:rPr lang="zh-CN" altLang="en" sz="1200" b="0" i="0" kern="1200">
                <a:solidFill>
                  <a:schemeClr val="tx1"/>
                </a:solidFill>
                <a:effectLst/>
                <a:latin typeface="+mn-lt"/>
                <a:ea typeface="+mn-ea"/>
                <a:cs typeface="+mn-cs"/>
              </a:rPr>
              <a:t>）</a:t>
            </a:r>
            <a:endParaRPr kumimoji="1" lang="zh-CN" altLang="en-US"/>
          </a:p>
        </p:txBody>
      </p:sp>
      <p:sp>
        <p:nvSpPr>
          <p:cNvPr id="4" name="灯片编号占位符 3"/>
          <p:cNvSpPr>
            <a:spLocks noGrp="1"/>
          </p:cNvSpPr>
          <p:nvPr>
            <p:ph type="sldNum" sz="quarter" idx="5"/>
          </p:nvPr>
        </p:nvSpPr>
        <p:spPr/>
        <p:txBody>
          <a:bodyPr/>
          <a:lstStyle/>
          <a:p>
            <a:fld id="{DD672DA9-999C-8E42-9E69-DA6CC297A709}" type="slidenum">
              <a:rPr lang="en-US" altLang="zh-CN"/>
              <a:t>7</a:t>
            </a:fld>
            <a:endParaRPr kumimoji="1" lang="zh-CN" altLang="en-US"/>
          </a:p>
        </p:txBody>
      </p:sp>
    </p:spTree>
    <p:extLst>
      <p:ext uri="{BB962C8B-B14F-4D97-AF65-F5344CB8AC3E}">
        <p14:creationId xmlns:p14="http://schemas.microsoft.com/office/powerpoint/2010/main" val="337359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D672DA9-999C-8E42-9E69-DA6CC297A709}" type="slidenum">
              <a:rPr lang="en-US" altLang="zh-CN"/>
              <a:t>8</a:t>
            </a:fld>
            <a:endParaRPr kumimoji="1" lang="zh-CN" altLang="en-US"/>
          </a:p>
        </p:txBody>
      </p:sp>
    </p:spTree>
    <p:extLst>
      <p:ext uri="{BB962C8B-B14F-4D97-AF65-F5344CB8AC3E}">
        <p14:creationId xmlns:p14="http://schemas.microsoft.com/office/powerpoint/2010/main" val="1840020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1.</a:t>
            </a:r>
            <a:r>
              <a:rPr kumimoji="1" lang="zh-CN" altLang="en-US"/>
              <a:t>每一层层网络结构相同时，效果随感知域尺寸增长</a:t>
            </a:r>
            <a:endParaRPr kumimoji="1" lang="en-US" altLang="zh-CN"/>
          </a:p>
          <a:p>
            <a:r>
              <a:rPr kumimoji="1" lang="en-US" altLang="zh-CN"/>
              <a:t>2.</a:t>
            </a:r>
            <a:r>
              <a:rPr kumimoji="1" lang="zh-CN" altLang="en-US"/>
              <a:t>同等感知域尺寸下，单层网络效果好于多层网络</a:t>
            </a:r>
          </a:p>
        </p:txBody>
      </p:sp>
      <p:sp>
        <p:nvSpPr>
          <p:cNvPr id="4" name="灯片编号占位符 3"/>
          <p:cNvSpPr>
            <a:spLocks noGrp="1"/>
          </p:cNvSpPr>
          <p:nvPr>
            <p:ph type="sldNum" sz="quarter" idx="5"/>
          </p:nvPr>
        </p:nvSpPr>
        <p:spPr/>
        <p:txBody>
          <a:bodyPr/>
          <a:lstStyle/>
          <a:p>
            <a:fld id="{DD672DA9-999C-8E42-9E69-DA6CC297A709}" type="slidenum">
              <a:rPr lang="en-US" altLang="zh-CN"/>
              <a:t>10</a:t>
            </a:fld>
            <a:endParaRPr kumimoji="1" lang="zh-CN" altLang="en-US"/>
          </a:p>
        </p:txBody>
      </p:sp>
    </p:spTree>
    <p:extLst>
      <p:ext uri="{BB962C8B-B14F-4D97-AF65-F5344CB8AC3E}">
        <p14:creationId xmlns:p14="http://schemas.microsoft.com/office/powerpoint/2010/main" val="182485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5:00</a:t>
            </a:r>
            <a:endParaRPr kumimoji="1" lang="zh-CN" altLang="en-US"/>
          </a:p>
        </p:txBody>
      </p:sp>
      <p:sp>
        <p:nvSpPr>
          <p:cNvPr id="4" name="灯片编号占位符 3"/>
          <p:cNvSpPr>
            <a:spLocks noGrp="1"/>
          </p:cNvSpPr>
          <p:nvPr>
            <p:ph type="sldNum" sz="quarter" idx="5"/>
          </p:nvPr>
        </p:nvSpPr>
        <p:spPr/>
        <p:txBody>
          <a:bodyPr/>
          <a:lstStyle/>
          <a:p>
            <a:fld id="{DD672DA9-999C-8E42-9E69-DA6CC297A709}" type="slidenum">
              <a:rPr lang="en-US" altLang="zh-CN"/>
              <a:t>11</a:t>
            </a:fld>
            <a:endParaRPr kumimoji="1" lang="zh-CN" altLang="en-US"/>
          </a:p>
        </p:txBody>
      </p:sp>
    </p:spTree>
    <p:extLst>
      <p:ext uri="{BB962C8B-B14F-4D97-AF65-F5344CB8AC3E}">
        <p14:creationId xmlns:p14="http://schemas.microsoft.com/office/powerpoint/2010/main" val="403869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148D8-38B5-6E20-21C3-D193C1E7BCD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ABF3E02-7E5A-720A-01D2-872062A6C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4C1B8EE-F0D1-84AD-AD8B-DEEA326705A9}"/>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CB7EE0FA-20A0-CF68-3E3F-1D1DA1A227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96CBCF-A367-5D1A-3595-B3841735FA46}"/>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78720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07C80-69F8-8392-9BDD-B1C254C80C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A3D10CC-D46B-0101-3CAD-7AAF064D368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0F7207-CC29-07AE-C602-3F32050ACD50}"/>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CC7512DF-5294-8E08-0797-FCC262BBFC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73B68BD-19EE-561D-F7A0-5F7220519CA8}"/>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397469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BDCB3F-311E-A7D7-F2AF-BFB50D0C2B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0F19FE6-85E7-DA29-D95D-573D73B2B21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4ED9E17-D587-8D79-9184-E8DADDE85CCF}"/>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53AED537-D380-B95C-98CA-5DC0D8E6CF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DD0B7A-1D03-084B-1ACE-9DFF2284AABC}"/>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7747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5FFF8-67C3-EFD1-B7AF-BC412776B58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AF48F5-A73B-0E4B-9CAE-A90AA60580A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EAFA53-BF2C-6F10-66F0-10E9DB53CD35}"/>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8F000C09-939E-44D9-39AA-ED54398821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E579B0-FCDC-2630-2566-46CCCFEBB106}"/>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207571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2FCDF-944F-95DD-5C7A-05CF72EA471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AFDF88-92CE-A07D-ECCB-D7AC8BC05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1365D8B-4E67-5B43-237B-ADC38E917C14}"/>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7A2B6C08-D131-D782-9BDF-281FBA81CA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1C2FA9-2BB5-9DF7-2134-A074B41357FA}"/>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80016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E9A16-5B70-5386-BF5C-0F7D8EAE5A3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395E96C-AC45-FD85-41F5-4A6B188F06D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ABCF929-6AFF-A381-3056-FF0036C75F9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7779D55-DF4D-0DDF-F0A9-BE51D60E2E05}"/>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6" name="页脚占位符 5">
            <a:extLst>
              <a:ext uri="{FF2B5EF4-FFF2-40B4-BE49-F238E27FC236}">
                <a16:creationId xmlns:a16="http://schemas.microsoft.com/office/drawing/2014/main" id="{B11419CD-990F-AF19-7BAD-1099F35792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560FCD-C86B-9547-82AC-CE2CC9AD91CD}"/>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353237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32FE9-5BC5-3622-5C12-F58F29C2AEB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D138B6-0509-0A12-E04D-3A8A60AFC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D85D70A-1108-A13B-9759-339FB3E5CDF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EA12FC-5E7B-9766-CFDB-DC3133E27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33125A4-8CB9-423D-EC2B-75ADDBA9E4B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1BAD23D-40BA-A22F-262D-8FC3FB8EAFBD}"/>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8" name="页脚占位符 7">
            <a:extLst>
              <a:ext uri="{FF2B5EF4-FFF2-40B4-BE49-F238E27FC236}">
                <a16:creationId xmlns:a16="http://schemas.microsoft.com/office/drawing/2014/main" id="{3248A583-8903-4232-46BA-6A7C53625AC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22CCF4E-73ED-F1B6-7908-609DC864C94E}"/>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4385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4DDF7-A808-1D45-6AC7-C4DC22BDC4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506193F-EC94-4125-0010-02532A9597DB}"/>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4" name="页脚占位符 3">
            <a:extLst>
              <a:ext uri="{FF2B5EF4-FFF2-40B4-BE49-F238E27FC236}">
                <a16:creationId xmlns:a16="http://schemas.microsoft.com/office/drawing/2014/main" id="{08B4076B-B979-C377-B8FF-C31AE1E2EC5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C010CC-9808-0D6C-46E8-FDA97EC5E479}"/>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80293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8D8CF9-E209-359C-FA9C-54A183D40417}"/>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3" name="页脚占位符 2">
            <a:extLst>
              <a:ext uri="{FF2B5EF4-FFF2-40B4-BE49-F238E27FC236}">
                <a16:creationId xmlns:a16="http://schemas.microsoft.com/office/drawing/2014/main" id="{2F648961-081A-3420-690F-85BCEAAC279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F69287D-FA91-ECE6-F8E3-30EB6CB77628}"/>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366420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4E4E-BE67-9B74-EE32-04CB8DD8A47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14312E4-13D7-E77F-6E37-E2E6A50BF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6D540B2-2E84-839A-0D4F-EECF8619D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BA83F70-A11F-A688-156E-37BC4BB68855}"/>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6" name="页脚占位符 5">
            <a:extLst>
              <a:ext uri="{FF2B5EF4-FFF2-40B4-BE49-F238E27FC236}">
                <a16:creationId xmlns:a16="http://schemas.microsoft.com/office/drawing/2014/main" id="{AE580A52-F10F-25A8-7E82-406DA5783F5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E4CEA2E-D948-5386-599F-2EF9076C2005}"/>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07340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7230-EC91-C746-B2C5-12F6FBBA4E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5A4E85-0F3B-DECF-6C93-F5EB6A117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EB55C14-5F46-6FF1-353C-6A978103D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FD74B1D-CDD8-58C2-3849-2C395D25810D}"/>
              </a:ext>
            </a:extLst>
          </p:cNvPr>
          <p:cNvSpPr>
            <a:spLocks noGrp="1"/>
          </p:cNvSpPr>
          <p:nvPr>
            <p:ph type="dt" sz="half" idx="10"/>
          </p:nvPr>
        </p:nvSpPr>
        <p:spPr/>
        <p:txBody>
          <a:bodyPr/>
          <a:lstStyle/>
          <a:p>
            <a:fld id="{4A7B3EE8-DEFF-844E-9C98-375C719A6389}" type="datetimeFigureOut">
              <a:t>2022/9/20</a:t>
            </a:fld>
            <a:endParaRPr kumimoji="1" lang="zh-CN" altLang="en-US"/>
          </a:p>
        </p:txBody>
      </p:sp>
      <p:sp>
        <p:nvSpPr>
          <p:cNvPr id="6" name="页脚占位符 5">
            <a:extLst>
              <a:ext uri="{FF2B5EF4-FFF2-40B4-BE49-F238E27FC236}">
                <a16:creationId xmlns:a16="http://schemas.microsoft.com/office/drawing/2014/main" id="{4809ED9F-3E05-4818-FEE9-F1935030F6E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1F512A2-3A6F-8074-1B0D-26E68E76B567}"/>
              </a:ext>
            </a:extLst>
          </p:cNvPr>
          <p:cNvSpPr>
            <a:spLocks noGrp="1"/>
          </p:cNvSpPr>
          <p:nvPr>
            <p:ph type="sldNum" sz="quarter" idx="12"/>
          </p:nvPr>
        </p:nvSpPr>
        <p:spPr/>
        <p:txBody>
          <a:bodyPr/>
          <a:lstStyle/>
          <a:p>
            <a:fld id="{DA19B4FA-10ED-9948-8C5A-CB590DFB338E}" type="slidenum">
              <a:t>‹#›</a:t>
            </a:fld>
            <a:endParaRPr kumimoji="1" lang="zh-CN" altLang="en-US"/>
          </a:p>
        </p:txBody>
      </p:sp>
    </p:spTree>
    <p:extLst>
      <p:ext uri="{BB962C8B-B14F-4D97-AF65-F5344CB8AC3E}">
        <p14:creationId xmlns:p14="http://schemas.microsoft.com/office/powerpoint/2010/main" val="150104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CD4B06-0A7C-7644-B654-23B872008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11AFF5D-9ED7-1B55-6612-A5FA8EA14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7B4EFE-3B16-FEAD-B5D2-0FDFBF22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B3EE8-DEFF-844E-9C98-375C719A6389}" type="datetimeFigureOut">
              <a:t>2022/9/20</a:t>
            </a:fld>
            <a:endParaRPr kumimoji="1" lang="zh-CN" altLang="en-US"/>
          </a:p>
        </p:txBody>
      </p:sp>
      <p:sp>
        <p:nvSpPr>
          <p:cNvPr id="5" name="页脚占位符 4">
            <a:extLst>
              <a:ext uri="{FF2B5EF4-FFF2-40B4-BE49-F238E27FC236}">
                <a16:creationId xmlns:a16="http://schemas.microsoft.com/office/drawing/2014/main" id="{AE1695C0-76DF-49CC-75BE-C70C375F3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D71B1C3-A28B-7436-4E68-4D587F4F6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9B4FA-10ED-9948-8C5A-CB590DFB338E}" type="slidenum">
              <a:t>‹#›</a:t>
            </a:fld>
            <a:endParaRPr kumimoji="1" lang="zh-CN" altLang="en-US"/>
          </a:p>
        </p:txBody>
      </p:sp>
    </p:spTree>
    <p:extLst>
      <p:ext uri="{BB962C8B-B14F-4D97-AF65-F5344CB8AC3E}">
        <p14:creationId xmlns:p14="http://schemas.microsoft.com/office/powerpoint/2010/main" val="150603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nmingyu@ict.ac.cn" TargetMode="External"/><Relationship Id="rId2" Type="http://schemas.openxmlformats.org/officeDocument/2006/relationships/hyperlink" Target="mailto:yangxiaocheng@ict.ac.cn"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gb.stanford.edu/docs/leader_nodeprop/#ogbn-mag"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biendata.xyz/competition/hgb-1/leaderboard/" TargetMode="Externa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angxc13/SeHGNN_icdm22_contest" TargetMode="External"/><Relationship Id="rId2" Type="http://schemas.openxmlformats.org/officeDocument/2006/relationships/hyperlink" Target="https://github.com/ICT-GIMLab/SeHGNN" TargetMode="External"/><Relationship Id="rId1" Type="http://schemas.openxmlformats.org/officeDocument/2006/relationships/slideLayout" Target="../slideLayouts/slideLayout2.xml"/><Relationship Id="rId5" Type="http://schemas.openxmlformats.org/officeDocument/2006/relationships/hyperlink" Target="mailto:yanmingyu@ict.ac.cn" TargetMode="External"/><Relationship Id="rId4" Type="http://schemas.openxmlformats.org/officeDocument/2006/relationships/hyperlink" Target="mailto:yangxiaocheng@ict.ac.c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CT-GIMLab/SeHGN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4CE39-5949-A632-004B-6542B053631E}"/>
              </a:ext>
            </a:extLst>
          </p:cNvPr>
          <p:cNvSpPr>
            <a:spLocks noGrp="1"/>
          </p:cNvSpPr>
          <p:nvPr>
            <p:ph type="ctrTitle"/>
          </p:nvPr>
        </p:nvSpPr>
        <p:spPr>
          <a:xfrm>
            <a:off x="1044575" y="1176051"/>
            <a:ext cx="10022237" cy="2387600"/>
          </a:xfrm>
        </p:spPr>
        <p:txBody>
          <a:bodyPr>
            <a:normAutofit fontScale="90000"/>
          </a:bodyPr>
          <a:lstStyle/>
          <a:p>
            <a:r>
              <a:rPr kumimoji="1" lang="en-US" altLang="zh-CN"/>
              <a:t>SeHGNN for </a:t>
            </a:r>
            <a:r>
              <a:rPr lang="en" altLang="zh-CN"/>
              <a:t>ICDM 2022 Contest: </a:t>
            </a:r>
            <a:br>
              <a:rPr lang="en" altLang="zh-CN"/>
            </a:br>
            <a:r>
              <a:rPr lang="zh-CN" altLang="en-US"/>
              <a:t>大规模电商图上的风险商品检测</a:t>
            </a:r>
            <a:endParaRPr kumimoji="1" lang="zh-CN" altLang="en-US"/>
          </a:p>
        </p:txBody>
      </p:sp>
      <p:sp>
        <p:nvSpPr>
          <p:cNvPr id="3" name="副标题 2">
            <a:extLst>
              <a:ext uri="{FF2B5EF4-FFF2-40B4-BE49-F238E27FC236}">
                <a16:creationId xmlns:a16="http://schemas.microsoft.com/office/drawing/2014/main" id="{593FCB69-65A5-522A-58A0-664D8AB32C5D}"/>
              </a:ext>
            </a:extLst>
          </p:cNvPr>
          <p:cNvSpPr>
            <a:spLocks noGrp="1"/>
          </p:cNvSpPr>
          <p:nvPr>
            <p:ph type="subTitle" idx="1"/>
          </p:nvPr>
        </p:nvSpPr>
        <p:spPr>
          <a:xfrm>
            <a:off x="1524000" y="3966105"/>
            <a:ext cx="9144000" cy="1655762"/>
          </a:xfrm>
        </p:spPr>
        <p:txBody>
          <a:bodyPr>
            <a:normAutofit lnSpcReduction="10000"/>
          </a:bodyPr>
          <a:lstStyle/>
          <a:p>
            <a:r>
              <a:rPr kumimoji="1" lang="zh-CN" altLang="en-US"/>
              <a:t>中国科学院计算技术研究所 </a:t>
            </a:r>
            <a:r>
              <a:rPr kumimoji="1" lang="en-US" altLang="zh-CN"/>
              <a:t>ICT-GIMLab</a:t>
            </a:r>
          </a:p>
          <a:p>
            <a:r>
              <a:rPr kumimoji="1" lang="zh-CN" altLang="en-US"/>
              <a:t>杨晓成    严明玉</a:t>
            </a:r>
            <a:endParaRPr kumimoji="1" lang="en-US" altLang="zh-CN"/>
          </a:p>
          <a:p>
            <a:r>
              <a:rPr kumimoji="1" lang="en-US" altLang="zh-CN">
                <a:hlinkClick r:id="rId2"/>
              </a:rPr>
              <a:t>yangxiaocheng@ict.ac.cn</a:t>
            </a:r>
            <a:endParaRPr kumimoji="1" lang="en-US" altLang="zh-CN"/>
          </a:p>
          <a:p>
            <a:r>
              <a:rPr kumimoji="1" lang="en-US" altLang="zh-CN">
                <a:hlinkClick r:id="rId3"/>
              </a:rPr>
              <a:t>yanmingyu@ict.ac.cn</a:t>
            </a:r>
            <a:endParaRPr kumimoji="1" lang="en-US" altLang="zh-CN"/>
          </a:p>
        </p:txBody>
      </p:sp>
      <p:pic>
        <p:nvPicPr>
          <p:cNvPr id="4" name="图片 3">
            <a:extLst>
              <a:ext uri="{FF2B5EF4-FFF2-40B4-BE49-F238E27FC236}">
                <a16:creationId xmlns:a16="http://schemas.microsoft.com/office/drawing/2014/main" id="{24029A41-773D-69AA-C75E-AE9A73339835}"/>
              </a:ext>
            </a:extLst>
          </p:cNvPr>
          <p:cNvPicPr>
            <a:picLocks noChangeAspect="1"/>
          </p:cNvPicPr>
          <p:nvPr/>
        </p:nvPicPr>
        <p:blipFill>
          <a:blip r:embed="rId4">
            <a:extLst>
              <a:ext uri="{28A0092B-C50C-407E-A947-70E740481C1C}">
                <a14:useLocalDpi xmlns:a14="http://schemas.microsoft.com/office/drawing/2010/main" val="0"/>
              </a:ext>
            </a:extLst>
          </a:blip>
          <a:srcRect l="19655"/>
          <a:stretch>
            <a:fillRect/>
          </a:stretch>
        </p:blipFill>
        <p:spPr bwMode="auto">
          <a:xfrm>
            <a:off x="1120775" y="274638"/>
            <a:ext cx="3078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1" descr="logo">
            <a:extLst>
              <a:ext uri="{FF2B5EF4-FFF2-40B4-BE49-F238E27FC236}">
                <a16:creationId xmlns:a16="http://schemas.microsoft.com/office/drawing/2014/main" id="{F1A5E6F5-A34D-9BA0-AE5F-1B6F42C940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60350"/>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28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E9A61-1C94-F544-A1D0-B646927DB6A2}"/>
              </a:ext>
            </a:extLst>
          </p:cNvPr>
          <p:cNvSpPr>
            <a:spLocks noGrp="1"/>
          </p:cNvSpPr>
          <p:nvPr>
            <p:ph type="title"/>
          </p:nvPr>
        </p:nvSpPr>
        <p:spPr/>
        <p:txBody>
          <a:bodyPr/>
          <a:lstStyle/>
          <a:p>
            <a:r>
              <a:rPr kumimoji="1" lang="en-US" altLang="zh-CN"/>
              <a:t>1.2</a:t>
            </a:r>
            <a:r>
              <a:rPr kumimoji="1" lang="zh-CN" altLang="en-US"/>
              <a:t> 现存 </a:t>
            </a:r>
            <a:r>
              <a:rPr kumimoji="1" lang="en-US" altLang="zh-CN"/>
              <a:t>HGNN</a:t>
            </a:r>
            <a:r>
              <a:rPr kumimoji="1" lang="zh-CN" altLang="en-US"/>
              <a:t> 模型上的初步实验 </a:t>
            </a:r>
            <a:r>
              <a:rPr kumimoji="1" lang="en-US" altLang="zh-CN"/>
              <a:t>&amp;</a:t>
            </a:r>
            <a:r>
              <a:rPr kumimoji="1" lang="zh-CN" altLang="en-US"/>
              <a:t> 发现</a:t>
            </a:r>
          </a:p>
        </p:txBody>
      </p:sp>
      <p:sp>
        <p:nvSpPr>
          <p:cNvPr id="3" name="内容占位符 2">
            <a:extLst>
              <a:ext uri="{FF2B5EF4-FFF2-40B4-BE49-F238E27FC236}">
                <a16:creationId xmlns:a16="http://schemas.microsoft.com/office/drawing/2014/main" id="{C8551E8A-FD6D-393A-326A-9154CBA25302}"/>
              </a:ext>
            </a:extLst>
          </p:cNvPr>
          <p:cNvSpPr>
            <a:spLocks noGrp="1"/>
          </p:cNvSpPr>
          <p:nvPr>
            <p:ph idx="1"/>
          </p:nvPr>
        </p:nvSpPr>
        <p:spPr>
          <a:xfrm>
            <a:off x="838199" y="1825625"/>
            <a:ext cx="10735491" cy="4379232"/>
          </a:xfrm>
        </p:spPr>
        <p:txBody>
          <a:bodyPr>
            <a:normAutofit/>
          </a:bodyPr>
          <a:lstStyle/>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r>
              <a:rPr kumimoji="1" lang="zh-CN" altLang="en-US"/>
              <a:t>发现</a:t>
            </a:r>
            <a:r>
              <a:rPr kumimoji="1" lang="en-US" altLang="zh-CN"/>
              <a:t>2:</a:t>
            </a:r>
            <a:r>
              <a:rPr kumimoji="1" lang="zh-CN" altLang="en-US"/>
              <a:t> 单层网络</a:t>
            </a:r>
            <a:r>
              <a:rPr kumimoji="1" lang="en-US" altLang="zh-CN"/>
              <a:t>+</a:t>
            </a:r>
            <a:r>
              <a:rPr kumimoji="1" lang="zh-CN" altLang="en-US"/>
              <a:t>更长的元路径 效果好于 多层网络</a:t>
            </a:r>
            <a:r>
              <a:rPr kumimoji="1" lang="en-US" altLang="zh-CN"/>
              <a:t>+</a:t>
            </a:r>
            <a:r>
              <a:rPr kumimoji="1" lang="zh-CN" altLang="en-US"/>
              <a:t>短的元路径</a:t>
            </a:r>
            <a:endParaRPr kumimoji="1" lang="en-US" altLang="zh-CN"/>
          </a:p>
        </p:txBody>
      </p:sp>
      <p:pic>
        <p:nvPicPr>
          <p:cNvPr id="5" name="图片 4">
            <a:extLst>
              <a:ext uri="{FF2B5EF4-FFF2-40B4-BE49-F238E27FC236}">
                <a16:creationId xmlns:a16="http://schemas.microsoft.com/office/drawing/2014/main" id="{1FE37EAB-1CD0-45E3-4A71-02BAFC9C626B}"/>
              </a:ext>
            </a:extLst>
          </p:cNvPr>
          <p:cNvPicPr>
            <a:picLocks noChangeAspect="1"/>
          </p:cNvPicPr>
          <p:nvPr/>
        </p:nvPicPr>
        <p:blipFill>
          <a:blip r:embed="rId3"/>
          <a:stretch>
            <a:fillRect/>
          </a:stretch>
        </p:blipFill>
        <p:spPr>
          <a:xfrm>
            <a:off x="838199" y="1825625"/>
            <a:ext cx="6070600" cy="2921000"/>
          </a:xfrm>
          <a:prstGeom prst="rect">
            <a:avLst/>
          </a:prstGeom>
        </p:spPr>
      </p:pic>
      <p:sp>
        <p:nvSpPr>
          <p:cNvPr id="6" name="文本框 5">
            <a:extLst>
              <a:ext uri="{FF2B5EF4-FFF2-40B4-BE49-F238E27FC236}">
                <a16:creationId xmlns:a16="http://schemas.microsoft.com/office/drawing/2014/main" id="{6E9613DE-3B43-C76F-CA96-BE9FE14B8081}"/>
              </a:ext>
            </a:extLst>
          </p:cNvPr>
          <p:cNvSpPr txBox="1"/>
          <p:nvPr/>
        </p:nvSpPr>
        <p:spPr>
          <a:xfrm>
            <a:off x="7102594" y="3723393"/>
            <a:ext cx="4471096" cy="923330"/>
          </a:xfrm>
          <a:prstGeom prst="rect">
            <a:avLst/>
          </a:prstGeom>
          <a:noFill/>
        </p:spPr>
        <p:txBody>
          <a:bodyPr wrap="none" rtlCol="0">
            <a:spAutoFit/>
          </a:bodyPr>
          <a:lstStyle/>
          <a:p>
            <a:r>
              <a:rPr kumimoji="1" lang="zh-CN" altLang="en-US"/>
              <a:t>例</a:t>
            </a:r>
            <a:r>
              <a:rPr kumimoji="1" lang="en-US" altLang="zh-CN"/>
              <a:t>: </a:t>
            </a:r>
          </a:p>
          <a:p>
            <a:pPr marL="285750" indent="-285750">
              <a:buFont typeface="Arial" panose="020B0604020202020204" pitchFamily="34" charset="0"/>
              <a:buChar char="•"/>
            </a:pPr>
            <a:r>
              <a:rPr kumimoji="1" lang="en-US" altLang="zh-CN"/>
              <a:t>(1,1,1)</a:t>
            </a:r>
            <a:r>
              <a:rPr kumimoji="1" lang="zh-CN" altLang="en-US"/>
              <a:t>代表</a:t>
            </a:r>
            <a:r>
              <a:rPr kumimoji="1" lang="en-US" altLang="zh-CN"/>
              <a:t>3</a:t>
            </a:r>
            <a:r>
              <a:rPr kumimoji="1" lang="zh-CN" altLang="en-US"/>
              <a:t>层网络，每层</a:t>
            </a:r>
            <a:r>
              <a:rPr kumimoji="1" lang="en-US" altLang="zh-CN"/>
              <a:t>1-hop</a:t>
            </a:r>
            <a:r>
              <a:rPr kumimoji="1" lang="zh-CN" altLang="en-US"/>
              <a:t>元路径</a:t>
            </a:r>
            <a:endParaRPr kumimoji="1" lang="en-US" altLang="zh-CN"/>
          </a:p>
          <a:p>
            <a:pPr marL="285750" indent="-285750">
              <a:buFont typeface="Arial" panose="020B0604020202020204" pitchFamily="34" charset="0"/>
              <a:buChar char="•"/>
            </a:pPr>
            <a:r>
              <a:rPr kumimoji="1" lang="en-US" altLang="zh-CN"/>
              <a:t>(1,1,1,1), (2,2), (4)</a:t>
            </a:r>
            <a:r>
              <a:rPr kumimoji="1" lang="zh-CN" altLang="en-US"/>
              <a:t>具有相同的感知域尺寸</a:t>
            </a:r>
            <a:endParaRPr kumimoji="1" lang="en-US" altLang="zh-CN"/>
          </a:p>
        </p:txBody>
      </p:sp>
    </p:spTree>
    <p:extLst>
      <p:ext uri="{BB962C8B-B14F-4D97-AF65-F5344CB8AC3E}">
        <p14:creationId xmlns:p14="http://schemas.microsoft.com/office/powerpoint/2010/main" val="133600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A8E86-DF5D-F87C-7A67-C18B76434BC4}"/>
              </a:ext>
            </a:extLst>
          </p:cNvPr>
          <p:cNvSpPr>
            <a:spLocks noGrp="1"/>
          </p:cNvSpPr>
          <p:nvPr>
            <p:ph type="title"/>
          </p:nvPr>
        </p:nvSpPr>
        <p:spPr/>
        <p:txBody>
          <a:bodyPr/>
          <a:lstStyle/>
          <a:p>
            <a:r>
              <a:rPr kumimoji="1" lang="en-US" altLang="zh-CN"/>
              <a:t>1.3</a:t>
            </a:r>
            <a:r>
              <a:rPr kumimoji="1" lang="zh-CN" altLang="en-US"/>
              <a:t> </a:t>
            </a:r>
            <a:r>
              <a:rPr kumimoji="1" lang="en-US" altLang="zh-CN"/>
              <a:t>SeHGNN</a:t>
            </a:r>
            <a:r>
              <a:rPr kumimoji="1" lang="zh-CN" altLang="en-US"/>
              <a:t> 模型框架的提出</a:t>
            </a:r>
          </a:p>
        </p:txBody>
      </p:sp>
      <p:sp>
        <p:nvSpPr>
          <p:cNvPr id="6" name="圆角矩形 5">
            <a:extLst>
              <a:ext uri="{FF2B5EF4-FFF2-40B4-BE49-F238E27FC236}">
                <a16:creationId xmlns:a16="http://schemas.microsoft.com/office/drawing/2014/main" id="{3C978FA0-1080-5F8E-4658-C971B2AC1234}"/>
              </a:ext>
            </a:extLst>
          </p:cNvPr>
          <p:cNvSpPr/>
          <p:nvPr/>
        </p:nvSpPr>
        <p:spPr>
          <a:xfrm>
            <a:off x="875214" y="1690688"/>
            <a:ext cx="2808515" cy="796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t>移除 </a:t>
            </a:r>
            <a:r>
              <a:rPr kumimoji="1" lang="en-US" altLang="zh-CN" b="1"/>
              <a:t>neighbor</a:t>
            </a:r>
            <a:r>
              <a:rPr kumimoji="1" lang="zh-CN" altLang="en-US" b="1"/>
              <a:t> </a:t>
            </a:r>
            <a:r>
              <a:rPr kumimoji="1" lang="en-US" altLang="zh-CN" b="1"/>
              <a:t>attention</a:t>
            </a:r>
          </a:p>
        </p:txBody>
      </p:sp>
      <p:sp>
        <p:nvSpPr>
          <p:cNvPr id="7" name="圆角矩形 6">
            <a:extLst>
              <a:ext uri="{FF2B5EF4-FFF2-40B4-BE49-F238E27FC236}">
                <a16:creationId xmlns:a16="http://schemas.microsoft.com/office/drawing/2014/main" id="{EC12CFF2-61A3-399D-F7B1-AADE4D66C76D}"/>
              </a:ext>
            </a:extLst>
          </p:cNvPr>
          <p:cNvSpPr/>
          <p:nvPr/>
        </p:nvSpPr>
        <p:spPr>
          <a:xfrm>
            <a:off x="875213" y="3811498"/>
            <a:ext cx="2808515" cy="796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t>单层网络</a:t>
            </a:r>
            <a:r>
              <a:rPr kumimoji="1" lang="en-US" altLang="zh-CN" b="1"/>
              <a:t>+</a:t>
            </a:r>
            <a:r>
              <a:rPr kumimoji="1" lang="zh-CN" altLang="en-US" b="1"/>
              <a:t>更长的元路径</a:t>
            </a:r>
          </a:p>
        </p:txBody>
      </p:sp>
      <p:sp>
        <p:nvSpPr>
          <p:cNvPr id="8" name="圆角矩形 7">
            <a:extLst>
              <a:ext uri="{FF2B5EF4-FFF2-40B4-BE49-F238E27FC236}">
                <a16:creationId xmlns:a16="http://schemas.microsoft.com/office/drawing/2014/main" id="{DBA4C91B-48A2-A2D9-0962-2049F3EA7594}"/>
              </a:ext>
            </a:extLst>
          </p:cNvPr>
          <p:cNvSpPr/>
          <p:nvPr/>
        </p:nvSpPr>
        <p:spPr>
          <a:xfrm>
            <a:off x="875212" y="2766675"/>
            <a:ext cx="3291839" cy="796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t>前两步操作特征映射</a:t>
            </a:r>
            <a:r>
              <a:rPr kumimoji="1" lang="en-US" altLang="zh-CN" b="1"/>
              <a:t>FP</a:t>
            </a:r>
            <a:r>
              <a:rPr kumimoji="1" lang="zh-CN" altLang="en-US" b="1"/>
              <a:t>和邻居聚合</a:t>
            </a:r>
            <a:r>
              <a:rPr kumimoji="1" lang="en-US" altLang="zh-CN" b="1"/>
              <a:t>NA</a:t>
            </a:r>
            <a:r>
              <a:rPr kumimoji="1" lang="zh-CN" altLang="en-US" b="1"/>
              <a:t>只包含线性计算</a:t>
            </a:r>
          </a:p>
        </p:txBody>
      </p:sp>
      <p:sp>
        <p:nvSpPr>
          <p:cNvPr id="9" name="圆角矩形 8">
            <a:extLst>
              <a:ext uri="{FF2B5EF4-FFF2-40B4-BE49-F238E27FC236}">
                <a16:creationId xmlns:a16="http://schemas.microsoft.com/office/drawing/2014/main" id="{B456A114-4983-D2CC-081B-9DBC54FFF4C1}"/>
              </a:ext>
            </a:extLst>
          </p:cNvPr>
          <p:cNvSpPr/>
          <p:nvPr/>
        </p:nvSpPr>
        <p:spPr>
          <a:xfrm>
            <a:off x="875212" y="5035052"/>
            <a:ext cx="2808515" cy="796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t>使用</a:t>
            </a:r>
            <a:r>
              <a:rPr kumimoji="1" lang="en-US" altLang="zh-CN" b="1"/>
              <a:t>Transformer</a:t>
            </a:r>
            <a:r>
              <a:rPr kumimoji="1" lang="zh-CN" altLang="en-US" b="1"/>
              <a:t>更好的进行语义融合</a:t>
            </a:r>
          </a:p>
        </p:txBody>
      </p:sp>
      <p:cxnSp>
        <p:nvCxnSpPr>
          <p:cNvPr id="11" name="直线箭头连接符 10">
            <a:extLst>
              <a:ext uri="{FF2B5EF4-FFF2-40B4-BE49-F238E27FC236}">
                <a16:creationId xmlns:a16="http://schemas.microsoft.com/office/drawing/2014/main" id="{701363C0-2728-B67E-B96F-A30D833ECD33}"/>
              </a:ext>
            </a:extLst>
          </p:cNvPr>
          <p:cNvCxnSpPr>
            <a:cxnSpLocks/>
            <a:stCxn id="6" idx="2"/>
            <a:endCxn id="8" idx="0"/>
          </p:cNvCxnSpPr>
          <p:nvPr/>
        </p:nvCxnSpPr>
        <p:spPr>
          <a:xfrm>
            <a:off x="2279472" y="2487522"/>
            <a:ext cx="241660" cy="279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868C8F58-874F-59D0-BC5C-32591CC6E1CE}"/>
              </a:ext>
            </a:extLst>
          </p:cNvPr>
          <p:cNvCxnSpPr>
            <a:cxnSpLocks/>
            <a:stCxn id="7" idx="0"/>
            <a:endCxn id="8" idx="2"/>
          </p:cNvCxnSpPr>
          <p:nvPr/>
        </p:nvCxnSpPr>
        <p:spPr>
          <a:xfrm flipV="1">
            <a:off x="2279471" y="3563509"/>
            <a:ext cx="241661" cy="24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C3C2D2EA-9E8E-F42D-76AB-710D95487424}"/>
              </a:ext>
            </a:extLst>
          </p:cNvPr>
          <p:cNvCxnSpPr>
            <a:cxnSpLocks/>
            <a:stCxn id="6" idx="3"/>
            <a:endCxn id="24" idx="1"/>
          </p:cNvCxnSpPr>
          <p:nvPr/>
        </p:nvCxnSpPr>
        <p:spPr>
          <a:xfrm>
            <a:off x="3683729" y="2089105"/>
            <a:ext cx="1293222" cy="173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5BBD1644-AE77-E3F3-581F-C925AD52B44B}"/>
              </a:ext>
            </a:extLst>
          </p:cNvPr>
          <p:cNvCxnSpPr>
            <a:cxnSpLocks/>
            <a:stCxn id="7" idx="3"/>
            <a:endCxn id="24" idx="1"/>
          </p:cNvCxnSpPr>
          <p:nvPr/>
        </p:nvCxnSpPr>
        <p:spPr>
          <a:xfrm flipV="1">
            <a:off x="3683728" y="3827417"/>
            <a:ext cx="1293223" cy="38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9B30C2FF-E108-102E-FBA3-CE5667264DAD}"/>
              </a:ext>
            </a:extLst>
          </p:cNvPr>
          <p:cNvCxnSpPr>
            <a:cxnSpLocks/>
            <a:stCxn id="8" idx="3"/>
            <a:endCxn id="24" idx="1"/>
          </p:cNvCxnSpPr>
          <p:nvPr/>
        </p:nvCxnSpPr>
        <p:spPr>
          <a:xfrm>
            <a:off x="4167051" y="3165092"/>
            <a:ext cx="809900" cy="66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635A34BC-00DF-D488-FD41-2806F1631A2A}"/>
              </a:ext>
            </a:extLst>
          </p:cNvPr>
          <p:cNvSpPr/>
          <p:nvPr/>
        </p:nvSpPr>
        <p:spPr>
          <a:xfrm>
            <a:off x="4976951" y="3429000"/>
            <a:ext cx="3030583" cy="796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t>交换</a:t>
            </a:r>
            <a:r>
              <a:rPr kumimoji="1" lang="en-US" altLang="zh-CN" b="1"/>
              <a:t> FP </a:t>
            </a:r>
            <a:r>
              <a:rPr kumimoji="1" lang="zh-CN" altLang="en-US" b="1"/>
              <a:t>和 </a:t>
            </a:r>
            <a:r>
              <a:rPr kumimoji="1" lang="en-US" altLang="zh-CN" b="1"/>
              <a:t>NA</a:t>
            </a:r>
            <a:r>
              <a:rPr kumimoji="1" lang="zh-CN" altLang="en-US" b="1"/>
              <a:t> 的次序，</a:t>
            </a:r>
            <a:endParaRPr kumimoji="1" lang="en-US" altLang="zh-CN" b="1"/>
          </a:p>
          <a:p>
            <a:pPr algn="ctr"/>
            <a:r>
              <a:rPr kumimoji="1" lang="en-US" altLang="zh-CN" b="1"/>
              <a:t>NA</a:t>
            </a:r>
            <a:r>
              <a:rPr kumimoji="1" lang="zh-CN" altLang="en-US" b="1"/>
              <a:t> 移动到预处理阶段进行，</a:t>
            </a:r>
            <a:endParaRPr kumimoji="1" lang="en-US" altLang="zh-CN" b="1"/>
          </a:p>
          <a:p>
            <a:pPr algn="ctr"/>
            <a:r>
              <a:rPr kumimoji="1" lang="en-US" altLang="zh-CN" b="1"/>
              <a:t>NA</a:t>
            </a:r>
            <a:r>
              <a:rPr kumimoji="1" lang="zh-CN" altLang="en-US" b="1"/>
              <a:t> 的结果在训练阶段复用</a:t>
            </a:r>
          </a:p>
        </p:txBody>
      </p:sp>
      <p:cxnSp>
        <p:nvCxnSpPr>
          <p:cNvPr id="28" name="直线箭头连接符 27">
            <a:extLst>
              <a:ext uri="{FF2B5EF4-FFF2-40B4-BE49-F238E27FC236}">
                <a16:creationId xmlns:a16="http://schemas.microsoft.com/office/drawing/2014/main" id="{3666A9E8-2B2D-61F4-FA3D-D53727620342}"/>
              </a:ext>
            </a:extLst>
          </p:cNvPr>
          <p:cNvCxnSpPr>
            <a:cxnSpLocks/>
            <a:stCxn id="7" idx="3"/>
            <a:endCxn id="46" idx="1"/>
          </p:cNvCxnSpPr>
          <p:nvPr/>
        </p:nvCxnSpPr>
        <p:spPr>
          <a:xfrm>
            <a:off x="3683728" y="4209915"/>
            <a:ext cx="4774472" cy="74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23D2A8E1-7DD5-2925-3425-F31A95978EED}"/>
              </a:ext>
            </a:extLst>
          </p:cNvPr>
          <p:cNvCxnSpPr>
            <a:cxnSpLocks/>
            <a:stCxn id="9" idx="3"/>
            <a:endCxn id="46" idx="1"/>
          </p:cNvCxnSpPr>
          <p:nvPr/>
        </p:nvCxnSpPr>
        <p:spPr>
          <a:xfrm flipV="1">
            <a:off x="3683727" y="4959089"/>
            <a:ext cx="4774473" cy="47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a:extLst>
              <a:ext uri="{FF2B5EF4-FFF2-40B4-BE49-F238E27FC236}">
                <a16:creationId xmlns:a16="http://schemas.microsoft.com/office/drawing/2014/main" id="{4EC786CF-383D-C6BD-F294-B4F4AD0ADE74}"/>
              </a:ext>
            </a:extLst>
          </p:cNvPr>
          <p:cNvSpPr/>
          <p:nvPr/>
        </p:nvSpPr>
        <p:spPr>
          <a:xfrm>
            <a:off x="8458201" y="2415918"/>
            <a:ext cx="1963783" cy="7015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solidFill>
                  <a:srgbClr val="FF0000"/>
                </a:solidFill>
              </a:rPr>
              <a:t>更快的训练速度</a:t>
            </a:r>
          </a:p>
        </p:txBody>
      </p:sp>
      <p:sp>
        <p:nvSpPr>
          <p:cNvPr id="46" name="圆角矩形 45">
            <a:extLst>
              <a:ext uri="{FF2B5EF4-FFF2-40B4-BE49-F238E27FC236}">
                <a16:creationId xmlns:a16="http://schemas.microsoft.com/office/drawing/2014/main" id="{962C8810-061C-22CB-C42B-439583FEF352}"/>
              </a:ext>
            </a:extLst>
          </p:cNvPr>
          <p:cNvSpPr/>
          <p:nvPr/>
        </p:nvSpPr>
        <p:spPr>
          <a:xfrm>
            <a:off x="8458200" y="4608332"/>
            <a:ext cx="1963783" cy="7015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b="1">
                <a:solidFill>
                  <a:srgbClr val="FF0000"/>
                </a:solidFill>
              </a:rPr>
              <a:t>更好的模型效果</a:t>
            </a:r>
          </a:p>
        </p:txBody>
      </p:sp>
      <p:cxnSp>
        <p:nvCxnSpPr>
          <p:cNvPr id="50" name="直线箭头连接符 49">
            <a:extLst>
              <a:ext uri="{FF2B5EF4-FFF2-40B4-BE49-F238E27FC236}">
                <a16:creationId xmlns:a16="http://schemas.microsoft.com/office/drawing/2014/main" id="{2FD2C42A-4675-B08B-40F8-91E4C437BEFD}"/>
              </a:ext>
            </a:extLst>
          </p:cNvPr>
          <p:cNvCxnSpPr>
            <a:cxnSpLocks/>
            <a:stCxn id="6" idx="3"/>
            <a:endCxn id="45" idx="1"/>
          </p:cNvCxnSpPr>
          <p:nvPr/>
        </p:nvCxnSpPr>
        <p:spPr>
          <a:xfrm>
            <a:off x="3683729" y="2089105"/>
            <a:ext cx="4774472" cy="67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51D00EDB-EEAE-869C-E20D-A22C0D063E39}"/>
              </a:ext>
            </a:extLst>
          </p:cNvPr>
          <p:cNvCxnSpPr>
            <a:cxnSpLocks/>
            <a:stCxn id="24" idx="3"/>
            <a:endCxn id="45" idx="1"/>
          </p:cNvCxnSpPr>
          <p:nvPr/>
        </p:nvCxnSpPr>
        <p:spPr>
          <a:xfrm flipV="1">
            <a:off x="8007534" y="2766675"/>
            <a:ext cx="450667" cy="106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F683E06-2E54-124D-F51D-09E661DF631D}"/>
              </a:ext>
            </a:extLst>
          </p:cNvPr>
          <p:cNvSpPr txBox="1"/>
          <p:nvPr/>
        </p:nvSpPr>
        <p:spPr>
          <a:xfrm>
            <a:off x="4976951" y="3030583"/>
            <a:ext cx="2348720" cy="369332"/>
          </a:xfrm>
          <a:prstGeom prst="rect">
            <a:avLst/>
          </a:prstGeom>
          <a:noFill/>
        </p:spPr>
        <p:txBody>
          <a:bodyPr wrap="none" rtlCol="0">
            <a:spAutoFit/>
          </a:bodyPr>
          <a:lstStyle/>
          <a:p>
            <a:r>
              <a:rPr kumimoji="1" lang="zh-CN" altLang="en-US" b="1" baseline="30000"/>
              <a:t>*</a:t>
            </a:r>
            <a:r>
              <a:rPr kumimoji="1" lang="zh-CN" altLang="en-US"/>
              <a:t>受</a:t>
            </a:r>
            <a:r>
              <a:rPr kumimoji="1" lang="en-US" altLang="zh-CN"/>
              <a:t>SGC</a:t>
            </a:r>
            <a:r>
              <a:rPr kumimoji="1" lang="en-US" altLang="zh-CN" baseline="30000"/>
              <a:t> [10]</a:t>
            </a:r>
            <a:r>
              <a:rPr kumimoji="1" lang="zh-CN" altLang="en-US"/>
              <a:t>方法的启发</a:t>
            </a:r>
          </a:p>
        </p:txBody>
      </p:sp>
    </p:spTree>
    <p:extLst>
      <p:ext uri="{BB962C8B-B14F-4D97-AF65-F5344CB8AC3E}">
        <p14:creationId xmlns:p14="http://schemas.microsoft.com/office/powerpoint/2010/main" val="218800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DA6A8-B39D-C977-5DA8-7EDD160ABD5B}"/>
              </a:ext>
            </a:extLst>
          </p:cNvPr>
          <p:cNvSpPr>
            <a:spLocks noGrp="1"/>
          </p:cNvSpPr>
          <p:nvPr>
            <p:ph type="title"/>
          </p:nvPr>
        </p:nvSpPr>
        <p:spPr/>
        <p:txBody>
          <a:bodyPr/>
          <a:lstStyle/>
          <a:p>
            <a:r>
              <a:rPr kumimoji="1" lang="en-US" altLang="zh-CN"/>
              <a:t>1.3</a:t>
            </a:r>
            <a:r>
              <a:rPr kumimoji="1" lang="zh-CN" altLang="en-US"/>
              <a:t> </a:t>
            </a:r>
            <a:r>
              <a:rPr kumimoji="1" lang="en-US" altLang="zh-CN"/>
              <a:t>SeHGNN</a:t>
            </a:r>
            <a:r>
              <a:rPr kumimoji="1" lang="zh-CN" altLang="en-US"/>
              <a:t> 模型框架的提出</a:t>
            </a:r>
          </a:p>
        </p:txBody>
      </p:sp>
      <p:pic>
        <p:nvPicPr>
          <p:cNvPr id="6" name="图片 5">
            <a:extLst>
              <a:ext uri="{FF2B5EF4-FFF2-40B4-BE49-F238E27FC236}">
                <a16:creationId xmlns:a16="http://schemas.microsoft.com/office/drawing/2014/main" id="{2D5BF8A6-226B-C5B2-E936-D5A593B8CFF0}"/>
              </a:ext>
            </a:extLst>
          </p:cNvPr>
          <p:cNvPicPr>
            <a:picLocks noChangeAspect="1"/>
          </p:cNvPicPr>
          <p:nvPr/>
        </p:nvPicPr>
        <p:blipFill>
          <a:blip r:embed="rId2"/>
          <a:stretch>
            <a:fillRect/>
          </a:stretch>
        </p:blipFill>
        <p:spPr>
          <a:xfrm>
            <a:off x="1408024" y="1414235"/>
            <a:ext cx="9375951" cy="5078640"/>
          </a:xfrm>
          <a:prstGeom prst="rect">
            <a:avLst/>
          </a:prstGeom>
        </p:spPr>
      </p:pic>
    </p:spTree>
    <p:extLst>
      <p:ext uri="{BB962C8B-B14F-4D97-AF65-F5344CB8AC3E}">
        <p14:creationId xmlns:p14="http://schemas.microsoft.com/office/powerpoint/2010/main" val="278037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F1A2D-BA05-E975-FEB0-724E968380CA}"/>
              </a:ext>
            </a:extLst>
          </p:cNvPr>
          <p:cNvSpPr>
            <a:spLocks noGrp="1"/>
          </p:cNvSpPr>
          <p:nvPr>
            <p:ph type="title"/>
          </p:nvPr>
        </p:nvSpPr>
        <p:spPr/>
        <p:txBody>
          <a:bodyPr/>
          <a:lstStyle/>
          <a:p>
            <a:r>
              <a:rPr kumimoji="1" lang="en-US" altLang="zh-CN"/>
              <a:t>1.3</a:t>
            </a:r>
            <a:r>
              <a:rPr kumimoji="1" lang="zh-CN" altLang="en-US"/>
              <a:t> </a:t>
            </a:r>
            <a:r>
              <a:rPr kumimoji="1" lang="en-US" altLang="zh-CN"/>
              <a:t>SeHGNN</a:t>
            </a:r>
            <a:r>
              <a:rPr kumimoji="1" lang="zh-CN" altLang="en-US"/>
              <a:t> 模型框架的提出</a:t>
            </a:r>
          </a:p>
        </p:txBody>
      </p:sp>
      <p:sp>
        <p:nvSpPr>
          <p:cNvPr id="3" name="内容占位符 2">
            <a:extLst>
              <a:ext uri="{FF2B5EF4-FFF2-40B4-BE49-F238E27FC236}">
                <a16:creationId xmlns:a16="http://schemas.microsoft.com/office/drawing/2014/main" id="{57E318A2-3279-AC26-25BA-E8E820685B92}"/>
              </a:ext>
            </a:extLst>
          </p:cNvPr>
          <p:cNvSpPr>
            <a:spLocks noGrp="1"/>
          </p:cNvSpPr>
          <p:nvPr>
            <p:ph sz="half" idx="1"/>
          </p:nvPr>
        </p:nvSpPr>
        <p:spPr/>
        <p:txBody>
          <a:bodyPr/>
          <a:lstStyle/>
          <a:p>
            <a:r>
              <a:rPr kumimoji="1" lang="zh-CN" altLang="en-US"/>
              <a:t>（预处理阶段）</a:t>
            </a:r>
            <a:endParaRPr kumimoji="1" lang="en-US" altLang="zh-CN"/>
          </a:p>
          <a:p>
            <a:r>
              <a:rPr kumimoji="1" lang="zh-CN" altLang="en-US"/>
              <a:t>邻居聚合</a:t>
            </a:r>
            <a:endParaRPr kumimoji="1" lang="en-US" altLang="zh-CN"/>
          </a:p>
          <a:p>
            <a:endParaRPr kumimoji="1" lang="en-US" altLang="zh-CN"/>
          </a:p>
          <a:p>
            <a:endParaRPr kumimoji="1" lang="en-US" altLang="zh-CN"/>
          </a:p>
          <a:p>
            <a:r>
              <a:rPr kumimoji="1" lang="zh-CN" altLang="en-US"/>
              <a:t>（训练阶段）</a:t>
            </a:r>
            <a:endParaRPr kumimoji="1" lang="en-US" altLang="zh-CN"/>
          </a:p>
          <a:p>
            <a:r>
              <a:rPr kumimoji="1" lang="zh-CN" altLang="en-US"/>
              <a:t>特征映射</a:t>
            </a:r>
          </a:p>
        </p:txBody>
      </p:sp>
      <p:sp>
        <p:nvSpPr>
          <p:cNvPr id="4" name="内容占位符 3">
            <a:extLst>
              <a:ext uri="{FF2B5EF4-FFF2-40B4-BE49-F238E27FC236}">
                <a16:creationId xmlns:a16="http://schemas.microsoft.com/office/drawing/2014/main" id="{C85D3502-9A7F-D515-58AB-1133B6979D5E}"/>
              </a:ext>
            </a:extLst>
          </p:cNvPr>
          <p:cNvSpPr>
            <a:spLocks noGrp="1"/>
          </p:cNvSpPr>
          <p:nvPr>
            <p:ph sz="half" idx="2"/>
          </p:nvPr>
        </p:nvSpPr>
        <p:spPr/>
        <p:txBody>
          <a:bodyPr/>
          <a:lstStyle/>
          <a:p>
            <a:r>
              <a:rPr kumimoji="1" lang="zh-CN" altLang="en-US"/>
              <a:t>语义融合</a:t>
            </a:r>
          </a:p>
        </p:txBody>
      </p:sp>
      <p:pic>
        <p:nvPicPr>
          <p:cNvPr id="6" name="图片 5">
            <a:extLst>
              <a:ext uri="{FF2B5EF4-FFF2-40B4-BE49-F238E27FC236}">
                <a16:creationId xmlns:a16="http://schemas.microsoft.com/office/drawing/2014/main" id="{8E2CCC00-BA41-7F1B-1A77-AFF115E3894C}"/>
              </a:ext>
            </a:extLst>
          </p:cNvPr>
          <p:cNvPicPr>
            <a:picLocks noChangeAspect="1"/>
          </p:cNvPicPr>
          <p:nvPr/>
        </p:nvPicPr>
        <p:blipFill>
          <a:blip r:embed="rId2"/>
          <a:stretch>
            <a:fillRect/>
          </a:stretch>
        </p:blipFill>
        <p:spPr>
          <a:xfrm>
            <a:off x="1343660" y="2931160"/>
            <a:ext cx="3492500" cy="355600"/>
          </a:xfrm>
          <a:prstGeom prst="rect">
            <a:avLst/>
          </a:prstGeom>
        </p:spPr>
      </p:pic>
      <p:pic>
        <p:nvPicPr>
          <p:cNvPr id="8" name="图片 7">
            <a:extLst>
              <a:ext uri="{FF2B5EF4-FFF2-40B4-BE49-F238E27FC236}">
                <a16:creationId xmlns:a16="http://schemas.microsoft.com/office/drawing/2014/main" id="{B882EAEE-DE43-7FC6-7BE9-EF48FEC83A99}"/>
              </a:ext>
            </a:extLst>
          </p:cNvPr>
          <p:cNvPicPr>
            <a:picLocks noChangeAspect="1"/>
          </p:cNvPicPr>
          <p:nvPr/>
        </p:nvPicPr>
        <p:blipFill>
          <a:blip r:embed="rId3"/>
          <a:stretch>
            <a:fillRect/>
          </a:stretch>
        </p:blipFill>
        <p:spPr>
          <a:xfrm>
            <a:off x="1257300" y="4880610"/>
            <a:ext cx="2171700" cy="457200"/>
          </a:xfrm>
          <a:prstGeom prst="rect">
            <a:avLst/>
          </a:prstGeom>
        </p:spPr>
      </p:pic>
      <p:pic>
        <p:nvPicPr>
          <p:cNvPr id="10" name="图片 9">
            <a:extLst>
              <a:ext uri="{FF2B5EF4-FFF2-40B4-BE49-F238E27FC236}">
                <a16:creationId xmlns:a16="http://schemas.microsoft.com/office/drawing/2014/main" id="{C5878AF5-ACB5-5D51-2E4F-7B13473D5368}"/>
              </a:ext>
            </a:extLst>
          </p:cNvPr>
          <p:cNvPicPr>
            <a:picLocks noChangeAspect="1"/>
          </p:cNvPicPr>
          <p:nvPr/>
        </p:nvPicPr>
        <p:blipFill>
          <a:blip r:embed="rId4"/>
          <a:stretch>
            <a:fillRect/>
          </a:stretch>
        </p:blipFill>
        <p:spPr>
          <a:xfrm>
            <a:off x="6096000" y="2976425"/>
            <a:ext cx="5743300" cy="1861149"/>
          </a:xfrm>
          <a:prstGeom prst="rect">
            <a:avLst/>
          </a:prstGeom>
        </p:spPr>
      </p:pic>
    </p:spTree>
    <p:extLst>
      <p:ext uri="{BB962C8B-B14F-4D97-AF65-F5344CB8AC3E}">
        <p14:creationId xmlns:p14="http://schemas.microsoft.com/office/powerpoint/2010/main" val="57616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426AF-6F41-7B25-5ABF-150EBEED1511}"/>
              </a:ext>
            </a:extLst>
          </p:cNvPr>
          <p:cNvSpPr>
            <a:spLocks noGrp="1"/>
          </p:cNvSpPr>
          <p:nvPr>
            <p:ph type="title"/>
          </p:nvPr>
        </p:nvSpPr>
        <p:spPr/>
        <p:txBody>
          <a:bodyPr/>
          <a:lstStyle/>
          <a:p>
            <a:r>
              <a:rPr kumimoji="1" lang="en-US" altLang="zh-CN"/>
              <a:t>1.4</a:t>
            </a:r>
            <a:r>
              <a:rPr kumimoji="1" lang="zh-CN" altLang="en-US"/>
              <a:t> 多个常用数据集上的效果</a:t>
            </a:r>
          </a:p>
        </p:txBody>
      </p:sp>
      <p:sp>
        <p:nvSpPr>
          <p:cNvPr id="3" name="内容占位符 2">
            <a:extLst>
              <a:ext uri="{FF2B5EF4-FFF2-40B4-BE49-F238E27FC236}">
                <a16:creationId xmlns:a16="http://schemas.microsoft.com/office/drawing/2014/main" id="{916B1398-F738-B021-6719-AA2896E246DA}"/>
              </a:ext>
            </a:extLst>
          </p:cNvPr>
          <p:cNvSpPr>
            <a:spLocks noGrp="1"/>
          </p:cNvSpPr>
          <p:nvPr>
            <p:ph idx="1"/>
          </p:nvPr>
        </p:nvSpPr>
        <p:spPr/>
        <p:txBody>
          <a:bodyPr/>
          <a:lstStyle/>
          <a:p>
            <a:r>
              <a:rPr kumimoji="1" lang="en-US" altLang="zh-CN"/>
              <a:t>OGBN-MAG</a:t>
            </a:r>
          </a:p>
          <a:p>
            <a:pPr lvl="1"/>
            <a:r>
              <a:rPr kumimoji="1" lang="en" altLang="zh-CN">
                <a:hlinkClick r:id="rId2"/>
              </a:rPr>
              <a:t>https://ogb.stanford.edu/docs/leader_nodeprop/#ogbn-mag</a:t>
            </a:r>
            <a:endParaRPr kumimoji="1" lang="en" altLang="zh-CN"/>
          </a:p>
        </p:txBody>
      </p:sp>
      <p:pic>
        <p:nvPicPr>
          <p:cNvPr id="5" name="图片 4">
            <a:extLst>
              <a:ext uri="{FF2B5EF4-FFF2-40B4-BE49-F238E27FC236}">
                <a16:creationId xmlns:a16="http://schemas.microsoft.com/office/drawing/2014/main" id="{007A2764-27D8-8DC7-2C9A-F501643D3500}"/>
              </a:ext>
            </a:extLst>
          </p:cNvPr>
          <p:cNvPicPr>
            <a:picLocks noChangeAspect="1"/>
          </p:cNvPicPr>
          <p:nvPr/>
        </p:nvPicPr>
        <p:blipFill>
          <a:blip r:embed="rId3"/>
          <a:stretch>
            <a:fillRect/>
          </a:stretch>
        </p:blipFill>
        <p:spPr>
          <a:xfrm>
            <a:off x="407125" y="2646363"/>
            <a:ext cx="5981700" cy="3530600"/>
          </a:xfrm>
          <a:prstGeom prst="rect">
            <a:avLst/>
          </a:prstGeom>
        </p:spPr>
      </p:pic>
      <p:pic>
        <p:nvPicPr>
          <p:cNvPr id="9" name="图片 8">
            <a:extLst>
              <a:ext uri="{FF2B5EF4-FFF2-40B4-BE49-F238E27FC236}">
                <a16:creationId xmlns:a16="http://schemas.microsoft.com/office/drawing/2014/main" id="{CE9B04A9-93EC-4980-5674-737C22724D8F}"/>
              </a:ext>
            </a:extLst>
          </p:cNvPr>
          <p:cNvPicPr>
            <a:picLocks noChangeAspect="1"/>
          </p:cNvPicPr>
          <p:nvPr/>
        </p:nvPicPr>
        <p:blipFill rotWithShape="1">
          <a:blip r:embed="rId4"/>
          <a:srcRect b="8213"/>
          <a:stretch/>
        </p:blipFill>
        <p:spPr>
          <a:xfrm>
            <a:off x="6494598" y="2646363"/>
            <a:ext cx="5090453" cy="3530600"/>
          </a:xfrm>
          <a:prstGeom prst="rect">
            <a:avLst/>
          </a:prstGeom>
        </p:spPr>
      </p:pic>
      <p:sp>
        <p:nvSpPr>
          <p:cNvPr id="10" name="矩形 9">
            <a:extLst>
              <a:ext uri="{FF2B5EF4-FFF2-40B4-BE49-F238E27FC236}">
                <a16:creationId xmlns:a16="http://schemas.microsoft.com/office/drawing/2014/main" id="{1A16ED7D-1591-C033-F0FB-37F8D3ED5C9F}"/>
              </a:ext>
            </a:extLst>
          </p:cNvPr>
          <p:cNvSpPr/>
          <p:nvPr/>
        </p:nvSpPr>
        <p:spPr>
          <a:xfrm>
            <a:off x="6494598" y="3566160"/>
            <a:ext cx="5090453" cy="6531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A8B7D817-95B0-2F43-545F-03DD6BA979F9}"/>
              </a:ext>
            </a:extLst>
          </p:cNvPr>
          <p:cNvPicPr>
            <a:picLocks noChangeAspect="1"/>
          </p:cNvPicPr>
          <p:nvPr/>
        </p:nvPicPr>
        <p:blipFill>
          <a:blip r:embed="rId5"/>
          <a:stretch>
            <a:fillRect/>
          </a:stretch>
        </p:blipFill>
        <p:spPr>
          <a:xfrm>
            <a:off x="9779356" y="2079728"/>
            <a:ext cx="1690069" cy="589789"/>
          </a:xfrm>
          <a:prstGeom prst="rect">
            <a:avLst/>
          </a:prstGeom>
        </p:spPr>
      </p:pic>
    </p:spTree>
    <p:extLst>
      <p:ext uri="{BB962C8B-B14F-4D97-AF65-F5344CB8AC3E}">
        <p14:creationId xmlns:p14="http://schemas.microsoft.com/office/powerpoint/2010/main" val="62553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0C381-3023-0F56-E62D-45BDD18D5617}"/>
              </a:ext>
            </a:extLst>
          </p:cNvPr>
          <p:cNvSpPr>
            <a:spLocks noGrp="1"/>
          </p:cNvSpPr>
          <p:nvPr>
            <p:ph type="title"/>
          </p:nvPr>
        </p:nvSpPr>
        <p:spPr/>
        <p:txBody>
          <a:bodyPr/>
          <a:lstStyle/>
          <a:p>
            <a:r>
              <a:rPr kumimoji="1" lang="en-US" altLang="zh-CN"/>
              <a:t>1.4</a:t>
            </a:r>
            <a:r>
              <a:rPr kumimoji="1" lang="zh-CN" altLang="en-US"/>
              <a:t> 多个常用数据集上的效果</a:t>
            </a:r>
          </a:p>
        </p:txBody>
      </p:sp>
      <p:sp>
        <p:nvSpPr>
          <p:cNvPr id="9" name="内容占位符 8">
            <a:extLst>
              <a:ext uri="{FF2B5EF4-FFF2-40B4-BE49-F238E27FC236}">
                <a16:creationId xmlns:a16="http://schemas.microsoft.com/office/drawing/2014/main" id="{24CC14DC-69A4-05A2-73E0-A382016FE270}"/>
              </a:ext>
            </a:extLst>
          </p:cNvPr>
          <p:cNvSpPr>
            <a:spLocks noGrp="1"/>
          </p:cNvSpPr>
          <p:nvPr>
            <p:ph idx="1"/>
          </p:nvPr>
        </p:nvSpPr>
        <p:spPr/>
        <p:txBody>
          <a:bodyPr/>
          <a:lstStyle/>
          <a:p>
            <a:r>
              <a:rPr lang="en-US" altLang="zh-CN"/>
              <a:t>HGB</a:t>
            </a:r>
            <a:r>
              <a:rPr lang="zh-CN" altLang="en-US"/>
              <a:t> </a:t>
            </a:r>
            <a:r>
              <a:rPr lang="en-US" altLang="zh-CN"/>
              <a:t>Benchmark</a:t>
            </a:r>
          </a:p>
          <a:p>
            <a:pPr lvl="1"/>
            <a:r>
              <a:rPr lang="en-US" altLang="zh-CN">
                <a:hlinkClick r:id="rId2"/>
              </a:rPr>
              <a:t>https://www.biendata.xyz/competition/hgb-1/leaderboard/</a:t>
            </a:r>
            <a:endParaRPr lang="en-US" altLang="zh-CN"/>
          </a:p>
          <a:p>
            <a:endParaRPr lang="en-US" altLang="zh-CN"/>
          </a:p>
          <a:p>
            <a:endParaRPr lang="zh-CN" altLang="en-US"/>
          </a:p>
        </p:txBody>
      </p:sp>
      <p:pic>
        <p:nvPicPr>
          <p:cNvPr id="10" name="内容占位符 6">
            <a:extLst>
              <a:ext uri="{FF2B5EF4-FFF2-40B4-BE49-F238E27FC236}">
                <a16:creationId xmlns:a16="http://schemas.microsoft.com/office/drawing/2014/main" id="{6A7457D1-760D-8976-209F-82F97626E2E9}"/>
              </a:ext>
            </a:extLst>
          </p:cNvPr>
          <p:cNvPicPr>
            <a:picLocks noChangeAspect="1"/>
          </p:cNvPicPr>
          <p:nvPr/>
        </p:nvPicPr>
        <p:blipFill>
          <a:blip r:embed="rId3"/>
          <a:stretch>
            <a:fillRect/>
          </a:stretch>
        </p:blipFill>
        <p:spPr>
          <a:xfrm>
            <a:off x="838200" y="2980051"/>
            <a:ext cx="9399529" cy="2392095"/>
          </a:xfrm>
          <a:prstGeom prst="rect">
            <a:avLst/>
          </a:prstGeom>
        </p:spPr>
      </p:pic>
      <p:pic>
        <p:nvPicPr>
          <p:cNvPr id="12" name="图片 11">
            <a:extLst>
              <a:ext uri="{FF2B5EF4-FFF2-40B4-BE49-F238E27FC236}">
                <a16:creationId xmlns:a16="http://schemas.microsoft.com/office/drawing/2014/main" id="{65385553-FEA5-5272-790B-310598EBA1BB}"/>
              </a:ext>
            </a:extLst>
          </p:cNvPr>
          <p:cNvPicPr>
            <a:picLocks noChangeAspect="1"/>
          </p:cNvPicPr>
          <p:nvPr/>
        </p:nvPicPr>
        <p:blipFill>
          <a:blip r:embed="rId4"/>
          <a:stretch>
            <a:fillRect/>
          </a:stretch>
        </p:blipFill>
        <p:spPr>
          <a:xfrm>
            <a:off x="851263" y="5652860"/>
            <a:ext cx="7607300" cy="774700"/>
          </a:xfrm>
          <a:prstGeom prst="rect">
            <a:avLst/>
          </a:prstGeom>
        </p:spPr>
      </p:pic>
      <p:pic>
        <p:nvPicPr>
          <p:cNvPr id="4" name="图片 3">
            <a:extLst>
              <a:ext uri="{FF2B5EF4-FFF2-40B4-BE49-F238E27FC236}">
                <a16:creationId xmlns:a16="http://schemas.microsoft.com/office/drawing/2014/main" id="{0EAD5CBC-E6F3-39C5-42E4-7406CEAFC7D2}"/>
              </a:ext>
            </a:extLst>
          </p:cNvPr>
          <p:cNvPicPr>
            <a:picLocks noChangeAspect="1"/>
          </p:cNvPicPr>
          <p:nvPr/>
        </p:nvPicPr>
        <p:blipFill>
          <a:blip r:embed="rId5"/>
          <a:stretch>
            <a:fillRect/>
          </a:stretch>
        </p:blipFill>
        <p:spPr>
          <a:xfrm>
            <a:off x="9507124" y="2146570"/>
            <a:ext cx="2082312" cy="622300"/>
          </a:xfrm>
          <a:prstGeom prst="rect">
            <a:avLst/>
          </a:prstGeom>
        </p:spPr>
      </p:pic>
      <p:pic>
        <p:nvPicPr>
          <p:cNvPr id="6" name="图片 5">
            <a:extLst>
              <a:ext uri="{FF2B5EF4-FFF2-40B4-BE49-F238E27FC236}">
                <a16:creationId xmlns:a16="http://schemas.microsoft.com/office/drawing/2014/main" id="{8B1B0F3B-1EE8-0739-9CE6-D624131FBAA1}"/>
              </a:ext>
            </a:extLst>
          </p:cNvPr>
          <p:cNvPicPr>
            <a:picLocks noChangeAspect="1"/>
          </p:cNvPicPr>
          <p:nvPr/>
        </p:nvPicPr>
        <p:blipFill>
          <a:blip r:embed="rId6"/>
          <a:stretch>
            <a:fillRect/>
          </a:stretch>
        </p:blipFill>
        <p:spPr>
          <a:xfrm>
            <a:off x="11589436" y="2146570"/>
            <a:ext cx="495300" cy="622300"/>
          </a:xfrm>
          <a:prstGeom prst="rect">
            <a:avLst/>
          </a:prstGeom>
        </p:spPr>
      </p:pic>
    </p:spTree>
    <p:extLst>
      <p:ext uri="{BB962C8B-B14F-4D97-AF65-F5344CB8AC3E}">
        <p14:creationId xmlns:p14="http://schemas.microsoft.com/office/powerpoint/2010/main" val="360394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8AD5E-45F7-6E91-7D9D-F48649E502C4}"/>
              </a:ext>
            </a:extLst>
          </p:cNvPr>
          <p:cNvSpPr>
            <a:spLocks noGrp="1"/>
          </p:cNvSpPr>
          <p:nvPr>
            <p:ph type="title"/>
          </p:nvPr>
        </p:nvSpPr>
        <p:spPr/>
        <p:txBody>
          <a:bodyPr/>
          <a:lstStyle/>
          <a:p>
            <a:r>
              <a:rPr kumimoji="1" lang="en-US" altLang="zh-CN"/>
              <a:t>1.4</a:t>
            </a:r>
            <a:r>
              <a:rPr kumimoji="1" lang="zh-CN" altLang="en-US"/>
              <a:t> 多个常用数据集上的效果</a:t>
            </a:r>
          </a:p>
        </p:txBody>
      </p:sp>
      <p:sp>
        <p:nvSpPr>
          <p:cNvPr id="3" name="内容占位符 2">
            <a:extLst>
              <a:ext uri="{FF2B5EF4-FFF2-40B4-BE49-F238E27FC236}">
                <a16:creationId xmlns:a16="http://schemas.microsoft.com/office/drawing/2014/main" id="{235F58F0-1B20-846B-ED0C-D0018F17554C}"/>
              </a:ext>
            </a:extLst>
          </p:cNvPr>
          <p:cNvSpPr>
            <a:spLocks noGrp="1"/>
          </p:cNvSpPr>
          <p:nvPr>
            <p:ph idx="1"/>
          </p:nvPr>
        </p:nvSpPr>
        <p:spPr/>
        <p:txBody>
          <a:bodyPr/>
          <a:lstStyle/>
          <a:p>
            <a:r>
              <a:rPr kumimoji="1" lang="zh-CN" altLang="en-US"/>
              <a:t>速度比较</a:t>
            </a:r>
          </a:p>
        </p:txBody>
      </p:sp>
      <p:pic>
        <p:nvPicPr>
          <p:cNvPr id="5" name="图片 4">
            <a:extLst>
              <a:ext uri="{FF2B5EF4-FFF2-40B4-BE49-F238E27FC236}">
                <a16:creationId xmlns:a16="http://schemas.microsoft.com/office/drawing/2014/main" id="{D8690709-4A62-94E7-5D5E-8F6C6C372722}"/>
              </a:ext>
            </a:extLst>
          </p:cNvPr>
          <p:cNvPicPr>
            <a:picLocks noChangeAspect="1"/>
          </p:cNvPicPr>
          <p:nvPr/>
        </p:nvPicPr>
        <p:blipFill>
          <a:blip r:embed="rId3"/>
          <a:stretch>
            <a:fillRect/>
          </a:stretch>
        </p:blipFill>
        <p:spPr>
          <a:xfrm>
            <a:off x="2623820" y="2354579"/>
            <a:ext cx="6546306" cy="3465691"/>
          </a:xfrm>
          <a:prstGeom prst="rect">
            <a:avLst/>
          </a:prstGeom>
        </p:spPr>
      </p:pic>
    </p:spTree>
    <p:extLst>
      <p:ext uri="{BB962C8B-B14F-4D97-AF65-F5344CB8AC3E}">
        <p14:creationId xmlns:p14="http://schemas.microsoft.com/office/powerpoint/2010/main" val="238843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BC2E-A503-2128-E24C-07C47C681709}"/>
              </a:ext>
            </a:extLst>
          </p:cNvPr>
          <p:cNvSpPr>
            <a:spLocks noGrp="1"/>
          </p:cNvSpPr>
          <p:nvPr>
            <p:ph type="title"/>
          </p:nvPr>
        </p:nvSpPr>
        <p:spPr/>
        <p:txBody>
          <a:bodyPr/>
          <a:lstStyle/>
          <a:p>
            <a:r>
              <a:rPr kumimoji="1" lang="zh-CN" altLang="en-US"/>
              <a:t>二、针对比赛的适配性工作</a:t>
            </a:r>
          </a:p>
        </p:txBody>
      </p:sp>
      <p:sp>
        <p:nvSpPr>
          <p:cNvPr id="3" name="内容占位符 2">
            <a:extLst>
              <a:ext uri="{FF2B5EF4-FFF2-40B4-BE49-F238E27FC236}">
                <a16:creationId xmlns:a16="http://schemas.microsoft.com/office/drawing/2014/main" id="{02525C55-DC2C-4702-ECFA-1F0B23A27751}"/>
              </a:ext>
            </a:extLst>
          </p:cNvPr>
          <p:cNvSpPr>
            <a:spLocks noGrp="1"/>
          </p:cNvSpPr>
          <p:nvPr>
            <p:ph idx="1"/>
          </p:nvPr>
        </p:nvSpPr>
        <p:spPr/>
        <p:txBody>
          <a:bodyPr/>
          <a:lstStyle/>
          <a:p>
            <a:r>
              <a:rPr kumimoji="1" lang="zh-CN" altLang="en-US"/>
              <a:t>适应比赛数据集</a:t>
            </a:r>
            <a:endParaRPr kumimoji="1" lang="en-US" altLang="zh-CN"/>
          </a:p>
          <a:p>
            <a:pPr lvl="1"/>
            <a:r>
              <a:rPr kumimoji="1" lang="zh-CN" altLang="en-US"/>
              <a:t>测试集为全新的图</a:t>
            </a:r>
            <a:r>
              <a:rPr kumimoji="1" lang="en-US" altLang="zh-CN"/>
              <a:t>-&gt;</a:t>
            </a:r>
            <a:r>
              <a:rPr lang="en" altLang="zh-CN"/>
              <a:t>inductive</a:t>
            </a:r>
            <a:endParaRPr kumimoji="1" lang="en-US" altLang="zh-CN"/>
          </a:p>
          <a:p>
            <a:pPr lvl="1"/>
            <a:r>
              <a:rPr kumimoji="1" lang="zh-CN" altLang="en-US"/>
              <a:t>移除了</a:t>
            </a:r>
            <a:r>
              <a:rPr kumimoji="1" lang="en-US" altLang="zh-CN"/>
              <a:t>SeHGNN</a:t>
            </a:r>
            <a:r>
              <a:rPr kumimoji="1" lang="zh-CN" altLang="en-US"/>
              <a:t>中的标签传播和多阶段训练模块</a:t>
            </a:r>
            <a:endParaRPr kumimoji="1" lang="en-US" altLang="zh-CN"/>
          </a:p>
          <a:p>
            <a:r>
              <a:rPr kumimoji="1" lang="en-US" altLang="zh-CN"/>
              <a:t>Trick:</a:t>
            </a:r>
          </a:p>
          <a:p>
            <a:pPr lvl="1"/>
            <a:r>
              <a:rPr kumimoji="1" lang="zh-CN" altLang="en-US"/>
              <a:t>验证集中约占</a:t>
            </a:r>
            <a:r>
              <a:rPr kumimoji="1" lang="en-US" altLang="zh-CN"/>
              <a:t>15%</a:t>
            </a:r>
            <a:r>
              <a:rPr kumimoji="1" lang="zh-CN" altLang="en-US"/>
              <a:t>的正例节点始终无法被正确区分</a:t>
            </a:r>
            <a:endParaRPr kumimoji="1" lang="en-US" altLang="zh-CN"/>
          </a:p>
          <a:p>
            <a:pPr lvl="1"/>
            <a:r>
              <a:rPr kumimoji="1" lang="en-US" altLang="zh-CN"/>
              <a:t>-&gt; </a:t>
            </a:r>
            <a:r>
              <a:rPr kumimoji="1" lang="zh-CN" altLang="en-US"/>
              <a:t>把这部分节点划归到训练集</a:t>
            </a:r>
          </a:p>
        </p:txBody>
      </p:sp>
      <p:pic>
        <p:nvPicPr>
          <p:cNvPr id="5" name="图片 4">
            <a:extLst>
              <a:ext uri="{FF2B5EF4-FFF2-40B4-BE49-F238E27FC236}">
                <a16:creationId xmlns:a16="http://schemas.microsoft.com/office/drawing/2014/main" id="{41C3F7BE-DEB7-C685-307D-05E822EA8866}"/>
              </a:ext>
            </a:extLst>
          </p:cNvPr>
          <p:cNvPicPr>
            <a:picLocks noChangeAspect="1"/>
          </p:cNvPicPr>
          <p:nvPr/>
        </p:nvPicPr>
        <p:blipFill>
          <a:blip r:embed="rId3"/>
          <a:stretch>
            <a:fillRect/>
          </a:stretch>
        </p:blipFill>
        <p:spPr>
          <a:xfrm>
            <a:off x="1304834" y="4708480"/>
            <a:ext cx="4495075" cy="959526"/>
          </a:xfrm>
          <a:prstGeom prst="rect">
            <a:avLst/>
          </a:prstGeom>
        </p:spPr>
      </p:pic>
      <p:sp>
        <p:nvSpPr>
          <p:cNvPr id="6" name="文本框 5">
            <a:extLst>
              <a:ext uri="{FF2B5EF4-FFF2-40B4-BE49-F238E27FC236}">
                <a16:creationId xmlns:a16="http://schemas.microsoft.com/office/drawing/2014/main" id="{2005A12C-8D53-4EB1-9A05-1DA43636388F}"/>
              </a:ext>
            </a:extLst>
          </p:cNvPr>
          <p:cNvSpPr txBox="1"/>
          <p:nvPr/>
        </p:nvSpPr>
        <p:spPr>
          <a:xfrm>
            <a:off x="1084217" y="1436914"/>
            <a:ext cx="184731" cy="369332"/>
          </a:xfrm>
          <a:prstGeom prst="rect">
            <a:avLst/>
          </a:prstGeom>
          <a:noFill/>
        </p:spPr>
        <p:txBody>
          <a:bodyPr wrap="none" rtlCol="0">
            <a:spAutoFit/>
          </a:bodyPr>
          <a:lstStyle/>
          <a:p>
            <a:endParaRPr kumimoji="1" lang="zh-CN" altLang="en-US"/>
          </a:p>
        </p:txBody>
      </p:sp>
      <p:graphicFrame>
        <p:nvGraphicFramePr>
          <p:cNvPr id="8" name="图表 7">
            <a:extLst>
              <a:ext uri="{FF2B5EF4-FFF2-40B4-BE49-F238E27FC236}">
                <a16:creationId xmlns:a16="http://schemas.microsoft.com/office/drawing/2014/main" id="{436427ED-3A60-FD79-C8B1-B3FAFFB238C2}"/>
              </a:ext>
            </a:extLst>
          </p:cNvPr>
          <p:cNvGraphicFramePr>
            <a:graphicFrameLocks/>
          </p:cNvGraphicFramePr>
          <p:nvPr>
            <p:extLst>
              <p:ext uri="{D42A27DB-BD31-4B8C-83A1-F6EECF244321}">
                <p14:modId xmlns:p14="http://schemas.microsoft.com/office/powerpoint/2010/main" val="149767923"/>
              </p:ext>
            </p:extLst>
          </p:nvPr>
        </p:nvGraphicFramePr>
        <p:xfrm>
          <a:off x="6521142" y="3935978"/>
          <a:ext cx="5179593" cy="2845397"/>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CAA2C9A2-023D-4CFC-8939-C40668925BD4}"/>
              </a:ext>
            </a:extLst>
          </p:cNvPr>
          <p:cNvSpPr txBox="1"/>
          <p:nvPr/>
        </p:nvSpPr>
        <p:spPr>
          <a:xfrm>
            <a:off x="9056508" y="5769427"/>
            <a:ext cx="418704" cy="230832"/>
          </a:xfrm>
          <a:prstGeom prst="rect">
            <a:avLst/>
          </a:prstGeom>
          <a:noFill/>
        </p:spPr>
        <p:txBody>
          <a:bodyPr wrap="none" rtlCol="0">
            <a:spAutoFit/>
          </a:bodyPr>
          <a:lstStyle/>
          <a:p>
            <a:r>
              <a:rPr kumimoji="1" lang="en-US" altLang="zh-CN" sz="900"/>
              <a:t>0</a:t>
            </a:r>
            <a:r>
              <a:rPr kumimoji="1" lang="zh-CN" altLang="en-US" sz="900"/>
              <a:t>次</a:t>
            </a:r>
            <a:r>
              <a:rPr kumimoji="1" lang="en-US" altLang="zh-CN" sz="900"/>
              <a:t>: </a:t>
            </a:r>
            <a:endParaRPr kumimoji="1" lang="zh-CN" altLang="en-US" sz="900"/>
          </a:p>
        </p:txBody>
      </p:sp>
      <p:sp>
        <p:nvSpPr>
          <p:cNvPr id="11" name="文本框 10">
            <a:extLst>
              <a:ext uri="{FF2B5EF4-FFF2-40B4-BE49-F238E27FC236}">
                <a16:creationId xmlns:a16="http://schemas.microsoft.com/office/drawing/2014/main" id="{29B6AAE4-45C0-87DD-1B02-1D6A2FA28D6D}"/>
              </a:ext>
            </a:extLst>
          </p:cNvPr>
          <p:cNvSpPr txBox="1"/>
          <p:nvPr/>
        </p:nvSpPr>
        <p:spPr>
          <a:xfrm>
            <a:off x="8120337" y="5432844"/>
            <a:ext cx="418704" cy="230832"/>
          </a:xfrm>
          <a:prstGeom prst="rect">
            <a:avLst/>
          </a:prstGeom>
          <a:noFill/>
        </p:spPr>
        <p:txBody>
          <a:bodyPr wrap="none" rtlCol="0">
            <a:spAutoFit/>
          </a:bodyPr>
          <a:lstStyle/>
          <a:p>
            <a:r>
              <a:rPr kumimoji="1" lang="en-US" altLang="zh-CN" sz="900"/>
              <a:t>1</a:t>
            </a:r>
            <a:r>
              <a:rPr kumimoji="1" lang="zh-CN" altLang="en-US" sz="900"/>
              <a:t>次</a:t>
            </a:r>
            <a:r>
              <a:rPr kumimoji="1" lang="en-US" altLang="zh-CN" sz="900"/>
              <a:t>: </a:t>
            </a:r>
            <a:endParaRPr kumimoji="1" lang="zh-CN" altLang="en-US" sz="900"/>
          </a:p>
        </p:txBody>
      </p:sp>
      <p:sp>
        <p:nvSpPr>
          <p:cNvPr id="12" name="文本框 11">
            <a:extLst>
              <a:ext uri="{FF2B5EF4-FFF2-40B4-BE49-F238E27FC236}">
                <a16:creationId xmlns:a16="http://schemas.microsoft.com/office/drawing/2014/main" id="{368EF2D5-628D-38E3-E6AA-E774A4B35836}"/>
              </a:ext>
            </a:extLst>
          </p:cNvPr>
          <p:cNvSpPr txBox="1"/>
          <p:nvPr/>
        </p:nvSpPr>
        <p:spPr>
          <a:xfrm>
            <a:off x="8120334" y="5291330"/>
            <a:ext cx="418704" cy="230832"/>
          </a:xfrm>
          <a:prstGeom prst="rect">
            <a:avLst/>
          </a:prstGeom>
          <a:noFill/>
        </p:spPr>
        <p:txBody>
          <a:bodyPr wrap="none" rtlCol="0">
            <a:spAutoFit/>
          </a:bodyPr>
          <a:lstStyle/>
          <a:p>
            <a:r>
              <a:rPr kumimoji="1" lang="en-US" altLang="zh-CN" sz="900"/>
              <a:t>2</a:t>
            </a:r>
            <a:r>
              <a:rPr kumimoji="1" lang="zh-CN" altLang="en-US" sz="900"/>
              <a:t>次</a:t>
            </a:r>
            <a:r>
              <a:rPr kumimoji="1" lang="en-US" altLang="zh-CN" sz="900"/>
              <a:t>: </a:t>
            </a:r>
            <a:endParaRPr kumimoji="1" lang="zh-CN" altLang="en-US" sz="900"/>
          </a:p>
        </p:txBody>
      </p:sp>
      <p:sp>
        <p:nvSpPr>
          <p:cNvPr id="13" name="文本框 12">
            <a:extLst>
              <a:ext uri="{FF2B5EF4-FFF2-40B4-BE49-F238E27FC236}">
                <a16:creationId xmlns:a16="http://schemas.microsoft.com/office/drawing/2014/main" id="{EA390281-2E86-9A6E-74C9-55B000FC923A}"/>
              </a:ext>
            </a:extLst>
          </p:cNvPr>
          <p:cNvSpPr txBox="1"/>
          <p:nvPr/>
        </p:nvSpPr>
        <p:spPr>
          <a:xfrm>
            <a:off x="8163878" y="5166225"/>
            <a:ext cx="418704" cy="230832"/>
          </a:xfrm>
          <a:prstGeom prst="rect">
            <a:avLst/>
          </a:prstGeom>
          <a:noFill/>
        </p:spPr>
        <p:txBody>
          <a:bodyPr wrap="none" rtlCol="0">
            <a:spAutoFit/>
          </a:bodyPr>
          <a:lstStyle/>
          <a:p>
            <a:r>
              <a:rPr kumimoji="1" lang="en-US" altLang="zh-CN" sz="900"/>
              <a:t>3</a:t>
            </a:r>
            <a:r>
              <a:rPr kumimoji="1" lang="zh-CN" altLang="en-US" sz="900"/>
              <a:t>次</a:t>
            </a:r>
            <a:r>
              <a:rPr kumimoji="1" lang="en-US" altLang="zh-CN" sz="900"/>
              <a:t>: </a:t>
            </a:r>
            <a:endParaRPr kumimoji="1" lang="zh-CN" altLang="en-US" sz="900"/>
          </a:p>
        </p:txBody>
      </p:sp>
      <p:sp>
        <p:nvSpPr>
          <p:cNvPr id="14" name="文本框 13">
            <a:extLst>
              <a:ext uri="{FF2B5EF4-FFF2-40B4-BE49-F238E27FC236}">
                <a16:creationId xmlns:a16="http://schemas.microsoft.com/office/drawing/2014/main" id="{F1B7DA36-DDC8-7E38-0E69-6152D9B65570}"/>
              </a:ext>
            </a:extLst>
          </p:cNvPr>
          <p:cNvSpPr txBox="1"/>
          <p:nvPr/>
        </p:nvSpPr>
        <p:spPr>
          <a:xfrm>
            <a:off x="8218308" y="5076907"/>
            <a:ext cx="418704" cy="230832"/>
          </a:xfrm>
          <a:prstGeom prst="rect">
            <a:avLst/>
          </a:prstGeom>
          <a:noFill/>
        </p:spPr>
        <p:txBody>
          <a:bodyPr wrap="none" rtlCol="0">
            <a:spAutoFit/>
          </a:bodyPr>
          <a:lstStyle/>
          <a:p>
            <a:r>
              <a:rPr kumimoji="1" lang="en-US" altLang="zh-CN" sz="900"/>
              <a:t>4</a:t>
            </a:r>
            <a:r>
              <a:rPr kumimoji="1" lang="zh-CN" altLang="en-US" sz="900"/>
              <a:t>次</a:t>
            </a:r>
            <a:r>
              <a:rPr kumimoji="1" lang="en-US" altLang="zh-CN" sz="900"/>
              <a:t>: </a:t>
            </a:r>
            <a:endParaRPr kumimoji="1" lang="zh-CN" altLang="en-US" sz="900"/>
          </a:p>
        </p:txBody>
      </p:sp>
      <p:sp>
        <p:nvSpPr>
          <p:cNvPr id="15" name="文本框 14">
            <a:extLst>
              <a:ext uri="{FF2B5EF4-FFF2-40B4-BE49-F238E27FC236}">
                <a16:creationId xmlns:a16="http://schemas.microsoft.com/office/drawing/2014/main" id="{803246C0-DED5-E0AE-F144-AB4F8C2C1173}"/>
              </a:ext>
            </a:extLst>
          </p:cNvPr>
          <p:cNvSpPr txBox="1"/>
          <p:nvPr/>
        </p:nvSpPr>
        <p:spPr>
          <a:xfrm>
            <a:off x="8416774" y="4899606"/>
            <a:ext cx="418704" cy="230832"/>
          </a:xfrm>
          <a:prstGeom prst="rect">
            <a:avLst/>
          </a:prstGeom>
          <a:noFill/>
        </p:spPr>
        <p:txBody>
          <a:bodyPr wrap="none" rtlCol="0">
            <a:spAutoFit/>
          </a:bodyPr>
          <a:lstStyle/>
          <a:p>
            <a:r>
              <a:rPr kumimoji="1" lang="en-US" altLang="zh-CN" sz="900"/>
              <a:t>5</a:t>
            </a:r>
            <a:r>
              <a:rPr kumimoji="1" lang="zh-CN" altLang="en-US" sz="900"/>
              <a:t>次</a:t>
            </a:r>
            <a:r>
              <a:rPr kumimoji="1" lang="en-US" altLang="zh-CN" sz="900"/>
              <a:t>: </a:t>
            </a:r>
            <a:endParaRPr kumimoji="1" lang="zh-CN" altLang="en-US" sz="900"/>
          </a:p>
        </p:txBody>
      </p:sp>
      <p:sp>
        <p:nvSpPr>
          <p:cNvPr id="16" name="文本框 15">
            <a:extLst>
              <a:ext uri="{FF2B5EF4-FFF2-40B4-BE49-F238E27FC236}">
                <a16:creationId xmlns:a16="http://schemas.microsoft.com/office/drawing/2014/main" id="{194DD609-731F-A634-A066-44370BA759F9}"/>
              </a:ext>
            </a:extLst>
          </p:cNvPr>
          <p:cNvSpPr txBox="1"/>
          <p:nvPr/>
        </p:nvSpPr>
        <p:spPr>
          <a:xfrm>
            <a:off x="5823668" y="4998942"/>
            <a:ext cx="1136850" cy="584775"/>
          </a:xfrm>
          <a:prstGeom prst="rect">
            <a:avLst/>
          </a:prstGeom>
          <a:noFill/>
        </p:spPr>
        <p:txBody>
          <a:bodyPr wrap="none" rtlCol="0">
            <a:spAutoFit/>
          </a:bodyPr>
          <a:lstStyle/>
          <a:p>
            <a:r>
              <a:rPr kumimoji="1" lang="en-US" altLang="zh-CN" sz="1600" b="1"/>
              <a:t>max 90.67</a:t>
            </a:r>
          </a:p>
          <a:p>
            <a:r>
              <a:rPr kumimoji="1" lang="en-US" altLang="zh-CN" sz="1600" b="1"/>
              <a:t>max 91.33</a:t>
            </a:r>
            <a:endParaRPr kumimoji="1" lang="zh-CN" altLang="en-US" sz="1600" b="1"/>
          </a:p>
        </p:txBody>
      </p:sp>
    </p:spTree>
    <p:extLst>
      <p:ext uri="{BB962C8B-B14F-4D97-AF65-F5344CB8AC3E}">
        <p14:creationId xmlns:p14="http://schemas.microsoft.com/office/powerpoint/2010/main" val="341523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782F2E7-BC8E-22A9-AF54-AFE83044A9F6}"/>
              </a:ext>
            </a:extLst>
          </p:cNvPr>
          <p:cNvPicPr>
            <a:picLocks noChangeAspect="1"/>
          </p:cNvPicPr>
          <p:nvPr/>
        </p:nvPicPr>
        <p:blipFill rotWithShape="1">
          <a:blip r:embed="rId3"/>
          <a:srcRect r="49848"/>
          <a:stretch/>
        </p:blipFill>
        <p:spPr>
          <a:xfrm>
            <a:off x="6595047" y="1825625"/>
            <a:ext cx="5058556" cy="4128663"/>
          </a:xfrm>
          <a:prstGeom prst="rect">
            <a:avLst/>
          </a:prstGeom>
        </p:spPr>
      </p:pic>
      <p:sp>
        <p:nvSpPr>
          <p:cNvPr id="2" name="标题 1">
            <a:extLst>
              <a:ext uri="{FF2B5EF4-FFF2-40B4-BE49-F238E27FC236}">
                <a16:creationId xmlns:a16="http://schemas.microsoft.com/office/drawing/2014/main" id="{7C34598B-1B4A-83A2-6B96-DAD69E1EC83F}"/>
              </a:ext>
            </a:extLst>
          </p:cNvPr>
          <p:cNvSpPr>
            <a:spLocks noGrp="1"/>
          </p:cNvSpPr>
          <p:nvPr>
            <p:ph type="title"/>
          </p:nvPr>
        </p:nvSpPr>
        <p:spPr/>
        <p:txBody>
          <a:bodyPr/>
          <a:lstStyle/>
          <a:p>
            <a:r>
              <a:rPr kumimoji="1" lang="zh-CN" altLang="en-US"/>
              <a:t>二、针对比赛的适配性工作</a:t>
            </a:r>
          </a:p>
        </p:txBody>
      </p:sp>
      <p:sp>
        <p:nvSpPr>
          <p:cNvPr id="3" name="内容占位符 2">
            <a:extLst>
              <a:ext uri="{FF2B5EF4-FFF2-40B4-BE49-F238E27FC236}">
                <a16:creationId xmlns:a16="http://schemas.microsoft.com/office/drawing/2014/main" id="{119E09FB-A0C6-C631-55F1-E0F0CE24B52B}"/>
              </a:ext>
            </a:extLst>
          </p:cNvPr>
          <p:cNvSpPr>
            <a:spLocks noGrp="1"/>
          </p:cNvSpPr>
          <p:nvPr>
            <p:ph idx="1"/>
          </p:nvPr>
        </p:nvSpPr>
        <p:spPr/>
        <p:txBody>
          <a:bodyPr>
            <a:normAutofit lnSpcReduction="10000"/>
          </a:bodyPr>
          <a:lstStyle/>
          <a:p>
            <a:r>
              <a:rPr kumimoji="1" lang="zh-CN" altLang="en-US"/>
              <a:t>一些其他尝试</a:t>
            </a:r>
            <a:endParaRPr kumimoji="1" lang="en-US" altLang="zh-CN"/>
          </a:p>
          <a:p>
            <a:r>
              <a:rPr kumimoji="1" lang="en-US" altLang="zh-CN"/>
              <a:t>1.</a:t>
            </a:r>
            <a:r>
              <a:rPr kumimoji="1" lang="zh-CN" altLang="en-US"/>
              <a:t> 重新划分训练用数据，使训练集</a:t>
            </a:r>
            <a:endParaRPr kumimoji="1" lang="en-US" altLang="zh-CN"/>
          </a:p>
          <a:p>
            <a:pPr marL="0" indent="0">
              <a:buNone/>
            </a:pPr>
            <a:r>
              <a:rPr kumimoji="1" lang="zh-CN" altLang="en-US"/>
              <a:t>和验证集没有公共的</a:t>
            </a:r>
            <a:r>
              <a:rPr kumimoji="1" lang="en-US" altLang="zh-CN"/>
              <a:t>b</a:t>
            </a:r>
            <a:r>
              <a:rPr kumimoji="1" lang="zh-CN" altLang="en-US"/>
              <a:t>、</a:t>
            </a:r>
            <a:r>
              <a:rPr kumimoji="1" lang="en-US" altLang="zh-CN"/>
              <a:t>f</a:t>
            </a:r>
            <a:r>
              <a:rPr kumimoji="1" lang="zh-CN" altLang="en-US"/>
              <a:t>类型节点</a:t>
            </a:r>
            <a:endParaRPr kumimoji="1" lang="en-US" altLang="zh-CN"/>
          </a:p>
          <a:p>
            <a:r>
              <a:rPr kumimoji="1" lang="en-US" altLang="zh-CN"/>
              <a:t>2.</a:t>
            </a:r>
            <a:r>
              <a:rPr kumimoji="1" lang="zh-CN" altLang="en-US"/>
              <a:t> 不再针对</a:t>
            </a:r>
            <a:r>
              <a:rPr kumimoji="1" lang="en-US" altLang="zh-CN"/>
              <a:t>i</a:t>
            </a:r>
            <a:r>
              <a:rPr kumimoji="1" lang="zh-CN" altLang="en-US"/>
              <a:t>节点进行信息聚合，</a:t>
            </a:r>
            <a:endParaRPr kumimoji="1" lang="en-US" altLang="zh-CN"/>
          </a:p>
          <a:p>
            <a:pPr marL="0" indent="0">
              <a:buNone/>
            </a:pPr>
            <a:r>
              <a:rPr kumimoji="1" lang="zh-CN" altLang="en-US"/>
              <a:t>而是针对</a:t>
            </a:r>
            <a:r>
              <a:rPr kumimoji="1" lang="en-US" altLang="zh-CN"/>
              <a:t>f</a:t>
            </a:r>
            <a:r>
              <a:rPr kumimoji="1" lang="zh-CN" altLang="en-US"/>
              <a:t>、</a:t>
            </a:r>
            <a:r>
              <a:rPr kumimoji="1" lang="en-US" altLang="zh-CN"/>
              <a:t>b</a:t>
            </a:r>
            <a:r>
              <a:rPr kumimoji="1" lang="zh-CN" altLang="en-US"/>
              <a:t>节点进行聚合，转化</a:t>
            </a:r>
            <a:endParaRPr kumimoji="1" lang="en-US" altLang="zh-CN"/>
          </a:p>
          <a:p>
            <a:pPr marL="0" indent="0">
              <a:buNone/>
            </a:pPr>
            <a:r>
              <a:rPr kumimoji="1" lang="zh-CN" altLang="en-US"/>
              <a:t>成以</a:t>
            </a:r>
            <a:r>
              <a:rPr kumimoji="1" lang="en-US" altLang="zh-CN"/>
              <a:t>[f,i,b]</a:t>
            </a:r>
            <a:r>
              <a:rPr kumimoji="1" lang="zh-CN" altLang="en-US"/>
              <a:t>为输入的链接预测问题</a:t>
            </a:r>
            <a:endParaRPr kumimoji="1" lang="en-US" altLang="zh-CN"/>
          </a:p>
          <a:p>
            <a:endParaRPr kumimoji="1" lang="en-US" altLang="zh-CN"/>
          </a:p>
          <a:p>
            <a:r>
              <a:rPr kumimoji="1" lang="zh-CN" altLang="en-US"/>
              <a:t>受复赛阶段有限的提交次数和</a:t>
            </a:r>
            <a:r>
              <a:rPr kumimoji="1" lang="en-US" altLang="zh-CN"/>
              <a:t>trick</a:t>
            </a:r>
            <a:r>
              <a:rPr kumimoji="1" lang="zh-CN" altLang="en-US"/>
              <a:t>的影响，</a:t>
            </a:r>
            <a:endParaRPr kumimoji="1" lang="en-US" altLang="zh-CN"/>
          </a:p>
          <a:p>
            <a:pPr marL="0" indent="0">
              <a:buNone/>
            </a:pPr>
            <a:r>
              <a:rPr kumimoji="1" lang="zh-CN" altLang="en-US"/>
              <a:t>最终取得最高得分的还是基本的</a:t>
            </a:r>
            <a:r>
              <a:rPr kumimoji="1" lang="en-US" altLang="zh-CN"/>
              <a:t>SeHGNN</a:t>
            </a:r>
            <a:r>
              <a:rPr kumimoji="1" lang="zh-CN" altLang="en-US"/>
              <a:t>模型</a:t>
            </a:r>
            <a:endParaRPr kumimoji="1" lang="en-US" altLang="zh-CN"/>
          </a:p>
        </p:txBody>
      </p:sp>
      <p:sp>
        <p:nvSpPr>
          <p:cNvPr id="6" name="文本框 5">
            <a:extLst>
              <a:ext uri="{FF2B5EF4-FFF2-40B4-BE49-F238E27FC236}">
                <a16:creationId xmlns:a16="http://schemas.microsoft.com/office/drawing/2014/main" id="{4B77AA21-C896-EBAA-798C-60D79B2A6B4E}"/>
              </a:ext>
            </a:extLst>
          </p:cNvPr>
          <p:cNvSpPr txBox="1"/>
          <p:nvPr/>
        </p:nvSpPr>
        <p:spPr>
          <a:xfrm>
            <a:off x="9923489" y="3368331"/>
            <a:ext cx="264816" cy="461665"/>
          </a:xfrm>
          <a:prstGeom prst="rect">
            <a:avLst/>
          </a:prstGeom>
          <a:noFill/>
        </p:spPr>
        <p:txBody>
          <a:bodyPr wrap="none" rtlCol="0">
            <a:spAutoFit/>
          </a:bodyPr>
          <a:lstStyle/>
          <a:p>
            <a:r>
              <a:rPr kumimoji="1" lang="en-US" altLang="zh-CN" sz="2400" b="1"/>
              <a:t>i</a:t>
            </a:r>
            <a:endParaRPr kumimoji="1" lang="zh-CN" altLang="en-US" sz="2400" b="1"/>
          </a:p>
        </p:txBody>
      </p:sp>
    </p:spTree>
    <p:extLst>
      <p:ext uri="{BB962C8B-B14F-4D97-AF65-F5344CB8AC3E}">
        <p14:creationId xmlns:p14="http://schemas.microsoft.com/office/powerpoint/2010/main" val="232619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378AE-FAF6-7907-3300-83A9E1A3EE6A}"/>
              </a:ext>
            </a:extLst>
          </p:cNvPr>
          <p:cNvSpPr>
            <a:spLocks noGrp="1"/>
          </p:cNvSpPr>
          <p:nvPr>
            <p:ph type="title"/>
          </p:nvPr>
        </p:nvSpPr>
        <p:spPr/>
        <p:txBody>
          <a:bodyPr/>
          <a:lstStyle/>
          <a:p>
            <a:r>
              <a:rPr kumimoji="1" lang="zh-CN" altLang="en-US"/>
              <a:t>三、总结和展望</a:t>
            </a:r>
          </a:p>
        </p:txBody>
      </p:sp>
      <p:sp>
        <p:nvSpPr>
          <p:cNvPr id="3" name="内容占位符 2">
            <a:extLst>
              <a:ext uri="{FF2B5EF4-FFF2-40B4-BE49-F238E27FC236}">
                <a16:creationId xmlns:a16="http://schemas.microsoft.com/office/drawing/2014/main" id="{43013FBA-A89C-1FC9-C04F-3AC63E3FAF53}"/>
              </a:ext>
            </a:extLst>
          </p:cNvPr>
          <p:cNvSpPr>
            <a:spLocks noGrp="1"/>
          </p:cNvSpPr>
          <p:nvPr>
            <p:ph idx="1"/>
          </p:nvPr>
        </p:nvSpPr>
        <p:spPr/>
        <p:txBody>
          <a:bodyPr>
            <a:normAutofit/>
          </a:bodyPr>
          <a:lstStyle/>
          <a:p>
            <a:r>
              <a:rPr kumimoji="1" lang="en-US" altLang="zh-CN"/>
              <a:t>SeHGNN</a:t>
            </a:r>
            <a:r>
              <a:rPr kumimoji="1" lang="zh-CN" altLang="en-US"/>
              <a:t>可能不太适合包含虚假边（虚假交易）</a:t>
            </a:r>
            <a:r>
              <a:rPr kumimoji="1" lang="en-US" altLang="zh-CN"/>
              <a:t>/</a:t>
            </a:r>
            <a:r>
              <a:rPr kumimoji="1" lang="zh-CN" altLang="en-US"/>
              <a:t>噪声多的图数据</a:t>
            </a:r>
            <a:endParaRPr kumimoji="1" lang="en-US" altLang="zh-CN"/>
          </a:p>
          <a:p>
            <a:endParaRPr kumimoji="1" lang="en-US" altLang="zh-CN"/>
          </a:p>
          <a:p>
            <a:r>
              <a:rPr kumimoji="1" lang="zh-CN" altLang="en-US"/>
              <a:t>从 </a:t>
            </a:r>
            <a:r>
              <a:rPr kumimoji="1" lang="en-US" altLang="zh-CN"/>
              <a:t>attacks</a:t>
            </a:r>
            <a:r>
              <a:rPr kumimoji="1" lang="zh-CN" altLang="en-US"/>
              <a:t> </a:t>
            </a:r>
            <a:r>
              <a:rPr kumimoji="1" lang="en-US" altLang="zh-CN"/>
              <a:t>and</a:t>
            </a:r>
            <a:r>
              <a:rPr kumimoji="1" lang="zh-CN" altLang="en-US"/>
              <a:t> </a:t>
            </a:r>
            <a:r>
              <a:rPr kumimoji="1" lang="en-US" altLang="zh-CN"/>
              <a:t>defenses</a:t>
            </a:r>
            <a:r>
              <a:rPr kumimoji="1" lang="zh-CN" altLang="en-US"/>
              <a:t> </a:t>
            </a:r>
            <a:r>
              <a:rPr kumimoji="1" lang="en-US" altLang="zh-CN"/>
              <a:t>on</a:t>
            </a:r>
            <a:r>
              <a:rPr kumimoji="1" lang="zh-CN" altLang="en-US"/>
              <a:t> </a:t>
            </a:r>
            <a:r>
              <a:rPr kumimoji="1" lang="en-US" altLang="zh-CN"/>
              <a:t>GNN</a:t>
            </a:r>
            <a:r>
              <a:rPr kumimoji="1" lang="zh-CN" altLang="en-US"/>
              <a:t> 角度来看</a:t>
            </a:r>
            <a:endParaRPr kumimoji="1" lang="en-US" altLang="zh-CN"/>
          </a:p>
          <a:p>
            <a:r>
              <a:rPr kumimoji="1" lang="en-US" altLang="zh-CN"/>
              <a:t>1.</a:t>
            </a:r>
            <a:r>
              <a:rPr kumimoji="1" lang="zh-CN" altLang="en-US"/>
              <a:t> 针对图结构的攻击倾向于连接图中两个不相似的节点</a:t>
            </a:r>
            <a:r>
              <a:rPr kumimoji="1" lang="en-US" altLang="zh-CN" baseline="30000"/>
              <a:t>[13]</a:t>
            </a:r>
          </a:p>
          <a:p>
            <a:r>
              <a:rPr kumimoji="1" lang="en-US" altLang="zh-CN"/>
              <a:t>2.</a:t>
            </a:r>
            <a:r>
              <a:rPr kumimoji="1" lang="zh-CN" altLang="en-US"/>
              <a:t> 很多</a:t>
            </a:r>
            <a:r>
              <a:rPr kumimoji="1" lang="en-US" altLang="zh-CN"/>
              <a:t>defense</a:t>
            </a:r>
            <a:r>
              <a:rPr kumimoji="1" lang="zh-CN" altLang="en-US"/>
              <a:t>算法通过边的注意力权重抵御攻击</a:t>
            </a:r>
            <a:r>
              <a:rPr kumimoji="1" lang="en-US" altLang="zh-CN" baseline="30000"/>
              <a:t>[14] [15]</a:t>
            </a:r>
            <a:endParaRPr kumimoji="1" lang="en-US" altLang="zh-CN"/>
          </a:p>
          <a:p>
            <a:endParaRPr kumimoji="1" lang="en-US" altLang="zh-CN"/>
          </a:p>
          <a:p>
            <a:r>
              <a:rPr kumimoji="1" lang="en-US" altLang="zh-CN"/>
              <a:t>SeHGNN</a:t>
            </a:r>
            <a:r>
              <a:rPr kumimoji="1" lang="zh-CN" altLang="en-US"/>
              <a:t>由于结构特性缺乏</a:t>
            </a:r>
            <a:r>
              <a:rPr kumimoji="1" lang="en-US" altLang="zh-CN"/>
              <a:t>defense</a:t>
            </a:r>
            <a:r>
              <a:rPr kumimoji="1" lang="zh-CN" altLang="en-US"/>
              <a:t>能力，从另一角度看适合作为攻击的对象</a:t>
            </a:r>
          </a:p>
        </p:txBody>
      </p:sp>
    </p:spTree>
    <p:extLst>
      <p:ext uri="{BB962C8B-B14F-4D97-AF65-F5344CB8AC3E}">
        <p14:creationId xmlns:p14="http://schemas.microsoft.com/office/powerpoint/2010/main" val="242992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1618C-FEA3-F6A8-0DC4-CAB1D820EAC7}"/>
              </a:ext>
            </a:extLst>
          </p:cNvPr>
          <p:cNvSpPr>
            <a:spLocks noGrp="1"/>
          </p:cNvSpPr>
          <p:nvPr>
            <p:ph type="title"/>
          </p:nvPr>
        </p:nvSpPr>
        <p:spPr/>
        <p:txBody>
          <a:bodyPr/>
          <a:lstStyle/>
          <a:p>
            <a:r>
              <a:rPr kumimoji="1" lang="zh-CN" altLang="en-US"/>
              <a:t>目录</a:t>
            </a:r>
          </a:p>
        </p:txBody>
      </p:sp>
      <p:sp>
        <p:nvSpPr>
          <p:cNvPr id="3" name="内容占位符 2">
            <a:extLst>
              <a:ext uri="{FF2B5EF4-FFF2-40B4-BE49-F238E27FC236}">
                <a16:creationId xmlns:a16="http://schemas.microsoft.com/office/drawing/2014/main" id="{F9614177-92AD-B001-1357-2BED7D1DA4CD}"/>
              </a:ext>
            </a:extLst>
          </p:cNvPr>
          <p:cNvSpPr>
            <a:spLocks noGrp="1"/>
          </p:cNvSpPr>
          <p:nvPr>
            <p:ph idx="1"/>
          </p:nvPr>
        </p:nvSpPr>
        <p:spPr/>
        <p:txBody>
          <a:bodyPr/>
          <a:lstStyle/>
          <a:p>
            <a:pPr>
              <a:lnSpc>
                <a:spcPct val="200000"/>
              </a:lnSpc>
            </a:pPr>
            <a:r>
              <a:rPr kumimoji="1" lang="zh-CN" altLang="en-US"/>
              <a:t>一、基本模型 </a:t>
            </a:r>
            <a:r>
              <a:rPr kumimoji="1" lang="en-US" altLang="zh-CN"/>
              <a:t>SeHGNN</a:t>
            </a:r>
            <a:r>
              <a:rPr kumimoji="1" lang="zh-CN" altLang="en-US"/>
              <a:t> 介绍</a:t>
            </a:r>
            <a:endParaRPr kumimoji="1" lang="en-US" altLang="zh-CN"/>
          </a:p>
          <a:p>
            <a:pPr>
              <a:lnSpc>
                <a:spcPct val="200000"/>
              </a:lnSpc>
            </a:pPr>
            <a:r>
              <a:rPr kumimoji="1" lang="zh-CN" altLang="en-US"/>
              <a:t>二、针对比赛的适配性工作</a:t>
            </a:r>
            <a:endParaRPr kumimoji="1" lang="en-US" altLang="zh-CN"/>
          </a:p>
          <a:p>
            <a:pPr>
              <a:lnSpc>
                <a:spcPct val="200000"/>
              </a:lnSpc>
            </a:pPr>
            <a:r>
              <a:rPr kumimoji="1" lang="zh-CN" altLang="en-US"/>
              <a:t>三、总结和展望</a:t>
            </a:r>
          </a:p>
        </p:txBody>
      </p:sp>
    </p:spTree>
    <p:extLst>
      <p:ext uri="{BB962C8B-B14F-4D97-AF65-F5344CB8AC3E}">
        <p14:creationId xmlns:p14="http://schemas.microsoft.com/office/powerpoint/2010/main" val="398439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C767-AB7C-BF40-F4EE-49BD79D96B84}"/>
              </a:ext>
            </a:extLst>
          </p:cNvPr>
          <p:cNvSpPr>
            <a:spLocks noGrp="1"/>
          </p:cNvSpPr>
          <p:nvPr>
            <p:ph type="title"/>
          </p:nvPr>
        </p:nvSpPr>
        <p:spPr/>
        <p:txBody>
          <a:bodyPr/>
          <a:lstStyle/>
          <a:p>
            <a:r>
              <a:rPr kumimoji="1" lang="zh-CN" altLang="en-US"/>
              <a:t>参考文献</a:t>
            </a:r>
          </a:p>
        </p:txBody>
      </p:sp>
      <p:sp>
        <p:nvSpPr>
          <p:cNvPr id="3" name="内容占位符 2">
            <a:extLst>
              <a:ext uri="{FF2B5EF4-FFF2-40B4-BE49-F238E27FC236}">
                <a16:creationId xmlns:a16="http://schemas.microsoft.com/office/drawing/2014/main" id="{7D91B210-A801-6DB5-DAC5-12A9DC5DE8BC}"/>
              </a:ext>
            </a:extLst>
          </p:cNvPr>
          <p:cNvSpPr>
            <a:spLocks noGrp="1"/>
          </p:cNvSpPr>
          <p:nvPr>
            <p:ph idx="1"/>
          </p:nvPr>
        </p:nvSpPr>
        <p:spPr/>
        <p:txBody>
          <a:bodyPr>
            <a:noAutofit/>
          </a:bodyPr>
          <a:lstStyle/>
          <a:p>
            <a:pPr marL="0" indent="0">
              <a:buNone/>
            </a:pPr>
            <a:r>
              <a:rPr kumimoji="1" lang="en" altLang="zh-CN" sz="1600"/>
              <a:t>[1] Weihua Hu, Matthias Fey, Hongyu Ren, Maho Nakata, Yuxiao Dong, and Jure Leskovec. 2021. Ogb-lsc: A large-scale challenge for machine learning on graphs. arXiv preprint arXiv:2103.09430 (2021).</a:t>
            </a:r>
          </a:p>
          <a:p>
            <a:pPr marL="0" indent="0">
              <a:buNone/>
            </a:pPr>
            <a:r>
              <a:rPr kumimoji="1" lang="en" altLang="zh-CN" sz="1600"/>
              <a:t>[2] Qingsong Lv, Ming Ding, Qiang Liu, Yuxiang Chen, Wenzheng Feng, Siming He, Chang Zhou, Jianguo Jiang, Yuxiao Dong, and Jie Tang. 2021. Are we really making much progress? Revisiting, benchmarking and refining heterogeneous graph neural networks. In Proceedings of the 27th ACM SIGKDD Conference on Knowledge Discovery &amp; Data Mining. 1150–1160.</a:t>
            </a:r>
          </a:p>
          <a:p>
            <a:pPr marL="0" indent="0">
              <a:buNone/>
            </a:pPr>
            <a:r>
              <a:rPr kumimoji="1" lang="en" altLang="zh-CN" sz="1600"/>
              <a:t>[3] Michael Schlichtkrull, Thomas N Kipf, Peter Bloem, Rianne van den Berg, Ivan Titov, and Max Welling. 2018. Modeling relational data with graph convolutional networks. In European semantic web conference. Springer, 593–607.</a:t>
            </a:r>
          </a:p>
          <a:p>
            <a:pPr marL="0" indent="0">
              <a:buNone/>
            </a:pPr>
            <a:r>
              <a:rPr kumimoji="1" lang="en" altLang="zh-CN" sz="1600"/>
              <a:t>[4] Chuxu Zhang, Dongjin Song, Chao Huang, Ananthram Swami, and Nitesh V Chawla. 2019. Heterogeneous graph neural network. In Proceedings of the 25th ACM SIGKDD International Conference on Knowledge Discovery &amp; Data Mining. 793–803.</a:t>
            </a:r>
          </a:p>
          <a:p>
            <a:pPr marL="0" indent="0">
              <a:buNone/>
            </a:pPr>
            <a:r>
              <a:rPr kumimoji="1" lang="en" altLang="zh-CN" sz="1600"/>
              <a:t>[5] Xiao Wang, Houye Ji, Chuan Shi, Bai Wang, Yanfang Ye, Peng Cui, and Philip S Yu. 2019. Heterogeneous graph attention network. In The world wide web conference. 2022–2032.</a:t>
            </a:r>
          </a:p>
          <a:p>
            <a:pPr marL="0" indent="0">
              <a:buNone/>
            </a:pPr>
            <a:r>
              <a:rPr kumimoji="1" lang="en" altLang="zh-CN" sz="1600"/>
              <a:t>[6] Xinyu Fu, Jiani Zhang, Ziqiao Meng, and Irwin King. 2020. Magnn: Metapath aggregated graph neural network for heterogeneous graph embedding. In Proceedings of The Web Conference 2020. 2331–2341.</a:t>
            </a:r>
          </a:p>
          <a:p>
            <a:pPr marL="0" indent="0">
              <a:buNone/>
            </a:pPr>
            <a:r>
              <a:rPr kumimoji="1" lang="en" altLang="zh-CN" sz="1600"/>
              <a:t>[7] Shichao Zhu, Chuan Zhou, Shirui Pan, Xingquan Zhu, and Bin Wang. 2019. Relation structure-aware heterogeneous graph neural network. In 2019 IEEE international conference on data mining (ICDM). IEEE, 1534–1539.</a:t>
            </a:r>
            <a:endParaRPr kumimoji="1" lang="zh-CN" altLang="en-US" sz="1600"/>
          </a:p>
        </p:txBody>
      </p:sp>
    </p:spTree>
    <p:extLst>
      <p:ext uri="{BB962C8B-B14F-4D97-AF65-F5344CB8AC3E}">
        <p14:creationId xmlns:p14="http://schemas.microsoft.com/office/powerpoint/2010/main" val="371509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C767-AB7C-BF40-F4EE-49BD79D96B84}"/>
              </a:ext>
            </a:extLst>
          </p:cNvPr>
          <p:cNvSpPr>
            <a:spLocks noGrp="1"/>
          </p:cNvSpPr>
          <p:nvPr>
            <p:ph type="title"/>
          </p:nvPr>
        </p:nvSpPr>
        <p:spPr/>
        <p:txBody>
          <a:bodyPr/>
          <a:lstStyle/>
          <a:p>
            <a:r>
              <a:rPr kumimoji="1" lang="zh-CN" altLang="en-US"/>
              <a:t>参考文献</a:t>
            </a:r>
          </a:p>
        </p:txBody>
      </p:sp>
      <p:sp>
        <p:nvSpPr>
          <p:cNvPr id="3" name="内容占位符 2">
            <a:extLst>
              <a:ext uri="{FF2B5EF4-FFF2-40B4-BE49-F238E27FC236}">
                <a16:creationId xmlns:a16="http://schemas.microsoft.com/office/drawing/2014/main" id="{7D91B210-A801-6DB5-DAC5-12A9DC5DE8BC}"/>
              </a:ext>
            </a:extLst>
          </p:cNvPr>
          <p:cNvSpPr>
            <a:spLocks noGrp="1"/>
          </p:cNvSpPr>
          <p:nvPr>
            <p:ph idx="1"/>
          </p:nvPr>
        </p:nvSpPr>
        <p:spPr/>
        <p:txBody>
          <a:bodyPr>
            <a:noAutofit/>
          </a:bodyPr>
          <a:lstStyle/>
          <a:p>
            <a:pPr marL="0" indent="0">
              <a:buNone/>
            </a:pPr>
            <a:r>
              <a:rPr kumimoji="1" lang="en" altLang="zh-CN" sz="1600"/>
              <a:t>[8] Huiting Hong, Hantao Guo, Yucheng Lin, Xiaoqing Yang, Zang Li, and Jieping Ye. 2020. An attention-based graph neural network for heterogeneous structural learning. In Proceedings of the AAAI Conference on Artificial Intelligence, Vol. 34. 4132–4139.</a:t>
            </a:r>
          </a:p>
          <a:p>
            <a:pPr marL="0" indent="0">
              <a:buNone/>
            </a:pPr>
            <a:r>
              <a:rPr kumimoji="1" lang="en" altLang="zh-CN" sz="1600"/>
              <a:t>[9] Ziniu Hu, Yuxiao Dong, Kuansan Wang, and Yizhou Sun. 2020. Heterogeneous graph transformer. In Proceedings of The Web Conference 2020. 2704–2710.</a:t>
            </a:r>
          </a:p>
          <a:p>
            <a:pPr marL="0" indent="0">
              <a:buNone/>
            </a:pPr>
            <a:r>
              <a:rPr kumimoji="1" lang="en" altLang="zh-CN" sz="1600"/>
              <a:t>[10] Felix Wu, Amauri Souza, Tianyi Zhang, Christopher Fifty, Tao Yu, and Kilian Weinberger. 2019. Simplifying graph convolutional networks. In International conference on machine learning. PMLR, 6861–6871.</a:t>
            </a:r>
          </a:p>
          <a:p>
            <a:pPr marL="0" indent="0">
              <a:buNone/>
            </a:pPr>
            <a:r>
              <a:rPr kumimoji="1" lang="en" altLang="zh-CN" sz="1600"/>
              <a:t>[11] Lingfan Yu, Jiajun Shen, Jinyang Li, and Adam Lerer. 2020. Scalable graph neural networks for heterogeneous graphs. arXiv preprint arXiv:2011.09679 (2020).</a:t>
            </a:r>
          </a:p>
          <a:p>
            <a:pPr marL="0" indent="0">
              <a:buNone/>
            </a:pPr>
            <a:r>
              <a:rPr kumimoji="1" lang="en" altLang="zh-CN" sz="1600"/>
              <a:t>[12] Wentao Zhang, Ziqi Yin, Zeang Sheng, Wen Ouyang, Xiaosen Li, Yangyu Tao, Zhi Yang, and Bin Cui. 2021. Graph attention multi-layer perceptron. arXiv preprint arXiv:2108.10097 (2021).</a:t>
            </a:r>
          </a:p>
          <a:p>
            <a:pPr marL="0" indent="0">
              <a:buNone/>
            </a:pPr>
            <a:r>
              <a:rPr kumimoji="1" lang="en" altLang="zh-CN" sz="1600"/>
              <a:t>[13] H. Wu, C. Wang, Y. Tyshetskiy, A. Docherty, K. Lu, and L. Zhu. Adversarial examples on graph data: Deep insights into attack and defense. in International Joint Conference on Artificial Intelligence. IJCAI, 2019, pp. 4816–4823.</a:t>
            </a:r>
          </a:p>
          <a:p>
            <a:pPr marL="0" indent="0">
              <a:buNone/>
            </a:pPr>
            <a:r>
              <a:rPr kumimoji="1" lang="en" altLang="zh-CN" sz="1600"/>
              <a:t>[14] D. Zhu, Z. Zhang, P. Cui, and W. Zhu. Robust graph convolutional networks against adversarial attacks. in Proceedings of the 25th ACM SIGKDD International Conference on Knowledge Discovery &amp; Data Mining, 2019, pp. 1399–1407.</a:t>
            </a:r>
          </a:p>
          <a:p>
            <a:pPr marL="0" indent="0">
              <a:buNone/>
            </a:pPr>
            <a:r>
              <a:rPr kumimoji="1" lang="en" altLang="zh-CN" sz="1600"/>
              <a:t>[15] X. Zhang and M. Zitnik. Gnnguard: Defending graph neural networks against adversarial attacks. Advances in Neural Information Processing Systems, vol. 33, 2020.</a:t>
            </a:r>
            <a:endParaRPr kumimoji="1" lang="zh-CN" altLang="en-US" sz="1600"/>
          </a:p>
        </p:txBody>
      </p:sp>
    </p:spTree>
    <p:extLst>
      <p:ext uri="{BB962C8B-B14F-4D97-AF65-F5344CB8AC3E}">
        <p14:creationId xmlns:p14="http://schemas.microsoft.com/office/powerpoint/2010/main" val="280430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88751-2E5B-9834-7120-B28ADF8E6DFA}"/>
              </a:ext>
            </a:extLst>
          </p:cNvPr>
          <p:cNvSpPr>
            <a:spLocks noGrp="1"/>
          </p:cNvSpPr>
          <p:nvPr>
            <p:ph type="title"/>
          </p:nvPr>
        </p:nvSpPr>
        <p:spPr>
          <a:xfrm>
            <a:off x="838200" y="1864141"/>
            <a:ext cx="10515600" cy="1325563"/>
          </a:xfrm>
        </p:spPr>
        <p:txBody>
          <a:bodyPr/>
          <a:lstStyle/>
          <a:p>
            <a:pPr algn="ctr"/>
            <a:r>
              <a:rPr kumimoji="1" lang="zh-CN" altLang="en-US"/>
              <a:t>谢谢！</a:t>
            </a:r>
          </a:p>
        </p:txBody>
      </p:sp>
      <p:sp>
        <p:nvSpPr>
          <p:cNvPr id="4" name="文本框 3">
            <a:extLst>
              <a:ext uri="{FF2B5EF4-FFF2-40B4-BE49-F238E27FC236}">
                <a16:creationId xmlns:a16="http://schemas.microsoft.com/office/drawing/2014/main" id="{038249D4-EAC5-A5B5-9BD6-8E6BD52561E3}"/>
              </a:ext>
            </a:extLst>
          </p:cNvPr>
          <p:cNvSpPr txBox="1"/>
          <p:nvPr/>
        </p:nvSpPr>
        <p:spPr>
          <a:xfrm>
            <a:off x="2976484" y="3019941"/>
            <a:ext cx="6680034" cy="2862322"/>
          </a:xfrm>
          <a:prstGeom prst="rect">
            <a:avLst/>
          </a:prstGeom>
          <a:noFill/>
        </p:spPr>
        <p:txBody>
          <a:bodyPr wrap="none" rtlCol="0">
            <a:spAutoFit/>
          </a:bodyPr>
          <a:lstStyle/>
          <a:p>
            <a:pPr>
              <a:lnSpc>
                <a:spcPct val="150000"/>
              </a:lnSpc>
            </a:pPr>
            <a:r>
              <a:rPr lang="zh-CN" altLang="en-US"/>
              <a:t>预印本论文 </a:t>
            </a:r>
            <a:r>
              <a:rPr lang="en-US" altLang="zh-CN"/>
              <a:t>Arxiv</a:t>
            </a:r>
            <a:r>
              <a:rPr lang="zh-CN" altLang="en-US"/>
              <a:t> </a:t>
            </a:r>
            <a:r>
              <a:rPr lang="en-US" altLang="zh-CN"/>
              <a:t>2207.02547</a:t>
            </a:r>
          </a:p>
          <a:p>
            <a:pPr>
              <a:lnSpc>
                <a:spcPct val="150000"/>
              </a:lnSpc>
            </a:pPr>
            <a:r>
              <a:rPr lang="zh-CN" altLang="en-US"/>
              <a:t>论文代码 </a:t>
            </a:r>
            <a:r>
              <a:rPr lang="en" altLang="zh-CN">
                <a:hlinkClick r:id="rId2"/>
              </a:rPr>
              <a:t>https://github.com/ICT-GIMLab/SeHGNN</a:t>
            </a:r>
            <a:endParaRPr lang="en" altLang="zh-CN"/>
          </a:p>
          <a:p>
            <a:pPr>
              <a:lnSpc>
                <a:spcPct val="150000"/>
              </a:lnSpc>
            </a:pPr>
            <a:r>
              <a:rPr kumimoji="1" lang="zh-CN" altLang="en"/>
              <a:t>参赛</a:t>
            </a:r>
            <a:r>
              <a:rPr kumimoji="1" lang="zh-CN" altLang="en-US"/>
              <a:t>代码 </a:t>
            </a:r>
            <a:r>
              <a:rPr kumimoji="1" lang="en" altLang="zh-CN">
                <a:hlinkClick r:id="rId3"/>
              </a:rPr>
              <a:t>https://github.com/Yangxc13/SeHGNN_icdm22_contest</a:t>
            </a:r>
            <a:endParaRPr kumimoji="1" lang="en" altLang="zh-CN"/>
          </a:p>
          <a:p>
            <a:pPr>
              <a:lnSpc>
                <a:spcPct val="150000"/>
              </a:lnSpc>
            </a:pPr>
            <a:endParaRPr kumimoji="1" lang="en" altLang="zh-CN"/>
          </a:p>
          <a:p>
            <a:pPr algn="ctr"/>
            <a:r>
              <a:rPr kumimoji="1" lang="zh-CN" altLang="en-US"/>
              <a:t>中国科学院计算技术研究所 </a:t>
            </a:r>
            <a:r>
              <a:rPr kumimoji="1" lang="en-US" altLang="zh-CN"/>
              <a:t>ICT-GIMLab</a:t>
            </a:r>
          </a:p>
          <a:p>
            <a:pPr algn="ctr"/>
            <a:r>
              <a:rPr kumimoji="1" lang="zh-CN" altLang="en-US"/>
              <a:t>杨晓成    严明玉</a:t>
            </a:r>
            <a:endParaRPr kumimoji="1" lang="en-US" altLang="zh-CN"/>
          </a:p>
          <a:p>
            <a:pPr algn="ctr"/>
            <a:r>
              <a:rPr kumimoji="1" lang="en-US" altLang="zh-CN">
                <a:hlinkClick r:id="rId4"/>
              </a:rPr>
              <a:t>yangxiaocheng@ict.ac.cn</a:t>
            </a:r>
            <a:endParaRPr kumimoji="1" lang="en-US" altLang="zh-CN"/>
          </a:p>
          <a:p>
            <a:pPr algn="ctr"/>
            <a:r>
              <a:rPr kumimoji="1" lang="en-US" altLang="zh-CN">
                <a:hlinkClick r:id="rId5"/>
              </a:rPr>
              <a:t>yanmingyu@ict.ac.cn</a:t>
            </a:r>
            <a:endParaRPr kumimoji="1" lang="en-US" altLang="zh-CN"/>
          </a:p>
        </p:txBody>
      </p:sp>
      <p:sp>
        <p:nvSpPr>
          <p:cNvPr id="3" name="副标题 2">
            <a:extLst>
              <a:ext uri="{FF2B5EF4-FFF2-40B4-BE49-F238E27FC236}">
                <a16:creationId xmlns:a16="http://schemas.microsoft.com/office/drawing/2014/main" id="{B1CE91E3-D1C3-3C31-2E17-D534CA4341AA}"/>
              </a:ext>
            </a:extLst>
          </p:cNvPr>
          <p:cNvSpPr txBox="1">
            <a:spLocks/>
          </p:cNvSpPr>
          <p:nvPr/>
        </p:nvSpPr>
        <p:spPr>
          <a:xfrm>
            <a:off x="3672840" y="50879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1200"/>
          </a:p>
        </p:txBody>
      </p:sp>
    </p:spTree>
    <p:extLst>
      <p:ext uri="{BB962C8B-B14F-4D97-AF65-F5344CB8AC3E}">
        <p14:creationId xmlns:p14="http://schemas.microsoft.com/office/powerpoint/2010/main" val="271918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9114C-2071-CE9E-FD2B-3A2C60D5D1C4}"/>
              </a:ext>
            </a:extLst>
          </p:cNvPr>
          <p:cNvSpPr>
            <a:spLocks noGrp="1"/>
          </p:cNvSpPr>
          <p:nvPr>
            <p:ph type="title"/>
          </p:nvPr>
        </p:nvSpPr>
        <p:spPr/>
        <p:txBody>
          <a:bodyPr/>
          <a:lstStyle/>
          <a:p>
            <a:r>
              <a:rPr kumimoji="1" lang="zh-CN" altLang="en-US"/>
              <a:t>一、基本模型 </a:t>
            </a:r>
            <a:r>
              <a:rPr kumimoji="1" lang="en-US" altLang="zh-CN"/>
              <a:t>SeHGNN</a:t>
            </a:r>
            <a:r>
              <a:rPr kumimoji="1" lang="zh-CN" altLang="en-US"/>
              <a:t> 介绍</a:t>
            </a:r>
          </a:p>
        </p:txBody>
      </p:sp>
      <p:sp>
        <p:nvSpPr>
          <p:cNvPr id="3" name="内容占位符 2">
            <a:extLst>
              <a:ext uri="{FF2B5EF4-FFF2-40B4-BE49-F238E27FC236}">
                <a16:creationId xmlns:a16="http://schemas.microsoft.com/office/drawing/2014/main" id="{5DFB18AB-7EDF-5142-CF09-8D011AFB9EF9}"/>
              </a:ext>
            </a:extLst>
          </p:cNvPr>
          <p:cNvSpPr>
            <a:spLocks noGrp="1"/>
          </p:cNvSpPr>
          <p:nvPr>
            <p:ph idx="1"/>
          </p:nvPr>
        </p:nvSpPr>
        <p:spPr/>
        <p:txBody>
          <a:bodyPr>
            <a:normAutofit lnSpcReduction="10000"/>
          </a:bodyPr>
          <a:lstStyle/>
          <a:p>
            <a:pPr>
              <a:lnSpc>
                <a:spcPct val="150000"/>
              </a:lnSpc>
            </a:pPr>
            <a:r>
              <a:rPr lang="en" altLang="zh-CN"/>
              <a:t>Simple and Efficient Heterogeneous Graph Neural Network</a:t>
            </a:r>
            <a:endParaRPr lang="en-US" altLang="zh-CN" baseline="30000"/>
          </a:p>
          <a:p>
            <a:pPr>
              <a:lnSpc>
                <a:spcPct val="150000"/>
              </a:lnSpc>
            </a:pPr>
            <a:r>
              <a:rPr lang="zh-CN" altLang="en-US"/>
              <a:t>面向异构图上的结点分类任务</a:t>
            </a:r>
            <a:endParaRPr lang="en-US" altLang="zh-CN"/>
          </a:p>
          <a:p>
            <a:pPr>
              <a:lnSpc>
                <a:spcPct val="150000"/>
              </a:lnSpc>
            </a:pPr>
            <a:r>
              <a:rPr lang="zh-CN" altLang="en-US"/>
              <a:t>目前在多个数据集上保持</a:t>
            </a:r>
            <a:r>
              <a:rPr lang="en-US" altLang="zh-CN"/>
              <a:t>SOTA</a:t>
            </a:r>
            <a:r>
              <a:rPr lang="zh-CN" altLang="en-US"/>
              <a:t>效果</a:t>
            </a:r>
            <a:endParaRPr lang="en-US" altLang="zh-CN"/>
          </a:p>
          <a:p>
            <a:pPr>
              <a:lnSpc>
                <a:spcPct val="150000"/>
              </a:lnSpc>
            </a:pPr>
            <a:r>
              <a:rPr lang="en-US" altLang="zh-CN"/>
              <a:t>(OGBN-MAG</a:t>
            </a:r>
            <a:r>
              <a:rPr lang="en-US" altLang="zh-CN" baseline="30000"/>
              <a:t>[1]</a:t>
            </a:r>
            <a:r>
              <a:rPr lang="en-US" altLang="zh-CN"/>
              <a:t> &amp; HGB Benchmark</a:t>
            </a:r>
            <a:r>
              <a:rPr lang="en-US" altLang="zh-CN" baseline="30000"/>
              <a:t>[2]</a:t>
            </a:r>
            <a:r>
              <a:rPr lang="en-US" altLang="zh-CN"/>
              <a:t>)</a:t>
            </a:r>
          </a:p>
          <a:p>
            <a:pPr>
              <a:lnSpc>
                <a:spcPct val="150000"/>
              </a:lnSpc>
            </a:pPr>
            <a:r>
              <a:rPr lang="zh-CN" altLang="en-US"/>
              <a:t>预印本论文 </a:t>
            </a:r>
            <a:r>
              <a:rPr lang="en-US" altLang="zh-CN"/>
              <a:t>Arxiv</a:t>
            </a:r>
            <a:r>
              <a:rPr lang="zh-CN" altLang="en-US"/>
              <a:t> </a:t>
            </a:r>
            <a:r>
              <a:rPr lang="en-US" altLang="zh-CN"/>
              <a:t>2207.02547</a:t>
            </a:r>
          </a:p>
          <a:p>
            <a:pPr>
              <a:lnSpc>
                <a:spcPct val="150000"/>
              </a:lnSpc>
            </a:pPr>
            <a:r>
              <a:rPr lang="zh-CN" altLang="en-US"/>
              <a:t>代码 </a:t>
            </a:r>
            <a:r>
              <a:rPr lang="en" altLang="zh-CN">
                <a:hlinkClick r:id="rId3"/>
              </a:rPr>
              <a:t>https://github.com/ICT-GIMLab/SeHGNN</a:t>
            </a:r>
            <a:endParaRPr lang="en" altLang="zh-CN"/>
          </a:p>
        </p:txBody>
      </p:sp>
    </p:spTree>
    <p:extLst>
      <p:ext uri="{BB962C8B-B14F-4D97-AF65-F5344CB8AC3E}">
        <p14:creationId xmlns:p14="http://schemas.microsoft.com/office/powerpoint/2010/main" val="5089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A0794-71DE-3D7C-FB5D-CDC4873DAA75}"/>
              </a:ext>
            </a:extLst>
          </p:cNvPr>
          <p:cNvSpPr>
            <a:spLocks noGrp="1"/>
          </p:cNvSpPr>
          <p:nvPr>
            <p:ph type="title"/>
          </p:nvPr>
        </p:nvSpPr>
        <p:spPr/>
        <p:txBody>
          <a:bodyPr/>
          <a:lstStyle/>
          <a:p>
            <a:r>
              <a:rPr kumimoji="1" lang="zh-CN" altLang="en-US"/>
              <a:t>一、基本模型 </a:t>
            </a:r>
            <a:r>
              <a:rPr kumimoji="1" lang="en-US" altLang="zh-CN"/>
              <a:t>SeHGNN</a:t>
            </a:r>
            <a:r>
              <a:rPr kumimoji="1" lang="zh-CN" altLang="en-US"/>
              <a:t> 介绍</a:t>
            </a:r>
          </a:p>
        </p:txBody>
      </p:sp>
      <p:sp>
        <p:nvSpPr>
          <p:cNvPr id="3" name="内容占位符 2">
            <a:extLst>
              <a:ext uri="{FF2B5EF4-FFF2-40B4-BE49-F238E27FC236}">
                <a16:creationId xmlns:a16="http://schemas.microsoft.com/office/drawing/2014/main" id="{DFEEB420-0E99-A28B-E762-F8CBC4FE7BDA}"/>
              </a:ext>
            </a:extLst>
          </p:cNvPr>
          <p:cNvSpPr>
            <a:spLocks noGrp="1"/>
          </p:cNvSpPr>
          <p:nvPr>
            <p:ph idx="1"/>
          </p:nvPr>
        </p:nvSpPr>
        <p:spPr/>
        <p:txBody>
          <a:bodyPr/>
          <a:lstStyle/>
          <a:p>
            <a:pPr>
              <a:lnSpc>
                <a:spcPct val="200000"/>
              </a:lnSpc>
            </a:pPr>
            <a:r>
              <a:rPr kumimoji="1" lang="en-US" altLang="zh-CN"/>
              <a:t>1.1 </a:t>
            </a:r>
            <a:r>
              <a:rPr kumimoji="1" lang="zh-CN" altLang="en-US"/>
              <a:t>现存 </a:t>
            </a:r>
            <a:r>
              <a:rPr kumimoji="1" lang="en-US" altLang="zh-CN"/>
              <a:t>HGNN</a:t>
            </a:r>
            <a:r>
              <a:rPr kumimoji="1" lang="zh-CN" altLang="en-US"/>
              <a:t> 模型的简要介绍</a:t>
            </a:r>
            <a:endParaRPr kumimoji="1" lang="en-US" altLang="zh-CN"/>
          </a:p>
          <a:p>
            <a:pPr>
              <a:lnSpc>
                <a:spcPct val="200000"/>
              </a:lnSpc>
            </a:pPr>
            <a:r>
              <a:rPr kumimoji="1" lang="en-US" altLang="zh-CN"/>
              <a:t>1.2</a:t>
            </a:r>
            <a:r>
              <a:rPr kumimoji="1" lang="zh-CN" altLang="en-US"/>
              <a:t> 现存 </a:t>
            </a:r>
            <a:r>
              <a:rPr kumimoji="1" lang="en-US" altLang="zh-CN"/>
              <a:t>HGNN</a:t>
            </a:r>
            <a:r>
              <a:rPr kumimoji="1" lang="zh-CN" altLang="en-US"/>
              <a:t> 模型上的初步实验 </a:t>
            </a:r>
            <a:r>
              <a:rPr kumimoji="1" lang="en-US" altLang="zh-CN"/>
              <a:t>&amp;</a:t>
            </a:r>
            <a:r>
              <a:rPr kumimoji="1" lang="zh-CN" altLang="en-US"/>
              <a:t> 重要发现</a:t>
            </a:r>
            <a:endParaRPr kumimoji="1" lang="en-US" altLang="zh-CN"/>
          </a:p>
          <a:p>
            <a:pPr>
              <a:lnSpc>
                <a:spcPct val="200000"/>
              </a:lnSpc>
            </a:pPr>
            <a:r>
              <a:rPr kumimoji="1" lang="en-US" altLang="zh-CN"/>
              <a:t>1.3</a:t>
            </a:r>
            <a:r>
              <a:rPr kumimoji="1" lang="zh-CN" altLang="en-US"/>
              <a:t> </a:t>
            </a:r>
            <a:r>
              <a:rPr kumimoji="1" lang="en-US" altLang="zh-CN"/>
              <a:t>SeHGNN</a:t>
            </a:r>
            <a:r>
              <a:rPr kumimoji="1" lang="zh-CN" altLang="en-US"/>
              <a:t> 模型框架的提出</a:t>
            </a:r>
            <a:endParaRPr kumimoji="1" lang="en-US" altLang="zh-CN"/>
          </a:p>
          <a:p>
            <a:pPr>
              <a:lnSpc>
                <a:spcPct val="200000"/>
              </a:lnSpc>
            </a:pPr>
            <a:r>
              <a:rPr kumimoji="1" lang="en-US" altLang="zh-CN"/>
              <a:t>1.4</a:t>
            </a:r>
            <a:r>
              <a:rPr kumimoji="1" lang="zh-CN" altLang="en-US"/>
              <a:t> 多个常用数据集上的效果</a:t>
            </a:r>
          </a:p>
        </p:txBody>
      </p:sp>
    </p:spTree>
    <p:extLst>
      <p:ext uri="{BB962C8B-B14F-4D97-AF65-F5344CB8AC3E}">
        <p14:creationId xmlns:p14="http://schemas.microsoft.com/office/powerpoint/2010/main" val="373388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C17D3495-5460-37FD-9C74-61570E341A4D}"/>
              </a:ext>
            </a:extLst>
          </p:cNvPr>
          <p:cNvPicPr>
            <a:picLocks noChangeAspect="1"/>
          </p:cNvPicPr>
          <p:nvPr/>
        </p:nvPicPr>
        <p:blipFill>
          <a:blip r:embed="rId3"/>
          <a:stretch>
            <a:fillRect/>
          </a:stretch>
        </p:blipFill>
        <p:spPr>
          <a:xfrm>
            <a:off x="6278880" y="1456040"/>
            <a:ext cx="5219700" cy="4867018"/>
          </a:xfrm>
          <a:prstGeom prst="rect">
            <a:avLst/>
          </a:prstGeom>
        </p:spPr>
      </p:pic>
      <p:sp>
        <p:nvSpPr>
          <p:cNvPr id="2" name="标题 1">
            <a:extLst>
              <a:ext uri="{FF2B5EF4-FFF2-40B4-BE49-F238E27FC236}">
                <a16:creationId xmlns:a16="http://schemas.microsoft.com/office/drawing/2014/main" id="{132B596F-7740-BB4F-2A7C-F136F3866F51}"/>
              </a:ext>
            </a:extLst>
          </p:cNvPr>
          <p:cNvSpPr>
            <a:spLocks noGrp="1"/>
          </p:cNvSpPr>
          <p:nvPr>
            <p:ph type="title"/>
          </p:nvPr>
        </p:nvSpPr>
        <p:spPr/>
        <p:txBody>
          <a:bodyPr/>
          <a:lstStyle/>
          <a:p>
            <a:r>
              <a:rPr kumimoji="1" lang="en-US" altLang="zh-CN"/>
              <a:t>1.1</a:t>
            </a:r>
            <a:r>
              <a:rPr kumimoji="1" lang="zh-CN" altLang="en-US"/>
              <a:t> 现存 </a:t>
            </a:r>
            <a:r>
              <a:rPr kumimoji="1" lang="en-US" altLang="zh-CN"/>
              <a:t>HGNN</a:t>
            </a:r>
            <a:r>
              <a:rPr kumimoji="1" lang="zh-CN" altLang="en-US"/>
              <a:t> 模型的简要介绍</a:t>
            </a:r>
          </a:p>
        </p:txBody>
      </p:sp>
      <p:sp>
        <p:nvSpPr>
          <p:cNvPr id="3" name="内容占位符 2">
            <a:extLst>
              <a:ext uri="{FF2B5EF4-FFF2-40B4-BE49-F238E27FC236}">
                <a16:creationId xmlns:a16="http://schemas.microsoft.com/office/drawing/2014/main" id="{71BC0F6B-373D-531C-A649-C51B259E581D}"/>
              </a:ext>
            </a:extLst>
          </p:cNvPr>
          <p:cNvSpPr>
            <a:spLocks noGrp="1"/>
          </p:cNvSpPr>
          <p:nvPr>
            <p:ph idx="1"/>
          </p:nvPr>
        </p:nvSpPr>
        <p:spPr/>
        <p:txBody>
          <a:bodyPr>
            <a:normAutofit lnSpcReduction="10000"/>
          </a:bodyPr>
          <a:lstStyle/>
          <a:p>
            <a:r>
              <a:rPr kumimoji="1" lang="en-US" altLang="zh-CN"/>
              <a:t>Metapath-based</a:t>
            </a:r>
            <a:r>
              <a:rPr kumimoji="1" lang="zh-CN" altLang="en-US"/>
              <a:t> </a:t>
            </a:r>
            <a:r>
              <a:rPr kumimoji="1" lang="en-US" altLang="zh-CN"/>
              <a:t>methods</a:t>
            </a:r>
          </a:p>
          <a:p>
            <a:pPr lvl="1"/>
            <a:r>
              <a:rPr kumimoji="1" lang="en-US" altLang="zh-CN"/>
              <a:t>RGCN</a:t>
            </a:r>
            <a:r>
              <a:rPr kumimoji="1" lang="en-US" altLang="zh-CN" baseline="30000"/>
              <a:t>[3]</a:t>
            </a:r>
            <a:r>
              <a:rPr kumimoji="1" lang="en-US" altLang="zh-CN"/>
              <a:t>, HGT</a:t>
            </a:r>
            <a:r>
              <a:rPr kumimoji="1" lang="en-US" altLang="zh-CN" baseline="30000"/>
              <a:t>[9]</a:t>
            </a:r>
            <a:endParaRPr kumimoji="1" lang="en-US" altLang="zh-CN"/>
          </a:p>
          <a:p>
            <a:pPr lvl="1"/>
            <a:r>
              <a:rPr kumimoji="1" lang="en-US" altLang="zh-CN"/>
              <a:t>HetGNN</a:t>
            </a:r>
            <a:r>
              <a:rPr kumimoji="1" lang="en-US" altLang="zh-CN" baseline="30000"/>
              <a:t>[4]</a:t>
            </a:r>
            <a:r>
              <a:rPr kumimoji="1" lang="en-US" altLang="zh-CN"/>
              <a:t>, HAN</a:t>
            </a:r>
            <a:r>
              <a:rPr kumimoji="1" lang="en-US" altLang="zh-CN" baseline="30000"/>
              <a:t>[5]</a:t>
            </a:r>
            <a:r>
              <a:rPr kumimoji="1" lang="en-US" altLang="zh-CN"/>
              <a:t>, MAGNN</a:t>
            </a:r>
            <a:r>
              <a:rPr kumimoji="1" lang="en-US" altLang="zh-CN" baseline="30000"/>
              <a:t>[6]</a:t>
            </a:r>
          </a:p>
          <a:p>
            <a:pPr lvl="1"/>
            <a:endParaRPr kumimoji="1" lang="en-US" altLang="zh-CN"/>
          </a:p>
          <a:p>
            <a:endParaRPr kumimoji="1" lang="en-US" altLang="zh-CN"/>
          </a:p>
          <a:p>
            <a:r>
              <a:rPr kumimoji="1" lang="en-US" altLang="zh-CN"/>
              <a:t>Metapath-free</a:t>
            </a:r>
            <a:r>
              <a:rPr kumimoji="1" lang="zh-CN" altLang="en-US"/>
              <a:t> </a:t>
            </a:r>
            <a:r>
              <a:rPr kumimoji="1" lang="en-US" altLang="zh-CN"/>
              <a:t>methods</a:t>
            </a:r>
          </a:p>
          <a:p>
            <a:pPr lvl="1"/>
            <a:r>
              <a:rPr kumimoji="1" lang="en-US" altLang="zh-CN"/>
              <a:t>RSHN</a:t>
            </a:r>
            <a:r>
              <a:rPr kumimoji="1" lang="en-US" altLang="zh-CN" baseline="30000"/>
              <a:t>[7]</a:t>
            </a:r>
            <a:r>
              <a:rPr kumimoji="1" lang="en-US" altLang="zh-CN"/>
              <a:t>, HetSANN</a:t>
            </a:r>
            <a:r>
              <a:rPr kumimoji="1" lang="en-US" altLang="zh-CN" baseline="30000"/>
              <a:t>[8]</a:t>
            </a:r>
            <a:r>
              <a:rPr kumimoji="1" lang="en-US" altLang="zh-CN"/>
              <a:t>, HGB</a:t>
            </a:r>
            <a:r>
              <a:rPr kumimoji="1" lang="en-US" altLang="zh-CN" baseline="30000"/>
              <a:t>[2]</a:t>
            </a:r>
          </a:p>
          <a:p>
            <a:endParaRPr kumimoji="1" lang="en-US" altLang="zh-CN"/>
          </a:p>
          <a:p>
            <a:r>
              <a:rPr kumimoji="1" lang="en-US" altLang="zh-CN"/>
              <a:t>SGC</a:t>
            </a:r>
            <a:r>
              <a:rPr kumimoji="1" lang="en-US" altLang="zh-CN" baseline="30000"/>
              <a:t>[10]</a:t>
            </a:r>
            <a:r>
              <a:rPr kumimoji="1" lang="en-US" altLang="zh-CN"/>
              <a:t>-based methods</a:t>
            </a:r>
          </a:p>
          <a:p>
            <a:pPr lvl="1"/>
            <a:r>
              <a:rPr kumimoji="1" lang="en-US" altLang="zh-CN"/>
              <a:t>NARS</a:t>
            </a:r>
            <a:r>
              <a:rPr kumimoji="1" lang="en-US" altLang="zh-CN" baseline="30000"/>
              <a:t>[11]</a:t>
            </a:r>
            <a:r>
              <a:rPr kumimoji="1" lang="en-US" altLang="zh-CN"/>
              <a:t>, GAMLP</a:t>
            </a:r>
            <a:r>
              <a:rPr kumimoji="1" lang="en-US" altLang="zh-CN" baseline="30000"/>
              <a:t>[12]</a:t>
            </a:r>
            <a:endParaRPr kumimoji="1" lang="zh-CN" altLang="en-US" baseline="30000"/>
          </a:p>
        </p:txBody>
      </p:sp>
    </p:spTree>
    <p:extLst>
      <p:ext uri="{BB962C8B-B14F-4D97-AF65-F5344CB8AC3E}">
        <p14:creationId xmlns:p14="http://schemas.microsoft.com/office/powerpoint/2010/main" val="3298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C05EC-C32D-A191-937C-9CEBDAC38759}"/>
              </a:ext>
            </a:extLst>
          </p:cNvPr>
          <p:cNvSpPr>
            <a:spLocks noGrp="1"/>
          </p:cNvSpPr>
          <p:nvPr>
            <p:ph type="title"/>
          </p:nvPr>
        </p:nvSpPr>
        <p:spPr/>
        <p:txBody>
          <a:bodyPr/>
          <a:lstStyle/>
          <a:p>
            <a:r>
              <a:rPr kumimoji="1" lang="en-US" altLang="zh-CN"/>
              <a:t>1.1</a:t>
            </a:r>
            <a:r>
              <a:rPr kumimoji="1" lang="zh-CN" altLang="en-US"/>
              <a:t> 现存 </a:t>
            </a:r>
            <a:r>
              <a:rPr kumimoji="1" lang="en-US" altLang="zh-CN"/>
              <a:t>HGNN</a:t>
            </a:r>
            <a:r>
              <a:rPr kumimoji="1" lang="zh-CN" altLang="en-US"/>
              <a:t> 模型的简要介绍</a:t>
            </a:r>
          </a:p>
        </p:txBody>
      </p:sp>
      <p:sp>
        <p:nvSpPr>
          <p:cNvPr id="3" name="内容占位符 2">
            <a:extLst>
              <a:ext uri="{FF2B5EF4-FFF2-40B4-BE49-F238E27FC236}">
                <a16:creationId xmlns:a16="http://schemas.microsoft.com/office/drawing/2014/main" id="{96E11400-7ACF-D3F4-96ED-2C414C61240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Metapath-based</a:t>
            </a:r>
            <a:r>
              <a:rPr kumimoji="1" lang="zh-CN" altLang="en-US"/>
              <a:t> </a:t>
            </a:r>
            <a:r>
              <a:rPr kumimoji="1" lang="en-US" altLang="zh-CN"/>
              <a:t>methods</a:t>
            </a:r>
          </a:p>
        </p:txBody>
      </p:sp>
      <p:pic>
        <p:nvPicPr>
          <p:cNvPr id="9" name="图片 8">
            <a:extLst>
              <a:ext uri="{FF2B5EF4-FFF2-40B4-BE49-F238E27FC236}">
                <a16:creationId xmlns:a16="http://schemas.microsoft.com/office/drawing/2014/main" id="{98D85CF9-44FB-DC32-CA20-20D7AF49BABE}"/>
              </a:ext>
            </a:extLst>
          </p:cNvPr>
          <p:cNvPicPr>
            <a:picLocks noChangeAspect="1"/>
          </p:cNvPicPr>
          <p:nvPr/>
        </p:nvPicPr>
        <p:blipFill>
          <a:blip r:embed="rId3"/>
          <a:stretch>
            <a:fillRect/>
          </a:stretch>
        </p:blipFill>
        <p:spPr>
          <a:xfrm>
            <a:off x="1511833" y="2484689"/>
            <a:ext cx="10236450" cy="2487361"/>
          </a:xfrm>
          <a:prstGeom prst="rect">
            <a:avLst/>
          </a:prstGeom>
        </p:spPr>
      </p:pic>
      <p:sp>
        <p:nvSpPr>
          <p:cNvPr id="4" name="文本框 3">
            <a:extLst>
              <a:ext uri="{FF2B5EF4-FFF2-40B4-BE49-F238E27FC236}">
                <a16:creationId xmlns:a16="http://schemas.microsoft.com/office/drawing/2014/main" id="{E389685D-DB82-1CF3-927C-7EA6A30123C4}"/>
              </a:ext>
            </a:extLst>
          </p:cNvPr>
          <p:cNvSpPr txBox="1"/>
          <p:nvPr/>
        </p:nvSpPr>
        <p:spPr>
          <a:xfrm>
            <a:off x="403837" y="2823210"/>
            <a:ext cx="1107996" cy="369332"/>
          </a:xfrm>
          <a:prstGeom prst="rect">
            <a:avLst/>
          </a:prstGeom>
          <a:noFill/>
        </p:spPr>
        <p:txBody>
          <a:bodyPr wrap="none" rtlCol="0">
            <a:spAutoFit/>
          </a:bodyPr>
          <a:lstStyle/>
          <a:p>
            <a:r>
              <a:rPr kumimoji="1" lang="zh-CN" altLang="en-US"/>
              <a:t>特征映射</a:t>
            </a:r>
          </a:p>
        </p:txBody>
      </p:sp>
      <p:sp>
        <p:nvSpPr>
          <p:cNvPr id="5" name="文本框 4">
            <a:extLst>
              <a:ext uri="{FF2B5EF4-FFF2-40B4-BE49-F238E27FC236}">
                <a16:creationId xmlns:a16="http://schemas.microsoft.com/office/drawing/2014/main" id="{557270F5-E5FC-E625-A7B0-49F9F16AABEC}"/>
              </a:ext>
            </a:extLst>
          </p:cNvPr>
          <p:cNvSpPr txBox="1"/>
          <p:nvPr/>
        </p:nvSpPr>
        <p:spPr>
          <a:xfrm>
            <a:off x="403837" y="3441779"/>
            <a:ext cx="1151277" cy="369332"/>
          </a:xfrm>
          <a:prstGeom prst="rect">
            <a:avLst/>
          </a:prstGeom>
          <a:noFill/>
        </p:spPr>
        <p:txBody>
          <a:bodyPr wrap="none" rtlCol="0">
            <a:spAutoFit/>
          </a:bodyPr>
          <a:lstStyle/>
          <a:p>
            <a:r>
              <a:rPr kumimoji="1" lang="zh-CN" altLang="en-US"/>
              <a:t>邻居聚合</a:t>
            </a:r>
          </a:p>
        </p:txBody>
      </p:sp>
      <p:sp>
        <p:nvSpPr>
          <p:cNvPr id="6" name="文本框 5">
            <a:extLst>
              <a:ext uri="{FF2B5EF4-FFF2-40B4-BE49-F238E27FC236}">
                <a16:creationId xmlns:a16="http://schemas.microsoft.com/office/drawing/2014/main" id="{5BF6CB53-21BB-3C21-9DA5-92CE6894DAD1}"/>
              </a:ext>
            </a:extLst>
          </p:cNvPr>
          <p:cNvSpPr txBox="1"/>
          <p:nvPr/>
        </p:nvSpPr>
        <p:spPr>
          <a:xfrm>
            <a:off x="403837" y="4325064"/>
            <a:ext cx="1107996" cy="369332"/>
          </a:xfrm>
          <a:prstGeom prst="rect">
            <a:avLst/>
          </a:prstGeom>
          <a:noFill/>
        </p:spPr>
        <p:txBody>
          <a:bodyPr wrap="none" rtlCol="0">
            <a:spAutoFit/>
          </a:bodyPr>
          <a:lstStyle/>
          <a:p>
            <a:r>
              <a:rPr kumimoji="1" lang="zh-CN" altLang="en-US"/>
              <a:t>语义融合</a:t>
            </a:r>
          </a:p>
        </p:txBody>
      </p:sp>
    </p:spTree>
    <p:extLst>
      <p:ext uri="{BB962C8B-B14F-4D97-AF65-F5344CB8AC3E}">
        <p14:creationId xmlns:p14="http://schemas.microsoft.com/office/powerpoint/2010/main" val="49494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68F5A-3D4F-F16E-EBE7-B17D39241B28}"/>
              </a:ext>
            </a:extLst>
          </p:cNvPr>
          <p:cNvSpPr>
            <a:spLocks noGrp="1"/>
          </p:cNvSpPr>
          <p:nvPr>
            <p:ph type="title"/>
          </p:nvPr>
        </p:nvSpPr>
        <p:spPr/>
        <p:txBody>
          <a:bodyPr>
            <a:normAutofit/>
          </a:bodyPr>
          <a:lstStyle/>
          <a:p>
            <a:r>
              <a:rPr kumimoji="1" lang="en-US" altLang="zh-CN"/>
              <a:t>1.2</a:t>
            </a:r>
            <a:r>
              <a:rPr kumimoji="1" lang="zh-CN" altLang="en-US"/>
              <a:t> 现存 </a:t>
            </a:r>
            <a:r>
              <a:rPr kumimoji="1" lang="en-US" altLang="zh-CN"/>
              <a:t>HGNN</a:t>
            </a:r>
            <a:r>
              <a:rPr kumimoji="1" lang="zh-CN" altLang="en-US"/>
              <a:t> 模型上的初步实验 </a:t>
            </a:r>
            <a:r>
              <a:rPr kumimoji="1" lang="en-US" altLang="zh-CN"/>
              <a:t>&amp;</a:t>
            </a:r>
            <a:r>
              <a:rPr kumimoji="1" lang="zh-CN" altLang="en-US"/>
              <a:t> 发现</a:t>
            </a:r>
          </a:p>
        </p:txBody>
      </p:sp>
      <p:sp>
        <p:nvSpPr>
          <p:cNvPr id="3" name="内容占位符 2">
            <a:extLst>
              <a:ext uri="{FF2B5EF4-FFF2-40B4-BE49-F238E27FC236}">
                <a16:creationId xmlns:a16="http://schemas.microsoft.com/office/drawing/2014/main" id="{00607312-3315-F6A4-2793-BE494E27AC30}"/>
              </a:ext>
            </a:extLst>
          </p:cNvPr>
          <p:cNvSpPr>
            <a:spLocks noGrp="1"/>
          </p:cNvSpPr>
          <p:nvPr>
            <p:ph idx="1"/>
          </p:nvPr>
        </p:nvSpPr>
        <p:spPr/>
        <p:txBody>
          <a:bodyPr/>
          <a:lstStyle/>
          <a:p>
            <a:r>
              <a:rPr kumimoji="1" lang="zh-CN" altLang="en-US"/>
              <a:t>选取的实验对象 （代表性</a:t>
            </a:r>
            <a:r>
              <a:rPr kumimoji="1" lang="en-US" altLang="zh-CN"/>
              <a:t>&amp;</a:t>
            </a:r>
            <a:r>
              <a:rPr kumimoji="1" lang="zh-CN" altLang="en-US"/>
              <a:t>模型效果）</a:t>
            </a:r>
            <a:endParaRPr kumimoji="1" lang="en-US" altLang="zh-CN"/>
          </a:p>
          <a:p>
            <a:pPr lvl="1"/>
            <a:r>
              <a:rPr kumimoji="1" lang="en-US" altLang="zh-CN"/>
              <a:t>metapath-based</a:t>
            </a:r>
            <a:r>
              <a:rPr kumimoji="1" lang="zh-CN" altLang="en-US"/>
              <a:t> </a:t>
            </a:r>
            <a:r>
              <a:rPr kumimoji="1" lang="en-US" altLang="zh-CN"/>
              <a:t>method, HAN</a:t>
            </a:r>
          </a:p>
          <a:p>
            <a:pPr lvl="1"/>
            <a:r>
              <a:rPr kumimoji="1" lang="en-US" altLang="zh-CN"/>
              <a:t>metapath-free method, HGB</a:t>
            </a:r>
          </a:p>
          <a:p>
            <a:r>
              <a:rPr kumimoji="1" lang="zh-CN" altLang="en-US"/>
              <a:t>引子</a:t>
            </a:r>
            <a:r>
              <a:rPr kumimoji="1" lang="en-US" altLang="zh-CN"/>
              <a:t>1: HGB</a:t>
            </a:r>
            <a:r>
              <a:rPr kumimoji="1" lang="zh-CN" altLang="en-US"/>
              <a:t>倾向于对同样节点类型的一阶邻居赋予大致相同的权重（</a:t>
            </a:r>
            <a:r>
              <a:rPr kumimoji="1" lang="en-US" altLang="zh-CN"/>
              <a:t>similar</a:t>
            </a:r>
            <a:r>
              <a:rPr kumimoji="1" lang="zh-CN" altLang="en-US"/>
              <a:t> </a:t>
            </a:r>
            <a:r>
              <a:rPr kumimoji="1" lang="en-US" altLang="zh-CN"/>
              <a:t>intra-relation</a:t>
            </a:r>
            <a:r>
              <a:rPr kumimoji="1" lang="zh-CN" altLang="en-US"/>
              <a:t> </a:t>
            </a:r>
            <a:r>
              <a:rPr kumimoji="1" lang="en-US" altLang="zh-CN"/>
              <a:t>attention</a:t>
            </a:r>
            <a:r>
              <a:rPr kumimoji="1" lang="zh-CN" altLang="en-US"/>
              <a:t>）</a:t>
            </a:r>
          </a:p>
        </p:txBody>
      </p:sp>
      <p:pic>
        <p:nvPicPr>
          <p:cNvPr id="4" name="图片 3">
            <a:extLst>
              <a:ext uri="{FF2B5EF4-FFF2-40B4-BE49-F238E27FC236}">
                <a16:creationId xmlns:a16="http://schemas.microsoft.com/office/drawing/2014/main" id="{8ACC201D-1C24-BBBF-05EF-B08B781CDECF}"/>
              </a:ext>
            </a:extLst>
          </p:cNvPr>
          <p:cNvPicPr>
            <a:picLocks noChangeAspect="1"/>
          </p:cNvPicPr>
          <p:nvPr/>
        </p:nvPicPr>
        <p:blipFill>
          <a:blip r:embed="rId3"/>
          <a:stretch>
            <a:fillRect/>
          </a:stretch>
        </p:blipFill>
        <p:spPr>
          <a:xfrm>
            <a:off x="2902434" y="4051300"/>
            <a:ext cx="5676900" cy="2260600"/>
          </a:xfrm>
          <a:prstGeom prst="rect">
            <a:avLst/>
          </a:prstGeom>
        </p:spPr>
      </p:pic>
      <p:sp>
        <p:nvSpPr>
          <p:cNvPr id="5" name="文本框 4">
            <a:extLst>
              <a:ext uri="{FF2B5EF4-FFF2-40B4-BE49-F238E27FC236}">
                <a16:creationId xmlns:a16="http://schemas.microsoft.com/office/drawing/2014/main" id="{E65C226A-670A-518D-0E8B-0AB1DC7058FF}"/>
              </a:ext>
            </a:extLst>
          </p:cNvPr>
          <p:cNvSpPr txBox="1"/>
          <p:nvPr/>
        </p:nvSpPr>
        <p:spPr>
          <a:xfrm>
            <a:off x="6433457" y="5956546"/>
            <a:ext cx="1164101" cy="276999"/>
          </a:xfrm>
          <a:prstGeom prst="rect">
            <a:avLst/>
          </a:prstGeom>
          <a:solidFill>
            <a:schemeClr val="bg1"/>
          </a:solidFill>
        </p:spPr>
        <p:txBody>
          <a:bodyPr wrap="none" rtlCol="0">
            <a:spAutoFit/>
          </a:bodyPr>
          <a:lstStyle/>
          <a:p>
            <a:r>
              <a:rPr kumimoji="1" lang="en-US" altLang="zh-CN" sz="1200" b="1"/>
              <a:t>intra-relation</a:t>
            </a:r>
            <a:endParaRPr kumimoji="1" lang="zh-CN" altLang="en-US" sz="1200" b="1"/>
          </a:p>
        </p:txBody>
      </p:sp>
      <p:sp>
        <p:nvSpPr>
          <p:cNvPr id="6" name="文本框 5">
            <a:extLst>
              <a:ext uri="{FF2B5EF4-FFF2-40B4-BE49-F238E27FC236}">
                <a16:creationId xmlns:a16="http://schemas.microsoft.com/office/drawing/2014/main" id="{4BC58E09-7AD7-183A-B988-8E87F2585188}"/>
              </a:ext>
            </a:extLst>
          </p:cNvPr>
          <p:cNvSpPr txBox="1"/>
          <p:nvPr/>
        </p:nvSpPr>
        <p:spPr>
          <a:xfrm>
            <a:off x="7597558" y="5961309"/>
            <a:ext cx="1124026" cy="276999"/>
          </a:xfrm>
          <a:prstGeom prst="rect">
            <a:avLst/>
          </a:prstGeom>
          <a:solidFill>
            <a:schemeClr val="bg1"/>
          </a:solidFill>
        </p:spPr>
        <p:txBody>
          <a:bodyPr wrap="none" rtlCol="0">
            <a:spAutoFit/>
          </a:bodyPr>
          <a:lstStyle/>
          <a:p>
            <a:r>
              <a:rPr kumimoji="1" lang="en-US" altLang="zh-CN" sz="1200" b="1"/>
              <a:t>inter-relation</a:t>
            </a:r>
            <a:endParaRPr kumimoji="1" lang="zh-CN" altLang="en-US" sz="1200" b="1"/>
          </a:p>
        </p:txBody>
      </p:sp>
      <p:sp>
        <p:nvSpPr>
          <p:cNvPr id="7" name="左大括号 6">
            <a:extLst>
              <a:ext uri="{FF2B5EF4-FFF2-40B4-BE49-F238E27FC236}">
                <a16:creationId xmlns:a16="http://schemas.microsoft.com/office/drawing/2014/main" id="{8D1A7397-59B3-6822-EC96-05C30EF5316D}"/>
              </a:ext>
            </a:extLst>
          </p:cNvPr>
          <p:cNvSpPr/>
          <p:nvPr/>
        </p:nvSpPr>
        <p:spPr>
          <a:xfrm rot="16200000">
            <a:off x="6962220" y="5390143"/>
            <a:ext cx="106574" cy="1164103"/>
          </a:xfrm>
          <a:prstGeom prst="leftBrace">
            <a:avLst/>
          </a:prstGeom>
          <a:ln w="19050">
            <a:solidFill>
              <a:schemeClr val="accent6">
                <a:lumMod val="50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54385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7F914-C04B-D046-F9DB-CA375D7AAC33}"/>
              </a:ext>
            </a:extLst>
          </p:cNvPr>
          <p:cNvSpPr>
            <a:spLocks noGrp="1"/>
          </p:cNvSpPr>
          <p:nvPr>
            <p:ph type="title"/>
          </p:nvPr>
        </p:nvSpPr>
        <p:spPr/>
        <p:txBody>
          <a:bodyPr/>
          <a:lstStyle/>
          <a:p>
            <a:r>
              <a:rPr kumimoji="1" lang="en-US" altLang="zh-CN"/>
              <a:t>1.2</a:t>
            </a:r>
            <a:r>
              <a:rPr kumimoji="1" lang="zh-CN" altLang="en-US"/>
              <a:t> 现存 </a:t>
            </a:r>
            <a:r>
              <a:rPr kumimoji="1" lang="en-US" altLang="zh-CN"/>
              <a:t>HGNN</a:t>
            </a:r>
            <a:r>
              <a:rPr kumimoji="1" lang="zh-CN" altLang="en-US"/>
              <a:t> 模型上的初步实验 </a:t>
            </a:r>
            <a:r>
              <a:rPr kumimoji="1" lang="en-US" altLang="zh-CN"/>
              <a:t>&amp;</a:t>
            </a:r>
            <a:r>
              <a:rPr kumimoji="1" lang="zh-CN" altLang="en-US"/>
              <a:t> 发现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64633F-F28E-E065-5293-4D34F88735C9}"/>
                  </a:ext>
                </a:extLst>
              </p:cNvPr>
              <p:cNvSpPr>
                <a:spLocks noGrp="1"/>
              </p:cNvSpPr>
              <p:nvPr>
                <p:ph idx="1"/>
              </p:nvPr>
            </p:nvSpPr>
            <p:spPr>
              <a:xfrm>
                <a:off x="838199" y="1825625"/>
                <a:ext cx="10801027" cy="4351338"/>
              </a:xfrm>
            </p:spPr>
            <p:txBody>
              <a:bodyPr>
                <a:normAutofit/>
              </a:bodyPr>
              <a:lstStyle/>
              <a:p>
                <a:r>
                  <a:rPr kumimoji="1" lang="zh-CN" altLang="en-US"/>
                  <a:t>实验</a:t>
                </a:r>
                <a:r>
                  <a:rPr kumimoji="1" lang="en-US" altLang="zh-CN"/>
                  <a:t>1: </a:t>
                </a:r>
                <a:r>
                  <a:rPr kumimoji="1" lang="zh-CN" altLang="en-US"/>
                  <a:t>对比</a:t>
                </a:r>
                <a:r>
                  <a:rPr kumimoji="1" lang="en-US" altLang="zh-CN"/>
                  <a:t>neighbor</a:t>
                </a:r>
                <a:r>
                  <a:rPr kumimoji="1" lang="zh-CN" altLang="en-US"/>
                  <a:t> </a:t>
                </a:r>
                <a:r>
                  <a:rPr kumimoji="1" lang="en-US" altLang="zh-CN"/>
                  <a:t>attention</a:t>
                </a:r>
                <a:r>
                  <a:rPr kumimoji="1" lang="zh-CN" altLang="en-US"/>
                  <a:t>（</a:t>
                </a:r>
                <a:r>
                  <a:rPr kumimoji="1" lang="en-US" altLang="zh-CN"/>
                  <a:t>intra-relation</a:t>
                </a:r>
                <a:r>
                  <a:rPr kumimoji="1" lang="zh-CN" altLang="en-US"/>
                  <a:t> </a:t>
                </a:r>
                <a:r>
                  <a:rPr kumimoji="1" lang="en-US" altLang="zh-CN"/>
                  <a:t>attention</a:t>
                </a:r>
                <a:r>
                  <a:rPr kumimoji="1" lang="zh-CN" altLang="en-US"/>
                  <a:t>）和</a:t>
                </a:r>
                <a:r>
                  <a:rPr kumimoji="1" lang="en-US" altLang="zh-CN"/>
                  <a:t>semantic</a:t>
                </a:r>
                <a:r>
                  <a:rPr kumimoji="1" lang="zh-CN" altLang="en-US"/>
                  <a:t> </a:t>
                </a:r>
                <a:r>
                  <a:rPr kumimoji="1" lang="en-US" altLang="zh-CN"/>
                  <a:t>attention</a:t>
                </a:r>
                <a:r>
                  <a:rPr kumimoji="1" lang="zh-CN" altLang="en-US"/>
                  <a:t>（</a:t>
                </a:r>
                <a:r>
                  <a:rPr kumimoji="1" lang="en-US" altLang="zh-CN"/>
                  <a:t>inter-relation</a:t>
                </a:r>
                <a:r>
                  <a:rPr kumimoji="1" lang="zh-CN" altLang="en-US"/>
                  <a:t> </a:t>
                </a:r>
                <a:r>
                  <a:rPr kumimoji="1" lang="en-US" altLang="zh-CN"/>
                  <a:t>attention</a:t>
                </a:r>
                <a:r>
                  <a:rPr kumimoji="1" lang="zh-CN" altLang="en-US"/>
                  <a:t>）对模型效果的影响</a:t>
                </a:r>
                <a:endParaRPr kumimoji="1" lang="en-US" altLang="zh-CN"/>
              </a:p>
              <a:p>
                <a:pPr lvl="1"/>
                <a:r>
                  <a:rPr kumimoji="1" lang="zh-CN" altLang="en-US"/>
                  <a:t>移除 </a:t>
                </a:r>
                <a:r>
                  <a:rPr kumimoji="1" lang="en-US" altLang="zh-CN"/>
                  <a:t>neighbor</a:t>
                </a:r>
                <a:r>
                  <a:rPr kumimoji="1" lang="zh-CN" altLang="en-US"/>
                  <a:t> </a:t>
                </a:r>
                <a:r>
                  <a:rPr kumimoji="1" lang="en-US" altLang="zh-CN"/>
                  <a:t>attention</a:t>
                </a:r>
                <a:r>
                  <a:rPr kumimoji="1" lang="zh-CN" altLang="en-US"/>
                  <a:t> </a:t>
                </a:r>
                <a:r>
                  <a:rPr kumimoji="1" lang="en-US" altLang="zh-CN"/>
                  <a:t>-&gt; HAN</a:t>
                </a:r>
                <a:r>
                  <a:rPr kumimoji="1" lang="zh-CN" altLang="en-US" b="1" baseline="30000"/>
                  <a:t>*</a:t>
                </a:r>
                <a:r>
                  <a:rPr kumimoji="1" lang="zh-CN" altLang="en-US"/>
                  <a:t> </a:t>
                </a:r>
                <a:r>
                  <a:rPr kumimoji="1" lang="en-US" altLang="zh-CN"/>
                  <a:t>&amp;</a:t>
                </a:r>
                <a:r>
                  <a:rPr kumimoji="1" lang="zh-CN" altLang="en-US"/>
                  <a:t> </a:t>
                </a:r>
                <a:r>
                  <a:rPr kumimoji="1" lang="en-US" altLang="zh-CN"/>
                  <a:t>HGB</a:t>
                </a:r>
                <a:r>
                  <a:rPr kumimoji="1" lang="zh-CN" altLang="en-US" b="1" baseline="30000"/>
                  <a:t>*</a:t>
                </a:r>
                <a:endParaRPr kumimoji="1" lang="en-US" altLang="zh-CN" b="1" baseline="30000"/>
              </a:p>
              <a:p>
                <a:pPr lvl="1"/>
                <a:r>
                  <a:rPr kumimoji="1" lang="zh-CN" altLang="en-US"/>
                  <a:t>移除 </a:t>
                </a:r>
                <a:r>
                  <a:rPr kumimoji="1" lang="en-US" altLang="zh-CN"/>
                  <a:t>semantic</a:t>
                </a:r>
                <a:r>
                  <a:rPr kumimoji="1" lang="zh-CN" altLang="en-US"/>
                  <a:t> </a:t>
                </a:r>
                <a:r>
                  <a:rPr kumimoji="1" lang="en-US" altLang="zh-CN"/>
                  <a:t>attention</a:t>
                </a:r>
                <a:r>
                  <a:rPr kumimoji="1" lang="zh-CN" altLang="en-US"/>
                  <a:t> </a:t>
                </a:r>
                <a:r>
                  <a:rPr kumimoji="1" lang="en-US" altLang="zh-CN"/>
                  <a:t>-&gt; HAN</a:t>
                </a:r>
                <a14:m>
                  <m:oMath xmlns:m="http://schemas.openxmlformats.org/officeDocument/2006/math">
                    <m:r>
                      <a:rPr kumimoji="1" lang="en-US" altLang="zh-CN" b="1" i="1" baseline="30000">
                        <a:latin typeface="Cambria Math" panose="02040503050406030204" pitchFamily="18" charset="0"/>
                        <a:ea typeface="Cambria Math" panose="02040503050406030204" pitchFamily="18" charset="0"/>
                      </a:rPr>
                      <m:t>†</m:t>
                    </m:r>
                  </m:oMath>
                </a14:m>
                <a:r>
                  <a:rPr kumimoji="1" lang="en-US" altLang="zh-CN"/>
                  <a:t> &amp; HGB</a:t>
                </a:r>
                <a14:m>
                  <m:oMath xmlns:m="http://schemas.openxmlformats.org/officeDocument/2006/math">
                    <m:r>
                      <a:rPr kumimoji="1" lang="en-US" altLang="zh-CN" b="1" i="1" baseline="30000">
                        <a:latin typeface="Cambria Math" panose="02040503050406030204" pitchFamily="18" charset="0"/>
                        <a:ea typeface="Cambria Math" panose="02040503050406030204" pitchFamily="18" charset="0"/>
                      </a:rPr>
                      <m:t>†</m:t>
                    </m:r>
                  </m:oMath>
                </a14:m>
                <a:endParaRPr kumimoji="1" lang="en-US" altLang="zh-CN" b="1" baseline="30000"/>
              </a:p>
              <a:p>
                <a:endParaRPr kumimoji="1" lang="en-US" altLang="zh-CN"/>
              </a:p>
              <a:p>
                <a:endParaRPr kumimoji="1" lang="en-US" altLang="zh-CN"/>
              </a:p>
              <a:p>
                <a:endParaRPr kumimoji="1" lang="en-US" altLang="zh-CN"/>
              </a:p>
              <a:p>
                <a:pPr marL="0" indent="0">
                  <a:buNone/>
                </a:pPr>
                <a:endParaRPr kumimoji="1" lang="en-US" altLang="zh-CN"/>
              </a:p>
              <a:p>
                <a:r>
                  <a:rPr kumimoji="1" lang="zh-CN" altLang="en-US"/>
                  <a:t>发现</a:t>
                </a:r>
                <a:r>
                  <a:rPr kumimoji="1" lang="en-US" altLang="zh-CN"/>
                  <a:t>1: semantic</a:t>
                </a:r>
                <a:r>
                  <a:rPr kumimoji="1" lang="zh-CN" altLang="en-US"/>
                  <a:t> </a:t>
                </a:r>
                <a:r>
                  <a:rPr kumimoji="1" lang="en-US" altLang="zh-CN"/>
                  <a:t>attention</a:t>
                </a:r>
                <a:r>
                  <a:rPr kumimoji="1" lang="zh-CN" altLang="en-US"/>
                  <a:t>是必要的，</a:t>
                </a:r>
                <a:r>
                  <a:rPr kumimoji="1" lang="en-US" altLang="zh-CN"/>
                  <a:t>neighbor</a:t>
                </a:r>
                <a:r>
                  <a:rPr kumimoji="1" lang="zh-CN" altLang="en-US"/>
                  <a:t> </a:t>
                </a:r>
                <a:r>
                  <a:rPr kumimoji="1" lang="en-US" altLang="zh-CN"/>
                  <a:t>attention</a:t>
                </a:r>
                <a:r>
                  <a:rPr kumimoji="1" lang="zh-CN" altLang="en-US"/>
                  <a:t>必要性不大 </a:t>
                </a:r>
              </a:p>
            </p:txBody>
          </p:sp>
        </mc:Choice>
        <mc:Fallback xmlns="">
          <p:sp>
            <p:nvSpPr>
              <p:cNvPr id="3" name="内容占位符 2">
                <a:extLst>
                  <a:ext uri="{FF2B5EF4-FFF2-40B4-BE49-F238E27FC236}">
                    <a16:creationId xmlns:a16="http://schemas.microsoft.com/office/drawing/2014/main" id="{D664633F-F28E-E065-5293-4D34F88735C9}"/>
                  </a:ext>
                </a:extLst>
              </p:cNvPr>
              <p:cNvSpPr>
                <a:spLocks noGrp="1" noRot="1" noChangeAspect="1" noMove="1" noResize="1" noEditPoints="1" noAdjustHandles="1" noChangeArrowheads="1" noChangeShapeType="1" noTextEdit="1"/>
              </p:cNvSpPr>
              <p:nvPr>
                <p:ph idx="1"/>
              </p:nvPr>
            </p:nvSpPr>
            <p:spPr>
              <a:xfrm>
                <a:off x="838199" y="1825625"/>
                <a:ext cx="10801027" cy="4351338"/>
              </a:xfrm>
              <a:blipFill>
                <a:blip r:embed="rId3"/>
                <a:stretch>
                  <a:fillRect l="-939" t="-2326" r="-352" b="-29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96033D9-F6C2-0A26-C986-C525DF887FC3}"/>
              </a:ext>
            </a:extLst>
          </p:cNvPr>
          <p:cNvPicPr>
            <a:picLocks noChangeAspect="1"/>
          </p:cNvPicPr>
          <p:nvPr/>
        </p:nvPicPr>
        <p:blipFill>
          <a:blip r:embed="rId4"/>
          <a:stretch>
            <a:fillRect/>
          </a:stretch>
        </p:blipFill>
        <p:spPr>
          <a:xfrm>
            <a:off x="3309984" y="3429000"/>
            <a:ext cx="5012872" cy="2005149"/>
          </a:xfrm>
          <a:prstGeom prst="rect">
            <a:avLst/>
          </a:prstGeom>
        </p:spPr>
      </p:pic>
    </p:spTree>
    <p:extLst>
      <p:ext uri="{BB962C8B-B14F-4D97-AF65-F5344CB8AC3E}">
        <p14:creationId xmlns:p14="http://schemas.microsoft.com/office/powerpoint/2010/main" val="28336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A75A3-BF6C-8217-2A38-655D1DC56349}"/>
              </a:ext>
            </a:extLst>
          </p:cNvPr>
          <p:cNvSpPr>
            <a:spLocks noGrp="1"/>
          </p:cNvSpPr>
          <p:nvPr>
            <p:ph type="title"/>
          </p:nvPr>
        </p:nvSpPr>
        <p:spPr/>
        <p:txBody>
          <a:bodyPr/>
          <a:lstStyle/>
          <a:p>
            <a:r>
              <a:rPr kumimoji="1" lang="en-US" altLang="zh-CN"/>
              <a:t>1.2</a:t>
            </a:r>
            <a:r>
              <a:rPr kumimoji="1" lang="zh-CN" altLang="en-US"/>
              <a:t> 现存 </a:t>
            </a:r>
            <a:r>
              <a:rPr kumimoji="1" lang="en-US" altLang="zh-CN"/>
              <a:t>HGNN</a:t>
            </a:r>
            <a:r>
              <a:rPr kumimoji="1" lang="zh-CN" altLang="en-US"/>
              <a:t> 模型上的初步实验 </a:t>
            </a:r>
            <a:r>
              <a:rPr kumimoji="1" lang="en-US" altLang="zh-CN"/>
              <a:t>&amp;</a:t>
            </a:r>
            <a:r>
              <a:rPr kumimoji="1" lang="zh-CN" altLang="en-US"/>
              <a:t> 发现</a:t>
            </a:r>
          </a:p>
        </p:txBody>
      </p:sp>
      <p:sp>
        <p:nvSpPr>
          <p:cNvPr id="3" name="内容占位符 2">
            <a:extLst>
              <a:ext uri="{FF2B5EF4-FFF2-40B4-BE49-F238E27FC236}">
                <a16:creationId xmlns:a16="http://schemas.microsoft.com/office/drawing/2014/main" id="{0A433393-C068-60D6-916F-D7CDA3EEBC88}"/>
              </a:ext>
            </a:extLst>
          </p:cNvPr>
          <p:cNvSpPr>
            <a:spLocks noGrp="1"/>
          </p:cNvSpPr>
          <p:nvPr>
            <p:ph idx="1"/>
          </p:nvPr>
        </p:nvSpPr>
        <p:spPr/>
        <p:txBody>
          <a:bodyPr/>
          <a:lstStyle/>
          <a:p>
            <a:r>
              <a:rPr kumimoji="1" lang="zh-CN" altLang="en-US"/>
              <a:t>引子</a:t>
            </a:r>
            <a:r>
              <a:rPr kumimoji="1" lang="en-US" altLang="zh-CN"/>
              <a:t>2:</a:t>
            </a:r>
            <a:r>
              <a:rPr kumimoji="1" lang="zh-CN" altLang="en-US"/>
              <a:t> 移除了</a:t>
            </a:r>
            <a:r>
              <a:rPr kumimoji="1" lang="en-US" altLang="zh-CN"/>
              <a:t>intra-relation</a:t>
            </a:r>
            <a:r>
              <a:rPr kumimoji="1" lang="zh-CN" altLang="en-US"/>
              <a:t> </a:t>
            </a:r>
            <a:r>
              <a:rPr kumimoji="1" lang="en-US" altLang="zh-CN"/>
              <a:t>attention</a:t>
            </a:r>
            <a:r>
              <a:rPr kumimoji="1" lang="zh-CN" altLang="en-US"/>
              <a:t>之后，</a:t>
            </a:r>
            <a:r>
              <a:rPr kumimoji="1" lang="en-US" altLang="zh-CN"/>
              <a:t>HGB</a:t>
            </a:r>
            <a:r>
              <a:rPr kumimoji="1" lang="zh-CN" altLang="en-US"/>
              <a:t>可以等价作</a:t>
            </a:r>
            <a:r>
              <a:rPr kumimoji="1" lang="en-US" altLang="zh-CN"/>
              <a:t>metapath-based</a:t>
            </a:r>
            <a:r>
              <a:rPr kumimoji="1" lang="zh-CN" altLang="en-US"/>
              <a:t>方法，特点是多层网络（</a:t>
            </a:r>
            <a:r>
              <a:rPr kumimoji="1" lang="en-US" altLang="zh-CN"/>
              <a:t>multi-layer</a:t>
            </a:r>
            <a:r>
              <a:rPr kumimoji="1" lang="zh-CN" altLang="en-US"/>
              <a:t> </a:t>
            </a:r>
            <a:r>
              <a:rPr kumimoji="1" lang="en-US" altLang="zh-CN"/>
              <a:t>structure</a:t>
            </a:r>
            <a:r>
              <a:rPr kumimoji="1" lang="zh-CN" altLang="en-US"/>
              <a:t>）和每层只有一阶元路径（</a:t>
            </a:r>
            <a:r>
              <a:rPr kumimoji="1" lang="en-US" altLang="zh-CN"/>
              <a:t>1-hop</a:t>
            </a:r>
            <a:r>
              <a:rPr kumimoji="1" lang="zh-CN" altLang="en-US"/>
              <a:t> </a:t>
            </a:r>
            <a:r>
              <a:rPr kumimoji="1" lang="en-US" altLang="zh-CN"/>
              <a:t>metapaths</a:t>
            </a:r>
            <a:r>
              <a:rPr kumimoji="1" lang="zh-CN" altLang="en-US"/>
              <a:t> </a:t>
            </a:r>
            <a:r>
              <a:rPr kumimoji="1" lang="en-US" altLang="zh-CN"/>
              <a:t>for</a:t>
            </a:r>
            <a:r>
              <a:rPr kumimoji="1" lang="zh-CN" altLang="en-US"/>
              <a:t> </a:t>
            </a:r>
            <a:r>
              <a:rPr kumimoji="1" lang="en-US" altLang="zh-CN"/>
              <a:t>each</a:t>
            </a:r>
            <a:r>
              <a:rPr kumimoji="1" lang="zh-CN" altLang="en-US"/>
              <a:t> </a:t>
            </a:r>
            <a:r>
              <a:rPr kumimoji="1" lang="en-US" altLang="zh-CN"/>
              <a:t>layer</a:t>
            </a:r>
            <a:r>
              <a:rPr kumimoji="1" lang="zh-CN" altLang="en-US"/>
              <a:t>）</a:t>
            </a:r>
            <a:endParaRPr kumimoji="1" lang="en-US" altLang="zh-CN"/>
          </a:p>
          <a:p>
            <a:endParaRPr kumimoji="1" lang="en-US" altLang="zh-CN"/>
          </a:p>
          <a:p>
            <a:r>
              <a:rPr kumimoji="1" lang="zh-CN" altLang="en-US"/>
              <a:t>实验</a:t>
            </a:r>
            <a:r>
              <a:rPr kumimoji="1" lang="en-US" altLang="zh-CN"/>
              <a:t>2:</a:t>
            </a:r>
            <a:r>
              <a:rPr kumimoji="1" lang="zh-CN" altLang="en-US"/>
              <a:t> 研究网络层数和元路径长度（</a:t>
            </a:r>
            <a:r>
              <a:rPr kumimoji="1" lang="en-US" altLang="zh-CN"/>
              <a:t>hops</a:t>
            </a:r>
            <a:r>
              <a:rPr kumimoji="1" lang="zh-CN" altLang="en-US"/>
              <a:t>）对模型效果的影响</a:t>
            </a:r>
          </a:p>
        </p:txBody>
      </p:sp>
    </p:spTree>
    <p:extLst>
      <p:ext uri="{BB962C8B-B14F-4D97-AF65-F5344CB8AC3E}">
        <p14:creationId xmlns:p14="http://schemas.microsoft.com/office/powerpoint/2010/main" val="41977851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2592</Words>
  <Application>Microsoft Macintosh PowerPoint</Application>
  <PresentationFormat>宽屏</PresentationFormat>
  <Paragraphs>226</Paragraphs>
  <Slides>22</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Cambria Math</vt:lpstr>
      <vt:lpstr>Office 主题​​</vt:lpstr>
      <vt:lpstr>SeHGNN for ICDM 2022 Contest:  大规模电商图上的风险商品检测</vt:lpstr>
      <vt:lpstr>目录</vt:lpstr>
      <vt:lpstr>一、基本模型 SeHGNN 介绍</vt:lpstr>
      <vt:lpstr>一、基本模型 SeHGNN 介绍</vt:lpstr>
      <vt:lpstr>1.1 现存 HGNN 模型的简要介绍</vt:lpstr>
      <vt:lpstr>1.1 现存 HGNN 模型的简要介绍</vt:lpstr>
      <vt:lpstr>1.2 现存 HGNN 模型上的初步实验 &amp; 发现</vt:lpstr>
      <vt:lpstr>1.2 现存 HGNN 模型上的初步实验 &amp; 发现</vt:lpstr>
      <vt:lpstr>1.2 现存 HGNN 模型上的初步实验 &amp; 发现</vt:lpstr>
      <vt:lpstr>1.2 现存 HGNN 模型上的初步实验 &amp; 发现</vt:lpstr>
      <vt:lpstr>1.3 SeHGNN 模型框架的提出</vt:lpstr>
      <vt:lpstr>1.3 SeHGNN 模型框架的提出</vt:lpstr>
      <vt:lpstr>1.3 SeHGNN 模型框架的提出</vt:lpstr>
      <vt:lpstr>1.4 多个常用数据集上的效果</vt:lpstr>
      <vt:lpstr>1.4 多个常用数据集上的效果</vt:lpstr>
      <vt:lpstr>1.4 多个常用数据集上的效果</vt:lpstr>
      <vt:lpstr>二、针对比赛的适配性工作</vt:lpstr>
      <vt:lpstr>二、针对比赛的适配性工作</vt:lpstr>
      <vt:lpstr>三、总结和展望</vt:lpstr>
      <vt:lpstr>参考文献</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SeHGNN for icdm22 contest</dc:title>
  <dc:creator>Yang Xc</dc:creator>
  <cp:lastModifiedBy>Yang Xc</cp:lastModifiedBy>
  <cp:revision>16</cp:revision>
  <dcterms:created xsi:type="dcterms:W3CDTF">2022-09-13T13:39:23Z</dcterms:created>
  <dcterms:modified xsi:type="dcterms:W3CDTF">2022-09-20T11:21:20Z</dcterms:modified>
</cp:coreProperties>
</file>