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1AA55D-29D6-4614-B9D5-2B33072101AF}">
          <p14:sldIdLst>
            <p14:sldId id="258"/>
            <p14:sldId id="257"/>
            <p14:sldId id="259"/>
            <p14:sldId id="260"/>
            <p14:sldId id="261"/>
            <p14:sldId id="262"/>
            <p14:sldId id="2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Xiao" initials="YX" lastIdx="1" clrIdx="0">
    <p:extLst>
      <p:ext uri="{19B8F6BF-5375-455C-9EA6-DF929625EA0E}">
        <p15:presenceInfo xmlns:p15="http://schemas.microsoft.com/office/powerpoint/2012/main" userId="bff21d82655e8c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8T13:08:38.761"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6490-4C7D-4051-B6D4-CA747D9C1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2942A-4361-41C6-92B6-17FA6E0E3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2BE660-5298-4A01-B15E-BAE620164553}"/>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037B9C19-2C24-42D0-B048-8A78F0EE1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9248C-4A48-4140-A359-42A1580A1E08}"/>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407771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0E7F-E3DB-4C40-B07F-F0DBED92E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70BE53-59BA-4976-9CE6-D437D98180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BE81F-5424-4C9E-98F0-A39E0599E794}"/>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C454E43F-1C36-45E6-B7FD-95D7FC177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8927B-B1FB-4153-B257-4FE7B5AB29AD}"/>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131924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25847-96F7-4D60-96AF-17DA83363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8A748-E995-4DDC-8149-08E09D8F8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423B4-9449-40A3-9EC3-336386B0758A}"/>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A867F991-D5D3-4DFB-BA5A-D76D52084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9D8C-1215-4F93-AC0C-B79F6C0EB7C9}"/>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288855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09B5-6833-4248-B9F6-F8ED2FA9AB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4FBCD-C8BD-46B4-9B2E-41455267F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2EA50-FD03-4782-A7FF-290AF96DA44C}"/>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2D6D2909-ED4E-4F1C-A61D-C20668127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469C3-30B0-49A5-A779-9D440F3ADB90}"/>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421640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11A7-43D9-4DA5-A47D-22FE8953A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469DE-6A72-4E6B-9DE2-19C2EADFE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7172E-161D-40D8-8B43-5674B288ACB5}"/>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2FEDAB3D-33E9-42E9-8EAF-AB40F4597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70758-33FC-4405-9DC1-0E62A5FCE6AC}"/>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5262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975B-9805-4543-A78E-145E92AEC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09D70-A78E-48B8-BEAB-A07F132FD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DACBF4-CC76-4C36-8608-F93502E108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AF2AC1-296B-45FC-94A5-F343B904932D}"/>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6" name="Footer Placeholder 5">
            <a:extLst>
              <a:ext uri="{FF2B5EF4-FFF2-40B4-BE49-F238E27FC236}">
                <a16:creationId xmlns:a16="http://schemas.microsoft.com/office/drawing/2014/main" id="{BCC17E7F-4817-41EB-874B-9D300221B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65259-F9E8-48DE-9778-560610456C91}"/>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423968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0B98-AB30-4CB8-A3DF-A77BBA6A5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EB41FF-1008-4D4C-9EEA-E9D75B6E3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2DB26-0757-4A74-90E3-5025AD6B3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2B590-7D88-40A7-BCAD-AC3B8A97A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49485-B95C-4BB6-8432-D2196F7BF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9340F9-AA61-4485-91F4-372505A6A474}"/>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8" name="Footer Placeholder 7">
            <a:extLst>
              <a:ext uri="{FF2B5EF4-FFF2-40B4-BE49-F238E27FC236}">
                <a16:creationId xmlns:a16="http://schemas.microsoft.com/office/drawing/2014/main" id="{C7DFFEA2-6EE5-4975-8844-420ADA2C45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8666F-667C-447C-9E35-AEC5BC90EC0A}"/>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397530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602-28BC-498D-89C5-E9C0AD1042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8C06-C49A-471A-B2D4-F04B931B36B4}"/>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4" name="Footer Placeholder 3">
            <a:extLst>
              <a:ext uri="{FF2B5EF4-FFF2-40B4-BE49-F238E27FC236}">
                <a16:creationId xmlns:a16="http://schemas.microsoft.com/office/drawing/2014/main" id="{76C66223-3590-45FF-9D84-F28C2315F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0E9538-7E0F-4114-BCEF-B1BAB03E00E0}"/>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259755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96E05-9360-4351-A4A5-0CD207B9B9B1}"/>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3" name="Footer Placeholder 2">
            <a:extLst>
              <a:ext uri="{FF2B5EF4-FFF2-40B4-BE49-F238E27FC236}">
                <a16:creationId xmlns:a16="http://schemas.microsoft.com/office/drawing/2014/main" id="{B1C81509-AA97-4583-BE2C-B150B8194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BDE81-DD5E-4A95-B8A6-9F3AFAE8F023}"/>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238964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8FCA-B5F6-4C11-9C37-19F9C1AE6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1479A8-8078-4D7F-A5C4-C1679598D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140109-5027-4213-AB74-4E175AF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7467F-5ED2-4565-9F0C-76A799F9AC38}"/>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6" name="Footer Placeholder 5">
            <a:extLst>
              <a:ext uri="{FF2B5EF4-FFF2-40B4-BE49-F238E27FC236}">
                <a16:creationId xmlns:a16="http://schemas.microsoft.com/office/drawing/2014/main" id="{65F61B9E-B7C5-428F-B405-B7A4F5595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29BAC-F58B-4ECD-A9EB-0791AC295902}"/>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35421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2AF5-9F4F-4D08-A3C5-53DD74632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20DCF4-95A5-4BB1-85CE-D82422394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9C4AEB-63C6-420E-A61B-EA2DBF8EF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4BFDC-48F1-4951-B3B1-F306A6CFAB7B}"/>
              </a:ext>
            </a:extLst>
          </p:cNvPr>
          <p:cNvSpPr>
            <a:spLocks noGrp="1"/>
          </p:cNvSpPr>
          <p:nvPr>
            <p:ph type="dt" sz="half" idx="10"/>
          </p:nvPr>
        </p:nvSpPr>
        <p:spPr/>
        <p:txBody>
          <a:bodyPr/>
          <a:lstStyle/>
          <a:p>
            <a:fld id="{CFEF54E4-C9BB-46BA-8208-D6EF2FA64115}" type="datetimeFigureOut">
              <a:rPr lang="en-US" smtClean="0"/>
              <a:t>5/18/2020</a:t>
            </a:fld>
            <a:endParaRPr lang="en-US"/>
          </a:p>
        </p:txBody>
      </p:sp>
      <p:sp>
        <p:nvSpPr>
          <p:cNvPr id="6" name="Footer Placeholder 5">
            <a:extLst>
              <a:ext uri="{FF2B5EF4-FFF2-40B4-BE49-F238E27FC236}">
                <a16:creationId xmlns:a16="http://schemas.microsoft.com/office/drawing/2014/main" id="{767FD23E-5A85-4399-9636-DE9B9EA2C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C66C4-4771-4A61-870F-48C40B8DF32A}"/>
              </a:ext>
            </a:extLst>
          </p:cNvPr>
          <p:cNvSpPr>
            <a:spLocks noGrp="1"/>
          </p:cNvSpPr>
          <p:nvPr>
            <p:ph type="sldNum" sz="quarter" idx="12"/>
          </p:nvPr>
        </p:nvSpPr>
        <p:spPr/>
        <p:txBody>
          <a:bodyPr/>
          <a:lstStyle/>
          <a:p>
            <a:fld id="{397690A0-6F69-487D-9538-0B20B8130ADC}" type="slidenum">
              <a:rPr lang="en-US" smtClean="0"/>
              <a:t>‹#›</a:t>
            </a:fld>
            <a:endParaRPr lang="en-US"/>
          </a:p>
        </p:txBody>
      </p:sp>
    </p:spTree>
    <p:extLst>
      <p:ext uri="{BB962C8B-B14F-4D97-AF65-F5344CB8AC3E}">
        <p14:creationId xmlns:p14="http://schemas.microsoft.com/office/powerpoint/2010/main" val="334463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6B844-3BD8-4F7A-8F1D-6EB907E6F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3396D4-235B-4B22-A16F-F64EC1B51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8F1B0-7037-445A-9365-C56A25C5C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F54E4-C9BB-46BA-8208-D6EF2FA64115}" type="datetimeFigureOut">
              <a:rPr lang="en-US" smtClean="0"/>
              <a:t>5/18/2020</a:t>
            </a:fld>
            <a:endParaRPr lang="en-US"/>
          </a:p>
        </p:txBody>
      </p:sp>
      <p:sp>
        <p:nvSpPr>
          <p:cNvPr id="5" name="Footer Placeholder 4">
            <a:extLst>
              <a:ext uri="{FF2B5EF4-FFF2-40B4-BE49-F238E27FC236}">
                <a16:creationId xmlns:a16="http://schemas.microsoft.com/office/drawing/2014/main" id="{C1545CEB-CDBC-4228-B320-936A5EEAD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40824E-8575-4A3A-9C6D-1C2E3112D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690A0-6F69-487D-9538-0B20B8130ADC}" type="slidenum">
              <a:rPr lang="en-US" smtClean="0"/>
              <a:t>‹#›</a:t>
            </a:fld>
            <a:endParaRPr lang="en-US"/>
          </a:p>
        </p:txBody>
      </p:sp>
    </p:spTree>
    <p:extLst>
      <p:ext uri="{BB962C8B-B14F-4D97-AF65-F5344CB8AC3E}">
        <p14:creationId xmlns:p14="http://schemas.microsoft.com/office/powerpoint/2010/main" val="70835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0D28-1D64-4FAC-B1E8-4699166B3295}"/>
              </a:ext>
            </a:extLst>
          </p:cNvPr>
          <p:cNvSpPr>
            <a:spLocks noGrp="1"/>
          </p:cNvSpPr>
          <p:nvPr>
            <p:ph type="ctrTitle"/>
          </p:nvPr>
        </p:nvSpPr>
        <p:spPr>
          <a:xfrm>
            <a:off x="1524000" y="406400"/>
            <a:ext cx="9144000" cy="2387600"/>
          </a:xfrm>
        </p:spPr>
        <p:txBody>
          <a:bodyPr/>
          <a:lstStyle/>
          <a:p>
            <a:r>
              <a:rPr lang="en-US" dirty="0"/>
              <a:t>Stock daily return VS </a:t>
            </a:r>
            <a:r>
              <a:rPr lang="en-US" dirty="0" err="1"/>
              <a:t>DowJ</a:t>
            </a:r>
            <a:endParaRPr lang="en-US" dirty="0"/>
          </a:p>
        </p:txBody>
      </p:sp>
      <p:sp>
        <p:nvSpPr>
          <p:cNvPr id="3" name="Subtitle 2">
            <a:extLst>
              <a:ext uri="{FF2B5EF4-FFF2-40B4-BE49-F238E27FC236}">
                <a16:creationId xmlns:a16="http://schemas.microsoft.com/office/drawing/2014/main" id="{D3FF36A3-E359-4722-B8AE-982F1A62DFC6}"/>
              </a:ext>
            </a:extLst>
          </p:cNvPr>
          <p:cNvSpPr>
            <a:spLocks noGrp="1"/>
          </p:cNvSpPr>
          <p:nvPr>
            <p:ph type="subTitle" idx="1"/>
          </p:nvPr>
        </p:nvSpPr>
        <p:spPr/>
        <p:txBody>
          <a:bodyPr/>
          <a:lstStyle/>
          <a:p>
            <a:r>
              <a:rPr lang="en-US" dirty="0"/>
              <a:t>By Yang Xiao</a:t>
            </a:r>
          </a:p>
          <a:p>
            <a:endParaRPr lang="en-US" dirty="0"/>
          </a:p>
        </p:txBody>
      </p:sp>
    </p:spTree>
    <p:extLst>
      <p:ext uri="{BB962C8B-B14F-4D97-AF65-F5344CB8AC3E}">
        <p14:creationId xmlns:p14="http://schemas.microsoft.com/office/powerpoint/2010/main" val="24975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279A-B68F-4203-9E5C-E86EF79228E4}"/>
              </a:ext>
            </a:extLst>
          </p:cNvPr>
          <p:cNvSpPr>
            <a:spLocks noGrp="1"/>
          </p:cNvSpPr>
          <p:nvPr>
            <p:ph type="title"/>
          </p:nvPr>
        </p:nvSpPr>
        <p:spPr/>
        <p:txBody>
          <a:bodyPr/>
          <a:lstStyle/>
          <a:p>
            <a:r>
              <a:rPr lang="en-US" dirty="0"/>
              <a:t>1.Nature and shape of data.</a:t>
            </a:r>
          </a:p>
        </p:txBody>
      </p:sp>
      <p:pic>
        <p:nvPicPr>
          <p:cNvPr id="6" name="Content Placeholder 5" descr="A screenshot of a cell phone&#10;&#10;Description automatically generated">
            <a:extLst>
              <a:ext uri="{FF2B5EF4-FFF2-40B4-BE49-F238E27FC236}">
                <a16:creationId xmlns:a16="http://schemas.microsoft.com/office/drawing/2014/main" id="{FE5DE17B-06ED-4057-9D1C-AA33086112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7470" y="2208027"/>
            <a:ext cx="4363059" cy="2657846"/>
          </a:xfrm>
        </p:spPr>
      </p:pic>
      <p:pic>
        <p:nvPicPr>
          <p:cNvPr id="8" name="Content Placeholder 7" descr="A picture containing clock&#10;&#10;Description automatically generated">
            <a:extLst>
              <a:ext uri="{FF2B5EF4-FFF2-40B4-BE49-F238E27FC236}">
                <a16:creationId xmlns:a16="http://schemas.microsoft.com/office/drawing/2014/main" id="{6F1183CB-F185-4377-9B59-ABC34DFAD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01957" y="2100077"/>
            <a:ext cx="4363059" cy="2657846"/>
          </a:xfrm>
        </p:spPr>
      </p:pic>
      <p:sp>
        <p:nvSpPr>
          <p:cNvPr id="9" name="Title 1">
            <a:extLst>
              <a:ext uri="{FF2B5EF4-FFF2-40B4-BE49-F238E27FC236}">
                <a16:creationId xmlns:a16="http://schemas.microsoft.com/office/drawing/2014/main" id="{2FE00853-093D-47D4-A040-E5A5CEAD609B}"/>
              </a:ext>
            </a:extLst>
          </p:cNvPr>
          <p:cNvSpPr txBox="1">
            <a:spLocks/>
          </p:cNvSpPr>
          <p:nvPr/>
        </p:nvSpPr>
        <p:spPr>
          <a:xfrm>
            <a:off x="1088254" y="4757923"/>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sz="1500" dirty="0"/>
              <a:t>Datasets has 41 variables consisting of 17 ETFs (2 stock index ETFs – SPY and DIA, 10 sector ETFs – XLK, XLE, XLB, XLI, XLY, XLP, XLF, XLV, XLU and IYR in sectors like Information Technology and Financial, etc., and 5 non-equity ETFs – TLT for treasury, USO for oil, GLD for gold, UUP for currency and HYG for bond) and 24 equities (AAPL, T, FB, XOM, DD, CAT, AMZN, HLT, WMT, JPM, CVS, ED, </a:t>
            </a:r>
            <a:r>
              <a:rPr lang="en-US" sz="1500" dirty="0" err="1"/>
              <a:t>CBRE,etc</a:t>
            </a:r>
            <a:r>
              <a:rPr lang="en-US" sz="1500" dirty="0"/>
              <a:t> in 11 sectors, respectively, such as Energy, Materials and Industrials, etc.) from 01/02/2018 to 04/30/2020 total 586 records. Response variable is DOW J index. From the boxplot and histogram, all data are concentrated on around 0.</a:t>
            </a:r>
          </a:p>
          <a:p>
            <a:endParaRPr lang="en-US" dirty="0"/>
          </a:p>
        </p:txBody>
      </p:sp>
    </p:spTree>
    <p:extLst>
      <p:ext uri="{BB962C8B-B14F-4D97-AF65-F5344CB8AC3E}">
        <p14:creationId xmlns:p14="http://schemas.microsoft.com/office/powerpoint/2010/main" val="108435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B310-639E-4414-8B4D-34BA28516D23}"/>
              </a:ext>
            </a:extLst>
          </p:cNvPr>
          <p:cNvSpPr>
            <a:spLocks noGrp="1"/>
          </p:cNvSpPr>
          <p:nvPr>
            <p:ph type="title"/>
          </p:nvPr>
        </p:nvSpPr>
        <p:spPr>
          <a:xfrm>
            <a:off x="839788" y="365125"/>
            <a:ext cx="10515600" cy="897145"/>
          </a:xfrm>
        </p:spPr>
        <p:txBody>
          <a:bodyPr/>
          <a:lstStyle/>
          <a:p>
            <a:r>
              <a:rPr lang="en-US" dirty="0"/>
              <a:t>2. side-by-side boxplot</a:t>
            </a:r>
          </a:p>
        </p:txBody>
      </p:sp>
      <p:sp>
        <p:nvSpPr>
          <p:cNvPr id="3" name="Text Placeholder 2">
            <a:extLst>
              <a:ext uri="{FF2B5EF4-FFF2-40B4-BE49-F238E27FC236}">
                <a16:creationId xmlns:a16="http://schemas.microsoft.com/office/drawing/2014/main" id="{DE2449CF-F0B2-410D-BCF9-9FFF9A39A769}"/>
              </a:ext>
            </a:extLst>
          </p:cNvPr>
          <p:cNvSpPr>
            <a:spLocks noGrp="1"/>
          </p:cNvSpPr>
          <p:nvPr>
            <p:ph type="body" idx="1"/>
          </p:nvPr>
        </p:nvSpPr>
        <p:spPr>
          <a:xfrm>
            <a:off x="581371" y="1152940"/>
            <a:ext cx="5157787" cy="437322"/>
          </a:xfrm>
        </p:spPr>
        <p:txBody>
          <a:bodyPr>
            <a:normAutofit/>
          </a:bodyPr>
          <a:lstStyle/>
          <a:p>
            <a:r>
              <a:rPr lang="en-US" sz="2000" dirty="0"/>
              <a:t>Random forest: training vs testing</a:t>
            </a:r>
          </a:p>
        </p:txBody>
      </p:sp>
      <p:pic>
        <p:nvPicPr>
          <p:cNvPr id="8" name="Content Placeholder 7">
            <a:extLst>
              <a:ext uri="{FF2B5EF4-FFF2-40B4-BE49-F238E27FC236}">
                <a16:creationId xmlns:a16="http://schemas.microsoft.com/office/drawing/2014/main" id="{2C1DB533-D1EC-4A69-9723-8E503D6025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6504" y="1598132"/>
            <a:ext cx="4513732" cy="2519570"/>
          </a:xfrm>
        </p:spPr>
      </p:pic>
      <p:sp>
        <p:nvSpPr>
          <p:cNvPr id="5" name="Text Placeholder 4">
            <a:extLst>
              <a:ext uri="{FF2B5EF4-FFF2-40B4-BE49-F238E27FC236}">
                <a16:creationId xmlns:a16="http://schemas.microsoft.com/office/drawing/2014/main" id="{188F0345-979C-46DF-955E-776181543C84}"/>
              </a:ext>
            </a:extLst>
          </p:cNvPr>
          <p:cNvSpPr>
            <a:spLocks noGrp="1"/>
          </p:cNvSpPr>
          <p:nvPr>
            <p:ph type="body" sz="quarter" idx="3"/>
          </p:nvPr>
        </p:nvSpPr>
        <p:spPr>
          <a:xfrm>
            <a:off x="6096000" y="1202222"/>
            <a:ext cx="5183188" cy="388040"/>
          </a:xfrm>
        </p:spPr>
        <p:txBody>
          <a:bodyPr>
            <a:normAutofit/>
          </a:bodyPr>
          <a:lstStyle/>
          <a:p>
            <a:r>
              <a:rPr lang="en-US" sz="2000" dirty="0"/>
              <a:t>Elastic-net :training vs testing</a:t>
            </a:r>
          </a:p>
        </p:txBody>
      </p:sp>
      <p:pic>
        <p:nvPicPr>
          <p:cNvPr id="10" name="Content Placeholder 9" descr="A picture containing screenshot&#10;&#10;Description automatically generated">
            <a:extLst>
              <a:ext uri="{FF2B5EF4-FFF2-40B4-BE49-F238E27FC236}">
                <a16:creationId xmlns:a16="http://schemas.microsoft.com/office/drawing/2014/main" id="{74A96C7C-BAB3-4C39-8F45-F828F3C3351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5999" y="1598132"/>
            <a:ext cx="4887043" cy="2417278"/>
          </a:xfrm>
        </p:spPr>
      </p:pic>
      <p:sp>
        <p:nvSpPr>
          <p:cNvPr id="11" name="Text Placeholder 2">
            <a:extLst>
              <a:ext uri="{FF2B5EF4-FFF2-40B4-BE49-F238E27FC236}">
                <a16:creationId xmlns:a16="http://schemas.microsoft.com/office/drawing/2014/main" id="{F98B17EF-18AD-425C-9F61-980573D69358}"/>
              </a:ext>
            </a:extLst>
          </p:cNvPr>
          <p:cNvSpPr txBox="1">
            <a:spLocks/>
          </p:cNvSpPr>
          <p:nvPr/>
        </p:nvSpPr>
        <p:spPr>
          <a:xfrm>
            <a:off x="581370" y="3766931"/>
            <a:ext cx="5157787" cy="43732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Ridge regression: training vs testing</a:t>
            </a:r>
          </a:p>
        </p:txBody>
      </p:sp>
      <p:pic>
        <p:nvPicPr>
          <p:cNvPr id="13" name="Picture 12" descr="A picture containing screenshot&#10;&#10;Description automatically generated">
            <a:extLst>
              <a:ext uri="{FF2B5EF4-FFF2-40B4-BE49-F238E27FC236}">
                <a16:creationId xmlns:a16="http://schemas.microsoft.com/office/drawing/2014/main" id="{5E26D5CC-4955-4749-95D0-AE00BA7417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597" y="4338430"/>
            <a:ext cx="4363059" cy="2519570"/>
          </a:xfrm>
          <a:prstGeom prst="rect">
            <a:avLst/>
          </a:prstGeom>
        </p:spPr>
      </p:pic>
      <p:sp>
        <p:nvSpPr>
          <p:cNvPr id="14" name="Text Placeholder 2">
            <a:extLst>
              <a:ext uri="{FF2B5EF4-FFF2-40B4-BE49-F238E27FC236}">
                <a16:creationId xmlns:a16="http://schemas.microsoft.com/office/drawing/2014/main" id="{7B7462A5-DFDD-4224-97E9-0E1053835865}"/>
              </a:ext>
            </a:extLst>
          </p:cNvPr>
          <p:cNvSpPr txBox="1">
            <a:spLocks/>
          </p:cNvSpPr>
          <p:nvPr/>
        </p:nvSpPr>
        <p:spPr>
          <a:xfrm>
            <a:off x="5960628" y="3764446"/>
            <a:ext cx="5157787" cy="43732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Lasso regression: training vs testing</a:t>
            </a:r>
          </a:p>
        </p:txBody>
      </p:sp>
      <p:pic>
        <p:nvPicPr>
          <p:cNvPr id="16" name="Picture 15" descr="A picture containing screenshot&#10;&#10;Description automatically generated">
            <a:extLst>
              <a:ext uri="{FF2B5EF4-FFF2-40B4-BE49-F238E27FC236}">
                <a16:creationId xmlns:a16="http://schemas.microsoft.com/office/drawing/2014/main" id="{F27D04A0-DEF0-48D8-B918-54B43CCD3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214191"/>
            <a:ext cx="4714600" cy="2603637"/>
          </a:xfrm>
          <a:prstGeom prst="rect">
            <a:avLst/>
          </a:prstGeom>
        </p:spPr>
      </p:pic>
    </p:spTree>
    <p:extLst>
      <p:ext uri="{BB962C8B-B14F-4D97-AF65-F5344CB8AC3E}">
        <p14:creationId xmlns:p14="http://schemas.microsoft.com/office/powerpoint/2010/main" val="172479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4CF5-956E-4DF8-AF17-AB7B5051F831}"/>
              </a:ext>
            </a:extLst>
          </p:cNvPr>
          <p:cNvSpPr>
            <a:spLocks noGrp="1"/>
          </p:cNvSpPr>
          <p:nvPr>
            <p:ph type="title"/>
          </p:nvPr>
        </p:nvSpPr>
        <p:spPr>
          <a:xfrm>
            <a:off x="838200" y="365126"/>
            <a:ext cx="10515600" cy="509518"/>
          </a:xfrm>
        </p:spPr>
        <p:txBody>
          <a:bodyPr>
            <a:normAutofit fontScale="90000"/>
          </a:bodyPr>
          <a:lstStyle/>
          <a:p>
            <a:r>
              <a:rPr lang="en-US" dirty="0"/>
              <a:t>3. 10-fold CV curves</a:t>
            </a:r>
          </a:p>
        </p:txBody>
      </p:sp>
      <p:pic>
        <p:nvPicPr>
          <p:cNvPr id="5" name="Content Placeholder 4" descr="A screenshot of a map&#10;&#10;Description automatically generated">
            <a:extLst>
              <a:ext uri="{FF2B5EF4-FFF2-40B4-BE49-F238E27FC236}">
                <a16:creationId xmlns:a16="http://schemas.microsoft.com/office/drawing/2014/main" id="{FAE06447-F8CB-4FCC-B34A-50C9C680C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4" y="874644"/>
            <a:ext cx="9077791" cy="5618230"/>
          </a:xfrm>
        </p:spPr>
      </p:pic>
    </p:spTree>
    <p:extLst>
      <p:ext uri="{BB962C8B-B14F-4D97-AF65-F5344CB8AC3E}">
        <p14:creationId xmlns:p14="http://schemas.microsoft.com/office/powerpoint/2010/main" val="2056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B310-639E-4414-8B4D-34BA28516D23}"/>
              </a:ext>
            </a:extLst>
          </p:cNvPr>
          <p:cNvSpPr>
            <a:spLocks noGrp="1"/>
          </p:cNvSpPr>
          <p:nvPr>
            <p:ph type="title"/>
          </p:nvPr>
        </p:nvSpPr>
        <p:spPr>
          <a:xfrm>
            <a:off x="839788" y="365125"/>
            <a:ext cx="10515600" cy="897145"/>
          </a:xfrm>
        </p:spPr>
        <p:txBody>
          <a:bodyPr/>
          <a:lstStyle/>
          <a:p>
            <a:r>
              <a:rPr lang="en-US" dirty="0"/>
              <a:t>4. side-by-side residual boxplot</a:t>
            </a:r>
            <a:r>
              <a:rPr lang="en-US" sz="2000" dirty="0"/>
              <a:t>(I will comment these in video)</a:t>
            </a:r>
            <a:endParaRPr lang="en-US" dirty="0"/>
          </a:p>
        </p:txBody>
      </p:sp>
      <p:sp>
        <p:nvSpPr>
          <p:cNvPr id="3" name="Text Placeholder 2">
            <a:extLst>
              <a:ext uri="{FF2B5EF4-FFF2-40B4-BE49-F238E27FC236}">
                <a16:creationId xmlns:a16="http://schemas.microsoft.com/office/drawing/2014/main" id="{DE2449CF-F0B2-410D-BCF9-9FFF9A39A769}"/>
              </a:ext>
            </a:extLst>
          </p:cNvPr>
          <p:cNvSpPr>
            <a:spLocks noGrp="1"/>
          </p:cNvSpPr>
          <p:nvPr>
            <p:ph type="body" idx="1"/>
          </p:nvPr>
        </p:nvSpPr>
        <p:spPr>
          <a:xfrm>
            <a:off x="581371" y="1152940"/>
            <a:ext cx="5157787" cy="437322"/>
          </a:xfrm>
        </p:spPr>
        <p:txBody>
          <a:bodyPr>
            <a:normAutofit/>
          </a:bodyPr>
          <a:lstStyle/>
          <a:p>
            <a:r>
              <a:rPr lang="en-US" sz="2000" dirty="0"/>
              <a:t>Random forest: testing vs training</a:t>
            </a:r>
          </a:p>
        </p:txBody>
      </p:sp>
      <p:sp>
        <p:nvSpPr>
          <p:cNvPr id="5" name="Text Placeholder 4">
            <a:extLst>
              <a:ext uri="{FF2B5EF4-FFF2-40B4-BE49-F238E27FC236}">
                <a16:creationId xmlns:a16="http://schemas.microsoft.com/office/drawing/2014/main" id="{188F0345-979C-46DF-955E-776181543C84}"/>
              </a:ext>
            </a:extLst>
          </p:cNvPr>
          <p:cNvSpPr>
            <a:spLocks noGrp="1"/>
          </p:cNvSpPr>
          <p:nvPr>
            <p:ph type="body" sz="quarter" idx="3"/>
          </p:nvPr>
        </p:nvSpPr>
        <p:spPr>
          <a:xfrm>
            <a:off x="6096000" y="1202222"/>
            <a:ext cx="5183188" cy="388040"/>
          </a:xfrm>
        </p:spPr>
        <p:txBody>
          <a:bodyPr>
            <a:normAutofit/>
          </a:bodyPr>
          <a:lstStyle/>
          <a:p>
            <a:r>
              <a:rPr lang="en-US" sz="2000" dirty="0"/>
              <a:t>Elastic-net :testing vs training</a:t>
            </a:r>
          </a:p>
        </p:txBody>
      </p:sp>
      <p:sp>
        <p:nvSpPr>
          <p:cNvPr id="11" name="Text Placeholder 2">
            <a:extLst>
              <a:ext uri="{FF2B5EF4-FFF2-40B4-BE49-F238E27FC236}">
                <a16:creationId xmlns:a16="http://schemas.microsoft.com/office/drawing/2014/main" id="{F98B17EF-18AD-425C-9F61-980573D69358}"/>
              </a:ext>
            </a:extLst>
          </p:cNvPr>
          <p:cNvSpPr txBox="1">
            <a:spLocks/>
          </p:cNvSpPr>
          <p:nvPr/>
        </p:nvSpPr>
        <p:spPr>
          <a:xfrm>
            <a:off x="581370" y="3766931"/>
            <a:ext cx="5157787" cy="43732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Ridge regression: testing vs training</a:t>
            </a:r>
          </a:p>
        </p:txBody>
      </p:sp>
      <p:sp>
        <p:nvSpPr>
          <p:cNvPr id="14" name="Text Placeholder 2">
            <a:extLst>
              <a:ext uri="{FF2B5EF4-FFF2-40B4-BE49-F238E27FC236}">
                <a16:creationId xmlns:a16="http://schemas.microsoft.com/office/drawing/2014/main" id="{7B7462A5-DFDD-4224-97E9-0E1053835865}"/>
              </a:ext>
            </a:extLst>
          </p:cNvPr>
          <p:cNvSpPr txBox="1">
            <a:spLocks/>
          </p:cNvSpPr>
          <p:nvPr/>
        </p:nvSpPr>
        <p:spPr>
          <a:xfrm>
            <a:off x="6121401" y="3744568"/>
            <a:ext cx="5157787" cy="43732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Lasso regression: testing vs training</a:t>
            </a:r>
          </a:p>
        </p:txBody>
      </p:sp>
      <p:pic>
        <p:nvPicPr>
          <p:cNvPr id="9" name="Picture 8" descr="A picture containing clock&#10;&#10;Description automatically generated">
            <a:extLst>
              <a:ext uri="{FF2B5EF4-FFF2-40B4-BE49-F238E27FC236}">
                <a16:creationId xmlns:a16="http://schemas.microsoft.com/office/drawing/2014/main" id="{027F741A-3B35-4ADC-9C1B-1725359E8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04" y="4214191"/>
            <a:ext cx="4513732" cy="2336615"/>
          </a:xfrm>
          <a:prstGeom prst="rect">
            <a:avLst/>
          </a:prstGeom>
        </p:spPr>
      </p:pic>
      <p:pic>
        <p:nvPicPr>
          <p:cNvPr id="15" name="Picture 14" descr="A screenshot of a video game&#10;&#10;Description automatically generated">
            <a:extLst>
              <a:ext uri="{FF2B5EF4-FFF2-40B4-BE49-F238E27FC236}">
                <a16:creationId xmlns:a16="http://schemas.microsoft.com/office/drawing/2014/main" id="{FC259460-B27E-4814-A91F-17C349FA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319" y="4214191"/>
            <a:ext cx="4690404" cy="2428072"/>
          </a:xfrm>
          <a:prstGeom prst="rect">
            <a:avLst/>
          </a:prstGeom>
        </p:spPr>
      </p:pic>
      <p:pic>
        <p:nvPicPr>
          <p:cNvPr id="20" name="Content Placeholder 19" descr="A screenshot of a cell phone&#10;&#10;Description automatically generated">
            <a:extLst>
              <a:ext uri="{FF2B5EF4-FFF2-40B4-BE49-F238E27FC236}">
                <a16:creationId xmlns:a16="http://schemas.microsoft.com/office/drawing/2014/main" id="{11B5AD68-58CE-4238-B545-E52BE5F55A13}"/>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92638" y="1590262"/>
            <a:ext cx="4592085" cy="2260205"/>
          </a:xfrm>
        </p:spPr>
      </p:pic>
      <p:pic>
        <p:nvPicPr>
          <p:cNvPr id="24" name="Content Placeholder 23" descr="A screenshot of a video game&#10;&#10;Description automatically generated">
            <a:extLst>
              <a:ext uri="{FF2B5EF4-FFF2-40B4-BE49-F238E27FC236}">
                <a16:creationId xmlns:a16="http://schemas.microsoft.com/office/drawing/2014/main" id="{AC164E91-2601-4284-9A59-8AA2C318CE7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05170" y="1590262"/>
            <a:ext cx="4355066" cy="2295937"/>
          </a:xfrm>
        </p:spPr>
      </p:pic>
    </p:spTree>
    <p:extLst>
      <p:ext uri="{BB962C8B-B14F-4D97-AF65-F5344CB8AC3E}">
        <p14:creationId xmlns:p14="http://schemas.microsoft.com/office/powerpoint/2010/main" val="130692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17BC-9709-47D5-A08A-33B3843505F2}"/>
              </a:ext>
            </a:extLst>
          </p:cNvPr>
          <p:cNvSpPr>
            <a:spLocks noGrp="1"/>
          </p:cNvSpPr>
          <p:nvPr>
            <p:ph type="title"/>
          </p:nvPr>
        </p:nvSpPr>
        <p:spPr>
          <a:xfrm>
            <a:off x="838200" y="365125"/>
            <a:ext cx="10515600" cy="708301"/>
          </a:xfrm>
        </p:spPr>
        <p:txBody>
          <a:bodyPr/>
          <a:lstStyle/>
          <a:p>
            <a:r>
              <a:rPr lang="en-US" dirty="0"/>
              <a:t>5.Barplots with bootstrap</a:t>
            </a:r>
            <a:r>
              <a:rPr lang="en-US" sz="2000" dirty="0">
                <a:solidFill>
                  <a:prstClr val="black"/>
                </a:solidFill>
              </a:rPr>
              <a:t> (I will do comment on this page in video)</a:t>
            </a:r>
            <a:endParaRPr lang="en-US" dirty="0"/>
          </a:p>
        </p:txBody>
      </p:sp>
      <p:pic>
        <p:nvPicPr>
          <p:cNvPr id="8" name="Content Placeholder 7">
            <a:extLst>
              <a:ext uri="{FF2B5EF4-FFF2-40B4-BE49-F238E27FC236}">
                <a16:creationId xmlns:a16="http://schemas.microsoft.com/office/drawing/2014/main" id="{D1655CE6-9DF8-42BB-A666-37DF76D6F74D}"/>
              </a:ext>
            </a:extLst>
          </p:cNvPr>
          <p:cNvPicPr>
            <a:picLocks noGrp="1" noChangeAspect="1"/>
          </p:cNvPicPr>
          <p:nvPr>
            <p:ph idx="1"/>
          </p:nvPr>
        </p:nvPicPr>
        <p:blipFill>
          <a:blip r:embed="rId2"/>
          <a:stretch>
            <a:fillRect/>
          </a:stretch>
        </p:blipFill>
        <p:spPr>
          <a:xfrm>
            <a:off x="626166" y="993775"/>
            <a:ext cx="10727634" cy="5784850"/>
          </a:xfrm>
          <a:prstGeom prst="rect">
            <a:avLst/>
          </a:prstGeom>
        </p:spPr>
      </p:pic>
    </p:spTree>
    <p:extLst>
      <p:ext uri="{BB962C8B-B14F-4D97-AF65-F5344CB8AC3E}">
        <p14:creationId xmlns:p14="http://schemas.microsoft.com/office/powerpoint/2010/main" val="239594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CD3C-4349-41E6-AC2D-EBFA02265BB6}"/>
              </a:ext>
            </a:extLst>
          </p:cNvPr>
          <p:cNvSpPr>
            <a:spLocks noGrp="1"/>
          </p:cNvSpPr>
          <p:nvPr>
            <p:ph type="title"/>
          </p:nvPr>
        </p:nvSpPr>
        <p:spPr>
          <a:xfrm>
            <a:off x="838200" y="365126"/>
            <a:ext cx="10515600" cy="478254"/>
          </a:xfrm>
        </p:spPr>
        <p:txBody>
          <a:bodyPr>
            <a:normAutofit fontScale="90000"/>
          </a:bodyPr>
          <a:lstStyle/>
          <a:p>
            <a:r>
              <a:rPr lang="en-US" dirty="0"/>
              <a:t>6.Time and summary</a:t>
            </a:r>
          </a:p>
        </p:txBody>
      </p:sp>
      <p:sp>
        <p:nvSpPr>
          <p:cNvPr id="3" name="Content Placeholder 2">
            <a:extLst>
              <a:ext uri="{FF2B5EF4-FFF2-40B4-BE49-F238E27FC236}">
                <a16:creationId xmlns:a16="http://schemas.microsoft.com/office/drawing/2014/main" id="{382B9571-83B4-406F-87C3-1770BB53141C}"/>
              </a:ext>
            </a:extLst>
          </p:cNvPr>
          <p:cNvSpPr>
            <a:spLocks noGrp="1"/>
          </p:cNvSpPr>
          <p:nvPr>
            <p:ph idx="1"/>
          </p:nvPr>
        </p:nvSpPr>
        <p:spPr>
          <a:xfrm>
            <a:off x="838200" y="923278"/>
            <a:ext cx="10515600" cy="5442011"/>
          </a:xfrm>
        </p:spPr>
        <p:txBody>
          <a:bodyPr>
            <a:normAutofit/>
          </a:bodyPr>
          <a:lstStyle/>
          <a:p>
            <a:pPr marL="0" indent="0">
              <a:buNone/>
            </a:pPr>
            <a:r>
              <a:rPr lang="en-US" sz="2000" dirty="0"/>
              <a:t>Ridge regression running time:15.796660 </a:t>
            </a:r>
          </a:p>
          <a:p>
            <a:pPr marL="0" indent="0">
              <a:buNone/>
            </a:pPr>
            <a:r>
              <a:rPr lang="en-US" sz="2000" dirty="0"/>
              <a:t>Lasso regression running time:8.785736 </a:t>
            </a:r>
          </a:p>
          <a:p>
            <a:pPr marL="0" indent="0">
              <a:buNone/>
            </a:pPr>
            <a:r>
              <a:rPr lang="en-US" sz="2000" dirty="0"/>
              <a:t>El regression running time:11.161375 </a:t>
            </a:r>
          </a:p>
          <a:p>
            <a:pPr marL="0" indent="0">
              <a:buNone/>
            </a:pPr>
            <a:r>
              <a:rPr lang="en-US" sz="2000" dirty="0"/>
              <a:t>Random forest running time:169.072106 </a:t>
            </a:r>
          </a:p>
          <a:p>
            <a:pPr marL="0" indent="0">
              <a:buNone/>
            </a:pPr>
            <a:endParaRPr lang="en-US" sz="2000" dirty="0"/>
          </a:p>
          <a:p>
            <a:pPr marL="0" indent="0">
              <a:buNone/>
            </a:pPr>
            <a:r>
              <a:rPr lang="en-US" sz="2000" dirty="0"/>
              <a:t>Summary:</a:t>
            </a:r>
          </a:p>
          <a:p>
            <a:pPr marL="0" indent="0">
              <a:lnSpc>
                <a:spcPct val="150000"/>
              </a:lnSpc>
              <a:buNone/>
            </a:pPr>
            <a:r>
              <a:rPr lang="en-US" sz="2000" dirty="0"/>
              <a:t>For running time, RF consumes more time than the other three since my predictors have truly linear </a:t>
            </a:r>
          </a:p>
          <a:p>
            <a:pPr marL="0" indent="0">
              <a:lnSpc>
                <a:spcPct val="150000"/>
              </a:lnSpc>
              <a:buNone/>
            </a:pPr>
            <a:r>
              <a:rPr lang="en-US" sz="2000" dirty="0"/>
              <a:t>relationship with response variable. Some main field stocks and DOWJ. Ridge needs more time than Lasso, since Ridge do norm2 as penalty and Lasso do norm1 as penalty , more or less ,  norm2 will occupy more CPU than norm1, the output is what I expected before running code.</a:t>
            </a:r>
          </a:p>
        </p:txBody>
      </p:sp>
    </p:spTree>
    <p:extLst>
      <p:ext uri="{BB962C8B-B14F-4D97-AF65-F5344CB8AC3E}">
        <p14:creationId xmlns:p14="http://schemas.microsoft.com/office/powerpoint/2010/main" val="176386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355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Stock daily return VS DowJ</vt:lpstr>
      <vt:lpstr>1.Nature and shape of data.</vt:lpstr>
      <vt:lpstr>2. side-by-side boxplot</vt:lpstr>
      <vt:lpstr>3. 10-fold CV curves</vt:lpstr>
      <vt:lpstr>4. side-by-side residual boxplot(I will comment these in video)</vt:lpstr>
      <vt:lpstr>5.Barplots with bootstrap (I will do comment on this page in video)</vt:lpstr>
      <vt:lpstr>6.Time and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daily return VS DowJ</dc:title>
  <dc:creator>Yang Xiao</dc:creator>
  <cp:lastModifiedBy>Yang Xiao</cp:lastModifiedBy>
  <cp:revision>9</cp:revision>
  <dcterms:created xsi:type="dcterms:W3CDTF">2020-05-18T16:52:49Z</dcterms:created>
  <dcterms:modified xsi:type="dcterms:W3CDTF">2020-05-18T23:26:02Z</dcterms:modified>
</cp:coreProperties>
</file>