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7AF7EB-E242-4D19-B0B5-97E3144946CB}">
  <a:tblStyle styleId="{F27AF7EB-E242-4D19-B0B5-97E3144946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a20d59e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a20d59e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6113b793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6113b793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a20d59e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a20d59e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6113b793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6113b793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a20d59e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a20d59e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a20d59e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a20d59e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6113b793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6113b793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a16d6d1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a16d6d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6113b793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6113b793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6113b79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6113b79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113b793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113b793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6113b793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6113b793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6113b793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6113b793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orbes.com/sites/thomasbrewster/2019/03/27/millions-are-being-lost-to-apple-pay-fraudwill-apple-card-come-to-the-rescue/?sh=5ef7d46f622f" TargetMode="External"/><Relationship Id="rId4" Type="http://schemas.openxmlformats.org/officeDocument/2006/relationships/hyperlink" Target="https://www.prnewswire.com/news-releases/study-digital-payments-fraud-surges-during-pandemic-301155991.html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106700" y="1074975"/>
            <a:ext cx="6930600" cy="28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Fraud detection models and trust level validation in MMT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44"/>
              <a:t>Xi He and Yangxin Fan</a:t>
            </a:r>
            <a:endParaRPr b="0" sz="2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663925" y="32346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05/17/2021</a:t>
            </a:r>
            <a:endParaRPr sz="18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152775" y="704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Trust 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235825" y="1748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en" sz="1600">
                <a:solidFill>
                  <a:srgbClr val="1A1A1A"/>
                </a:solidFill>
              </a:rPr>
              <a:t>The distribution of trust level </a:t>
            </a:r>
            <a:r>
              <a:rPr lang="en" sz="1600">
                <a:solidFill>
                  <a:srgbClr val="1A1A1A"/>
                </a:solidFill>
              </a:rPr>
              <a:t>prediction is</a:t>
            </a:r>
            <a:r>
              <a:rPr lang="en" sz="1600">
                <a:solidFill>
                  <a:srgbClr val="1A1A1A"/>
                </a:solidFill>
              </a:rPr>
              <a:t> </a:t>
            </a:r>
            <a:r>
              <a:rPr lang="en" sz="1600">
                <a:solidFill>
                  <a:srgbClr val="1A1A1A"/>
                </a:solidFill>
              </a:rPr>
              <a:t>skewed</a:t>
            </a:r>
            <a:endParaRPr sz="1600">
              <a:solidFill>
                <a:srgbClr val="1A1A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en" sz="1600">
                <a:solidFill>
                  <a:srgbClr val="1A1A1A"/>
                </a:solidFill>
              </a:rPr>
              <a:t>Using ensemble method to improve prediction accuracy: combine the results from random forest, adaboost, gradient boost together. 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358" name="Google Shape;358;p22"/>
          <p:cNvGraphicFramePr/>
          <p:nvPr/>
        </p:nvGraphicFramePr>
        <p:xfrm>
          <a:off x="537700" y="2887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{F27AF7EB-E242-4D19-B0B5-97E3144946CB}</a:tableStyleId>
              </a:tblPr>
              <a:tblGrid>
                <a:gridCol w="1541550"/>
                <a:gridCol w="1541550"/>
                <a:gridCol w="1541550"/>
                <a:gridCol w="1541550"/>
                <a:gridCol w="1541550"/>
              </a:tblGrid>
              <a:tr h="58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Combined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Trust Level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Level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Level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Level 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1+2+3=</a:t>
                      </a: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Trust level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Level </a:t>
                      </a:r>
                      <a:r>
                        <a:rPr lang="en"/>
                        <a:t>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Level 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Level 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5+3+5=</a:t>
                      </a: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Trust level 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22"/>
          <p:cNvSpPr txBox="1"/>
          <p:nvPr/>
        </p:nvSpPr>
        <p:spPr>
          <a:xfrm>
            <a:off x="4365500" y="264800"/>
            <a:ext cx="343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3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&lt;=combined value &lt;=3</a:t>
            </a:r>
            <a:endParaRPr sz="1300">
              <a:solidFill>
                <a:srgbClr val="1A1A1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3&lt;combined value &lt;=6</a:t>
            </a:r>
            <a:endParaRPr sz="1300">
              <a:solidFill>
                <a:srgbClr val="1A1A1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6&lt;combined value &lt;=9</a:t>
            </a:r>
            <a:endParaRPr sz="1300">
              <a:solidFill>
                <a:srgbClr val="1A1A1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9&lt;combined value &lt;=12</a:t>
            </a:r>
            <a:endParaRPr sz="1300">
              <a:solidFill>
                <a:srgbClr val="1A1A1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12&lt;combined value &lt;=15</a:t>
            </a:r>
            <a:endParaRPr sz="1300">
              <a:solidFill>
                <a:srgbClr val="1A1A1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7710000" y="264788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7710000" y="598563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7710000" y="998763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7710000" y="1398963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710000" y="1743075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5" name="Google Shape;365;p22"/>
          <p:cNvCxnSpPr/>
          <p:nvPr/>
        </p:nvCxnSpPr>
        <p:spPr>
          <a:xfrm>
            <a:off x="6901525" y="448450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2"/>
          <p:cNvCxnSpPr/>
          <p:nvPr/>
        </p:nvCxnSpPr>
        <p:spPr>
          <a:xfrm>
            <a:off x="6901525" y="798675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2"/>
          <p:cNvCxnSpPr/>
          <p:nvPr/>
        </p:nvCxnSpPr>
        <p:spPr>
          <a:xfrm>
            <a:off x="6901525" y="1165250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2"/>
          <p:cNvCxnSpPr/>
          <p:nvPr/>
        </p:nvCxnSpPr>
        <p:spPr>
          <a:xfrm>
            <a:off x="6901525" y="1514100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2"/>
          <p:cNvCxnSpPr/>
          <p:nvPr/>
        </p:nvCxnSpPr>
        <p:spPr>
          <a:xfrm>
            <a:off x="6901525" y="1943175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0" name="Google Shape;3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450" y="4244950"/>
            <a:ext cx="898550" cy="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r>
              <a:rPr lang="en"/>
              <a:t> </a:t>
            </a:r>
            <a:endParaRPr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406075" y="1197675"/>
            <a:ext cx="77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1: Fraud       0: Non-Fraud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Combined Trust Level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The average trust level made by three best and verified models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052"/>
            <a:ext cx="9144000" cy="2961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23"/>
          <p:cNvCxnSpPr/>
          <p:nvPr/>
        </p:nvCxnSpPr>
        <p:spPr>
          <a:xfrm>
            <a:off x="4568625" y="2465725"/>
            <a:ext cx="4535400" cy="33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service agent</a:t>
            </a:r>
            <a:endParaRPr/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11439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Font typeface="Maven Pro"/>
              <a:buChar char="●"/>
            </a:pPr>
            <a:r>
              <a:rPr b="1"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Seven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different Machine Learning algorithms for RIG to select from</a:t>
            </a:r>
            <a:endParaRPr sz="165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Font typeface="Maven Pro"/>
              <a:buChar char="●"/>
            </a:pP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Service agent as a </a:t>
            </a:r>
            <a:r>
              <a:rPr b="1"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Python class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for easy reusability and 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integration in RIG’s dynamic trust service in MMT</a:t>
            </a:r>
            <a:endParaRPr sz="165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Font typeface="Maven Pro"/>
              <a:buChar char="●"/>
            </a:pP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Use </a:t>
            </a:r>
            <a:r>
              <a:rPr lang="en" sz="1650">
                <a:solidFill>
                  <a:srgbClr val="1A1A1A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analytics engine </a:t>
            </a:r>
            <a:r>
              <a:rPr b="1"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Spark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can help future RIG interns to shorten model training time when developing more complex systems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5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Font typeface="Maven Pro"/>
              <a:buChar char="●"/>
            </a:pP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Creative </a:t>
            </a:r>
            <a:r>
              <a:rPr b="1"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Bootstrapping based functional validation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to help RIG’s clients use less data to generate more insights</a:t>
            </a:r>
            <a:endParaRPr sz="165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Font typeface="Maven Pro"/>
              <a:buChar char="●"/>
            </a:pPr>
            <a:r>
              <a:rPr b="1"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Ensemble dynamic trust decision</a:t>
            </a:r>
            <a:r>
              <a:rPr lang="en" sz="165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to bring more trustworthy trust level assignments for RIG’s clients</a:t>
            </a:r>
            <a:endParaRPr sz="165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otential </a:t>
            </a:r>
            <a:r>
              <a:rPr lang="en"/>
              <a:t>Future Work</a:t>
            </a:r>
            <a:endParaRPr/>
          </a:p>
        </p:txBody>
      </p:sp>
      <p:sp>
        <p:nvSpPr>
          <p:cNvPr id="392" name="Google Shape;392;p25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Finish the final report by the end of this week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a better/more complex deep learning 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a visualization dashboard to better visualize </a:t>
            </a:r>
            <a:r>
              <a:rPr lang="en" sz="1700"/>
              <a:t>the</a:t>
            </a:r>
            <a:r>
              <a:rPr lang="en" sz="1700"/>
              <a:t> result and provide business insight</a:t>
            </a:r>
            <a:r>
              <a:rPr lang="en" sz="1700"/>
              <a:t>s for customers/companies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Dynamically improve the models/assign trust levels</a:t>
            </a:r>
            <a:endParaRPr sz="1700"/>
          </a:p>
        </p:txBody>
      </p:sp>
      <p:pic>
        <p:nvPicPr>
          <p:cNvPr id="393" name="Google Shape;3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1303800" y="1234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https://www.kaggle.com/ntnu-testimon/paysim1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https://www.forbes.com/sites/thomasbrewster/2019/03/27/millions-are-being-lost-to-apple-pay-fraudwill-apple-card-come-to-the-rescue/?sh=5ef7d46f622f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https://www.prnewswire.com/news-releases/study-digital-payments-fraud-surges-during-pandemic-301155991.html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Motivation &amp; Social Impact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10050" y="1300950"/>
            <a:ext cx="71865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Char char="●"/>
            </a:pPr>
            <a:r>
              <a:rPr lang="en" sz="1650">
                <a:solidFill>
                  <a:srgbClr val="1A1A1A"/>
                </a:solidFill>
              </a:rPr>
              <a:t>Recently, </a:t>
            </a:r>
            <a:r>
              <a:rPr lang="en" sz="1650">
                <a:solidFill>
                  <a:srgbClr val="1A1A1A"/>
                </a:solidFill>
              </a:rPr>
              <a:t>mobile money service has been increasingly popular since it is </a:t>
            </a:r>
            <a:r>
              <a:rPr lang="en" sz="1650">
                <a:solidFill>
                  <a:srgbClr val="1A1A1A"/>
                </a:solidFill>
              </a:rPr>
              <a:t>convenient</a:t>
            </a:r>
            <a:endParaRPr sz="1650">
              <a:solidFill>
                <a:srgbClr val="1A1A1A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Char char="●"/>
            </a:pPr>
            <a:r>
              <a:rPr lang="en" sz="1650">
                <a:solidFill>
                  <a:srgbClr val="1A1A1A"/>
                </a:solidFill>
              </a:rPr>
              <a:t>F</a:t>
            </a:r>
            <a:r>
              <a:rPr lang="en" sz="1650">
                <a:solidFill>
                  <a:srgbClr val="1A1A1A"/>
                </a:solidFill>
              </a:rPr>
              <a:t>inancial deception in mobile money transaction is a big issue. A study in 2020 shows that an increase of almost 35% in fraud attempts in mobile money transaction during COVID-19 pandemic [3]</a:t>
            </a:r>
            <a:endParaRPr sz="1650">
              <a:solidFill>
                <a:srgbClr val="1A1A1A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Char char="●"/>
            </a:pPr>
            <a:r>
              <a:rPr lang="en" sz="1650">
                <a:solidFill>
                  <a:srgbClr val="1A1A1A"/>
                </a:solidFill>
              </a:rPr>
              <a:t>Machine learning models have shown promising results for classification problems and fraud detection problems. </a:t>
            </a:r>
            <a:endParaRPr sz="1650">
              <a:solidFill>
                <a:srgbClr val="1A1A1A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50"/>
              <a:buChar char="●"/>
            </a:pPr>
            <a:r>
              <a:rPr lang="en" sz="1650">
                <a:solidFill>
                  <a:srgbClr val="1A1A1A"/>
                </a:solidFill>
              </a:rPr>
              <a:t>Create a software system to select the best machine learning models, perform functional validation process, and assign trust levels. </a:t>
            </a:r>
            <a:endParaRPr sz="165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</a:rPr>
              <a:t>Problem Statement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147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Times New Roman"/>
              <a:buChar char="●"/>
            </a:pPr>
            <a:r>
              <a:rPr b="1" lang="en" sz="18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Goal:</a:t>
            </a:r>
            <a:r>
              <a:rPr lang="en" sz="18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8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develop a service agent AI software which can select k best machine learning models, validate the functionality of selected models, and assign trust levels for mobile money transaction.</a:t>
            </a:r>
            <a:endParaRPr sz="18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Times New Roman"/>
              <a:buChar char="●"/>
            </a:pPr>
            <a:r>
              <a:rPr b="1" lang="en" sz="18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Potential implementation:</a:t>
            </a:r>
            <a:r>
              <a:rPr lang="en" sz="18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our model</a:t>
            </a:r>
            <a:r>
              <a:rPr lang="en" sz="18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can help RIG to provide accurate and verified predictive models to detect fraud and assign trust level for future mobile money transaction. </a:t>
            </a:r>
            <a:endParaRPr sz="18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Dataset: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126125" y="1300950"/>
            <a:ext cx="727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33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Maven Pro"/>
              <a:buChar char="●"/>
            </a:pPr>
            <a:r>
              <a:rPr lang="en" sz="66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Synthetic Financial Datasets For Fraud Detection generated by PaySim mobile money simulator from Kaggle [1]</a:t>
            </a:r>
            <a:endParaRPr sz="6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This dataset has been constructed using real transaction data and also have a few fraudulent transactions inserted into them. </a:t>
            </a:r>
            <a:endParaRPr sz="6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b="1" lang="en" sz="6600">
                <a:solidFill>
                  <a:srgbClr val="212121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6,362,620</a:t>
            </a:r>
            <a:r>
              <a:rPr lang="en" sz="6600">
                <a:solidFill>
                  <a:srgbClr val="212121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observations and </a:t>
            </a:r>
            <a:r>
              <a:rPr b="1" lang="en" sz="6600">
                <a:solidFill>
                  <a:srgbClr val="212121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12 </a:t>
            </a:r>
            <a:r>
              <a:rPr lang="en" sz="6600">
                <a:solidFill>
                  <a:srgbClr val="212121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features after data preprocessing</a:t>
            </a:r>
            <a:endParaRPr sz="66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Maven Pro"/>
              <a:buChar char="●"/>
            </a:pPr>
            <a:r>
              <a:rPr b="1"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Issue:</a:t>
            </a:r>
            <a:r>
              <a:rPr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huge </a:t>
            </a:r>
            <a:r>
              <a:rPr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imbalance present in the actual data: </a:t>
            </a:r>
            <a:r>
              <a:rPr lang="en" sz="6600">
                <a:solidFill>
                  <a:srgbClr val="212121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dataset is highly unbalanced. 0: no fraud &gt;&gt; 1: fraud (only 0.1291% are fraud) </a:t>
            </a:r>
            <a:r>
              <a:rPr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which </a:t>
            </a:r>
            <a:r>
              <a:rPr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makes it even harder to train any models for fraud detection </a:t>
            </a:r>
            <a:endParaRPr sz="66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Maven Pro"/>
              <a:buChar char="●"/>
            </a:pPr>
            <a:r>
              <a:rPr b="1"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Solution: </a:t>
            </a:r>
            <a:r>
              <a:rPr lang="en" sz="66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Oversample the fraud cases to balance the dataset</a:t>
            </a:r>
            <a:endParaRPr sz="66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047600" y="1129550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lang="en" sz="1400">
                <a:solidFill>
                  <a:srgbClr val="000000"/>
                </a:solidFill>
              </a:rPr>
              <a:t>In step 1, our system trains multiple ML models using data provided by clients and choose </a:t>
            </a:r>
            <a:r>
              <a:rPr lang="en" sz="1400">
                <a:solidFill>
                  <a:srgbClr val="000000"/>
                </a:solidFill>
              </a:rPr>
              <a:t>top k</a:t>
            </a:r>
            <a:r>
              <a:rPr b="0" lang="en" sz="1400">
                <a:solidFill>
                  <a:srgbClr val="000000"/>
                </a:solidFill>
              </a:rPr>
              <a:t> models based on test dataset performance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047600" y="2390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 step 2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clients provide new labeled data to service agents, our system uses bootstrap resampling to generate N different test datasets. It then use hypothesis testing to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validate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whether previously observed model performance is trustworthy or not. Our system also assigns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trust level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to new transactions based on their probability to be fraudulent.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192525" y="286675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600" y="489875"/>
            <a:ext cx="4753351" cy="4163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type="title"/>
          </p:nvPr>
        </p:nvSpPr>
        <p:spPr>
          <a:xfrm>
            <a:off x="1320025" y="215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</a:rPr>
              <a:t>Architecture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Model Selection 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1189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</a:t>
            </a: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A </a:t>
            </a:r>
            <a:r>
              <a:rPr b="1"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fraud detection module </a:t>
            </a: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that can select top k machine learning models to predict fraud transactions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Constructed 7 Machine Learning models: Linear SVMs, Logistic Regression, Neural Networks, </a:t>
            </a: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Random</a:t>
            </a: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Forests, Gradient Boosting, AdaBoost, Naive Bayes Classifier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Best models: </a:t>
            </a:r>
            <a:r>
              <a:rPr b="1"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Random Forests, Gradient Boosting, AdaBoost</a:t>
            </a:r>
            <a:endParaRPr b="1"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13" y="3358500"/>
            <a:ext cx="7953525" cy="8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126425" y="697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Functional validation (bootstrapping)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126425" y="1328400"/>
            <a:ext cx="39285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Maven Pro"/>
              <a:buChar char="●"/>
            </a:pPr>
            <a:r>
              <a:rPr b="1"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Method:</a:t>
            </a:r>
            <a:r>
              <a:rPr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Bootstrap</a:t>
            </a:r>
            <a:r>
              <a:rPr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is a resampling method, i.e:  random sampling process with replacement. </a:t>
            </a:r>
            <a:endParaRPr sz="15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Maven Pro"/>
              <a:buChar char="●"/>
            </a:pPr>
            <a:r>
              <a:rPr b="1"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Goal:</a:t>
            </a:r>
            <a:r>
              <a:rPr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We want to use it to generate many different test </a:t>
            </a:r>
            <a:r>
              <a:rPr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challenges based one single labeled test dataset provided by clients. </a:t>
            </a:r>
            <a:endParaRPr sz="15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We calculate the sample mean of model F1 score and sample variance of model F1 score, which are used in the following hypothesis tests.</a:t>
            </a:r>
            <a:endParaRPr sz="1500"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0" y="1399445"/>
            <a:ext cx="3534496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5341075" y="3842500"/>
            <a:ext cx="331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Boxplot of F1 score from Bootstrapped datasets of top three best models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136300" y="569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validation (h</a:t>
            </a:r>
            <a:r>
              <a:rPr lang="en"/>
              <a:t>ypothesis test)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100750" y="1262800"/>
            <a:ext cx="842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Null: The accuracy/F1 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score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 of the model is verified. (mean_service = mean_client)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Alternative: The accuracy/F1 score of the model is not verified (mean_client &lt; mean_service)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Maven Pro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Goal: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 We apply t-tests to validate model accuracy/F1 score.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Maven Pro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The purpose of functional validation is to check its accuracy on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 bootstrapped datasets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(resampled from “challenges” given by clients) perform as well as it did in previous Service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Maven Pro"/>
                <a:ea typeface="Maven Pro"/>
                <a:cs typeface="Maven Pro"/>
                <a:sym typeface="Maven Pro"/>
              </a:rPr>
              <a:t>module.  See t-test results of top 3 models below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419"/>
            <a:ext cx="9143999" cy="223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Trust 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111500" y="1201175"/>
            <a:ext cx="74151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 sz="1600" u="sng">
                <a:solidFill>
                  <a:srgbClr val="1A1A1A"/>
                </a:solidFill>
              </a:rPr>
              <a:t>Goal</a:t>
            </a:r>
            <a:r>
              <a:rPr lang="en" sz="1600">
                <a:solidFill>
                  <a:srgbClr val="1A1A1A"/>
                </a:solidFill>
              </a:rPr>
              <a:t>: Give a trust level (1-5) for each mobile money transaction sample to show the risk / safety of each mobile money transaction </a:t>
            </a:r>
            <a:endParaRPr sz="1600">
              <a:solidFill>
                <a:srgbClr val="1A1A1A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 sz="1600">
                <a:solidFill>
                  <a:srgbClr val="1A1A1A"/>
                </a:solidFill>
              </a:rPr>
              <a:t>Use previous </a:t>
            </a:r>
            <a:r>
              <a:rPr lang="en" sz="1600" u="sng">
                <a:solidFill>
                  <a:srgbClr val="1A1A1A"/>
                </a:solidFill>
              </a:rPr>
              <a:t>best</a:t>
            </a:r>
            <a:r>
              <a:rPr lang="en" sz="1600">
                <a:solidFill>
                  <a:srgbClr val="1A1A1A"/>
                </a:solidFill>
              </a:rPr>
              <a:t> and </a:t>
            </a:r>
            <a:r>
              <a:rPr lang="en" sz="1600" u="sng">
                <a:solidFill>
                  <a:srgbClr val="1A1A1A"/>
                </a:solidFill>
              </a:rPr>
              <a:t>verified </a:t>
            </a:r>
            <a:r>
              <a:rPr lang="en" sz="1600">
                <a:solidFill>
                  <a:srgbClr val="1A1A1A"/>
                </a:solidFill>
              </a:rPr>
              <a:t>machine learning models to </a:t>
            </a:r>
            <a:r>
              <a:rPr lang="en" sz="1600">
                <a:solidFill>
                  <a:srgbClr val="1A1A1A"/>
                </a:solidFill>
              </a:rPr>
              <a:t>make prediction</a:t>
            </a:r>
            <a:endParaRPr sz="1600">
              <a:solidFill>
                <a:srgbClr val="1A1A1A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 sz="1600">
                <a:solidFill>
                  <a:srgbClr val="1A1A1A"/>
                </a:solidFill>
              </a:rPr>
              <a:t>Machine learning models can predict the </a:t>
            </a:r>
            <a:r>
              <a:rPr lang="en" sz="1600" u="sng">
                <a:solidFill>
                  <a:srgbClr val="1A1A1A"/>
                </a:solidFill>
              </a:rPr>
              <a:t>probability</a:t>
            </a:r>
            <a:r>
              <a:rPr lang="en" sz="1600">
                <a:solidFill>
                  <a:srgbClr val="1A1A1A"/>
                </a:solidFill>
              </a:rPr>
              <a:t> that a mobile money transaction sample  is fraudulent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0.8&lt;=Probability &lt;=1    </a:t>
            </a:r>
            <a:endParaRPr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0.6&lt;=Probability &lt; 0.8       </a:t>
            </a:r>
            <a:endParaRPr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0.4&lt;=Probability &lt; 0.6         </a:t>
            </a:r>
            <a:endParaRPr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0.2&lt;=Probability &lt; 0.4         </a:t>
            </a:r>
            <a:endParaRPr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0.0&lt;=Probability &lt; 0.2    </a:t>
            </a:r>
            <a:endParaRPr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A1A1A"/>
                </a:solidFill>
              </a:rPr>
              <a:t>     </a:t>
            </a:r>
            <a:endParaRPr>
              <a:solidFill>
                <a:srgbClr val="1A1A1A"/>
              </a:solidFill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3617725" y="2739575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1"/>
          <p:cNvSpPr txBox="1"/>
          <p:nvPr/>
        </p:nvSpPr>
        <p:spPr>
          <a:xfrm>
            <a:off x="4630675" y="2594338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3" name="Google Shape;343;p21"/>
          <p:cNvCxnSpPr/>
          <p:nvPr/>
        </p:nvCxnSpPr>
        <p:spPr>
          <a:xfrm>
            <a:off x="3617725" y="3089300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1"/>
          <p:cNvCxnSpPr/>
          <p:nvPr/>
        </p:nvCxnSpPr>
        <p:spPr>
          <a:xfrm>
            <a:off x="3617725" y="3439025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1"/>
          <p:cNvCxnSpPr/>
          <p:nvPr/>
        </p:nvCxnSpPr>
        <p:spPr>
          <a:xfrm>
            <a:off x="3617725" y="3788750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1"/>
          <p:cNvCxnSpPr/>
          <p:nvPr/>
        </p:nvCxnSpPr>
        <p:spPr>
          <a:xfrm>
            <a:off x="3617725" y="4230550"/>
            <a:ext cx="6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1"/>
          <p:cNvSpPr txBox="1"/>
          <p:nvPr/>
        </p:nvSpPr>
        <p:spPr>
          <a:xfrm>
            <a:off x="4630675" y="2847600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4630675" y="3219200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4630675" y="3588650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4630675" y="3991000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Trust Level 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100" y="4105600"/>
            <a:ext cx="1037900" cy="1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