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409" r:id="rId3"/>
    <p:sldId id="410" r:id="rId5"/>
    <p:sldId id="412" r:id="rId6"/>
    <p:sldId id="411" r:id="rId7"/>
    <p:sldId id="442" r:id="rId8"/>
    <p:sldId id="413" r:id="rId9"/>
    <p:sldId id="414" r:id="rId10"/>
    <p:sldId id="415" r:id="rId11"/>
    <p:sldId id="416" r:id="rId12"/>
    <p:sldId id="417" r:id="rId13"/>
    <p:sldId id="418" r:id="rId14"/>
    <p:sldId id="419" r:id="rId15"/>
    <p:sldId id="420" r:id="rId16"/>
    <p:sldId id="421" r:id="rId17"/>
    <p:sldId id="443" r:id="rId18"/>
    <p:sldId id="422" r:id="rId19"/>
    <p:sldId id="423" r:id="rId20"/>
    <p:sldId id="441" r:id="rId21"/>
    <p:sldId id="424"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26" r:id="rId52"/>
    <p:sldId id="473" r:id="rId53"/>
    <p:sldId id="474" r:id="rId54"/>
    <p:sldId id="475" r:id="rId55"/>
    <p:sldId id="476" r:id="rId56"/>
    <p:sldId id="477" r:id="rId57"/>
    <p:sldId id="478" r:id="rId58"/>
    <p:sldId id="479" r:id="rId59"/>
    <p:sldId id="427" r:id="rId60"/>
    <p:sldId id="42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洋轩"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大家好，我叫吴洋轩，我是来自信息系统学院，网络安全与管理专业的秋季毕业生，这是我的毕业课题：网络安全检测。</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异常是指没有正常样本[11]定义良好的性质的样本。为了理解异常，组成正常概念的规则必须是具体而有效的。根据以下3个标题分析异常情况: </a:t>
            </a:r>
            <a:endParaRPr lang="zh-CN" altLang="en-US"/>
          </a:p>
          <a:p>
            <a:r>
              <a:rPr lang="en-US" altLang="zh-CN"/>
              <a:t>1.点异常:如果一个特定的数据样例看起来与它所携带的属性的整个数据集不同，它被称为点异常[11]。例如，如果一个人每天用信用卡购物的次数很少，那么他在任意一天的购物次数却很高，这是一种点异常现象。</a:t>
            </a:r>
            <a:endParaRPr lang="en-US" altLang="zh-CN"/>
          </a:p>
          <a:p>
            <a:r>
              <a:rPr lang="en-US" altLang="zh-CN"/>
              <a:t>2.上下文异常:数据样本的非模式行为依赖于特定条件或在特定条件下发生。例如，一个人如果每天用信用卡购物很少，那么他在节日当天的购物量就会很高，这是一个上下文异常的现象。</a:t>
            </a:r>
            <a:endParaRPr lang="en-US" altLang="zh-CN"/>
          </a:p>
          <a:p>
            <a:r>
              <a:rPr lang="en-US" altLang="zh-CN"/>
              <a:t>3. 集合异常:如果一个由相似数据组成的数据堆根据正常数据具有异常属性，称为集合异常。例如，情人节信用卡消费的增长是一个集体反常现象。</a:t>
            </a:r>
            <a:endParaRPr lang="en-US" altLang="zh-CN"/>
          </a:p>
          <a:p>
            <a:r>
              <a:rPr lang="en-US" altLang="zh-CN"/>
              <a:t>网络安全试图保护网络不受以下三个原则的攻击:机密性、完整性和可用性. 网络攻击就是试图破坏这三个基本特征。攻击可归纳为4个标题:</a:t>
            </a:r>
            <a:endParaRPr lang="en-US" altLang="zh-CN"/>
          </a:p>
          <a:p>
            <a:r>
              <a:rPr lang="en-US" altLang="zh-CN"/>
              <a:t>1.拒绝服务(DoS):在这种类型的攻击中，攻击者滥用系统资源，阻止合法用户利用服务。最简单的示例是通过向web服务器[11]发送大量请求使其退出服务。Dos攻击可以分为两个子部分，带宽消耗和资源消耗。带宽损耗的目标是通过提供非常高的数据流来消耗受害者的带宽，而资源损耗攻击通常通过大量包来消耗受害者的内存和处理器等资源</a:t>
            </a:r>
            <a:endParaRPr lang="en-US" altLang="zh-CN"/>
          </a:p>
          <a:p>
            <a:r>
              <a:rPr lang="en-US" altLang="zh-CN"/>
              <a:t>2.探查(信息收集):这些攻击旨在收集目标的信息。通过这种攻击，攻击者可以获得很多重要的信息，如网络结构、使用的操作系统、网络设备的类型和特性等。尽管这种攻击不会直接影响系统，但它非常重要，因为它为许多可能损害系统的攻击做好了准备</a:t>
            </a:r>
            <a:endParaRPr lang="en-US" altLang="zh-CN"/>
          </a:p>
          <a:p>
            <a:r>
              <a:rPr lang="en-US" altLang="zh-CN"/>
              <a:t>3.U2R(用户到根用户):在这种类型的攻击中，攻击者试图获得管理帐户的控制权，以便访问和窃取重要资源。攻击者可能会使用系统漏洞或蛮力攻击来获得管理员帐户</a:t>
            </a:r>
            <a:endParaRPr lang="en-US" altLang="zh-CN"/>
          </a:p>
          <a:p>
            <a:r>
              <a:rPr lang="en-US" altLang="zh-CN"/>
              <a:t>4. R2U / R2L(远端到用户/远端到本地):在这种攻击中，攻击者渗透到受害者的网络以获得从受害者计算机发送数据包的特权。攻击者可以使用系统漏洞或蛮力攻击来获得这种特权</a:t>
            </a:r>
            <a:endParaRPr lang="en-US" altLang="zh-CN"/>
          </a:p>
          <a:p>
            <a:endParaRPr lang="en-US" altLang="zh-CN"/>
          </a:p>
          <a:p>
            <a:r>
              <a:rPr lang="en-US" altLang="zh-CN"/>
              <a:t>数据集中的所有数据都用15个标签标记。其中一个(良性)代表正常的网络活动，另外14个代表攻击。使用邮件服务、SSH、FTP、HTTP和HTTPS协议形成的良性记录表示网络上无害/正常的数据流，它是通过模拟真实用户数据创建的。图中可以看到这些标签的名称和编号</a:t>
            </a:r>
            <a:r>
              <a:rPr lang="zh-CN" altLang="en-US"/>
              <a:t>。当检查这些攻击的数量时，可以立即发现一些攻击的数量非常高。例如，DoS HULK攻击几乎占所有攻击的一半，PortScan攻击占所有攻击的三分之一。这种分布不平衡的原因是这些攻击的性质。DoS和PortScan攻击都会在攻击期间造成太多的数据和包流。因此，在这些攻击中，观察到来自正常使用和其他类型攻击的更密集的流量是完全自然的。</a:t>
            </a:r>
            <a:endParaRPr lang="zh-CN" altLang="en-US"/>
          </a:p>
          <a:p>
            <a:r>
              <a:rPr lang="zh-CN" altLang="en-US"/>
              <a:t>数据集中的攻击可以解释为:</a:t>
            </a:r>
            <a:endParaRPr lang="zh-CN" altLang="en-US"/>
          </a:p>
          <a:p>
            <a:r>
              <a:rPr lang="en-US" altLang="zh-CN"/>
              <a:t>1.DoS HULK</a:t>
            </a:r>
            <a:r>
              <a:rPr lang="zh-CN" altLang="en-US"/>
              <a:t>：</a:t>
            </a:r>
            <a:r>
              <a:rPr lang="en-US" altLang="zh-CN"/>
              <a:t>HULK</a:t>
            </a:r>
            <a:r>
              <a:rPr lang="zh-CN" altLang="en-US"/>
              <a:t>可用于执行DoS和DDoS攻击。因为这种攻击会直接影响服务器负载，所以可以在很短的时间内(如一分钟左右)禁用服务器。浩克能够隐藏真正的用户代理，并针对每个攻击请求使用不同的模板。在攻击期间，它创建TCP-SYN(传输控制协议同步)洪水和多个HTTP-GET洪水请求。为了更好地理解这种攻击，可以研究TCP-SYN泛洪和HTTP-GET泛洪方法；</a:t>
            </a:r>
            <a:endParaRPr lang="zh-CN" altLang="en-US"/>
          </a:p>
          <a:p>
            <a:r>
              <a:rPr lang="en-US" altLang="zh-CN"/>
              <a:t>2.CICIDS2017数据集中的PortScan攻击是由名为Nmap的程序发起的，位于</a:t>
            </a:r>
            <a:r>
              <a:rPr lang="zh-CN" altLang="en-US"/>
              <a:t>文件时间的</a:t>
            </a:r>
            <a:r>
              <a:rPr lang="en-US" altLang="zh-CN"/>
              <a:t>周五下午。端口是抽象的连接点，以0到65535之间的数字命名，用于确定您希望从已到达的计算机接收哪种类型的服务。PortScan是一种流行的攻击类型，用于收集关于攻击者如何进入系统的信息。通过这种攻击，攻击者可以了解有关连接设备的许多关键信息，如操作系统、运行服务和端口状态。在PortScan攻击中，攻击者向每个端口发送一条消息。从受害者接收到的响应类型提供了端口是否被使用的信息。通过使用这些信息，攻击者了解所使用的系统，并发现其弱点</a:t>
            </a:r>
            <a:r>
              <a:rPr lang="zh-CN" altLang="en-US"/>
              <a:t>。</a:t>
            </a:r>
            <a:endParaRPr lang="zh-CN" altLang="en-US"/>
          </a:p>
          <a:p>
            <a:r>
              <a:rPr lang="en-US" altLang="zh-CN"/>
              <a:t>3.ICIDS2017数据集中的DDoS攻击是由名为LOIC的程序发起的，该程序发送HTTP、TCP和UDP请求。位于周五下午[4]区。一个分布式拒绝服务</a:t>
            </a:r>
            <a:endParaRPr lang="en-US" altLang="zh-CN"/>
          </a:p>
          <a:p>
            <a:r>
              <a:rPr lang="en-US" altLang="zh-CN"/>
              <a:t>(分布式拒绝服务)攻击是另一种类型的攻击，旨在阻止合法用户访问网站或web服务，如DoS攻击。与DoS攻击不同的是，DDoS攻击不是由一台中央计算机发起的，而是由多台计算机发起到单一来源</a:t>
            </a:r>
            <a:r>
              <a:rPr lang="zh-CN" altLang="en-US"/>
              <a:t>。</a:t>
            </a:r>
            <a:endParaRPr lang="zh-CN" altLang="en-US"/>
          </a:p>
          <a:p>
            <a:r>
              <a:rPr lang="en-US" altLang="zh-CN"/>
              <a:t>4.DoS Goldeneye发生在周三-CICIDS2017数据集内的其他DoS攻击。这是一种基于python的DoS攻击。这种攻击的目的是消耗受害者的系统资源，从而阻止合法用户接收服务。Goldeneye是一种多线程攻击，它可以有效地使用多线程CPU和内存硬件发起http Flood攻击</a:t>
            </a:r>
            <a:r>
              <a:rPr lang="zh-CN" altLang="en-US"/>
              <a:t>。</a:t>
            </a:r>
            <a:endParaRPr lang="zh-CN" altLang="en-US"/>
          </a:p>
          <a:p>
            <a:r>
              <a:rPr lang="en-US" altLang="zh-CN"/>
              <a:t>5.FTP-Patator攻击是使用Patator[28]，这是一个用Python程序编写的多线程工具。这次攻击发生在周二早上——CICIDS2017数据集中的记录。FTP(文件传输协议)是在网络中提供客户端和服务器之间文件传输的网络协议。要使用FTP传输文件，需要在网络上发送有效的用户名和密码。FTP-Patator攻击是一种蛮力攻击，旨在夺取该用户名和密码</a:t>
            </a:r>
            <a:r>
              <a:rPr lang="zh-CN" altLang="en-US"/>
              <a:t>。</a:t>
            </a:r>
            <a:endParaRPr lang="zh-CN" altLang="en-US"/>
          </a:p>
          <a:p>
            <a:r>
              <a:rPr lang="en-US" altLang="zh-CN"/>
              <a:t>6.SSH-Patator攻击是使用Patator[28]进行的，这是一个用Python程序编写的多线程工具。此攻击发生在CICIDS2017数据集中的周二下午记录。SSH(安全Shell)是一种加密协议，允许在不安全的环境(例如Internet)中通过网络安全地操作各种网络服务。该协议最常见的用途是登录到远程系统.</a:t>
            </a:r>
            <a:endParaRPr lang="en-US" altLang="zh-CN"/>
          </a:p>
          <a:p>
            <a:r>
              <a:rPr lang="en-US" altLang="zh-CN"/>
              <a:t>7.DoS Slowloris发生在周三的记录内-CICIDS2017数据集。这种攻击的目的是消耗受害者的系统资源，从而阻止合法用户接收服务</a:t>
            </a:r>
            <a:r>
              <a:rPr lang="zh-CN" altLang="en-US"/>
              <a:t>。</a:t>
            </a:r>
            <a:endParaRPr lang="zh-CN" altLang="en-US"/>
          </a:p>
          <a:p>
            <a:r>
              <a:rPr lang="en-US" altLang="zh-CN"/>
              <a:t>8.DoS SlowHTTPTest[33]发生在周三记录内-CICIDS2017数据集[4]。这种攻击滥用TCP的窗口大小特性，消耗受害服务器的资源，从而使合法的用户无法从服务中受益</a:t>
            </a:r>
            <a:r>
              <a:rPr lang="zh-CN" altLang="en-US"/>
              <a:t>。</a:t>
            </a:r>
            <a:endParaRPr lang="zh-CN" altLang="en-US"/>
          </a:p>
          <a:p>
            <a:r>
              <a:rPr lang="en-US" altLang="zh-CN"/>
              <a:t>9.Botnet僵尸网络攻击使用战神进行，这是一种用Python程序编写的攻击工具。这次攻击发生在CICIDS2017数据集中的周五早上的记录上</a:t>
            </a:r>
            <a:endParaRPr lang="en-US" altLang="zh-CN"/>
          </a:p>
          <a:p>
            <a:r>
              <a:rPr lang="en-US" altLang="zh-CN"/>
              <a:t>10.Web攻击发生在周四-下午- CICIDS2017数据集的记录。在这组攻击中，针对脆弱的PHP发起了三种不同的基于web的攻击(超文本预处理-一种脚本编程语言)/ MySQL(一种开源数据库管理框架)web应用程序被识别为受害者。</a:t>
            </a:r>
            <a:endParaRPr lang="en-US" altLang="zh-CN"/>
          </a:p>
          <a:p>
            <a:r>
              <a:rPr lang="en-US" altLang="zh-CN"/>
              <a:t>11.渗透攻击发生在周四-下午—CICIDS2017数据集的记录。然而，在这个数据集中使用的渗透概念并不是一般的攻击，而是针对特定场景的专门攻击概念。在这种情况下，由于病毒文件进入系统，网络上的信息收集攻击变得脆弱</a:t>
            </a:r>
            <a:endParaRPr lang="en-US" altLang="zh-CN"/>
          </a:p>
          <a:p>
            <a:r>
              <a:rPr lang="en-US" altLang="zh-CN"/>
              <a:t>12.这种攻击使用的是Heartleech[38]，这是一个用C语言编写的Heartbleed攻击工具。这次袭击发生在星期三下午CICIDS2017数据集。Heartbleed是OpenSSL (SSL和TLS协议的开源实现)中的一个关键漏洞，它利用了heartbeat(TSL协议库)</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为机器学习算法准备数据的过程中大体可分为三部分，首先需要对数据进行标准化处理，俗称数据清理，其次需要对原始数据进行拆分，创建训练集和测试集，最后一部分是特征的选择，这三部分都是算法训练前的准备工作。</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使用数据集之前，可能有必要对数据集进行一些更改，使其更有效。为此，本节对CICIDS2017数据集的一些缺陷进行了修正，并对部分数据进行了编辑。数据集文件包含3119345条流记录。这些流记录的分布情况见上</a:t>
            </a:r>
            <a:r>
              <a:rPr lang="zh-CN" altLang="en-US"/>
              <a:t>表。当检查这些记录时，可以看到288602记录是不正确/不完整的3。预处理过程的第一步是删除这些不必要的记录。数据集的另一个错误是在组成特性的列中。数据集文件由86列组成，这些列定义流属性，如流ID、源IP、源端口等。但是，Fwd报头长度特性(它定义使用的总字节的向前数据流)被写入了两次(第41列和第62列)。通过删除重复列(第62列)纠正此错误。数据集中需要做的另一个更改是将包括类别值和字符串值(流ID、源IP、目标IP、时间戳、外部IP)在内的属性转换为数字数据，以便在机器学习算法中使用。这可以通过Sklearn classes中的LabelEncoder()来实现。这样，各种不能用于机器学习操作的字符串值就会得到0到n-1之间的整数值，变得更适合处理。</a:t>
            </a:r>
            <a:endParaRPr lang="zh-CN" altLang="en-US"/>
          </a:p>
          <a:p>
            <a:r>
              <a:rPr lang="zh-CN" altLang="en-US"/>
              <a:t>然而，尽管Label标签是一个分类特性，但是并没有对它进行任何更改。原因是在处理过程中，为了对不同形式的攻击类型进行分类，尝试不同的方法，需要原始的类别。最后,一些小的结构性变化应该对数据集,包括:标签功能,角色”(Unicode十进制码,# 8211)用于识别网络攻击亚型(web攻击——蛮力,web - XSS攻击,网络攻击- SQL注入)必须更换角色”——(Unicode十进制码,# 45),从utf - 8,熊猫的默认编码库,不承认它。否则，熊猫图书馆将不认识这个字符，它将失败。“Flow Bytes/s”、“Flow packet /s”的特征除了数值之外还包括数值“Infinity”和“NaN”，可分别修改为-1和0，使其适合于机器学习算法。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这一步将所有单个攻击的文件，按照</a:t>
            </a:r>
            <a:r>
              <a:rPr lang="en-US" altLang="zh-CN"/>
              <a:t>labels</a:t>
            </a:r>
            <a:r>
              <a:rPr lang="zh-CN" altLang="en-US"/>
              <a:t>列汇总成一张总表，为</a:t>
            </a:r>
            <a:r>
              <a:rPr lang="en-US" altLang="zh-CN"/>
              <a:t>all_data.csv</a:t>
            </a:r>
            <a:r>
              <a:rPr lang="zh-CN" altLang="en-US"/>
              <a:t>。并按照标签内的攻击频率高低分为三个</a:t>
            </a:r>
            <a:r>
              <a:rPr lang="en-US" altLang="zh-CN"/>
              <a:t>group</a:t>
            </a:r>
            <a:r>
              <a:rPr lang="zh-CN" altLang="en-US"/>
              <a:t>表示出来。这一步的目的是了解数据集内攻击类型和攻击次数对应的比重。</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机器学习过程中，需要数据才能进行学习。使用的数据集就是这种需要的结果。除了训练所需的数据之外，还需要测试数据来评估算法的性能，并看看它的工作效果如何。该算法对训练数据获取一种技能，并将其应用于测试数据。测试数据的结果就是机器学习算法的性能</a:t>
            </a:r>
            <a:r>
              <a:rPr lang="en-US" altLang="zh-CN"/>
              <a:t>.但是，使用的CICIDS2017数据集不包含专用的训练和测试数据，而是包含一个单独的未绑定数据集。因此，数据应分为培训数据和测试数据两部分。在应用程序阶段，使用Sklearn命令train_test_split[59]。该命令将数据按照用户指定的大小分成两部分。通常首选的划分是20%测试，80%训练数据[40]，这个比例在本应用中也是首选的。train_test_split命令在创建数据组时使选择是随机的。这个过程被称为交叉验证。为了确保应用过程中得到的结果是可靠的，连续进行了10次培训和测试数据的创建。所得到的结果是重复运算的算术平均值。</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计算特征的重要权值时，使用Sklearn的随机森林分类器。这个算法创建了一个决策森林。在这个决策森林中，每个特征在决策树的构建中都有一个重要的权重。处理完成后，将这些特征的重要权值进行比较并排序。所有属性的重要权重之和就是决策树的总重要权重。将任意特征的得分与整棵树的得分进行比较，可以得到该特征在决策树中的重要性的信息。这部分是采用所有单独攻击的数据源进行随机森林分类器的训练，按照攻击种类获得每个</a:t>
            </a:r>
            <a:r>
              <a:rPr lang="en-US" altLang="zh-CN"/>
              <a:t>feature</a:t>
            </a:r>
            <a:r>
              <a:rPr lang="zh-CN" altLang="en-US"/>
              <a:t>的权重。</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这一步是采用</a:t>
            </a:r>
            <a:r>
              <a:rPr lang="en-US" altLang="zh-CN"/>
              <a:t>all_data.csv</a:t>
            </a:r>
            <a:r>
              <a:rPr lang="zh-CN" altLang="en-US"/>
              <a:t>数据，按照标签列进行随机森林分类算法的训练，并得出每个</a:t>
            </a:r>
            <a:r>
              <a:rPr lang="en-US" altLang="zh-CN"/>
              <a:t>feature</a:t>
            </a:r>
            <a:r>
              <a:rPr lang="zh-CN" altLang="en-US"/>
              <a:t>的权重。</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第一个是决策树。决策树是一种可以用于分类和回归的数据结构。决策树的核心组件是根节点、内部节点和叶节点。他们使用基尼系数作为划分的基础。</a:t>
            </a:r>
          </a:p>
          <a:p>
            <a:r>
              <a:t>下面是决策树的工作原理:</a:t>
            </a:r>
          </a:p>
          <a:p>
            <a:r>
              <a:t>我们需要做的第一件事是确定决策树的根节点，因为它是决策树的起点，所有内部节点都是从根节点开始并扩展的。</a:t>
            </a:r>
          </a:p>
          <a:p>
            <a:r>
              <a:t>根节点的确定一般有四个步骤:</a:t>
            </a:r>
          </a:p>
          <a:p>
            <a:r>
              <a:t>第一步是逐个计算训练集中的特征。在这里，以从左侧提取的列表为例，我们需要将Feature1的值从小到大进行排列。在第二步中，我们需要计算每两个相邻特征的平均值。第三步是计算各平均值的Gini杂质得分。基尼系数反映的是从不同类别的样本集中随机抽取两个样本的概率。基尼系数越大，从不同类别的样本集中随机抽取两个样本的概率越大，即样本纯度越小。因此，本文采用基尼杂质作为基尼系数的指标。基尼系数越高，两个样品的分类误差越大。因此，在这里，我们需要采取降低基尼纯度的原则进行操作。请看左下方的图，当Feature大于1.5且为NO时，判定结果均为攻击。此时集合类别一致，基尼纯度为0，即误差为0。最后取均值的Gini杂质得分的最小值作为该特征值。</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好的，我们已经计算出了所有特征的Gini杂质，所以我们可以使用选择纯度最低的原则来选择根节点和后续的内部节点。举个例子，如果Gini(feature 1) &amp;lt;基尼(功能2)&amp; lt;Gini(feature n)， feature 1将是根节点。feature2将是第二个节点。我们可以使用在同一行的feather1的值和feather2的值来决定我们是要向左还是向右分开。从根节点开始的每条路径，经过两个节点的筛选，会得到纯度最高的分类，这个节点就是叶子节点。因此，决策树开枝散叶的过程是分类纯度逐步提高的过程。</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了决策树之后，我将介绍随机森林，因为它是基于决策树，构造多棵决策树来生成一种分类算法。首先，有两个随机抽样过程。随机森林需要对输入数据和列进行采样。行抽样采用放回的方法，即抽样得到的样本集中可能存在重复样本。新示例必须确保行数和列数以及表标头与原始表相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这是本项目的大纲，我将以此为依据完整的介绍本项目</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新创建的一个随机名单,我们需要用它来生成这些列表,为每个功能,创建决策树的使用数据集是由随机列表之前,所以每个使用特性列表是不同的,创造的过程在我的决策树算法详细解释,这里不需要做很多工作。</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个特性的决策树都是从根节点开始训练的。如果在当前节点上达到终止条件，则将当前节点设置为叶节点。如果它是一个分类问题,预测输出叶子节点的类型与当前节点的最大数量样本set.If回归问题,预测输出每个样本值的平均价值在当前节点示例set.If当前节点不满足终止条件,选择随机特性的功能没有被放回,训练还在继续。这里提到的终止条件是决策树的n_estimators的数量，决策树的深度，max_depth等，这些都可以在建模过程中设置。</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在拟合随机森林模型的过程中，由于训练列表是可重复的，所以不会使用1/3的原始训练数据。这种类型的数据称为包外数据集，可以用作测试集。</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AdaBoost的全称是adaptive boost，这意味着它是一种能够自我适应并提高分类效果的算法。它的自适应性在于前一个基本分类器的误分类样本的权值会增加，而正确分类的样本的权值会减少，再用它来训练下一个基本分类器。同时，在每次迭代中加入一个新的弱分类器，直到达到预定的足够小的错误率或预定的最大迭代次数，才确定最终的强分类器。错误率和最大迭代次数可以在建模时设置。</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首先，我们需要初始化训练数据的权值分布权值。如果有N个训练样本数据，每个训练样本初始分配相同的权值:权值=1/N。</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通过决策树中gini杂质的计算和选择方法，选择错误率最低的弱分类器作为第一桩，其中gini杂质为错误率。</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们需要训练弱分类器。具体的训练过程如下:如果一个训练样本点被一个弱分类器准确地分类，那么需要降低下一个训练对应的权值。反之，如果一个训练样本点分类错误，它的权值应该增加。利用加权更新后的样本集训练下一个分类器，整个训练过程迭代进行。这里，决定权重值在下一次迭代中是降低还是增加的参数是Amount of。这里显示了它的计算，并使用Feature1作为示例计算。</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这里给出了误差和Say量之间的关系。从图中可以看出，error =0.5是截断点。当误差值小于0.5且接近0时，Say的Amount值会更高;当误差值大于0.5时，Say的Amount值为负值，也就是说这种指标没有话语权。</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在这里，我将向您展示如何增加和减少误差权重。X轴表示原始误差权重，Y轴表示增加或减少的误差权重。蓝色的曲线是e的数量次方和e的1 /数量次方。</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在这里，我只使用示例中显示的两个特性来演示每个树桩的迭代演化过程。进化完成的每个特征的弱分类器将最终形成一个强分类器。各弱分类器的say的取值决定了它们在最终分类器中的权重。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big picture</a:t>
            </a:r>
            <a:r>
              <a:rPr lang="zh-CN" altLang="en-US"/>
              <a:t>部分，主要分为三部分来描述：首先是项目的框架；其次选择合适的，</a:t>
            </a:r>
            <a:r>
              <a:rPr lang="zh-CN" altLang="en-US"/>
              <a:t>针对算法的性能测量；最后，列出并验证到目前为止所做的假设是一个很好的做法</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高斯朴素贝叶斯算法调整特征值使其数值分布符合正态分布。如果x是多维数据，则可以设P(X1， |y)，P(X2， |y)…P(Xn|y)所对应的事件是相互独立的，将这些值相乘得到P(X|y)，即分类结果。</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在这里，我仍然使用之前用来解释整个算法实现的示例。首先，对于训练集，算法使用Label的值进行分类，这里是0和1，即attack和normal。根据这两项的索引将训练数据划分为两个子表。</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对于两个子表，计算每个特征的P (X|y)，数值分布遵循高斯分布。在这里，我只展示特征1和特征n的分布。在这个图中，X是特征值，Y是特征值P (X| Y)的条件概率，至此，算法的训练完成。当有训练数据输入时，将训练数据分别计算为攻击概率和正常条件概率。公式已经在这里给出了。比较两个条件概率的值，选择较大的一个作为输出结果。</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NN可以说是最简单的分类算法之一，这里我将坚持使用前面的示例。假设有三个特征参与拟合，这三个特征的数值将在二维图中表现出这种情况。图的下半部分给出了两点间欧氏距离的计算公式。图中的绿点代表未知测试集中的点，K值设为3，即选择绿点附近最近的三个点，其中有两个蓝点和一个红点，则绿点的属性为蓝色。</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我将继续这个例子，当K选5时，新的蓝点属于红色因为在K =5中，红色点的数量比蓝色点多。</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从上图我们知道K很重要，那么我们怎么知道K是多少呢?答案是通过交叉验证(样本数据按照一定的比例将拆分训练数据和验证数据的使用,如6:4拆分训练数据和测试数据的一部分),从选择一个较小的值K, K的值,然后计算方差的验证集,终于找到一个更合适的K值计算方差交叉验证后你会得到下图。这个数字其实很容易理解,当你增加k,一般错误率将减少,因为有,更多的样品可以供参考会更好的分类效果,但注意,与k -意味着,当k值较大,出错率会更高,这是容易理解的,例如,你是一个共有35个样品当你增加到30 k,然而毫无意义基本上选择k点时可以选择一个更大的临界点k,当它继续增加/减少时，错误率会上升，如图中k = 10。</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MLP也被称为ANN(人工神经网络)。除了输入和输出层，它还可以在中间有多个隐藏层。最简单的MLP只包含一个隐藏层，即一个三层结构。这里显示的图表有两个隐藏层，第一个隐藏层有四个节点/单元，第二个隐藏层有三个。</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输入层是MLP负责接收数据的阶段。在这个级别上不执行任何信息处理。只有接收到的信息被传输到下一层，即隐含层。在隐层中，从输入层发送的数据被处理并传输到下一层，即输出层。在输出层，即最后一层，每个单元与隐含层中的所有单元绑定，在此阶段提供处理过的隐含层数据的结果。</a:t>
            </a:r>
            <a:endParaRPr lang="zh-CN" altLang="en-US" dirty="0">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神经元是人工神经网络的基本单元，一般称为节点或单元。单个神经元接收来自其他神经元或外部源的输入，然后计算输出。每个输入都有一个权重，即W，它取决于其他输入的相对重要性。下图是单个神经元的简单说明。网络接受权值为W1和W2的输入。输入1的权重也为b(称为偏差)。bias的主要作用是为每个神经元提供一个可训练的常值，主要通过将激活函数在象限内向左或向右移动来体现。坦率地说，神经元输出1是多么容易。下面的绿色曲线是无偏置的激活函数，蓝色是负偏置，红色是正偏置。这个神经元输出函数的数学表达式在这里:Y = f(w1*x1+w2*x2+b)。f(x)是一个激活函数。这里需要注意的是，激活函数不打算通过名称激活任何东西。在前面提到的神经元输出中，激活函数f (x)是一个非线性函数，因为地球上的大多数数据不是线性的。数学上，当激活函数是线性时，一个双层神经网络近似几乎所有的函数。但如果激活函数为同一激活函数时，f(x)=x，则不满足这一性质，则整个网络本质上是单层神经网络。</a:t>
            </a:r>
            <a:endParaRPr lang="en-US" altLang="zh-CN"/>
          </a:p>
          <a:p>
            <a:r>
              <a:rPr lang="en-US" altLang="zh-CN"/>
              <a:t>在这里，我将介绍最常用的激活函数:Sigmoid。</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它可以在0和1之间转换输出，这意味着如果它是一个很大的负数，它将输出0，如果它是一个很大的正数，它将输出1。Sigmoid的图示如下。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利用真实的网络数据，对各种具有代表性的机器学习算法进行训练和预测。根据预测结果对这些算法进行了评价和分析。在学习过程中，尝试了解项目中使用的机器学习算法。</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向结构又称前馈结构，是最早发明的、最简单的神经网络。它由多层排列的多个节点(神经元)组成。相邻层中的节点具有连接或边。所有连接都有重量。我们可以看到，网络被分为三个区域:最左边的输入层，中间的隐藏层，和最右边的输出层。简而言之，输入层负责获取外部信息。需要注意的是，这里没有计算，只有信息被传递到隐藏层。隐层负责大部分的计算，但事实上，在前馈网络中可以有多个隐层，也可以没有。输出层负责部分计算并向外界传输信息。我们之所以说前馈神经网络是最简单的网络，是因为:信息只是单向移动，从输入层向前移动，然后经过隐层再到输出层，网络中没有循环或循环。</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LP至少包含一个隐藏层，您可以学习非线性函数。让我们回到激活函数的示意图，让它看起来更像一个三层的神经网络结构。这里给出了一系列特征X和目标Y。多层感知器可以学习特征与目标之间的关系，用于分类或回归。</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介绍了MLP中学习的数学原理之后，我认为我需要更生动地解释它们。请看这两张图片。上式为训练集的散点表达式，y为训练集中的标签值0和1,X为特征变量。对应攻击和正常。下图是神经网络最终学习并拟合后的曲线图。可以看出，拟合的曲线图很好地连接了所有的特征变量。那么每个隐藏层中的神经元，都在做什么呢？</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它生动地表达了隐层中的每个神经元在最后一条连续曲线中被分配一小部分。借助激活函数完成了对数据的线性拟合，最终的输出总结为我们刚才看到的完美曲线。</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与线性判别分析相似，二次判别分析是另一种线性判别分析算法。它们具有相似的算法特征。唯一不同的是，不同类别样本的协方差矩阵相同时，采用线性判别分析。当不同分类样本的协方差矩阵不同时，应采用二次准则。</a:t>
            </a:r>
            <a:endParaRPr lang="zh-CN" altLang="en-US"/>
          </a:p>
          <a:p>
            <a:r>
              <a:rPr lang="zh-CN" altLang="en-US"/>
              <a:t>为了更清楚地理解LDA和QDA之间的差异，下表显示了固定协方差矩阵和不同协方差矩阵下LDA和QDA绩效的差异:</a:t>
            </a:r>
            <a:endParaRPr lang="zh-CN" altLang="en-US"/>
          </a:p>
          <a:p>
            <a:r>
              <a:rPr lang="zh-CN" altLang="en-US"/>
              <a:t>从图中可以看出，在固定协方差矩阵下，LDA和QDA的分类结果没有差异(如上两幅图)。然而，在不同的协方差矩阵下，LDA和QDA的分类边界明显不同，LDA已经不能准确地分类数据(如下两幅图)。</a:t>
            </a:r>
            <a:endParaRPr lang="zh-CN" altLang="en-US"/>
          </a:p>
          <a:p>
            <a:r>
              <a:rPr lang="zh-CN" altLang="en-US"/>
              <a:t>协方差矩阵是什么?</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统计学中，描述样本分布有几个基本指标，如均值、方差、标准差、峰度、偏度、最大值、最小值、极值等，都描述了一个维度。如果一个样本中有多个维度，除了分别描述每个维度的分布规则外，如何描述不同维度之间的关系?</a:t>
            </a:r>
            <a:endParaRPr lang="zh-CN" altLang="en-US"/>
          </a:p>
          <a:p>
            <a:r>
              <a:rPr lang="zh-CN" altLang="en-US"/>
              <a:t>协方差是用来描述维度之间关系的指标。定义为:任意两个随机变量X和Y的协方差，记为Cov(X,Y)，定义为:</a:t>
            </a:r>
            <a:endParaRPr lang="zh-CN" altLang="en-US"/>
          </a:p>
          <a:p>
            <a:r>
              <a:rPr lang="zh-CN" altLang="en-US"/>
              <a:t>Cov (X, Y) = {E [X - E(X)] [Y - E(Y)]}，其中E(X) E(Y)反映了分量X和Y的均值，它反映了任意两个随机变量(或任意两个维度)之间的关系。</a:t>
            </a:r>
            <a:endParaRPr lang="zh-CN" altLang="en-US"/>
          </a:p>
          <a:p>
            <a:r>
              <a:rPr lang="zh-CN" altLang="en-US"/>
              <a:t>总结X和Y之间的法律是,当两个随机变量往往是沿着相同趋势的协方差,协方差相反的是负的,但我们知道,不同维度的规模可能是由于价值本身存在差异而导致结果的偏差,如单位订单的数量大概是一万元,而用户级别可能小于10，为了消除数字分布的差异，需要对协方差进行标准化，而标准化的指标相关系数(通常用P表示)，其矩阵称为相关矩阵。</a:t>
            </a:r>
            <a:endParaRPr lang="zh-CN" altLang="en-US"/>
          </a:p>
          <a:p>
            <a:r>
              <a:rPr lang="zh-CN" altLang="en-US"/>
              <a:t>相关系统P的基本含义如下:</a:t>
            </a:r>
            <a:endParaRPr lang="zh-CN" altLang="en-US"/>
          </a:p>
          <a:p>
            <a:r>
              <a:rPr lang="zh-CN" altLang="en-US"/>
              <a:t>当P比;0, X, Y是正相关的</a:t>
            </a:r>
            <a:endParaRPr lang="zh-CN" altLang="en-US"/>
          </a:p>
          <a:p>
            <a:r>
              <a:rPr lang="zh-CN" altLang="en-US"/>
              <a:t>当P &amp; lt;0、X、Y呈负相关</a:t>
            </a:r>
            <a:endParaRPr lang="zh-CN" altLang="en-US"/>
          </a:p>
          <a:p>
            <a:r>
              <a:rPr lang="zh-CN" altLang="en-US"/>
              <a:t>那么当P = 0时会发生什么呢?这是否意味着不相关?当P等于0时，它意味着X和Y之间没有线性相关，但可能有其他相关。</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那么在介绍</a:t>
            </a:r>
            <a:r>
              <a:rPr lang="en-US" altLang="zh-CN"/>
              <a:t>SVM</a:t>
            </a:r>
            <a:r>
              <a:rPr lang="zh-CN" altLang="en-US"/>
              <a:t>之前，我需要先介绍感知机，因为这是</a:t>
            </a:r>
            <a:r>
              <a:rPr lang="en-US" altLang="zh-CN"/>
              <a:t>SVM</a:t>
            </a:r>
            <a:r>
              <a:rPr lang="zh-CN" altLang="en-US"/>
              <a:t>的基础。</a:t>
            </a:r>
            <a:r>
              <a:rPr lang="zh-CN" altLang="en-US"/>
              <a:t>感知机的思想很简单，比如我们在一个平台上有很多的男孩和</a:t>
            </a:r>
            <a:r>
              <a:rPr lang="zh-CN" altLang="en-US"/>
              <a:t>女孩，感知机的模型就是尝试找到一条直线，能够把所有的男孩和女孩隔离开。</a:t>
            </a:r>
            <a:endParaRPr lang="zh-CN" altLang="en-US"/>
          </a:p>
          <a:p>
            <a:r>
              <a:rPr lang="zh-CN" altLang="en-US"/>
              <a:t>放到三维空间或者更高维的空间，感知机的模型就是尝试找到一个超平面，能够把所有的二元类别隔离开。</a:t>
            </a:r>
            <a:endParaRPr lang="zh-CN" altLang="en-US"/>
          </a:p>
          <a:p>
            <a:r>
              <a:rPr lang="zh-CN" altLang="en-US"/>
              <a:t>如果我们找不到这么一条直线的话怎么办？找不到的话那就意味着类别线性不可分，也就意味着感知机模型不适合你的数据的分类。使用感知机一个最大的前提，就是数据是线性可分的。这严重限制了感知机的使用场景。但是它又非常重要，因为感知机是很多其他机器学习算法的基础，比如神经网络和支持向量机。</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这里是感知机的模型函数，X为训练数据集中的特征，f(X)为标签，</a:t>
            </a:r>
            <a:r>
              <a:rPr lang="en-US" altLang="zh-CN">
                <a:sym typeface="+mn-ea"/>
              </a:rPr>
              <a:t>sign</a:t>
            </a:r>
            <a:r>
              <a:rPr lang="zh-CN" altLang="en-US">
                <a:sym typeface="+mn-ea"/>
              </a:rPr>
              <a:t>是符号函数，返回值</a:t>
            </a:r>
            <a:r>
              <a:rPr lang="en-US" altLang="zh-CN">
                <a:sym typeface="+mn-ea"/>
              </a:rPr>
              <a:t>,</a:t>
            </a:r>
            <a:r>
              <a:rPr lang="zh-CN" altLang="en-US">
                <a:sym typeface="+mn-ea"/>
              </a:rPr>
              <a:t>如果 </a:t>
            </a:r>
            <a:r>
              <a:rPr lang="en-US" altLang="zh-CN">
                <a:sym typeface="+mn-ea"/>
              </a:rPr>
              <a:t>x</a:t>
            </a:r>
            <a:r>
              <a:rPr lang="zh-CN" altLang="en-US">
                <a:sym typeface="+mn-ea"/>
              </a:rPr>
              <a:t>大于0，则</a:t>
            </a:r>
            <a:r>
              <a:rPr lang="en-US" altLang="zh-CN">
                <a:sym typeface="+mn-ea"/>
              </a:rPr>
              <a:t>si</a:t>
            </a:r>
            <a:r>
              <a:rPr lang="zh-CN" altLang="en-US">
                <a:sym typeface="+mn-ea"/>
              </a:rPr>
              <a:t>gn 返回1；等于0，返回0；小于0，则返回-1。</a:t>
            </a:r>
            <a:r>
              <a:rPr lang="en-US" altLang="zh-CN">
                <a:sym typeface="+mn-ea"/>
              </a:rPr>
              <a:t>x</a:t>
            </a:r>
            <a:r>
              <a:rPr lang="zh-CN" altLang="en-US">
                <a:sym typeface="+mn-ea"/>
              </a:rPr>
              <a:t>的符号决定了</a:t>
            </a:r>
            <a:r>
              <a:rPr lang="en-US" altLang="zh-CN">
                <a:sym typeface="+mn-ea"/>
              </a:rPr>
              <a:t>si</a:t>
            </a:r>
            <a:r>
              <a:rPr lang="zh-CN" altLang="en-US">
                <a:sym typeface="+mn-ea"/>
              </a:rPr>
              <a:t>gn 函数的返回值。</a:t>
            </a:r>
            <a:endParaRPr lang="zh-CN" altLang="en-US"/>
          </a:p>
          <a:p>
            <a:r>
              <a:rPr lang="zh-CN" altLang="en-US"/>
              <a:t>假设样本线性可分，感知机学习的目标就是求能将正负样本完全分开的分离超平面,即要寻找w，b(因为wx+b=0确定了分离超平面)。因此我们需要确定一个学习策略，即定义损失函数，并通过训练样本使其最小化。</a:t>
            </a:r>
            <a:endParaRPr lang="zh-CN" altLang="en-US"/>
          </a:p>
          <a:p>
            <a:r>
              <a:rPr lang="zh-CN" altLang="en-US"/>
              <a:t>其中w是超平面的法向量（垂直于平面所表示的向量为法向量），b是超平面的截距。这个超平面将样本点分为正负两类。当</a:t>
            </a:r>
            <a:r>
              <a:rPr lang="en-US" altLang="zh-CN">
                <a:sym typeface="+mn-ea"/>
              </a:rPr>
              <a:t>(w*</a:t>
            </a:r>
            <a:r>
              <a:rPr>
                <a:sym typeface="+mn-ea"/>
              </a:rPr>
              <a:t>X + </a:t>
            </a:r>
            <a:r>
              <a:rPr lang="en-US" altLang="zh-CN">
                <a:sym typeface="+mn-ea"/>
              </a:rPr>
              <a:t>b) &gt; 0, y = 1</a:t>
            </a:r>
            <a:r>
              <a:rPr lang="zh-CN" altLang="en-US">
                <a:sym typeface="+mn-ea"/>
              </a:rPr>
              <a:t>，当</a:t>
            </a:r>
            <a:r>
              <a:rPr lang="en-US" altLang="zh-CN">
                <a:sym typeface="+mn-ea"/>
              </a:rPr>
              <a:t>(w*</a:t>
            </a:r>
            <a:r>
              <a:rPr>
                <a:sym typeface="+mn-ea"/>
              </a:rPr>
              <a:t>X + </a:t>
            </a:r>
            <a:r>
              <a:rPr lang="en-US" altLang="zh-CN">
                <a:sym typeface="+mn-ea"/>
              </a:rPr>
              <a:t>b) &lt; 0, y = -1</a:t>
            </a:r>
            <a:endParaRPr lang="zh-CN" altLang="en-US"/>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t>下面我们来看一下损失函数的公式是怎么来的。</a:t>
            </a:r>
            <a:endParaRPr lang="zh-CN"/>
          </a:p>
          <a:p>
            <a:r>
              <a:rPr lang="zh-CN" altLang="en-US"/>
              <a:t>损失函数的一个自然选择是误分类点的总数，但是，通过这种方式定义的损失函数对参数w,b来说不是连续可导函数，不易于优化。所有感知机采取的是误分类点到超平面S的总距离。现在一起来看这样一个例子，假设有一个直线方程Ax+By+C=0，那么</a:t>
            </a:r>
            <a:r>
              <a:rPr lang="en-US" altLang="zh-CN"/>
              <a:t>P</a:t>
            </a:r>
            <a:r>
              <a:rPr lang="zh-CN" altLang="en-US"/>
              <a:t>点到这条直线的距离可以通过距离公式这样表达。那么如果现在不是一个直线公式，是超平面</a:t>
            </a:r>
            <a:r>
              <a:rPr lang="en-US" altLang="zh-CN"/>
              <a:t>h</a:t>
            </a:r>
            <a:r>
              <a:rPr lang="zh-CN" altLang="en-US"/>
              <a:t>的话，同理，</a:t>
            </a:r>
            <a:r>
              <a:rPr lang="en-US" altLang="zh-CN"/>
              <a:t>p</a:t>
            </a:r>
            <a:r>
              <a:rPr lang="zh-CN" altLang="en-US"/>
              <a:t>点到超平面的距离</a:t>
            </a:r>
            <a:r>
              <a:rPr lang="en-US" altLang="zh-CN"/>
              <a:t>d</a:t>
            </a:r>
            <a:r>
              <a:rPr lang="zh-CN" altLang="en-US"/>
              <a:t>可以这样表达。</a:t>
            </a:r>
            <a:r>
              <a:rPr lang="en-US" altLang="zh-CN"/>
              <a:t>||w||</a:t>
            </a:r>
            <a:r>
              <a:rPr lang="zh-CN" altLang="en-US"/>
              <a:t>是</a:t>
            </a:r>
            <a:r>
              <a:rPr lang="zh-CN" altLang="en-US">
                <a:sym typeface="+mn-ea"/>
              </a:rPr>
              <a:t>L2范数，是指向量各元素的平方和然后求平方根。</a:t>
            </a:r>
            <a:endParaRPr lang="zh-CN" altLang="en-US"/>
          </a:p>
          <a:p>
            <a:r>
              <a:rPr lang="zh-CN" altLang="en-US"/>
              <a:t>因为超平面S对于误分类的点，有二种情况，我们在刚才提到过。第一种，</a:t>
            </a:r>
            <a:r>
              <a:rPr lang="zh-CN" altLang="en-US">
                <a:sym typeface="+mn-ea"/>
              </a:rPr>
              <a:t>当</a:t>
            </a:r>
            <a:r>
              <a:rPr lang="en-US" altLang="zh-CN">
                <a:sym typeface="+mn-ea"/>
              </a:rPr>
              <a:t>y = 1</a:t>
            </a:r>
            <a:r>
              <a:rPr lang="zh-CN" altLang="en-US">
                <a:sym typeface="+mn-ea"/>
              </a:rPr>
              <a:t>，</a:t>
            </a:r>
            <a:r>
              <a:rPr lang="en-US" altLang="zh-CN">
                <a:sym typeface="+mn-ea"/>
              </a:rPr>
              <a:t>(w*</a:t>
            </a:r>
            <a:r>
              <a:rPr>
                <a:sym typeface="+mn-ea"/>
              </a:rPr>
              <a:t>X + </a:t>
            </a:r>
            <a:r>
              <a:rPr lang="en-US" altLang="zh-CN">
                <a:sym typeface="+mn-ea"/>
              </a:rPr>
              <a:t>b) &gt; 0, </a:t>
            </a:r>
            <a:r>
              <a:rPr lang="zh-CN" altLang="en-US">
                <a:sym typeface="+mn-ea"/>
              </a:rPr>
              <a:t>当</a:t>
            </a:r>
            <a:r>
              <a:rPr lang="en-US" altLang="zh-CN">
                <a:sym typeface="+mn-ea"/>
              </a:rPr>
              <a:t> y = -1</a:t>
            </a:r>
            <a:r>
              <a:rPr lang="zh-CN" altLang="en-US">
                <a:sym typeface="+mn-ea"/>
              </a:rPr>
              <a:t>，</a:t>
            </a:r>
            <a:r>
              <a:rPr lang="en-US" altLang="zh-CN">
                <a:sym typeface="+mn-ea"/>
              </a:rPr>
              <a:t>(w*</a:t>
            </a:r>
            <a:r>
              <a:rPr>
                <a:sym typeface="+mn-ea"/>
              </a:rPr>
              <a:t>X + </a:t>
            </a:r>
            <a:r>
              <a:rPr lang="en-US" altLang="zh-CN">
                <a:sym typeface="+mn-ea"/>
              </a:rPr>
              <a:t>b) &lt; 0</a:t>
            </a:r>
            <a:r>
              <a:rPr lang="zh-CN" altLang="en-US">
                <a:sym typeface="+mn-ea"/>
              </a:rPr>
              <a:t>，所以对于误分类的点满足：</a:t>
            </a:r>
            <a:r>
              <a:rPr lang="en-US" altLang="zh-CN">
                <a:sym typeface="+mn-ea"/>
              </a:rPr>
              <a:t>y*(w*</a:t>
            </a:r>
            <a:r>
              <a:rPr>
                <a:sym typeface="+mn-ea"/>
              </a:rPr>
              <a:t>X + </a:t>
            </a:r>
            <a:r>
              <a:rPr lang="en-US" altLang="zh-CN">
                <a:sym typeface="+mn-ea"/>
              </a:rPr>
              <a:t>b)&lt; 0</a:t>
            </a:r>
            <a:r>
              <a:rPr lang="zh-CN" altLang="en-US">
                <a:sym typeface="+mn-ea"/>
              </a:rPr>
              <a:t>，即 </a:t>
            </a:r>
            <a:r>
              <a:rPr lang="en-US" altLang="zh-CN">
                <a:sym typeface="+mn-ea"/>
              </a:rPr>
              <a:t>- y*(w*</a:t>
            </a:r>
            <a:r>
              <a:rPr>
                <a:sym typeface="+mn-ea"/>
              </a:rPr>
              <a:t>X + </a:t>
            </a:r>
            <a:r>
              <a:rPr lang="en-US">
                <a:sym typeface="+mn-ea"/>
              </a:rPr>
              <a:t>b)&gt;</a:t>
            </a:r>
            <a:r>
              <a:rPr lang="en-US" altLang="zh-CN">
                <a:sym typeface="+mn-ea"/>
              </a:rPr>
              <a:t>0, 因此误分类点P 到超平面距离是</a:t>
            </a:r>
            <a:endParaRPr lang="en-US" altLang="zh-CN">
              <a:sym typeface="+mn-ea"/>
            </a:endParaRPr>
          </a:p>
          <a:p>
            <a:r>
              <a:rPr lang="zh-CN" altLang="en-US"/>
              <a:t>假设超平面S的误分类点集合为M，那么所有误分类点到超平面S的总距离就可以很容易的推导出来。</a:t>
            </a:r>
            <a:endParaRPr lang="en-US" altLang="zh-CN"/>
          </a:p>
          <a:p>
            <a:r>
              <a:rPr lang="zh-CN" altLang="en-US"/>
              <a:t>我们可以从公式中看出来，这里不考虑</a:t>
            </a:r>
            <a:r>
              <a:rPr lang="en-US" altLang="zh-CN"/>
              <a:t>1/||w||</a:t>
            </a:r>
            <a:r>
              <a:rPr lang="zh-CN" altLang="en-US"/>
              <a:t>，那么</a:t>
            </a:r>
            <a:r>
              <a:rPr lang="en-US" altLang="zh-CN"/>
              <a:t>为什么可以不考虑</a:t>
            </a:r>
            <a:r>
              <a:rPr lang="zh-CN" altLang="en-US"/>
              <a:t>呢？</a:t>
            </a:r>
            <a:endParaRPr lang="zh-CN" altLang="en-US"/>
          </a:p>
          <a:p>
            <a:r>
              <a:rPr lang="en-US" altLang="zh-CN"/>
              <a:t>我目前的理解为：</a:t>
            </a:r>
            <a:endParaRPr lang="en-US" altLang="zh-CN"/>
          </a:p>
          <a:p>
            <a:r>
              <a:rPr lang="en-US" altLang="zh-CN"/>
              <a:t>1.确定分离超平面是通过法向量w和截距b来确定的，||w||的大小对w的方向没有任何影响，所以可以固定||w||为1或不考虑||w||。</a:t>
            </a:r>
            <a:endParaRPr lang="en-US" altLang="zh-CN"/>
          </a:p>
          <a:p>
            <a:r>
              <a:rPr lang="en-US" altLang="zh-CN"/>
              <a:t>2.感知机是误分类驱动的，而判断样本点是否为误分类点只需要判断 [</a:t>
            </a:r>
            <a:r>
              <a:rPr lang="en-US" altLang="zh-CN">
                <a:sym typeface="+mn-ea"/>
              </a:rPr>
              <a:t>-y*(w*X</a:t>
            </a:r>
            <a:r>
              <a:rPr baseline="-25000">
                <a:sym typeface="+mn-ea"/>
              </a:rPr>
              <a:t> </a:t>
            </a:r>
            <a:r>
              <a:rPr>
                <a:sym typeface="+mn-ea"/>
              </a:rPr>
              <a:t>+ </a:t>
            </a:r>
            <a:r>
              <a:rPr lang="en-US" altLang="zh-CN">
                <a:sym typeface="+mn-ea"/>
              </a:rPr>
              <a:t>b)</a:t>
            </a:r>
            <a:r>
              <a:rPr lang="en-US" altLang="zh-CN"/>
              <a:t>] 的正负即可，而1/||w||不影响正负的判断，即它不影响算法学习的中间过程。</a:t>
            </a:r>
            <a:endParaRPr lang="en-US" altLang="zh-CN"/>
          </a:p>
          <a:p>
            <a:r>
              <a:rPr lang="en-US" altLang="zh-CN"/>
              <a:t>3.这样做反而还有好处，可以简化运算(分母为w求导会比较麻烦)。</a:t>
            </a:r>
            <a:endParaRPr lang="en-US" altLang="zh-CN"/>
          </a:p>
          <a:p>
            <a:endParaRPr lang="en-US" altLang="zh-CN"/>
          </a:p>
          <a:p>
            <a:r>
              <a:rPr lang="zh-CN" altLang="en-US">
                <a:sym typeface="+mn-ea"/>
              </a:rPr>
              <a:t>那么损失函数是如何工作，并且优化误分类呢，下面我将介绍感知机中基于随机梯度下降法（SGD）对损失函数进行优化求解，即损失函数的最小化</a:t>
            </a:r>
            <a:r>
              <a:rPr lang="zh-CN" altLang="en-US"/>
              <a:t>。</a:t>
            </a:r>
            <a:endParaRPr lang="zh-CN" altLang="en-US"/>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这里采用随机梯度下降法(SGD)求解损失函数的优化问题，首先是优化目标，即通过调整</a:t>
            </a:r>
            <a:r>
              <a:rPr lang="en-US" altLang="zh-CN"/>
              <a:t>w</a:t>
            </a:r>
            <a:r>
              <a:rPr lang="zh-CN" altLang="en-US"/>
              <a:t>，</a:t>
            </a:r>
            <a:r>
              <a:rPr lang="en-US" altLang="zh-CN"/>
              <a:t>b</a:t>
            </a:r>
            <a:r>
              <a:rPr lang="zh-CN" altLang="en-US"/>
              <a:t>的值寻找到最小化的损失函数。</a:t>
            </a:r>
            <a:endParaRPr lang="zh-CN" altLang="en-US"/>
          </a:p>
          <a:p>
            <a:r>
              <a:rPr lang="zh-CN" altLang="en-US"/>
              <a:t>首先对w，b求偏导，这里</a:t>
            </a:r>
            <a:r>
              <a:rPr lang="zh-CN" altLang="en-US"/>
              <a:t>倒三角符号是表示对函数在各个正交方向上求导数以后再分别乘上各个方向上的单位向量。</a:t>
            </a:r>
            <a:endParaRPr lang="zh-CN" altLang="en-US"/>
          </a:p>
          <a:p>
            <a:r>
              <a:rPr lang="zh-CN" altLang="en-US"/>
              <a:t>然后，</a:t>
            </a:r>
            <a:r>
              <a:rPr lang="zh-CN" altLang="en-US"/>
              <a:t>随机选取一个误分类点 </a:t>
            </a:r>
            <a:r>
              <a:rPr lang="en-US" altLang="zh-CN"/>
              <a:t>(x,y)</a:t>
            </a:r>
            <a:r>
              <a:rPr lang="zh-CN" altLang="en-US"/>
              <a:t>，对求解参数w，b进行更新：</a:t>
            </a:r>
            <a:endParaRPr lang="zh-CN" altLang="en-US"/>
          </a:p>
          <a:p>
            <a:r>
              <a:rPr lang="zh-CN" altLang="en-US"/>
              <a:t>极小化过程中不是一次使M中的所有误分类点的梯度下降，而是一次随机选取一个误分类点使其梯度下降。</a:t>
            </a:r>
            <a:endParaRPr lang="zh-CN" altLang="en-US"/>
          </a:p>
          <a:p>
            <a:r>
              <a:rPr lang="zh-CN" altLang="en-US"/>
              <a:t>这里学习率η ，意思是每次下山的距离。通过学习率可以</a:t>
            </a:r>
            <a:r>
              <a:rPr lang="zh-CN" altLang="en-US"/>
              <a:t>获得新的</a:t>
            </a:r>
            <a:r>
              <a:rPr lang="en-US" altLang="zh-CN"/>
              <a:t>w,b</a:t>
            </a:r>
            <a:r>
              <a:rPr lang="zh-CN" altLang="en-US"/>
              <a:t>值。</a:t>
            </a:r>
            <a:endParaRPr lang="zh-CN" altLang="en-US"/>
          </a:p>
          <a:p>
            <a:r>
              <a:rPr lang="zh-CN" altLang="en-US"/>
              <a:t>总结而言，感知机学习算法的原始形式为：</a:t>
            </a:r>
            <a:endParaRPr lang="zh-CN" altLang="en-US"/>
          </a:p>
          <a:p>
            <a:r>
              <a:rPr lang="zh-CN" altLang="en-US"/>
              <a:t>输入：训练集T，学习率</a:t>
            </a:r>
            <a:endParaRPr lang="zh-CN" altLang="en-US"/>
          </a:p>
          <a:p>
            <a:r>
              <a:rPr lang="zh-CN" altLang="en-US"/>
              <a:t>输出：w，b</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项目采用监督学习算法:项目的数据集包含标签列，定性地分为攻击和正常。项目是一个分类任务:项目需求的预测结果有攻击和正常。项目采用了批学习技术:该项目的数据集采用的是离线数据，所以使用的是批学习而不是在线学习。</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t>介绍完随机梯度下降算法，下面来谈谈</a:t>
            </a:r>
            <a:r>
              <a:rPr lang="en-US" altLang="zh-CN"/>
              <a:t>SVM</a:t>
            </a:r>
            <a:r>
              <a:rPr lang="zh-CN" altLang="en-US"/>
              <a:t>。</a:t>
            </a:r>
            <a:r>
              <a:rPr lang="en-US" altLang="zh-CN"/>
              <a:t>SVM</a:t>
            </a:r>
            <a:r>
              <a:rPr lang="zh-CN" altLang="en-US"/>
              <a:t>在感知器的基础上，加入了核函数，可以将原始特征映射到另一个高维度空间中，解决了原始数据集线性不可分的问题。那么是如何解决的呢，这里有一个简单的例子。</a:t>
            </a:r>
            <a:endParaRPr lang="zh-CN" altLang="en-US"/>
          </a:p>
          <a:p>
            <a:pPr algn="l"/>
            <a:r>
              <a:rPr lang="zh-CN" altLang="en-US"/>
              <a:t>假设我的</a:t>
            </a:r>
            <a:r>
              <a:rPr lang="zh-CN" altLang="en-US"/>
              <a:t>原始的输入向量是一维的，0&lt;x&lt;1的类别是1，其他情况记做-1。这样的情况是不可能在1维空间中找到分离超平面的</a:t>
            </a:r>
            <a:r>
              <a:rPr lang="en-US" altLang="zh-CN"/>
              <a:t>;</a:t>
            </a:r>
            <a:endParaRPr lang="en-US" altLang="zh-CN"/>
          </a:p>
          <a:p>
            <a:pPr algn="l"/>
            <a:r>
              <a:rPr lang="zh-CN" altLang="en-US"/>
              <a:t>如果我们将原始的一维特征空间映射到二维特征空间</a:t>
            </a:r>
            <a:r>
              <a:rPr lang="en-US" altLang="zh-CN"/>
              <a:t>X</a:t>
            </a:r>
            <a:r>
              <a:rPr lang="en-US" altLang="zh-CN" baseline="30000"/>
              <a:t>2</a:t>
            </a:r>
            <a:r>
              <a:rPr lang="zh-CN" altLang="en-US"/>
              <a:t>和x，那么就可以找到分离超平面X</a:t>
            </a:r>
            <a:r>
              <a:rPr lang="en-US" altLang="zh-CN" baseline="30000"/>
              <a:t>2</a:t>
            </a:r>
            <a:r>
              <a:rPr lang="zh-CN" altLang="en-US"/>
              <a:t>-X=0。找到超平面的方法和刚才说到的感知器的原理是一样的。当X</a:t>
            </a:r>
            <a:r>
              <a:rPr lang="en-US" altLang="zh-CN" baseline="30000"/>
              <a:t>2</a:t>
            </a:r>
            <a:r>
              <a:rPr lang="zh-CN" altLang="en-US"/>
              <a:t>-X&lt;0的时候，就可以判别为类别1，当X</a:t>
            </a:r>
            <a:r>
              <a:rPr lang="en-US" altLang="zh-CN" baseline="30000"/>
              <a:t>2</a:t>
            </a:r>
            <a:r>
              <a:rPr lang="zh-CN" altLang="en-US"/>
              <a:t>-X</a:t>
            </a:r>
            <a:r>
              <a:rPr lang="en-US" altLang="zh-CN"/>
              <a:t>&gt;</a:t>
            </a:r>
            <a:r>
              <a:rPr lang="zh-CN" altLang="en-US"/>
              <a:t>0的时候，就可以判别为类别0。再将</a:t>
            </a:r>
            <a:r>
              <a:rPr lang="zh-CN" altLang="en-US">
                <a:sym typeface="+mn-ea"/>
              </a:rPr>
              <a:t>X</a:t>
            </a:r>
            <a:r>
              <a:rPr lang="en-US" altLang="zh-CN" baseline="30000">
                <a:sym typeface="+mn-ea"/>
              </a:rPr>
              <a:t>2</a:t>
            </a:r>
            <a:r>
              <a:rPr lang="zh-CN" altLang="en-US">
                <a:sym typeface="+mn-ea"/>
              </a:rPr>
              <a:t>-X=0</a:t>
            </a:r>
            <a:r>
              <a:rPr lang="zh-CN" altLang="en-US"/>
              <a:t>映射回原始的特征空间，就可以知道在0和1之间的实例类别是1，剩下空间上（小于0和大于1）的实例类别都是0啦。</a:t>
            </a:r>
            <a:r>
              <a:rPr lang="zh-CN" altLang="en-US">
                <a:solidFill>
                  <a:srgbClr val="FF0000"/>
                </a:solidFill>
              </a:rPr>
              <a:t>利用特征映射</a:t>
            </a:r>
            <a:r>
              <a:rPr lang="zh-CN" altLang="en-US"/>
              <a:t>，就可以将低维空间中的线性不可分问题解决了。</a:t>
            </a:r>
            <a:endParaRPr lang="zh-CN" altLang="en-US"/>
          </a:p>
          <a:p>
            <a:pPr algn="l"/>
            <a:r>
              <a:rPr lang="zh-CN" altLang="en-US"/>
              <a:t>在原始空间线性不可分时，可以映射到高维空间之后，转换为线性可分的问题。具体线性分类的过程，我们已经在感知机中详细的介绍过损失函数利用梯度下降获得最优解的过程，这里不再赘述。</a:t>
            </a:r>
            <a:endParaRPr lang="zh-CN" altLang="en-US"/>
          </a:p>
          <a:p>
            <a:pPr algn="l"/>
            <a:endParaRPr lang="zh-CN" altLang="en-US"/>
          </a:p>
          <a:p>
            <a:pPr algn="l"/>
            <a:endParaRPr lang="zh-CN" altLang="en-US"/>
          </a:p>
          <a:p>
            <a:pPr algn="l"/>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对于线性回归，数据都是线性的，目标是寻找一条直线，尽可能的拟合样本。但实际任务中，数据往往是非线性，因此需对线性算法进行一些转换改造，即多项式回归。是非线性</a:t>
            </a:r>
            <a:r>
              <a:rPr lang="en-US" altLang="zh-CN">
                <a:sym typeface="+mn-ea"/>
              </a:rPr>
              <a:t> SVM Classification</a:t>
            </a:r>
            <a:r>
              <a:rPr lang="zh-CN" altLang="en-US">
                <a:sym typeface="+mn-ea"/>
              </a:rPr>
              <a:t>的表现。</a:t>
            </a:r>
            <a:endParaRPr lang="zh-CN" altLang="en-US"/>
          </a:p>
          <a:p>
            <a:r>
              <a:rPr lang="zh-CN" altLang="en-US"/>
              <a:t>多项式回归中，数据不太具有线性关系，因此应寻找一些非线性曲线去拟合。如上</a:t>
            </a:r>
            <a:r>
              <a:rPr lang="zh-CN" altLang="en-US"/>
              <a:t>图，用一条二次曲线去拟合数据，效果更好。</a:t>
            </a:r>
            <a:endParaRPr lang="zh-CN" altLang="en-US"/>
          </a:p>
          <a:p>
            <a:r>
              <a:rPr lang="zh-CN" altLang="en-US"/>
              <a:t>对于上面的数据，原本是只有x一个特征，但是我们可以构造一个新的特征x </a:t>
            </a:r>
            <a:r>
              <a:rPr lang="zh-CN" altLang="en-US" baseline="30000"/>
              <a:t>2</a:t>
            </a:r>
            <a:r>
              <a:rPr lang="zh-CN" altLang="en-US"/>
              <a:t>，即构成了二次函数。</a:t>
            </a:r>
            <a:endParaRPr lang="zh-CN" altLang="en-US"/>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在非线性</a:t>
            </a:r>
            <a:r>
              <a:rPr lang="en-US" altLang="zh-CN"/>
              <a:t>SVM</a:t>
            </a:r>
            <a:r>
              <a:rPr lang="zh-CN" altLang="en-US"/>
              <a:t>分类其中，使用sklearn.preprocessing库种的</a:t>
            </a:r>
            <a:r>
              <a:rPr lang="zh-CN" altLang="en-US"/>
              <a:t>PolynomialFeatures来进行特征的构造。</a:t>
            </a:r>
            <a:endParaRPr lang="zh-CN" altLang="en-US"/>
          </a:p>
          <a:p>
            <a:r>
              <a:rPr lang="zh-CN" altLang="en-US"/>
              <a:t>它是使用多项式的方法来进行的，如果有a，b两个特征，那么它的2次多项式为（1,a,b,a^2,ab, b^2）。</a:t>
            </a:r>
            <a:endParaRPr lang="zh-CN" altLang="en-US"/>
          </a:p>
          <a:p>
            <a:r>
              <a:rPr lang="zh-CN" altLang="en-US"/>
              <a:t>PolynomialFeatures有三个参数</a:t>
            </a:r>
            <a:endParaRPr lang="zh-CN" altLang="en-US"/>
          </a:p>
          <a:p>
            <a:r>
              <a:rPr lang="zh-CN" altLang="en-US"/>
              <a:t>degree：控制多项式的曲线弯曲程度</a:t>
            </a:r>
            <a:r>
              <a:rPr lang="zh-CN" altLang="en-US"/>
              <a:t>。</a:t>
            </a:r>
            <a:endParaRPr lang="zh-CN" altLang="en-US"/>
          </a:p>
          <a:p>
            <a:r>
              <a:rPr lang="zh-CN" altLang="en-US"/>
              <a:t>interaction_only： 默认为False，如果指定为True，那么就不会有特征自己和自己结合的项，上面的二次项中没有a^2和b^2。</a:t>
            </a:r>
            <a:endParaRPr lang="zh-CN" altLang="en-US"/>
          </a:p>
          <a:p>
            <a:r>
              <a:rPr lang="zh-CN" altLang="en-US"/>
              <a:t>include_bias：默认为True。如果为True的话，那么就会有上面的 1那一项。</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本研究的结果根据四个标准进行评估，即准确性、精密度、f-measure和召回率。所有这些条件的值都在0到1之间。当它接近1时，性能增加，而当它接近0时，性能下降</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在计算这四个项目,四个价值观总结如下:使用TP:真阳性(正确的检测)攻击数据分为攻击FP:假阳性(1型错误)良性的数据分为攻击。FN:假阴性(Type-2 Error)攻击数据归类为良性。TN:真阴性(正确拒绝)良性数据分类为良性。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在本节中，决定选择CICIDS2017处理过的数据(CSV文件)作为在实现阶段使用的数据集，该数据集相对较新</a:t>
            </a:r>
            <a:r>
              <a:rPr lang="zh-CN" altLang="en-US"/>
              <a:t>，并且提供了更广泛的协议和攻击池。此外，由于使用该数据集完成的工作数量仍然很少，使用该数据集可以被认为是对文献的一个可能的重要贡献。</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7.png"/><Relationship Id="rId2" Type="http://schemas.openxmlformats.org/officeDocument/2006/relationships/tags" Target="../tags/tag9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tags" Target="../tags/tag99.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1.png"/><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106.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12.xml"/><Relationship Id="rId3" Type="http://schemas.openxmlformats.org/officeDocument/2006/relationships/image" Target="../media/image16.png"/><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5.xml"/><Relationship Id="rId3" Type="http://schemas.openxmlformats.org/officeDocument/2006/relationships/image" Target="../media/image17.png"/><Relationship Id="rId2" Type="http://schemas.openxmlformats.org/officeDocument/2006/relationships/tags" Target="../tags/tag114.xml"/><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 Id="rId3" Type="http://schemas.openxmlformats.org/officeDocument/2006/relationships/oleObject" Target="../embeddings/oleObject1.bin"/><Relationship Id="rId2" Type="http://schemas.openxmlformats.org/officeDocument/2006/relationships/tags" Target="../tags/tag120.xml"/><Relationship Id="rId12" Type="http://schemas.openxmlformats.org/officeDocument/2006/relationships/notesSlide" Target="../notesSlides/notesSlide17.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11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24.xml"/><Relationship Id="rId3" Type="http://schemas.openxmlformats.org/officeDocument/2006/relationships/image" Target="../media/image22.png"/><Relationship Id="rId2" Type="http://schemas.openxmlformats.org/officeDocument/2006/relationships/tags" Target="../tags/tag123.xml"/><Relationship Id="rId1" Type="http://schemas.openxmlformats.org/officeDocument/2006/relationships/tags" Target="../tags/tag12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23.png"/><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image" Target="../media/image25.png"/><Relationship Id="rId3" Type="http://schemas.openxmlformats.org/officeDocument/2006/relationships/tags" Target="../tags/tag130.xml"/><Relationship Id="rId2" Type="http://schemas.openxmlformats.org/officeDocument/2006/relationships/image" Target="../media/image24.png"/><Relationship Id="rId1" Type="http://schemas.openxmlformats.org/officeDocument/2006/relationships/tags" Target="../tags/tag12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133.xml"/><Relationship Id="rId2" Type="http://schemas.openxmlformats.org/officeDocument/2006/relationships/image" Target="../media/image26.png"/><Relationship Id="rId1" Type="http://schemas.openxmlformats.org/officeDocument/2006/relationships/tags" Target="../tags/tag13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134.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tags" Target="../tags/tag13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136.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image" Target="../media/image33.png"/><Relationship Id="rId1" Type="http://schemas.openxmlformats.org/officeDocument/2006/relationships/tags" Target="../tags/tag138.xml"/></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143.xml"/><Relationship Id="rId6" Type="http://schemas.openxmlformats.org/officeDocument/2006/relationships/oleObject" Target="../embeddings/oleObject4.bin"/><Relationship Id="rId5" Type="http://schemas.openxmlformats.org/officeDocument/2006/relationships/image" Target="../media/image19.wmf"/><Relationship Id="rId4" Type="http://schemas.openxmlformats.org/officeDocument/2006/relationships/oleObject" Target="../embeddings/oleObject3.bin"/><Relationship Id="rId3" Type="http://schemas.openxmlformats.org/officeDocument/2006/relationships/image" Target="../media/image34.png"/><Relationship Id="rId2" Type="http://schemas.openxmlformats.org/officeDocument/2006/relationships/tags" Target="../tags/tag142.xml"/><Relationship Id="rId10" Type="http://schemas.openxmlformats.org/officeDocument/2006/relationships/notesSlide" Target="../notesSlides/notesSlide25.xml"/><Relationship Id="rId1" Type="http://schemas.openxmlformats.org/officeDocument/2006/relationships/tags" Target="../tags/tag141.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45.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tags" Target="../tags/tag14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147.xml"/><Relationship Id="rId2" Type="http://schemas.openxmlformats.org/officeDocument/2006/relationships/image" Target="../media/image37.png"/><Relationship Id="rId1" Type="http://schemas.openxmlformats.org/officeDocument/2006/relationships/tags" Target="../tags/tag146.xml"/></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tags" Target="../tags/tag14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wmf"/><Relationship Id="rId2" Type="http://schemas.openxmlformats.org/officeDocument/2006/relationships/oleObject" Target="../embeddings/oleObject5.bin"/><Relationship Id="rId10" Type="http://schemas.openxmlformats.org/officeDocument/2006/relationships/notesSlide" Target="../notesSlides/notesSlide28.xml"/><Relationship Id="rId1" Type="http://schemas.openxmlformats.org/officeDocument/2006/relationships/tags" Target="../tags/tag14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151.xml"/><Relationship Id="rId2" Type="http://schemas.openxmlformats.org/officeDocument/2006/relationships/image" Target="../media/image42.png"/><Relationship Id="rId1" Type="http://schemas.openxmlformats.org/officeDocument/2006/relationships/tags" Target="../tags/tag150.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54.xml"/><Relationship Id="rId3" Type="http://schemas.openxmlformats.org/officeDocument/2006/relationships/image" Target="../media/image43.png"/><Relationship Id="rId2" Type="http://schemas.openxmlformats.org/officeDocument/2006/relationships/tags" Target="../tags/tag153.xml"/><Relationship Id="rId1" Type="http://schemas.openxmlformats.org/officeDocument/2006/relationships/tags" Target="../tags/tag152.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61.xml"/><Relationship Id="rId3" Type="http://schemas.openxmlformats.org/officeDocument/2006/relationships/image" Target="../media/image45.png"/><Relationship Id="rId2" Type="http://schemas.openxmlformats.org/officeDocument/2006/relationships/tags" Target="../tags/tag160.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openxmlformats.org/officeDocument/2006/relationships/tags" Target="../tags/tag164.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tags" Target="../tags/tag163.xml"/><Relationship Id="rId1" Type="http://schemas.openxmlformats.org/officeDocument/2006/relationships/tags" Target="../tags/tag16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tags" Target="../tags/tag166.xml"/><Relationship Id="rId2" Type="http://schemas.openxmlformats.org/officeDocument/2006/relationships/image" Target="../media/image48.png"/><Relationship Id="rId1" Type="http://schemas.openxmlformats.org/officeDocument/2006/relationships/tags" Target="../tags/tag165.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tags" Target="../tags/tag168.xml"/><Relationship Id="rId2" Type="http://schemas.openxmlformats.org/officeDocument/2006/relationships/image" Target="../media/image49.png"/><Relationship Id="rId1" Type="http://schemas.openxmlformats.org/officeDocument/2006/relationships/tags" Target="../tags/tag16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170.xml"/><Relationship Id="rId2" Type="http://schemas.openxmlformats.org/officeDocument/2006/relationships/image" Target="../media/image50.png"/><Relationship Id="rId1" Type="http://schemas.openxmlformats.org/officeDocument/2006/relationships/tags" Target="../tags/tag16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173.xml"/><Relationship Id="rId3" Type="http://schemas.openxmlformats.org/officeDocument/2006/relationships/image" Target="../media/image51.png"/><Relationship Id="rId2" Type="http://schemas.openxmlformats.org/officeDocument/2006/relationships/tags" Target="../tags/tag172.xml"/><Relationship Id="rId1" Type="http://schemas.openxmlformats.org/officeDocument/2006/relationships/tags" Target="../tags/tag171.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75.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tags" Target="../tags/tag174.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tags" Target="../tags/tag178.xml"/><Relationship Id="rId5" Type="http://schemas.openxmlformats.org/officeDocument/2006/relationships/image" Target="../media/image55.png"/><Relationship Id="rId4" Type="http://schemas.openxmlformats.org/officeDocument/2006/relationships/image" Target="../media/image54.wmf"/><Relationship Id="rId3" Type="http://schemas.openxmlformats.org/officeDocument/2006/relationships/oleObject" Target="../embeddings/oleObject6.bin"/><Relationship Id="rId2" Type="http://schemas.openxmlformats.org/officeDocument/2006/relationships/tags" Target="../tags/tag177.xml"/><Relationship Id="rId1" Type="http://schemas.openxmlformats.org/officeDocument/2006/relationships/tags" Target="../tags/tag176.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tags" Target="../tags/tag180.xml"/><Relationship Id="rId2" Type="http://schemas.openxmlformats.org/officeDocument/2006/relationships/image" Target="../media/image56.png"/><Relationship Id="rId1" Type="http://schemas.openxmlformats.org/officeDocument/2006/relationships/tags" Target="../tags/tag179.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182.xml"/><Relationship Id="rId2" Type="http://schemas.openxmlformats.org/officeDocument/2006/relationships/image" Target="../media/image57.png"/><Relationship Id="rId1" Type="http://schemas.openxmlformats.org/officeDocument/2006/relationships/tags" Target="../tags/tag181.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184.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tags" Target="../tags/tag183.xm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openxmlformats.org/officeDocument/2006/relationships/tags" Target="../tags/tag186.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tags" Target="../tags/tag185.xml"/><Relationship Id="rId1" Type="http://schemas.openxmlformats.org/officeDocument/2006/relationships/image" Target="../media/image60.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tags" Target="../tags/tag188.xml"/><Relationship Id="rId2" Type="http://schemas.openxmlformats.org/officeDocument/2006/relationships/image" Target="../media/image63.png"/><Relationship Id="rId1" Type="http://schemas.openxmlformats.org/officeDocument/2006/relationships/tags" Target="../tags/tag187.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200.xml"/><Relationship Id="rId3" Type="http://schemas.openxmlformats.org/officeDocument/2006/relationships/image" Target="../media/image64.png"/><Relationship Id="rId2" Type="http://schemas.openxmlformats.org/officeDocument/2006/relationships/tags" Target="../tags/tag199.xml"/><Relationship Id="rId1" Type="http://schemas.openxmlformats.org/officeDocument/2006/relationships/tags" Target="../tags/tag198.xml"/></Relationships>
</file>

<file path=ppt/slides/_rels/slide52.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tags" Target="../tags/tag202.xml"/><Relationship Id="rId12" Type="http://schemas.openxmlformats.org/officeDocument/2006/relationships/notesSlide" Target="../notesSlides/notesSlide48.xml"/><Relationship Id="rId11" Type="http://schemas.openxmlformats.org/officeDocument/2006/relationships/slideLayout" Target="../slideLayouts/slideLayout2.xml"/><Relationship Id="rId10" Type="http://schemas.openxmlformats.org/officeDocument/2006/relationships/tags" Target="../tags/tag203.xml"/><Relationship Id="rId1" Type="http://schemas.openxmlformats.org/officeDocument/2006/relationships/tags" Target="../tags/tag201.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2.xml"/><Relationship Id="rId6" Type="http://schemas.openxmlformats.org/officeDocument/2006/relationships/tags" Target="../tags/tag206.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tags" Target="../tags/tag205.xml"/><Relationship Id="rId1" Type="http://schemas.openxmlformats.org/officeDocument/2006/relationships/tags" Target="../tags/tag204.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2.xml"/><Relationship Id="rId6" Type="http://schemas.openxmlformats.org/officeDocument/2006/relationships/tags" Target="../tags/tag209.xml"/><Relationship Id="rId5" Type="http://schemas.openxmlformats.org/officeDocument/2006/relationships/image" Target="../media/image77.png"/><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tags" Target="../tags/tag208.xml"/><Relationship Id="rId1" Type="http://schemas.openxmlformats.org/officeDocument/2006/relationships/tags" Target="../tags/tag207.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2.xml"/><Relationship Id="rId5" Type="http://schemas.openxmlformats.org/officeDocument/2006/relationships/tags" Target="../tags/tag212.xml"/><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tags" Target="../tags/tag211.xml"/><Relationship Id="rId1" Type="http://schemas.openxmlformats.org/officeDocument/2006/relationships/tags" Target="../tags/tag210.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79.xml"/><Relationship Id="rId10" Type="http://schemas.openxmlformats.org/officeDocument/2006/relationships/notesSlide" Target="../notesSlides/notesSlide6.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6.png"/><Relationship Id="rId2" Type="http://schemas.openxmlformats.org/officeDocument/2006/relationships/tags" Target="../tags/tag89.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27125" y="370840"/>
            <a:ext cx="9799320" cy="1880870"/>
          </a:xfrm>
        </p:spPr>
        <p:txBody>
          <a:bodyPr>
            <a:normAutofit fontScale="90000"/>
          </a:bodyPr>
          <a:p>
            <a:r>
              <a:rPr lang="en-US" altLang="zh-CN"/>
              <a:t>N</a:t>
            </a:r>
            <a:r>
              <a:rPr lang="zh-CN" altLang="zh-CN"/>
              <a:t>etwork </a:t>
            </a:r>
            <a:r>
              <a:rPr lang="en-US" altLang="zh-CN"/>
              <a:t>S</a:t>
            </a:r>
            <a:r>
              <a:rPr lang="zh-CN" altLang="zh-CN"/>
              <a:t>ecurity </a:t>
            </a:r>
            <a:r>
              <a:rPr lang="en-US" altLang="zh-CN"/>
              <a:t>D</a:t>
            </a:r>
            <a:r>
              <a:rPr lang="zh-CN" altLang="zh-CN"/>
              <a:t>etection</a:t>
            </a:r>
            <a:endParaRPr lang="zh-CN" altLang="zh-CN"/>
          </a:p>
        </p:txBody>
      </p:sp>
      <p:sp>
        <p:nvSpPr>
          <p:cNvPr id="3" name="副标题 2"/>
          <p:cNvSpPr>
            <a:spLocks noGrp="1"/>
          </p:cNvSpPr>
          <p:nvPr>
            <p:ph type="subTitle" idx="1"/>
            <p:custDataLst>
              <p:tags r:id="rId2"/>
            </p:custDataLst>
          </p:nvPr>
        </p:nvSpPr>
        <p:spPr>
          <a:xfrm>
            <a:off x="1127125" y="2315210"/>
            <a:ext cx="10450830" cy="4420235"/>
          </a:xfrm>
        </p:spPr>
        <p:txBody>
          <a:bodyPr>
            <a:normAutofit lnSpcReduction="20000"/>
          </a:bodyPr>
          <a:p>
            <a:endParaRPr lang="en-US" altLang="zh-CN"/>
          </a:p>
          <a:p>
            <a:r>
              <a:rPr lang="en-US" altLang="zh-CN"/>
              <a:t>Yangxuan Wu</a:t>
            </a:r>
            <a:endParaRPr lang="en-US" altLang="zh-CN"/>
          </a:p>
          <a:p>
            <a:r>
              <a:rPr lang="en-US" altLang="zh-CN">
                <a:sym typeface="+mn-ea"/>
              </a:rPr>
              <a:t>ywu1214@ilstu.edu</a:t>
            </a:r>
            <a:endParaRPr lang="en-US" altLang="zh-CN">
              <a:sym typeface="+mn-ea"/>
            </a:endParaRPr>
          </a:p>
          <a:p>
            <a:endParaRPr lang="en-US" altLang="zh-CN">
              <a:sym typeface="+mn-ea"/>
            </a:endParaRPr>
          </a:p>
          <a:p>
            <a:endParaRPr lang="en-US" altLang="zh-CN"/>
          </a:p>
          <a:p>
            <a:r>
              <a:rPr lang="en-US" altLang="zh-CN"/>
              <a:t>Supervisor: Dr. Yongning Tang </a:t>
            </a:r>
            <a:endParaRPr lang="en-US" altLang="zh-CN"/>
          </a:p>
          <a:p>
            <a:r>
              <a:rPr lang="en-US" altLang="zh-CN"/>
              <a:t> School of Information System</a:t>
            </a:r>
            <a:endParaRPr lang="en-US" altLang="zh-CN"/>
          </a:p>
          <a:p>
            <a:r>
              <a:rPr lang="en-US" altLang="zh-CN"/>
              <a:t>Illinois State University</a:t>
            </a:r>
            <a:endParaRPr lang="en-US" altLang="zh-CN"/>
          </a:p>
          <a:p>
            <a:r>
              <a:rPr lang="en-US" altLang="zh-CN"/>
              <a:t>December 2020</a:t>
            </a:r>
            <a:endParaRPr lang="en-US" altLang="zh-CN"/>
          </a:p>
          <a:p>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39185" y="302965"/>
            <a:ext cx="10969200" cy="705600"/>
          </a:xfrm>
        </p:spPr>
        <p:txBody>
          <a:bodyPr/>
          <a:lstStyle/>
          <a:p>
            <a:r>
              <a:rPr lang="en-US" altLang="zh-CN">
                <a:sym typeface="+mn-ea"/>
              </a:rPr>
              <a:t>2.2 Choose the datasets</a:t>
            </a:r>
            <a:endParaRPr lang="zh-CN" altLang="en-US"/>
          </a:p>
        </p:txBody>
      </p:sp>
      <p:sp>
        <p:nvSpPr>
          <p:cNvPr id="2" name="内容占位符 1"/>
          <p:cNvSpPr>
            <a:spLocks noGrp="1"/>
          </p:cNvSpPr>
          <p:nvPr>
            <p:ph idx="1"/>
            <p:custDataLst>
              <p:tags r:id="rId2"/>
            </p:custDataLst>
          </p:nvPr>
        </p:nvSpPr>
        <p:spPr>
          <a:xfrm>
            <a:off x="539185" y="1049710"/>
            <a:ext cx="10969200" cy="4759200"/>
          </a:xfrm>
        </p:spPr>
        <p:txBody>
          <a:bodyPr/>
          <a:lstStyle/>
          <a:p>
            <a:r>
              <a:rPr lang="zh-CN" altLang="en-US" dirty="0"/>
              <a:t>CICIDS 2017(Intrusion Detection Evaluation Dataset）</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created by the Canadian Institute for Cybersecurity at the University of New Brunswick；</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This dataset consists of a 5-day (3rd July- 7th July 2017) data stream on a network created by computers using up-to-date operating systems such as Windows Vista / 7 / 8.1 / 10, Mac, Ubuntu 12/16 and Kali；</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 Details of the dataset can be seen from </a:t>
            </a:r>
            <a:r>
              <a:rPr lang="en-US" altLang="zh-CN" sz="1800" dirty="0">
                <a:solidFill>
                  <a:schemeClr val="tx1">
                    <a:lumMod val="65000"/>
                    <a:lumOff val="35000"/>
                  </a:schemeClr>
                </a:solidFill>
              </a:rPr>
              <a:t>the table below:</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2970530" y="3773805"/>
            <a:ext cx="5638800" cy="27051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2.2 Choose the datasets</a:t>
            </a:r>
            <a:br>
              <a:rPr lang="zh-CN" altLang="en-US"/>
            </a:br>
            <a:endParaRPr lang="zh-CN" altLang="en-US"/>
          </a:p>
        </p:txBody>
      </p:sp>
      <p:sp>
        <p:nvSpPr>
          <p:cNvPr id="2" name="内容占位符 1"/>
          <p:cNvSpPr>
            <a:spLocks noGrp="1"/>
          </p:cNvSpPr>
          <p:nvPr>
            <p:ph idx="1"/>
            <p:custDataLst>
              <p:tags r:id="rId2"/>
            </p:custDataLst>
          </p:nvPr>
        </p:nvSpPr>
        <p:spPr>
          <a:xfrm>
            <a:off x="608330" y="1490345"/>
            <a:ext cx="10968990" cy="5094605"/>
          </a:xfrm>
        </p:spPr>
        <p:txBody>
          <a:bodyPr>
            <a:normAutofit fontScale="90000"/>
          </a:bodyPr>
          <a:lstStyle/>
          <a:p>
            <a:r>
              <a:rPr lang="en-US" altLang="zh-CN" dirty="0"/>
              <a:t>A</a:t>
            </a:r>
            <a:r>
              <a:rPr lang="zh-CN" altLang="en-US" dirty="0"/>
              <a:t>dvantages of CICIDS2017 are the following:</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The obtained data is the real-world data; was obtained from a testbed consisting of real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streams are collected from computers with the up-to-date operating system. There is operating system diversity (Mac, Windows, and Linux) between both attacker and victim computers.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Data sets are labelled. In order to apply the machine learning methods, the feature extraction, which is a critical step, was applied and 85 features were obtained. </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Both raw data (pcap files - captured network packets files) and processed data (CSV files_x0002_comma-separated data files) are available to work on.</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In the course of deciding which attack to take place, the 2016 McAfee security report was used, so there is a wide and up-to-date assortment of attacks.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It is more abundant than other data sets in terms of protocols used. It also includes the HTTPS (Hypertext Transfer Protocol Secure) protocol in addition to FTP, HTTP, SSH and e-mail protocols.</a:t>
            </a:r>
            <a:endParaRPr lang="zh-CN" altLang="en-US" sz="1800" dirty="0">
              <a:solidFill>
                <a:schemeClr val="tx1">
                  <a:lumMod val="65000"/>
                  <a:lumOff val="35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2.3 Anomaly and Attack types in datasets;</a:t>
            </a:r>
            <a:br>
              <a:rPr lang="en-US" altLang="zh-CN" dirty="0"/>
            </a:br>
            <a:endParaRPr lang="zh-CN" altLang="en-US"/>
          </a:p>
        </p:txBody>
      </p:sp>
      <p:sp>
        <p:nvSpPr>
          <p:cNvPr id="2" name="内容占位符 1"/>
          <p:cNvSpPr>
            <a:spLocks noGrp="1"/>
          </p:cNvSpPr>
          <p:nvPr>
            <p:ph idx="1"/>
            <p:custDataLst>
              <p:tags r:id="rId2"/>
            </p:custDataLst>
          </p:nvPr>
        </p:nvSpPr>
        <p:spPr>
          <a:xfrm>
            <a:off x="608330" y="1490345"/>
            <a:ext cx="10968990" cy="5367655"/>
          </a:xfrm>
        </p:spPr>
        <p:txBody>
          <a:bodyPr>
            <a:normAutofit/>
          </a:bodyPr>
          <a:lstStyle/>
          <a:p>
            <a:r>
              <a:rPr lang="zh-CN" altLang="en-US" dirty="0"/>
              <a:t>Anomaly and </a:t>
            </a:r>
            <a:r>
              <a:rPr lang="en-US" altLang="zh-CN" dirty="0"/>
              <a:t>a</a:t>
            </a:r>
            <a:r>
              <a:rPr lang="zh-CN" altLang="en-US" dirty="0"/>
              <a:t>ttack types</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Anomaly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r>
              <a:rPr lang="zh-CN" altLang="en-US" sz="1800" dirty="0">
                <a:solidFill>
                  <a:schemeClr val="tx1">
                    <a:lumMod val="65000"/>
                    <a:lumOff val="35000"/>
                  </a:schemeClr>
                </a:solidFill>
              </a:rPr>
              <a:t>Network Attacks Types</a:t>
            </a: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685800" lvl="1" indent="-228600">
              <a:buFont typeface="Arial" panose="020B0604020202020204" pitchFamily="34" charset="0"/>
              <a:buChar char="●"/>
            </a:pPr>
            <a:endParaRPr lang="zh-CN" altLang="en-US" sz="1800" dirty="0">
              <a:solidFill>
                <a:schemeClr val="tx1">
                  <a:lumMod val="65000"/>
                  <a:lumOff val="35000"/>
                </a:schemeClr>
              </a:solidFill>
            </a:endParaRPr>
          </a:p>
          <a:p>
            <a:pPr marL="228600" lvl="0" indent="-228600">
              <a:buFont typeface="Arial" panose="020B0604020202020204" pitchFamily="34" charset="0"/>
              <a:buChar char="●"/>
            </a:pPr>
            <a:r>
              <a:rPr lang="zh-CN" altLang="en-US" dirty="0">
                <a:solidFill>
                  <a:schemeClr val="tx1">
                    <a:lumMod val="65000"/>
                    <a:lumOff val="35000"/>
                  </a:schemeClr>
                </a:solidFill>
              </a:rPr>
              <a:t>Attacks </a:t>
            </a:r>
            <a:r>
              <a:rPr lang="en-US" altLang="zh-CN" dirty="0"/>
              <a:t>in the dataset</a:t>
            </a:r>
            <a:endParaRPr lang="en-US" altLang="zh-CN" dirty="0"/>
          </a:p>
        </p:txBody>
      </p:sp>
      <p:pic>
        <p:nvPicPr>
          <p:cNvPr id="4" name="图片 3"/>
          <p:cNvPicPr>
            <a:picLocks noChangeAspect="1"/>
          </p:cNvPicPr>
          <p:nvPr/>
        </p:nvPicPr>
        <p:blipFill>
          <a:blip r:embed="rId3"/>
          <a:stretch>
            <a:fillRect/>
          </a:stretch>
        </p:blipFill>
        <p:spPr>
          <a:xfrm>
            <a:off x="9428480" y="4653280"/>
            <a:ext cx="1571625" cy="1657350"/>
          </a:xfrm>
          <a:prstGeom prst="rect">
            <a:avLst/>
          </a:prstGeom>
        </p:spPr>
      </p:pic>
      <p:pic>
        <p:nvPicPr>
          <p:cNvPr id="5" name="图片 4"/>
          <p:cNvPicPr>
            <a:picLocks noChangeAspect="1"/>
          </p:cNvPicPr>
          <p:nvPr/>
        </p:nvPicPr>
        <p:blipFill>
          <a:blip r:embed="rId4"/>
          <a:stretch>
            <a:fillRect/>
          </a:stretch>
        </p:blipFill>
        <p:spPr>
          <a:xfrm>
            <a:off x="4280535" y="4105275"/>
            <a:ext cx="4533900" cy="2752725"/>
          </a:xfrm>
          <a:prstGeom prst="rect">
            <a:avLst/>
          </a:prstGeom>
        </p:spPr>
      </p:pic>
      <p:pic>
        <p:nvPicPr>
          <p:cNvPr id="6" name="图片 5"/>
          <p:cNvPicPr>
            <a:picLocks noChangeAspect="1"/>
          </p:cNvPicPr>
          <p:nvPr/>
        </p:nvPicPr>
        <p:blipFill>
          <a:blip r:embed="rId5"/>
          <a:stretch>
            <a:fillRect/>
          </a:stretch>
        </p:blipFill>
        <p:spPr>
          <a:xfrm>
            <a:off x="4961255" y="1052195"/>
            <a:ext cx="6038850" cy="2828925"/>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35" y="76200"/>
            <a:ext cx="12191365" cy="1129030"/>
          </a:xfrm>
        </p:spPr>
        <p:txBody>
          <a:bodyPr>
            <a:normAutofit fontScale="90000"/>
          </a:bodyPr>
          <a:lstStyle/>
          <a:p>
            <a:r>
              <a:rPr lang="en-US" altLang="zh-CN">
                <a:sym typeface="+mn-ea"/>
              </a:rPr>
              <a:t>3.</a:t>
            </a:r>
            <a:r>
              <a:rPr>
                <a:sym typeface="+mn-ea"/>
              </a:rPr>
              <a:t>Prepare the data for Machine Learning algorithms</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3.1 </a:t>
            </a:r>
            <a:r>
              <a:rPr lang="zh-CN" altLang="en-US" dirty="0"/>
              <a:t>Data Cleansing</a:t>
            </a:r>
            <a:endParaRPr lang="zh-CN" altLang="en-US" dirty="0"/>
          </a:p>
          <a:p>
            <a:pPr marL="0" indent="0">
              <a:buNone/>
            </a:pPr>
            <a:r>
              <a:rPr lang="en-US" altLang="zh-CN" dirty="0"/>
              <a:t>3.2 Statistics of the dataset</a:t>
            </a:r>
            <a:endParaRPr lang="en-US" altLang="zh-CN" dirty="0"/>
          </a:p>
          <a:p>
            <a:pPr marL="0" indent="0">
              <a:buNone/>
            </a:pPr>
            <a:r>
              <a:rPr lang="en-US" altLang="zh-CN" dirty="0"/>
              <a:t>3.3 </a:t>
            </a:r>
            <a:r>
              <a:rPr lang="zh-CN" altLang="en-US" dirty="0"/>
              <a:t>Creation of Training and Test Data</a:t>
            </a:r>
            <a:endParaRPr lang="zh-CN" altLang="en-US" dirty="0"/>
          </a:p>
          <a:p>
            <a:pPr marL="0" indent="0">
              <a:buNone/>
            </a:pPr>
            <a:r>
              <a:rPr lang="en-US" altLang="zh-CN" dirty="0"/>
              <a:t>3.4 </a:t>
            </a:r>
            <a:r>
              <a:rPr lang="zh-CN" altLang="en-US" dirty="0"/>
              <a:t>Feature Selection</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3.1 </a:t>
            </a:r>
            <a:r>
              <a:rPr>
                <a:sym typeface="+mn-ea"/>
              </a:rPr>
              <a:t>Data Cleansing</a:t>
            </a:r>
            <a:endParaRPr lang="zh-CN" altLang="en-US"/>
          </a:p>
        </p:txBody>
      </p:sp>
      <p:pic>
        <p:nvPicPr>
          <p:cNvPr id="4" name="内容占位符 3"/>
          <p:cNvPicPr>
            <a:picLocks noChangeAspect="1"/>
          </p:cNvPicPr>
          <p:nvPr>
            <p:ph idx="1"/>
          </p:nvPr>
        </p:nvPicPr>
        <p:blipFill>
          <a:blip r:embed="rId2"/>
          <a:stretch>
            <a:fillRect/>
          </a:stretch>
        </p:blipFill>
        <p:spPr>
          <a:xfrm>
            <a:off x="1586865" y="1941830"/>
            <a:ext cx="3781425" cy="36195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3.2 Statistics of the dataset</a:t>
            </a:r>
            <a:br>
              <a:rPr lang="en-US" altLang="zh-CN" dirty="0"/>
            </a:br>
            <a:endParaRPr lang="zh-CN" altLang="en-US"/>
          </a:p>
        </p:txBody>
      </p:sp>
      <p:pic>
        <p:nvPicPr>
          <p:cNvPr id="4" name="内容占位符 3"/>
          <p:cNvPicPr>
            <a:picLocks noChangeAspect="1"/>
          </p:cNvPicPr>
          <p:nvPr>
            <p:ph idx="1"/>
          </p:nvPr>
        </p:nvPicPr>
        <p:blipFill>
          <a:blip r:embed="rId2"/>
          <a:stretch>
            <a:fillRect/>
          </a:stretch>
        </p:blipFill>
        <p:spPr>
          <a:xfrm>
            <a:off x="321310" y="1106805"/>
            <a:ext cx="3924300" cy="2638425"/>
          </a:xfrm>
          <a:prstGeom prst="rect">
            <a:avLst/>
          </a:prstGeom>
        </p:spPr>
      </p:pic>
      <p:pic>
        <p:nvPicPr>
          <p:cNvPr id="5" name="图片 4"/>
          <p:cNvPicPr>
            <a:picLocks noChangeAspect="1"/>
          </p:cNvPicPr>
          <p:nvPr/>
        </p:nvPicPr>
        <p:blipFill>
          <a:blip r:embed="rId3"/>
          <a:stretch>
            <a:fillRect/>
          </a:stretch>
        </p:blipFill>
        <p:spPr>
          <a:xfrm>
            <a:off x="4860925" y="1254760"/>
            <a:ext cx="4619625" cy="2609850"/>
          </a:xfrm>
          <a:prstGeom prst="rect">
            <a:avLst/>
          </a:prstGeom>
        </p:spPr>
      </p:pic>
      <p:pic>
        <p:nvPicPr>
          <p:cNvPr id="6" name="图片 5"/>
          <p:cNvPicPr>
            <a:picLocks noChangeAspect="1"/>
          </p:cNvPicPr>
          <p:nvPr/>
        </p:nvPicPr>
        <p:blipFill>
          <a:blip r:embed="rId4"/>
          <a:stretch>
            <a:fillRect/>
          </a:stretch>
        </p:blipFill>
        <p:spPr>
          <a:xfrm>
            <a:off x="534670" y="3864610"/>
            <a:ext cx="4610100" cy="2695575"/>
          </a:xfrm>
          <a:prstGeom prst="rect">
            <a:avLst/>
          </a:prstGeom>
        </p:spPr>
      </p:pic>
      <p:pic>
        <p:nvPicPr>
          <p:cNvPr id="7" name="图片 6"/>
          <p:cNvPicPr>
            <a:picLocks noChangeAspect="1"/>
          </p:cNvPicPr>
          <p:nvPr/>
        </p:nvPicPr>
        <p:blipFill>
          <a:blip r:embed="rId5"/>
          <a:stretch>
            <a:fillRect/>
          </a:stretch>
        </p:blipFill>
        <p:spPr>
          <a:xfrm>
            <a:off x="6296660" y="4071620"/>
            <a:ext cx="4295775" cy="256222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3.3</a:t>
            </a:r>
            <a:r>
              <a:rPr>
                <a:sym typeface="+mn-ea"/>
              </a:rPr>
              <a:t>Creation of Training and Test Data</a:t>
            </a:r>
            <a:endParaRPr lang="zh-CN" altLang="en-US"/>
          </a:p>
        </p:txBody>
      </p:sp>
      <p:sp>
        <p:nvSpPr>
          <p:cNvPr id="2" name="内容占位符 1"/>
          <p:cNvSpPr>
            <a:spLocks noGrp="1"/>
          </p:cNvSpPr>
          <p:nvPr>
            <p:ph idx="1"/>
            <p:custDataLst>
              <p:tags r:id="rId2"/>
            </p:custDataLst>
          </p:nvPr>
        </p:nvSpPr>
        <p:spPr/>
        <p:txBody>
          <a:bodyPr/>
          <a:lstStyle/>
          <a:p>
            <a:r>
              <a:rPr lang="zh-CN" altLang="en-US" dirty="0"/>
              <a:t> Generally preferred partitioning is 20% test, 80% training data [40] and this ratio is also preferred in this application. The train_test_split command makes the selection random when creating data groups.</a:t>
            </a:r>
            <a:endParaRPr lang="zh-CN" altLang="en-US" dirty="0"/>
          </a:p>
          <a:p>
            <a:r>
              <a:rPr lang="zh-CN" altLang="en-US" dirty="0"/>
              <a:t>This process is known as cross-validation. In order to ensure that the results obtained during the application are solid, the creation of the training and the test data have been performed 10 times in succession. The results obtained are the arithmetic mean of the repeated operations.（交叉验证，是否放在算法部分做解释？</a:t>
            </a:r>
            <a:r>
              <a:rPr lang="zh-CN" altLang="en-US" dirty="0"/>
              <a:t>）</a:t>
            </a:r>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Selection（随机森林分类器是否放在算法部分解释</a:t>
            </a:r>
            <a:r>
              <a:rPr>
                <a:sym typeface="+mn-ea"/>
              </a:rPr>
              <a:t>）</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According to Attack Types</a:t>
            </a:r>
            <a:endParaRPr lang="zh-CN" altLang="en-US" dirty="0"/>
          </a:p>
          <a:p>
            <a:pPr marL="0" indent="0">
              <a:buNone/>
            </a:pPr>
            <a:endParaRPr lang="zh-CN" altLang="en-US" dirty="0"/>
          </a:p>
        </p:txBody>
      </p:sp>
      <p:pic>
        <p:nvPicPr>
          <p:cNvPr id="5" name="图片 4"/>
          <p:cNvPicPr>
            <a:picLocks noChangeAspect="1"/>
          </p:cNvPicPr>
          <p:nvPr/>
        </p:nvPicPr>
        <p:blipFill>
          <a:blip r:embed="rId3"/>
          <a:stretch>
            <a:fillRect/>
          </a:stretch>
        </p:blipFill>
        <p:spPr>
          <a:xfrm>
            <a:off x="765810" y="2162810"/>
            <a:ext cx="10506075" cy="367665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3.4 </a:t>
            </a:r>
            <a:r>
              <a:rPr>
                <a:sym typeface="+mn-ea"/>
              </a:rPr>
              <a:t>Feature Selection</a:t>
            </a:r>
            <a:br>
              <a:rPr lang="zh-CN" altLang="en-US" dirty="0"/>
            </a:br>
            <a:endParaRPr lang="zh-CN" altLang="en-US"/>
          </a:p>
        </p:txBody>
      </p:sp>
      <p:sp>
        <p:nvSpPr>
          <p:cNvPr id="2" name="内容占位符 1"/>
          <p:cNvSpPr>
            <a:spLocks noGrp="1"/>
          </p:cNvSpPr>
          <p:nvPr>
            <p:ph idx="1"/>
            <p:custDataLst>
              <p:tags r:id="rId2"/>
            </p:custDataLst>
          </p:nvPr>
        </p:nvSpPr>
        <p:spPr/>
        <p:txBody>
          <a:bodyPr/>
          <a:lstStyle/>
          <a:p>
            <a:r>
              <a:rPr lang="zh-CN" altLang="en-US" dirty="0"/>
              <a:t>Feature selection based on </a:t>
            </a:r>
            <a:r>
              <a:rPr lang="en-US" altLang="zh-CN" dirty="0"/>
              <a:t>a</a:t>
            </a:r>
            <a:r>
              <a:rPr lang="zh-CN" altLang="en-US" dirty="0"/>
              <a:t>ttack or benign</a:t>
            </a:r>
            <a:endParaRPr lang="zh-CN" altLang="en-US" dirty="0"/>
          </a:p>
        </p:txBody>
      </p:sp>
      <p:pic>
        <p:nvPicPr>
          <p:cNvPr id="4" name="图片 3"/>
          <p:cNvPicPr>
            <a:picLocks noChangeAspect="1"/>
          </p:cNvPicPr>
          <p:nvPr/>
        </p:nvPicPr>
        <p:blipFill>
          <a:blip r:embed="rId3"/>
          <a:stretch>
            <a:fillRect/>
          </a:stretch>
        </p:blipFill>
        <p:spPr>
          <a:xfrm>
            <a:off x="691515" y="2011680"/>
            <a:ext cx="10334625" cy="4314825"/>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4.</a:t>
            </a:r>
            <a:r>
              <a:rPr>
                <a:sym typeface="+mn-ea"/>
              </a:rPr>
              <a:t>Select a model and train it</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dirty="0"/>
              <a:t>Choose machine learning</a:t>
            </a:r>
            <a:endParaRPr lang="en-US" altLang="zh-CN" dirty="0"/>
          </a:p>
          <a:p>
            <a:pPr marL="685800" lvl="1" indent="-228600">
              <a:buFont typeface="Arial" panose="020B0604020202020204" pitchFamily="34" charset="0"/>
              <a:buChar char="●"/>
            </a:pPr>
            <a:r>
              <a:rPr lang="en-US" altLang="zh-CN" sz="1800">
                <a:sym typeface="+mn-ea"/>
              </a:rPr>
              <a:t>Decision Tree</a:t>
            </a:r>
            <a:endParaRPr lang="en-US" altLang="zh-CN" sz="1800">
              <a:sym typeface="+mn-ea"/>
            </a:endParaRPr>
          </a:p>
          <a:p>
            <a:pPr marL="685800" lvl="1" indent="-228600">
              <a:buFont typeface="Arial" panose="020B0604020202020204" pitchFamily="34" charset="0"/>
              <a:buChar char="●"/>
            </a:pPr>
            <a:r>
              <a:rPr lang="en-US" altLang="zh-CN" sz="1800">
                <a:sym typeface="+mn-ea"/>
              </a:rPr>
              <a:t>Random Forest</a:t>
            </a:r>
            <a:endParaRPr lang="en-US" altLang="zh-CN" sz="1800">
              <a:sym typeface="+mn-ea"/>
            </a:endParaRPr>
          </a:p>
          <a:p>
            <a:pPr marL="685800" lvl="1" indent="-228600">
              <a:buFont typeface="Arial" panose="020B0604020202020204" pitchFamily="34" charset="0"/>
              <a:buChar char="●"/>
            </a:pPr>
            <a:r>
              <a:rPr lang="en-US" altLang="zh-CN" sz="1800">
                <a:sym typeface="+mn-ea"/>
              </a:rPr>
              <a:t>AdaBoost(adaptive Boosting)</a:t>
            </a:r>
            <a:endParaRPr lang="en-US" altLang="zh-CN" sz="1800">
              <a:sym typeface="+mn-ea"/>
            </a:endParaRPr>
          </a:p>
          <a:p>
            <a:pPr marL="685800" lvl="1" indent="-228600">
              <a:buFont typeface="Arial" panose="020B0604020202020204" pitchFamily="34" charset="0"/>
              <a:buChar char="●"/>
            </a:pPr>
            <a:r>
              <a:rPr lang="en-US" altLang="zh-CN" sz="1800">
                <a:sym typeface="+mn-ea"/>
              </a:rPr>
              <a:t>Gaussian Naive Bayes</a:t>
            </a:r>
            <a:endParaRPr lang="en-US" altLang="zh-CN" sz="1800">
              <a:sym typeface="+mn-ea"/>
            </a:endParaRPr>
          </a:p>
          <a:p>
            <a:pPr marL="685800" lvl="1" indent="-228600">
              <a:buFont typeface="Arial" panose="020B0604020202020204" pitchFamily="34" charset="0"/>
              <a:buChar char="●"/>
            </a:pPr>
            <a:r>
              <a:rPr lang="en-US" altLang="zh-CN" sz="1800">
                <a:sym typeface="+mn-ea"/>
              </a:rPr>
              <a:t>KNN(K Nearest Neighbour)</a:t>
            </a:r>
            <a:endParaRPr lang="en-US" altLang="zh-CN" sz="1800">
              <a:sym typeface="+mn-ea"/>
            </a:endParaRPr>
          </a:p>
          <a:p>
            <a:pPr marL="685800" lvl="1" indent="-228600">
              <a:buFont typeface="Arial" panose="020B0604020202020204" pitchFamily="34" charset="0"/>
              <a:buChar char="●"/>
            </a:pPr>
            <a:r>
              <a:rPr lang="en-US" altLang="zh-CN" sz="1800">
                <a:sym typeface="+mn-ea"/>
              </a:rPr>
              <a:t>MLP(Multi-Layer Perceptron)</a:t>
            </a:r>
            <a:endParaRPr lang="en-US" altLang="zh-CN" sz="1800">
              <a:sym typeface="+mn-ea"/>
            </a:endParaRPr>
          </a:p>
          <a:p>
            <a:pPr marL="685800" lvl="1" indent="-228600">
              <a:buFont typeface="Arial" panose="020B0604020202020204" pitchFamily="34" charset="0"/>
              <a:buChar char="●"/>
            </a:pPr>
            <a:r>
              <a:rPr lang="en-US" altLang="zh-CN" sz="1800">
                <a:sym typeface="+mn-ea"/>
              </a:rPr>
              <a:t>QDA(Quadratic Discriminant Analysis)</a:t>
            </a:r>
            <a:endParaRPr lang="en-US" altLang="zh-CN" sz="1800">
              <a:sym typeface="+mn-ea"/>
            </a:endParaRPr>
          </a:p>
          <a:p>
            <a:pPr marL="685800" lvl="1" indent="-228600">
              <a:buFont typeface="Arial" panose="020B0604020202020204" pitchFamily="34" charset="0"/>
              <a:buChar char="●"/>
            </a:pPr>
            <a:r>
              <a:rPr lang="en-US" altLang="zh-CN" sz="1800">
                <a:sym typeface="+mn-ea"/>
              </a:rPr>
              <a:t>Perceptron</a:t>
            </a:r>
            <a:endParaRPr lang="en-US" altLang="zh-CN" sz="1800">
              <a:sym typeface="+mn-ea"/>
            </a:endParaRPr>
          </a:p>
          <a:p>
            <a:pPr marL="685800" lvl="1" indent="-228600">
              <a:buFont typeface="Arial" panose="020B0604020202020204" pitchFamily="34" charset="0"/>
              <a:buChar char="●"/>
            </a:pPr>
            <a:r>
              <a:rPr lang="en-US" altLang="zh-CN" sz="1800">
                <a:sym typeface="+mn-ea"/>
              </a:rPr>
              <a:t>LinearSVC（Linear SVM algorithm）</a:t>
            </a:r>
            <a:endParaRPr lang="en-US" altLang="zh-CN" sz="1800">
              <a:sym typeface="+mn-ea"/>
            </a:endParaRPr>
          </a:p>
          <a:p>
            <a:pPr marL="685800" lvl="1" indent="-228600">
              <a:buFont typeface="Arial" panose="020B0604020202020204" pitchFamily="34" charset="0"/>
              <a:buChar char="●"/>
            </a:pPr>
            <a:r>
              <a:rPr lang="en-US" altLang="zh-CN" sz="1800">
                <a:sym typeface="+mn-ea"/>
              </a:rPr>
              <a:t>Nonlinear SVM Classification</a:t>
            </a:r>
            <a:endParaRPr lang="en-US" altLang="zh-CN" sz="1800">
              <a:sym typeface="+mn-ea"/>
            </a:endParaRPr>
          </a:p>
          <a:p>
            <a:pPr marL="457200" lvl="1" indent="0">
              <a:buFont typeface="Arial" panose="020B0604020202020204" pitchFamily="34" charset="0"/>
              <a:buNone/>
            </a:pP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Outline</a:t>
            </a:r>
            <a:endParaRPr lang="en-US" altLang="zh-CN"/>
          </a:p>
        </p:txBody>
      </p:sp>
      <p:sp>
        <p:nvSpPr>
          <p:cNvPr id="2" name="内容占位符 1"/>
          <p:cNvSpPr>
            <a:spLocks noGrp="1"/>
          </p:cNvSpPr>
          <p:nvPr>
            <p:ph idx="1"/>
            <p:custDataLst>
              <p:tags r:id="rId2"/>
            </p:custDataLst>
          </p:nvPr>
        </p:nvSpPr>
        <p:spPr/>
        <p:txBody>
          <a:bodyPr/>
          <a:lstStyle/>
          <a:p>
            <a:pPr marL="342900" indent="-342900">
              <a:buAutoNum type="arabicPeriod"/>
            </a:pPr>
            <a:r>
              <a:rPr>
                <a:sym typeface="+mn-ea"/>
              </a:rPr>
              <a:t>Look at the big picture；</a:t>
            </a:r>
            <a:endParaRPr>
              <a:sym typeface="+mn-ea"/>
            </a:endParaRPr>
          </a:p>
          <a:p>
            <a:pPr marL="342900" indent="-342900">
              <a:buAutoNum type="arabicPeriod"/>
            </a:pPr>
            <a:r>
              <a:rPr lang="zh-CN" altLang="en-US" dirty="0"/>
              <a:t>Get the data；</a:t>
            </a:r>
            <a:endParaRPr lang="zh-CN" altLang="en-US" dirty="0"/>
          </a:p>
          <a:p>
            <a:pPr marL="342900" indent="-342900">
              <a:buAutoNum type="arabicPeriod"/>
            </a:pPr>
            <a:r>
              <a:rPr lang="zh-CN" altLang="en-US" dirty="0"/>
              <a:t>Prepare the data for Machine Learning algorithms；</a:t>
            </a:r>
            <a:endParaRPr lang="zh-CN" altLang="en-US" dirty="0"/>
          </a:p>
          <a:p>
            <a:pPr marL="342900" indent="-342900">
              <a:buAutoNum type="arabicPeriod"/>
            </a:pPr>
            <a:r>
              <a:rPr lang="zh-CN" altLang="en-US" dirty="0"/>
              <a:t>Select a model and train it；</a:t>
            </a:r>
            <a:endParaRPr lang="zh-CN" altLang="en-US" dirty="0"/>
          </a:p>
          <a:p>
            <a:pPr marL="342900" indent="-342900">
              <a:buAutoNum type="arabicPeriod"/>
            </a:pPr>
            <a:r>
              <a:rPr lang="en-US" altLang="zh-CN" dirty="0"/>
              <a:t>Predict and score the models; </a:t>
            </a:r>
            <a:endParaRPr lang="en-US" altLang="zh-CN" dirty="0"/>
          </a:p>
          <a:p>
            <a:pPr marL="342900" indent="-342900">
              <a:buAutoNum type="arabicPeriod"/>
            </a:pPr>
            <a:r>
              <a:rPr lang="en-US" altLang="zh-CN" dirty="0"/>
              <a:t>Evaluate the models.</a:t>
            </a:r>
            <a:endParaRPr lang="en-US" altLang="zh-CN"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Decision Tree</a:t>
            </a:r>
            <a:br>
              <a:rPr lang="en-US" altLang="zh-CN"/>
            </a:br>
            <a:endParaRPr lang="zh-CN" altLang="en-US"/>
          </a:p>
        </p:txBody>
      </p:sp>
      <p:graphicFrame>
        <p:nvGraphicFramePr>
          <p:cNvPr id="6" name="内容占位符 5"/>
          <p:cNvGraphicFramePr/>
          <p:nvPr>
            <p:ph idx="1"/>
            <p:custDataLst>
              <p:tags r:id="rId2"/>
            </p:custDataLst>
          </p:nvPr>
        </p:nvGraphicFramePr>
        <p:xfrm>
          <a:off x="1351280" y="972820"/>
          <a:ext cx="2348230" cy="3006725"/>
        </p:xfrm>
        <a:graphic>
          <a:graphicData uri="http://schemas.openxmlformats.org/drawingml/2006/table">
            <a:tbl>
              <a:tblPr firstRow="1" bandRow="1">
                <a:tableStyleId>{5C22544A-7EE6-4342-B048-85BDC9FD1C3A}</a:tableStyleId>
              </a:tblPr>
              <a:tblGrid>
                <a:gridCol w="1174115"/>
                <a:gridCol w="1174115"/>
              </a:tblGrid>
              <a:tr h="662940">
                <a:tc>
                  <a:txBody>
                    <a:bodyPr/>
                    <a:p>
                      <a:pPr algn="ctr">
                        <a:buNone/>
                      </a:pPr>
                      <a:r>
                        <a:rPr lang="en-US" altLang="zh-CN" sz="1600"/>
                        <a:t>Feature 1</a:t>
                      </a:r>
                      <a:endParaRPr lang="en-US" altLang="zh-CN" sz="1600"/>
                    </a:p>
                  </a:txBody>
                  <a:tcPr/>
                </a:tc>
                <a:tc>
                  <a:txBody>
                    <a:bodyPr/>
                    <a:p>
                      <a:pPr algn="ctr">
                        <a:buNone/>
                      </a:pPr>
                      <a:r>
                        <a:rPr lang="en-US" altLang="zh-CN" sz="1600"/>
                        <a:t>Label</a:t>
                      </a:r>
                      <a:endParaRPr lang="en-US" altLang="zh-CN" sz="1600"/>
                    </a:p>
                  </a:txBody>
                  <a:tcPr/>
                </a:tc>
              </a:tr>
              <a:tr h="468630">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r>
              <a:tr h="468630">
                <a:tc>
                  <a:txBody>
                    <a:bodyPr/>
                    <a:p>
                      <a:pPr algn="ctr">
                        <a:buNone/>
                      </a:pPr>
                      <a:r>
                        <a:rPr lang="en-US" altLang="zh-CN"/>
                        <a:t>2</a:t>
                      </a:r>
                      <a:endParaRPr lang="en-US" altLang="zh-CN"/>
                    </a:p>
                  </a:txBody>
                  <a:tcPr/>
                </a:tc>
                <a:tc>
                  <a:txBody>
                    <a:bodyPr/>
                    <a:p>
                      <a:pPr algn="ctr">
                        <a:buNone/>
                      </a:pPr>
                      <a:r>
                        <a:rPr lang="en-US" altLang="zh-CN"/>
                        <a:t>1</a:t>
                      </a:r>
                      <a:endParaRPr lang="en-US" altLang="zh-CN"/>
                    </a:p>
                  </a:txBody>
                  <a:tcPr/>
                </a:tc>
              </a:tr>
              <a:tr h="469900">
                <a:tc>
                  <a:txBody>
                    <a:bodyPr/>
                    <a:p>
                      <a:pPr algn="ctr">
                        <a:buNone/>
                      </a:pPr>
                      <a:r>
                        <a:rPr lang="en-US" altLang="zh-CN"/>
                        <a:t>3</a:t>
                      </a:r>
                      <a:endParaRPr lang="en-US" altLang="zh-CN"/>
                    </a:p>
                  </a:txBody>
                  <a:tcPr/>
                </a:tc>
                <a:tc>
                  <a:txBody>
                    <a:bodyPr/>
                    <a:p>
                      <a:pPr algn="ctr">
                        <a:buNone/>
                      </a:pPr>
                      <a:r>
                        <a:rPr lang="en-US" altLang="zh-CN"/>
                        <a:t>0</a:t>
                      </a:r>
                      <a:endParaRPr lang="en-US" altLang="zh-CN"/>
                    </a:p>
                  </a:txBody>
                  <a:tcPr/>
                </a:tc>
              </a:tr>
              <a:tr h="467995">
                <a:tc>
                  <a:txBody>
                    <a:bodyPr/>
                    <a:p>
                      <a:pPr algn="ctr">
                        <a:buNone/>
                      </a:pPr>
                      <a:r>
                        <a:rPr lang="en-US" altLang="zh-CN"/>
                        <a:t>4</a:t>
                      </a:r>
                      <a:endParaRPr lang="en-US" altLang="zh-CN"/>
                    </a:p>
                  </a:txBody>
                  <a:tcPr/>
                </a:tc>
                <a:tc>
                  <a:txBody>
                    <a:bodyPr/>
                    <a:p>
                      <a:pPr algn="ctr">
                        <a:buNone/>
                      </a:pPr>
                      <a:r>
                        <a:rPr lang="en-US" altLang="zh-CN"/>
                        <a:t>1</a:t>
                      </a:r>
                      <a:endParaRPr lang="en-US" altLang="zh-CN"/>
                    </a:p>
                  </a:txBody>
                  <a:tcPr/>
                </a:tc>
              </a:tr>
              <a:tr h="468630">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文本框 6"/>
          <p:cNvSpPr txBox="1"/>
          <p:nvPr/>
        </p:nvSpPr>
        <p:spPr>
          <a:xfrm>
            <a:off x="37465" y="1842135"/>
            <a:ext cx="1407795" cy="368300"/>
          </a:xfrm>
          <a:prstGeom prst="rect">
            <a:avLst/>
          </a:prstGeom>
          <a:noFill/>
        </p:spPr>
        <p:txBody>
          <a:bodyPr wrap="square" rtlCol="0">
            <a:spAutoFit/>
          </a:bodyPr>
          <a:p>
            <a:r>
              <a:rPr lang="en-US" altLang="zh-CN"/>
              <a:t>(1+2)/2=1.5</a:t>
            </a:r>
            <a:endParaRPr lang="en-US" altLang="zh-CN"/>
          </a:p>
        </p:txBody>
      </p:sp>
      <p:sp>
        <p:nvSpPr>
          <p:cNvPr id="8" name="文本框 7"/>
          <p:cNvSpPr txBox="1"/>
          <p:nvPr/>
        </p:nvSpPr>
        <p:spPr>
          <a:xfrm>
            <a:off x="6123940" y="972820"/>
            <a:ext cx="6124575" cy="5354320"/>
          </a:xfrm>
          <a:prstGeom prst="rect">
            <a:avLst/>
          </a:prstGeom>
          <a:noFill/>
        </p:spPr>
        <p:txBody>
          <a:bodyPr wrap="square" rtlCol="0">
            <a:spAutoFit/>
          </a:bodyPr>
          <a:p>
            <a:r>
              <a:rPr lang="en-US" altLang="zh-CN"/>
              <a:t>Steps:</a:t>
            </a:r>
            <a:endParaRPr lang="en-US" altLang="zh-CN"/>
          </a:p>
          <a:p>
            <a:r>
              <a:rPr lang="en-US" altLang="zh-CN"/>
              <a:t>1. Arrange the value of feature from small to large;</a:t>
            </a:r>
            <a:endParaRPr lang="en-US" altLang="zh-CN"/>
          </a:p>
          <a:p>
            <a:endParaRPr lang="en-US" altLang="zh-CN"/>
          </a:p>
          <a:p>
            <a:r>
              <a:rPr lang="en-US" altLang="zh-CN"/>
              <a:t>2. Calculate the average value of each two values of  the feature;</a:t>
            </a:r>
            <a:endParaRPr lang="en-US" altLang="zh-CN"/>
          </a:p>
          <a:p>
            <a:endParaRPr lang="en-US" altLang="zh-CN"/>
          </a:p>
          <a:p>
            <a:r>
              <a:rPr lang="en-US" altLang="zh-CN"/>
              <a:t>3. Calculate the Gini impurity score for each mean. Gini coefficient reflects the probability that two samples are randomly selected from the sample set with different categories. Therefore, the gini impurity is used as the indicator of Gini coefficient. </a:t>
            </a:r>
            <a:endParaRPr lang="en-US" altLang="zh-CN"/>
          </a:p>
          <a:p>
            <a:endParaRPr lang="en-US" altLang="zh-CN"/>
          </a:p>
          <a:p>
            <a:r>
              <a:rPr lang="en-US" altLang="zh-CN"/>
              <a:t>( Gini impurity = 1 - (the probability of “0”)   - </a:t>
            </a:r>
            <a:r>
              <a:rPr lang="en-US" altLang="zh-CN">
                <a:sym typeface="+mn-ea"/>
              </a:rPr>
              <a:t>(the probability of “1”)  </a:t>
            </a:r>
            <a:r>
              <a:rPr lang="en-US" altLang="zh-CN"/>
              <a:t>);</a:t>
            </a:r>
            <a:endParaRPr lang="en-US" altLang="zh-CN"/>
          </a:p>
          <a:p>
            <a:endParaRPr lang="en-US" altLang="zh-CN"/>
          </a:p>
          <a:p>
            <a:r>
              <a:rPr lang="en-US" altLang="zh-CN"/>
              <a:t>4. The minimum value of Gini impurity score of mean is taken as the value of this feature.</a:t>
            </a:r>
            <a:endParaRPr lang="en-US" altLang="zh-CN"/>
          </a:p>
          <a:p>
            <a:pPr marL="0" lvl="0" indent="0">
              <a:buNone/>
            </a:pPr>
            <a:endParaRPr lang="en-US" altLang="zh-CN">
              <a:solidFill>
                <a:schemeClr val="tx1"/>
              </a:solidFill>
            </a:endParaRPr>
          </a:p>
          <a:p>
            <a:endParaRPr lang="en-US" altLang="zh-CN">
              <a:solidFill>
                <a:schemeClr val="tx1"/>
              </a:solidFill>
            </a:endParaRPr>
          </a:p>
        </p:txBody>
      </p:sp>
      <p:sp>
        <p:nvSpPr>
          <p:cNvPr id="10" name="文本框 9"/>
          <p:cNvSpPr txBox="1"/>
          <p:nvPr/>
        </p:nvSpPr>
        <p:spPr>
          <a:xfrm>
            <a:off x="5018405" y="6019800"/>
            <a:ext cx="6436995" cy="645160"/>
          </a:xfrm>
          <a:prstGeom prst="rect">
            <a:avLst/>
          </a:prstGeom>
          <a:noFill/>
        </p:spPr>
        <p:txBody>
          <a:bodyPr wrap="square" rtlCol="0">
            <a:spAutoFit/>
          </a:bodyPr>
          <a:p>
            <a:r>
              <a:rPr lang="en-US" altLang="zh-CN"/>
              <a:t>Total Gini(Feature1)  = 4/(4+1) * 0.336 + 1/(1+4) * 0 = 0.3 </a:t>
            </a:r>
            <a:endParaRPr lang="en-US" altLang="zh-CN"/>
          </a:p>
          <a:p>
            <a:pPr algn="ctr"/>
            <a:r>
              <a:rPr lang="en-US" altLang="zh-CN"/>
              <a:t>...</a:t>
            </a:r>
            <a:endParaRPr lang="en-US" altLang="zh-CN"/>
          </a:p>
        </p:txBody>
      </p:sp>
      <p:graphicFrame>
        <p:nvGraphicFramePr>
          <p:cNvPr id="13" name="对象 12"/>
          <p:cNvGraphicFramePr/>
          <p:nvPr/>
        </p:nvGraphicFramePr>
        <p:xfrm>
          <a:off x="7849235" y="4474845"/>
          <a:ext cx="327025" cy="370205"/>
        </p:xfrm>
        <a:graphic>
          <a:graphicData uri="http://schemas.openxmlformats.org/presentationml/2006/ole">
            <mc:AlternateContent xmlns:mc="http://schemas.openxmlformats.org/markup-compatibility/2006">
              <mc:Choice xmlns:v="urn:schemas-microsoft-com:vml" Requires="v">
                <p:oleObj spid="_x0000_s14" name="" r:id="rId3" imgW="101600" imgH="190500" progId="Equation.KSEE3">
                  <p:embed/>
                </p:oleObj>
              </mc:Choice>
              <mc:Fallback>
                <p:oleObj name="" r:id="rId3" imgW="101600" imgH="190500" progId="Equation.KSEE3">
                  <p:embed/>
                  <p:pic>
                    <p:nvPicPr>
                      <p:cNvPr id="0" name="图片 13"/>
                      <p:cNvPicPr/>
                      <p:nvPr/>
                    </p:nvPicPr>
                    <p:blipFill>
                      <a:blip r:embed="rId4"/>
                      <a:stretch>
                        <a:fillRect/>
                      </a:stretch>
                    </p:blipFill>
                    <p:spPr>
                      <a:xfrm>
                        <a:off x="7849235" y="4474845"/>
                        <a:ext cx="327025" cy="370205"/>
                      </a:xfrm>
                      <a:prstGeom prst="rect">
                        <a:avLst/>
                      </a:prstGeom>
                    </p:spPr>
                  </p:pic>
                </p:oleObj>
              </mc:Fallback>
            </mc:AlternateContent>
          </a:graphicData>
        </a:graphic>
      </p:graphicFrame>
      <p:graphicFrame>
        <p:nvGraphicFramePr>
          <p:cNvPr id="17" name="对象 16"/>
          <p:cNvGraphicFramePr/>
          <p:nvPr/>
        </p:nvGraphicFramePr>
        <p:xfrm>
          <a:off x="10350500" y="4226560"/>
          <a:ext cx="299720" cy="369570"/>
        </p:xfrm>
        <a:graphic>
          <a:graphicData uri="http://schemas.openxmlformats.org/presentationml/2006/ole">
            <mc:AlternateContent xmlns:mc="http://schemas.openxmlformats.org/markup-compatibility/2006">
              <mc:Choice xmlns:v="urn:schemas-microsoft-com:vml" Requires="v">
                <p:oleObj spid="_x0000_s18" name="" r:id="rId5" imgW="101600" imgH="190500" progId="Equation.KSEE3">
                  <p:embed/>
                </p:oleObj>
              </mc:Choice>
              <mc:Fallback>
                <p:oleObj name="" r:id="rId5" imgW="101600" imgH="190500" progId="Equation.KSEE3">
                  <p:embed/>
                  <p:pic>
                    <p:nvPicPr>
                      <p:cNvPr id="0" name="图片 13"/>
                      <p:cNvPicPr/>
                      <p:nvPr/>
                    </p:nvPicPr>
                    <p:blipFill>
                      <a:blip r:embed="rId6"/>
                      <a:stretch>
                        <a:fillRect/>
                      </a:stretch>
                    </p:blipFill>
                    <p:spPr>
                      <a:xfrm>
                        <a:off x="10350500" y="4226560"/>
                        <a:ext cx="299720" cy="369570"/>
                      </a:xfrm>
                      <a:prstGeom prst="rect">
                        <a:avLst/>
                      </a:prstGeom>
                    </p:spPr>
                  </p:pic>
                </p:oleObj>
              </mc:Fallback>
            </mc:AlternateContent>
          </a:graphicData>
        </a:graphic>
      </p:graphicFrame>
      <p:pic>
        <p:nvPicPr>
          <p:cNvPr id="19" name="图片 18"/>
          <p:cNvPicPr>
            <a:picLocks noChangeAspect="1"/>
          </p:cNvPicPr>
          <p:nvPr/>
        </p:nvPicPr>
        <p:blipFill>
          <a:blip r:embed="rId7"/>
          <a:stretch>
            <a:fillRect/>
          </a:stretch>
        </p:blipFill>
        <p:spPr>
          <a:xfrm>
            <a:off x="453390" y="3978910"/>
            <a:ext cx="4305300" cy="2762250"/>
          </a:xfrm>
          <a:prstGeom prst="rect">
            <a:avLst/>
          </a:prstGeom>
        </p:spPr>
      </p:pic>
      <p:pic>
        <p:nvPicPr>
          <p:cNvPr id="20" name="图片 19"/>
          <p:cNvPicPr>
            <a:picLocks noChangeAspect="1"/>
          </p:cNvPicPr>
          <p:nvPr/>
        </p:nvPicPr>
        <p:blipFill>
          <a:blip r:embed="rId8"/>
          <a:stretch>
            <a:fillRect/>
          </a:stretch>
        </p:blipFill>
        <p:spPr>
          <a:xfrm>
            <a:off x="3698875" y="1842135"/>
            <a:ext cx="2317750" cy="1847850"/>
          </a:xfrm>
          <a:prstGeom prst="rect">
            <a:avLst/>
          </a:prstGeom>
        </p:spPr>
      </p:pic>
      <p:sp>
        <p:nvSpPr>
          <p:cNvPr id="21" name="文本框 20"/>
          <p:cNvSpPr txBox="1"/>
          <p:nvPr/>
        </p:nvSpPr>
        <p:spPr>
          <a:xfrm>
            <a:off x="37465" y="2317115"/>
            <a:ext cx="1407795" cy="368300"/>
          </a:xfrm>
          <a:prstGeom prst="rect">
            <a:avLst/>
          </a:prstGeom>
          <a:noFill/>
        </p:spPr>
        <p:txBody>
          <a:bodyPr wrap="square" rtlCol="0">
            <a:spAutoFit/>
          </a:bodyPr>
          <a:p>
            <a:r>
              <a:rPr lang="en-US" altLang="zh-CN"/>
              <a:t>(2+3)/2=2.5</a:t>
            </a:r>
            <a:endParaRPr lang="en-US" altLang="zh-CN"/>
          </a:p>
        </p:txBody>
      </p:sp>
      <p:sp>
        <p:nvSpPr>
          <p:cNvPr id="22" name="文本框 21"/>
          <p:cNvSpPr txBox="1"/>
          <p:nvPr/>
        </p:nvSpPr>
        <p:spPr>
          <a:xfrm>
            <a:off x="37465" y="2796540"/>
            <a:ext cx="1407795" cy="368300"/>
          </a:xfrm>
          <a:prstGeom prst="rect">
            <a:avLst/>
          </a:prstGeom>
          <a:noFill/>
        </p:spPr>
        <p:txBody>
          <a:bodyPr wrap="square" rtlCol="0">
            <a:spAutoFit/>
          </a:bodyPr>
          <a:p>
            <a:r>
              <a:rPr lang="en-US" altLang="zh-CN"/>
              <a:t>(3+4)/2=3.5</a:t>
            </a:r>
            <a:endParaRPr lang="en-US" altLang="zh-CN"/>
          </a:p>
        </p:txBody>
      </p:sp>
      <p:sp>
        <p:nvSpPr>
          <p:cNvPr id="23" name="文本框 22"/>
          <p:cNvSpPr txBox="1"/>
          <p:nvPr/>
        </p:nvSpPr>
        <p:spPr>
          <a:xfrm>
            <a:off x="37465" y="3244850"/>
            <a:ext cx="1407795" cy="368300"/>
          </a:xfrm>
          <a:prstGeom prst="rect">
            <a:avLst/>
          </a:prstGeom>
          <a:noFill/>
        </p:spPr>
        <p:txBody>
          <a:bodyPr wrap="square" rtlCol="0">
            <a:spAutoFit/>
          </a:bodyPr>
          <a:p>
            <a:r>
              <a:rPr lang="en-US" altLang="zh-CN"/>
              <a:t>(4+5)/2=4.5</a:t>
            </a:r>
            <a:endParaRPr lang="en-US" altLang="zh-CN"/>
          </a:p>
        </p:txBody>
      </p:sp>
      <p:sp>
        <p:nvSpPr>
          <p:cNvPr id="24" name="文本框 23"/>
          <p:cNvSpPr txBox="1"/>
          <p:nvPr/>
        </p:nvSpPr>
        <p:spPr>
          <a:xfrm>
            <a:off x="688975" y="6296660"/>
            <a:ext cx="1605915" cy="368300"/>
          </a:xfrm>
          <a:prstGeom prst="rect">
            <a:avLst/>
          </a:prstGeom>
          <a:noFill/>
        </p:spPr>
        <p:txBody>
          <a:bodyPr wrap="square" rtlCol="0">
            <a:spAutoFit/>
          </a:bodyPr>
          <a:p>
            <a:r>
              <a:rPr lang="en-US" altLang="zh-CN"/>
              <a:t>Gini = 0.336</a:t>
            </a:r>
            <a:endParaRPr lang="en-US" altLang="zh-CN"/>
          </a:p>
        </p:txBody>
      </p:sp>
      <p:sp>
        <p:nvSpPr>
          <p:cNvPr id="25" name="文本框 24"/>
          <p:cNvSpPr txBox="1"/>
          <p:nvPr/>
        </p:nvSpPr>
        <p:spPr>
          <a:xfrm>
            <a:off x="3144520" y="6372860"/>
            <a:ext cx="1172210" cy="368300"/>
          </a:xfrm>
          <a:prstGeom prst="rect">
            <a:avLst/>
          </a:prstGeom>
          <a:noFill/>
        </p:spPr>
        <p:txBody>
          <a:bodyPr wrap="square" rtlCol="0">
            <a:spAutoFit/>
          </a:bodyPr>
          <a:p>
            <a:r>
              <a:rPr lang="en-US" altLang="zh-CN"/>
              <a:t>Gini = 0</a:t>
            </a:r>
            <a:endParaRPr lang="en-US" altLang="zh-CN"/>
          </a:p>
        </p:txBody>
      </p:sp>
      <p:sp>
        <p:nvSpPr>
          <p:cNvPr id="26" name="椭圆 25"/>
          <p:cNvSpPr/>
          <p:nvPr/>
        </p:nvSpPr>
        <p:spPr>
          <a:xfrm>
            <a:off x="5280025" y="2861945"/>
            <a:ext cx="596900" cy="267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Decision Tree</a:t>
            </a:r>
            <a:endParaRPr lang="en-US" altLang="zh-CN"/>
          </a:p>
        </p:txBody>
      </p:sp>
      <p:graphicFrame>
        <p:nvGraphicFramePr>
          <p:cNvPr id="6" name="内容占位符 5"/>
          <p:cNvGraphicFramePr/>
          <p:nvPr>
            <p:ph idx="1"/>
            <p:custDataLst>
              <p:tags r:id="rId2"/>
            </p:custDataLst>
          </p:nvPr>
        </p:nvGraphicFramePr>
        <p:xfrm>
          <a:off x="608330" y="149034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4" name="文本框 3"/>
          <p:cNvSpPr txBox="1"/>
          <p:nvPr/>
        </p:nvSpPr>
        <p:spPr>
          <a:xfrm>
            <a:off x="5760085" y="1316355"/>
            <a:ext cx="5931535" cy="2030095"/>
          </a:xfrm>
          <a:prstGeom prst="rect">
            <a:avLst/>
          </a:prstGeom>
          <a:noFill/>
        </p:spPr>
        <p:txBody>
          <a:bodyPr wrap="square" rtlCol="0">
            <a:spAutoFit/>
          </a:bodyPr>
          <a:p>
            <a:r>
              <a:rPr lang="en-US" altLang="zh-CN"/>
              <a:t>eg. If Gini(feature 1) = 3.5 &lt; Gini(feature 2) = 5.5 &lt; Gini(feature n) = 6.5, </a:t>
            </a:r>
            <a:r>
              <a:rPr lang="en-US" altLang="zh-CN">
                <a:sym typeface="+mn-ea"/>
              </a:rPr>
              <a:t>feature 1 will be the Root Node. feature2 will be the second node. And we can use the terms of the value of feather1 on the same row as the value of feather2 to decide whether we're going to split to the left or the right. </a:t>
            </a:r>
            <a:r>
              <a:rPr lang="en-US" altLang="zh-CN"/>
              <a:t>Finally, Leaves will be the end. point.</a:t>
            </a:r>
            <a:endParaRPr lang="en-US" altLang="zh-CN"/>
          </a:p>
        </p:txBody>
      </p:sp>
      <p:pic>
        <p:nvPicPr>
          <p:cNvPr id="2" name="图片 1"/>
          <p:cNvPicPr>
            <a:picLocks noChangeAspect="1"/>
          </p:cNvPicPr>
          <p:nvPr/>
        </p:nvPicPr>
        <p:blipFill>
          <a:blip r:embed="rId3"/>
          <a:stretch>
            <a:fillRect/>
          </a:stretch>
        </p:blipFill>
        <p:spPr>
          <a:xfrm>
            <a:off x="5490845" y="3346450"/>
            <a:ext cx="6086475" cy="334264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Random Forest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472440" y="1313815"/>
            <a:ext cx="10968990" cy="1139825"/>
          </a:xfrm>
          <a:prstGeom prst="rect">
            <a:avLst/>
          </a:prstGeom>
        </p:spPr>
      </p:pic>
      <p:graphicFrame>
        <p:nvGraphicFramePr>
          <p:cNvPr id="7" name="表格 6"/>
          <p:cNvGraphicFramePr/>
          <p:nvPr>
            <p:custDataLst>
              <p:tags r:id="rId3"/>
            </p:custDataLst>
          </p:nvPr>
        </p:nvGraphicFramePr>
        <p:xfrm>
          <a:off x="548640" y="237426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8" name="表格 7"/>
          <p:cNvGraphicFramePr/>
          <p:nvPr>
            <p:custDataLst>
              <p:tags r:id="rId4"/>
            </p:custDataLst>
          </p:nvPr>
        </p:nvGraphicFramePr>
        <p:xfrm>
          <a:off x="7491095" y="2926715"/>
          <a:ext cx="4173220" cy="365188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cxnSp>
        <p:nvCxnSpPr>
          <p:cNvPr id="9" name="肘形连接符 8"/>
          <p:cNvCxnSpPr/>
          <p:nvPr/>
        </p:nvCxnSpPr>
        <p:spPr>
          <a:xfrm>
            <a:off x="4884420" y="3755390"/>
            <a:ext cx="2430780" cy="1521460"/>
          </a:xfrm>
          <a:prstGeom prst="bentConnector3">
            <a:avLst>
              <a:gd name="adj1" fmla="val 50026"/>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3"/>
          <p:cNvPicPr>
            <a:picLocks noChangeAspect="1"/>
          </p:cNvPicPr>
          <p:nvPr>
            <p:ph idx="1"/>
          </p:nvPr>
        </p:nvPicPr>
        <p:blipFill>
          <a:blip r:embed="rId2"/>
          <a:stretch>
            <a:fillRect/>
          </a:stretch>
        </p:blipFill>
        <p:spPr>
          <a:xfrm>
            <a:off x="608330" y="1313815"/>
            <a:ext cx="9896475" cy="1076325"/>
          </a:xfrm>
          <a:prstGeom prst="rect">
            <a:avLst/>
          </a:prstGeom>
        </p:spPr>
      </p:pic>
      <p:graphicFrame>
        <p:nvGraphicFramePr>
          <p:cNvPr id="8" name="表格 7"/>
          <p:cNvGraphicFramePr/>
          <p:nvPr>
            <p:custDataLst>
              <p:tags r:id="rId3"/>
            </p:custDataLst>
          </p:nvPr>
        </p:nvGraphicFramePr>
        <p:xfrm>
          <a:off x="492125" y="2544445"/>
          <a:ext cx="4701540" cy="3651885"/>
        </p:xfrm>
        <a:graphic>
          <a:graphicData uri="http://schemas.openxmlformats.org/drawingml/2006/table">
            <a:tbl>
              <a:tblPr firstRow="1" bandRow="1">
                <a:tableStyleId>{5C22544A-7EE6-4342-B048-85BDC9FD1C3A}</a:tableStyleId>
              </a:tblPr>
              <a:tblGrid>
                <a:gridCol w="1175385"/>
                <a:gridCol w="1175385"/>
                <a:gridCol w="1175385"/>
                <a:gridCol w="117538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0292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0101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02285">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0101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7" name="矩形 6"/>
          <p:cNvSpPr/>
          <p:nvPr/>
        </p:nvSpPr>
        <p:spPr>
          <a:xfrm>
            <a:off x="2712085" y="2428875"/>
            <a:ext cx="1427480" cy="3883025"/>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5493385" y="2544445"/>
            <a:ext cx="6610350" cy="3543300"/>
          </a:xfrm>
          <a:prstGeom prst="rect">
            <a:avLst/>
          </a:prstGeom>
        </p:spPr>
      </p:pic>
      <p:sp>
        <p:nvSpPr>
          <p:cNvPr id="13" name="矩形 12"/>
          <p:cNvSpPr/>
          <p:nvPr/>
        </p:nvSpPr>
        <p:spPr>
          <a:xfrm>
            <a:off x="8117205" y="3021330"/>
            <a:ext cx="1649095" cy="498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8184515" y="3086735"/>
            <a:ext cx="2510790" cy="368300"/>
          </a:xfrm>
          <a:prstGeom prst="rect">
            <a:avLst/>
          </a:prstGeom>
          <a:noFill/>
        </p:spPr>
        <p:txBody>
          <a:bodyPr wrap="square" rtlCol="0">
            <a:spAutoFit/>
          </a:bodyPr>
          <a:p>
            <a:r>
              <a:rPr lang="en-US" altLang="zh-CN"/>
              <a:t>Feature n</a:t>
            </a:r>
            <a:endParaRPr lang="en-US" altLang="zh-CN"/>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4" name="内容占位符 3"/>
          <p:cNvPicPr>
            <a:picLocks noChangeAspect="1"/>
          </p:cNvPicPr>
          <p:nvPr>
            <p:ph idx="1"/>
          </p:nvPr>
        </p:nvPicPr>
        <p:blipFill>
          <a:blip r:embed="rId2"/>
          <a:stretch>
            <a:fillRect/>
          </a:stretch>
        </p:blipFill>
        <p:spPr>
          <a:xfrm>
            <a:off x="1223010" y="2291715"/>
            <a:ext cx="10968990" cy="4514215"/>
          </a:xfrm>
          <a:prstGeom prst="rect">
            <a:avLst/>
          </a:prstGeom>
        </p:spPr>
      </p:pic>
      <p:sp>
        <p:nvSpPr>
          <p:cNvPr id="2" name="文本框 1"/>
          <p:cNvSpPr txBox="1"/>
          <p:nvPr/>
        </p:nvSpPr>
        <p:spPr>
          <a:xfrm>
            <a:off x="9553575" y="4625340"/>
            <a:ext cx="1523365" cy="368300"/>
          </a:xfrm>
          <a:prstGeom prst="rect">
            <a:avLst/>
          </a:prstGeom>
          <a:noFill/>
        </p:spPr>
        <p:txBody>
          <a:bodyPr wrap="square" rtlCol="0">
            <a:spAutoFit/>
          </a:bodyPr>
          <a:p>
            <a:r>
              <a:rPr lang="en-US" altLang="zh-CN"/>
              <a:t>Feature n</a:t>
            </a:r>
            <a:endParaRPr lang="en-US" altLang="zh-CN"/>
          </a:p>
        </p:txBody>
      </p:sp>
      <p:sp>
        <p:nvSpPr>
          <p:cNvPr id="6" name="文本框 5"/>
          <p:cNvSpPr txBox="1"/>
          <p:nvPr/>
        </p:nvSpPr>
        <p:spPr>
          <a:xfrm>
            <a:off x="6252210" y="4625340"/>
            <a:ext cx="1523365" cy="368300"/>
          </a:xfrm>
          <a:prstGeom prst="rect">
            <a:avLst/>
          </a:prstGeom>
          <a:noFill/>
        </p:spPr>
        <p:txBody>
          <a:bodyPr wrap="square" rtlCol="0">
            <a:spAutoFit/>
          </a:bodyPr>
          <a:p>
            <a:r>
              <a:rPr lang="en-US" altLang="zh-CN"/>
              <a:t>Feature 5</a:t>
            </a:r>
            <a:endParaRPr lang="en-US" altLang="zh-CN"/>
          </a:p>
        </p:txBody>
      </p:sp>
      <p:sp>
        <p:nvSpPr>
          <p:cNvPr id="7" name="文本框 6"/>
          <p:cNvSpPr txBox="1"/>
          <p:nvPr/>
        </p:nvSpPr>
        <p:spPr>
          <a:xfrm>
            <a:off x="2583180" y="4625340"/>
            <a:ext cx="1523365" cy="368300"/>
          </a:xfrm>
          <a:prstGeom prst="rect">
            <a:avLst/>
          </a:prstGeom>
          <a:noFill/>
        </p:spPr>
        <p:txBody>
          <a:bodyPr wrap="square" rtlCol="0">
            <a:spAutoFit/>
          </a:bodyPr>
          <a:p>
            <a:r>
              <a:rPr lang="en-US" altLang="zh-CN"/>
              <a:t>Feature 4</a:t>
            </a:r>
            <a:endParaRPr lang="en-US" altLang="zh-CN"/>
          </a:p>
        </p:txBody>
      </p:sp>
      <p:sp>
        <p:nvSpPr>
          <p:cNvPr id="8" name="文本框 7"/>
          <p:cNvSpPr txBox="1"/>
          <p:nvPr/>
        </p:nvSpPr>
        <p:spPr>
          <a:xfrm>
            <a:off x="9553575" y="1993265"/>
            <a:ext cx="1523365" cy="368300"/>
          </a:xfrm>
          <a:prstGeom prst="rect">
            <a:avLst/>
          </a:prstGeom>
          <a:noFill/>
        </p:spPr>
        <p:txBody>
          <a:bodyPr wrap="square" rtlCol="0">
            <a:spAutoFit/>
          </a:bodyPr>
          <a:p>
            <a:r>
              <a:rPr lang="en-US" altLang="zh-CN"/>
              <a:t>Feature 3</a:t>
            </a:r>
            <a:endParaRPr lang="en-US" altLang="zh-CN"/>
          </a:p>
        </p:txBody>
      </p:sp>
      <p:sp>
        <p:nvSpPr>
          <p:cNvPr id="9" name="文本框 8"/>
          <p:cNvSpPr txBox="1"/>
          <p:nvPr/>
        </p:nvSpPr>
        <p:spPr>
          <a:xfrm>
            <a:off x="6412865" y="2345690"/>
            <a:ext cx="1523365" cy="368300"/>
          </a:xfrm>
          <a:prstGeom prst="rect">
            <a:avLst/>
          </a:prstGeom>
          <a:noFill/>
        </p:spPr>
        <p:txBody>
          <a:bodyPr wrap="square" rtlCol="0">
            <a:spAutoFit/>
          </a:bodyPr>
          <a:p>
            <a:r>
              <a:rPr lang="en-US" altLang="zh-CN"/>
              <a:t>Feature 2</a:t>
            </a:r>
            <a:endParaRPr lang="en-US" altLang="zh-CN"/>
          </a:p>
        </p:txBody>
      </p:sp>
      <p:sp>
        <p:nvSpPr>
          <p:cNvPr id="11" name="文本框 10"/>
          <p:cNvSpPr txBox="1"/>
          <p:nvPr/>
        </p:nvSpPr>
        <p:spPr>
          <a:xfrm>
            <a:off x="2717800" y="2218690"/>
            <a:ext cx="1523365" cy="368300"/>
          </a:xfrm>
          <a:prstGeom prst="rect">
            <a:avLst/>
          </a:prstGeom>
          <a:noFill/>
        </p:spPr>
        <p:txBody>
          <a:bodyPr wrap="square" rtlCol="0">
            <a:spAutoFit/>
          </a:bodyPr>
          <a:p>
            <a:r>
              <a:rPr lang="en-US" altLang="zh-CN"/>
              <a:t>Feature 1</a:t>
            </a:r>
            <a:endParaRPr lang="en-US" altLang="zh-CN"/>
          </a:p>
        </p:txBody>
      </p:sp>
      <p:sp>
        <p:nvSpPr>
          <p:cNvPr id="12" name="文本框 11"/>
          <p:cNvSpPr txBox="1"/>
          <p:nvPr/>
        </p:nvSpPr>
        <p:spPr>
          <a:xfrm>
            <a:off x="8282305" y="4544060"/>
            <a:ext cx="1102360" cy="368300"/>
          </a:xfrm>
          <a:prstGeom prst="rect">
            <a:avLst/>
          </a:prstGeom>
          <a:noFill/>
        </p:spPr>
        <p:txBody>
          <a:bodyPr wrap="square" rtlCol="0">
            <a:spAutoFit/>
          </a:bodyPr>
          <a:p>
            <a:r>
              <a:rPr lang="en-US" altLang="zh-CN"/>
              <a:t>...</a:t>
            </a:r>
            <a:endParaRPr lang="en-US" altLang="zh-CN"/>
          </a:p>
        </p:txBody>
      </p:sp>
      <p:sp>
        <p:nvSpPr>
          <p:cNvPr id="14" name="文本框 13"/>
          <p:cNvSpPr txBox="1"/>
          <p:nvPr/>
        </p:nvSpPr>
        <p:spPr>
          <a:xfrm>
            <a:off x="864870" y="1546225"/>
            <a:ext cx="3798570" cy="368300"/>
          </a:xfrm>
          <a:prstGeom prst="rect">
            <a:avLst/>
          </a:prstGeom>
          <a:noFill/>
        </p:spPr>
        <p:txBody>
          <a:bodyPr wrap="square" rtlCol="0">
            <a:spAutoFit/>
          </a:bodyPr>
          <a:p>
            <a:r>
              <a:rPr lang="en-US" altLang="zh-CN"/>
              <a:t>Step3 Use the random forest</a:t>
            </a:r>
            <a:endParaRPr lang="en-US" altLang="zh-CN"/>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Random Forest</a:t>
            </a:r>
            <a:endParaRPr lang="zh-CN" altLang="en-US"/>
          </a:p>
        </p:txBody>
      </p:sp>
      <p:pic>
        <p:nvPicPr>
          <p:cNvPr id="6" name="内容占位符 5"/>
          <p:cNvPicPr>
            <a:picLocks noChangeAspect="1"/>
          </p:cNvPicPr>
          <p:nvPr>
            <p:ph idx="1"/>
          </p:nvPr>
        </p:nvPicPr>
        <p:blipFill>
          <a:blip r:embed="rId2"/>
          <a:stretch>
            <a:fillRect/>
          </a:stretch>
        </p:blipFill>
        <p:spPr>
          <a:xfrm>
            <a:off x="749300" y="1313815"/>
            <a:ext cx="4933950" cy="1209675"/>
          </a:xfrm>
          <a:prstGeom prst="rect">
            <a:avLst/>
          </a:prstGeom>
        </p:spPr>
      </p:pic>
      <p:pic>
        <p:nvPicPr>
          <p:cNvPr id="7" name="图片 6"/>
          <p:cNvPicPr>
            <a:picLocks noChangeAspect="1"/>
          </p:cNvPicPr>
          <p:nvPr/>
        </p:nvPicPr>
        <p:blipFill>
          <a:blip r:embed="rId3"/>
          <a:stretch>
            <a:fillRect/>
          </a:stretch>
        </p:blipFill>
        <p:spPr>
          <a:xfrm>
            <a:off x="608330" y="2827020"/>
            <a:ext cx="4876800" cy="2219325"/>
          </a:xfrm>
          <a:prstGeom prst="rect">
            <a:avLst/>
          </a:prstGeom>
        </p:spPr>
      </p:pic>
      <p:graphicFrame>
        <p:nvGraphicFramePr>
          <p:cNvPr id="8" name="表格 7"/>
          <p:cNvGraphicFramePr/>
          <p:nvPr/>
        </p:nvGraphicFramePr>
        <p:xfrm>
          <a:off x="749300" y="5220970"/>
          <a:ext cx="4173220" cy="1143635"/>
        </p:xfrm>
        <a:graphic>
          <a:graphicData uri="http://schemas.openxmlformats.org/drawingml/2006/table">
            <a:tbl>
              <a:tblPr firstRow="1" bandRow="1">
                <a:tableStyleId>{5C22544A-7EE6-4342-B048-85BDC9FD1C3A}</a:tableStyleId>
              </a:tblPr>
              <a:tblGrid>
                <a:gridCol w="1043305"/>
                <a:gridCol w="1043305"/>
                <a:gridCol w="1043305"/>
                <a:gridCol w="1043305"/>
              </a:tblGrid>
              <a:tr h="114363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bl>
          </a:graphicData>
        </a:graphic>
      </p:graphicFrame>
      <p:pic>
        <p:nvPicPr>
          <p:cNvPr id="9" name="图片 8"/>
          <p:cNvPicPr>
            <a:picLocks noChangeAspect="1"/>
          </p:cNvPicPr>
          <p:nvPr/>
        </p:nvPicPr>
        <p:blipFill>
          <a:blip r:embed="rId4"/>
          <a:stretch>
            <a:fillRect/>
          </a:stretch>
        </p:blipFill>
        <p:spPr>
          <a:xfrm>
            <a:off x="7155815" y="2593975"/>
            <a:ext cx="4743450" cy="1228725"/>
          </a:xfrm>
          <a:prstGeom prst="rect">
            <a:avLst/>
          </a:prstGeom>
        </p:spPr>
      </p:pic>
      <p:sp>
        <p:nvSpPr>
          <p:cNvPr id="10" name="右箭头 9"/>
          <p:cNvSpPr/>
          <p:nvPr/>
        </p:nvSpPr>
        <p:spPr>
          <a:xfrm>
            <a:off x="6152515" y="3222625"/>
            <a:ext cx="1514475" cy="527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358505" y="4937125"/>
            <a:ext cx="3330575" cy="92202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Step 4: They will beecome the test dataset to estimate the forest.</a:t>
            </a:r>
            <a:endParaRPr lang="en-US" altLang="zh-CN">
              <a:solidFill>
                <a:schemeClr val="tx1"/>
              </a:solidFill>
              <a:effectLst>
                <a:outerShdw blurRad="38100" dist="19050" dir="2700000" algn="tl" rotWithShape="0">
                  <a:schemeClr val="dk1">
                    <a:alpha val="40000"/>
                  </a:schemeClr>
                </a:outerShdw>
              </a:effectLst>
            </a:endParaRPr>
          </a:p>
        </p:txBody>
      </p:sp>
      <p:sp>
        <p:nvSpPr>
          <p:cNvPr id="12" name="下箭头 11"/>
          <p:cNvSpPr/>
          <p:nvPr/>
        </p:nvSpPr>
        <p:spPr>
          <a:xfrm>
            <a:off x="9607550" y="3976370"/>
            <a:ext cx="492760" cy="841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5608320" y="1585595"/>
            <a:ext cx="3343275" cy="4695825"/>
          </a:xfrm>
          <a:prstGeom prst="rect">
            <a:avLst/>
          </a:prstGeom>
        </p:spPr>
      </p:pic>
      <p:pic>
        <p:nvPicPr>
          <p:cNvPr id="5" name="图片 4"/>
          <p:cNvPicPr>
            <a:picLocks noChangeAspect="1"/>
          </p:cNvPicPr>
          <p:nvPr/>
        </p:nvPicPr>
        <p:blipFill>
          <a:blip r:embed="rId3"/>
          <a:stretch>
            <a:fillRect/>
          </a:stretch>
        </p:blipFill>
        <p:spPr>
          <a:xfrm>
            <a:off x="293370" y="1024890"/>
            <a:ext cx="5314950" cy="1543050"/>
          </a:xfrm>
          <a:prstGeom prst="rect">
            <a:avLst/>
          </a:prstGeom>
        </p:spPr>
      </p:pic>
      <p:pic>
        <p:nvPicPr>
          <p:cNvPr id="6" name="图片 5"/>
          <p:cNvPicPr>
            <a:picLocks noChangeAspect="1"/>
          </p:cNvPicPr>
          <p:nvPr/>
        </p:nvPicPr>
        <p:blipFill>
          <a:blip r:embed="rId4"/>
          <a:stretch>
            <a:fillRect/>
          </a:stretch>
        </p:blipFill>
        <p:spPr>
          <a:xfrm>
            <a:off x="941070" y="2644140"/>
            <a:ext cx="4667250" cy="2343150"/>
          </a:xfrm>
          <a:prstGeom prst="rect">
            <a:avLst/>
          </a:prstGeom>
        </p:spPr>
      </p:pic>
      <p:sp>
        <p:nvSpPr>
          <p:cNvPr id="7" name="椭圆 6"/>
          <p:cNvSpPr/>
          <p:nvPr/>
        </p:nvSpPr>
        <p:spPr>
          <a:xfrm>
            <a:off x="5724525" y="4163695"/>
            <a:ext cx="3110230" cy="12065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6" name="内容占位符 5"/>
          <p:cNvPicPr>
            <a:picLocks noChangeAspect="1"/>
          </p:cNvPicPr>
          <p:nvPr>
            <p:ph idx="1"/>
          </p:nvPr>
        </p:nvPicPr>
        <p:blipFill>
          <a:blip r:embed="rId2"/>
          <a:stretch>
            <a:fillRect/>
          </a:stretch>
        </p:blipFill>
        <p:spPr>
          <a:xfrm>
            <a:off x="6037580" y="2096135"/>
            <a:ext cx="5781675" cy="2762250"/>
          </a:xfrm>
          <a:prstGeom prst="rect">
            <a:avLst/>
          </a:prstGeom>
        </p:spPr>
      </p:pic>
      <p:graphicFrame>
        <p:nvGraphicFramePr>
          <p:cNvPr id="7" name="表格 6"/>
          <p:cNvGraphicFramePr/>
          <p:nvPr>
            <p:custDataLst>
              <p:tags r:id="rId3"/>
            </p:custDataLst>
          </p:nvPr>
        </p:nvGraphicFramePr>
        <p:xfrm>
          <a:off x="188595" y="1490345"/>
          <a:ext cx="5241290" cy="3973830"/>
        </p:xfrm>
        <a:graphic>
          <a:graphicData uri="http://schemas.openxmlformats.org/drawingml/2006/table">
            <a:tbl>
              <a:tblPr firstRow="1" bandRow="1">
                <a:tableStyleId>{5C22544A-7EE6-4342-B048-85BDC9FD1C3A}</a:tableStyleId>
              </a:tblPr>
              <a:tblGrid>
                <a:gridCol w="1274445"/>
                <a:gridCol w="566420"/>
                <a:gridCol w="1303655"/>
                <a:gridCol w="1048385"/>
                <a:gridCol w="104838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a:t>
                      </a:r>
                      <a:endParaRPr lang="en-US" altLang="zh-CN" sz="1600">
                        <a:solidFill>
                          <a:srgbClr val="FF0000"/>
                        </a:solidFill>
                      </a:endParaRPr>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8" name="矩形 7"/>
          <p:cNvSpPr/>
          <p:nvPr/>
        </p:nvSpPr>
        <p:spPr>
          <a:xfrm>
            <a:off x="10383520" y="3670935"/>
            <a:ext cx="433070" cy="79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311130" y="3885565"/>
            <a:ext cx="714375" cy="368300"/>
          </a:xfrm>
          <a:prstGeom prst="rect">
            <a:avLst/>
          </a:prstGeom>
          <a:noFill/>
        </p:spPr>
        <p:txBody>
          <a:bodyPr wrap="square" rtlCol="0">
            <a:spAutoFit/>
          </a:bodyPr>
          <a:p>
            <a:r>
              <a:rPr lang="en-US" altLang="zh-CN"/>
              <a:t>1/5</a:t>
            </a:r>
            <a:endParaRPr lang="en-US" altLang="zh-CN"/>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graphicFrame>
        <p:nvGraphicFramePr>
          <p:cNvPr id="4" name="内容占位符 3"/>
          <p:cNvGraphicFramePr/>
          <p:nvPr>
            <p:ph idx="1"/>
            <p:custDataLst>
              <p:tags r:id="rId2"/>
            </p:custDataLst>
          </p:nvPr>
        </p:nvGraphicFramePr>
        <p:xfrm>
          <a:off x="608330" y="1490345"/>
          <a:ext cx="5147310" cy="4246880"/>
        </p:xfrm>
        <a:graphic>
          <a:graphicData uri="http://schemas.openxmlformats.org/drawingml/2006/table">
            <a:tbl>
              <a:tblPr firstRow="1" bandRow="1">
                <a:tableStyleId>{5C22544A-7EE6-4342-B048-85BDC9FD1C3A}</a:tableStyleId>
              </a:tblPr>
              <a:tblGrid>
                <a:gridCol w="1251585"/>
                <a:gridCol w="555625"/>
                <a:gridCol w="1280795"/>
                <a:gridCol w="1029970"/>
                <a:gridCol w="1029335"/>
              </a:tblGrid>
              <a:tr h="1329690">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c>
                  <a:txBody>
                    <a:bodyPr/>
                    <a:p>
                      <a:pPr algn="ctr">
                        <a:buNone/>
                      </a:pPr>
                      <a:r>
                        <a:rPr lang="en-US" altLang="zh-CN" sz="1600">
                          <a:solidFill>
                            <a:srgbClr val="FF0000"/>
                          </a:solidFill>
                        </a:rPr>
                        <a:t>WEIGHT(TOTAL ERROR)</a:t>
                      </a:r>
                      <a:endParaRPr lang="en-US" altLang="zh-CN" sz="1600">
                        <a:solidFill>
                          <a:srgbClr val="FF0000"/>
                        </a:solidFill>
                      </a:endParaRPr>
                    </a:p>
                  </a:txBody>
                  <a:tcPr/>
                </a:tc>
              </a:tr>
              <a:tr h="5854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229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1/5</a:t>
                      </a:r>
                      <a:endParaRPr lang="en-US" altLang="zh-CN"/>
                    </a:p>
                  </a:txBody>
                  <a:tcPr/>
                </a:tc>
              </a:tr>
              <a:tr h="583565">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r h="58293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1/5</a:t>
                      </a:r>
                      <a:endParaRPr lang="en-US" altLang="zh-CN"/>
                    </a:p>
                  </a:txBody>
                  <a:tcPr/>
                </a:tc>
              </a:tr>
            </a:tbl>
          </a:graphicData>
        </a:graphic>
      </p:graphicFrame>
      <p:sp>
        <p:nvSpPr>
          <p:cNvPr id="5" name="矩形 4"/>
          <p:cNvSpPr/>
          <p:nvPr/>
        </p:nvSpPr>
        <p:spPr>
          <a:xfrm>
            <a:off x="519430" y="1370965"/>
            <a:ext cx="1453515" cy="44856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3"/>
          <a:stretch>
            <a:fillRect/>
          </a:stretch>
        </p:blipFill>
        <p:spPr>
          <a:xfrm>
            <a:off x="6348095" y="1490345"/>
            <a:ext cx="5410200" cy="2819400"/>
          </a:xfrm>
          <a:prstGeom prst="rect">
            <a:avLst/>
          </a:prstGeom>
        </p:spPr>
      </p:pic>
      <p:sp>
        <p:nvSpPr>
          <p:cNvPr id="11" name="文本框 10"/>
          <p:cNvSpPr txBox="1"/>
          <p:nvPr/>
        </p:nvSpPr>
        <p:spPr>
          <a:xfrm>
            <a:off x="3928110" y="5856605"/>
            <a:ext cx="7733030" cy="368300"/>
          </a:xfrm>
          <a:prstGeom prst="rect">
            <a:avLst/>
          </a:prstGeom>
          <a:noFill/>
        </p:spPr>
        <p:txBody>
          <a:bodyPr wrap="none" rtlCol="0" anchor="t">
            <a:spAutoFit/>
          </a:bodyPr>
          <a:p>
            <a:r>
              <a:rPr lang="en-US" altLang="zh-CN">
                <a:sym typeface="+mn-ea"/>
              </a:rPr>
              <a:t>Gini impurity = 1 - (the probability of correct)   - </a:t>
            </a:r>
            <a:r>
              <a:rPr lang="en-US" altLang="zh-CN">
                <a:sym typeface="+mn-ea"/>
              </a:rPr>
              <a:t>(the probability of incorrect)  </a:t>
            </a:r>
            <a:endParaRPr lang="en-US" altLang="zh-CN"/>
          </a:p>
        </p:txBody>
      </p:sp>
      <p:graphicFrame>
        <p:nvGraphicFramePr>
          <p:cNvPr id="17" name="对象 16"/>
          <p:cNvGraphicFramePr/>
          <p:nvPr/>
        </p:nvGraphicFramePr>
        <p:xfrm>
          <a:off x="8512175" y="5737225"/>
          <a:ext cx="299720" cy="369570"/>
        </p:xfrm>
        <a:graphic>
          <a:graphicData uri="http://schemas.openxmlformats.org/presentationml/2006/ole">
            <mc:AlternateContent xmlns:mc="http://schemas.openxmlformats.org/markup-compatibility/2006">
              <mc:Choice xmlns:v="urn:schemas-microsoft-com:vml" Requires="v">
                <p:oleObj spid="_x0000_s18" name="" r:id="rId4" imgW="101600" imgH="190500" progId="Equation.KSEE3">
                  <p:embed/>
                </p:oleObj>
              </mc:Choice>
              <mc:Fallback>
                <p:oleObj name="" r:id="rId4" imgW="101600" imgH="190500" progId="Equation.KSEE3">
                  <p:embed/>
                  <p:pic>
                    <p:nvPicPr>
                      <p:cNvPr id="0" name="图片 13"/>
                      <p:cNvPicPr/>
                      <p:nvPr/>
                    </p:nvPicPr>
                    <p:blipFill>
                      <a:blip r:embed="rId5"/>
                      <a:stretch>
                        <a:fillRect/>
                      </a:stretch>
                    </p:blipFill>
                    <p:spPr>
                      <a:xfrm>
                        <a:off x="8512175" y="5737225"/>
                        <a:ext cx="299720" cy="369570"/>
                      </a:xfrm>
                      <a:prstGeom prst="rect">
                        <a:avLst/>
                      </a:prstGeom>
                    </p:spPr>
                  </p:pic>
                </p:oleObj>
              </mc:Fallback>
            </mc:AlternateContent>
          </a:graphicData>
        </a:graphic>
      </p:graphicFrame>
      <p:graphicFrame>
        <p:nvGraphicFramePr>
          <p:cNvPr id="12" name="对象 11"/>
          <p:cNvGraphicFramePr/>
          <p:nvPr/>
        </p:nvGraphicFramePr>
        <p:xfrm>
          <a:off x="11577320" y="5737225"/>
          <a:ext cx="299720" cy="369570"/>
        </p:xfrm>
        <a:graphic>
          <a:graphicData uri="http://schemas.openxmlformats.org/presentationml/2006/ole">
            <mc:AlternateContent xmlns:mc="http://schemas.openxmlformats.org/markup-compatibility/2006">
              <mc:Choice xmlns:v="urn:schemas-microsoft-com:vml" Requires="v">
                <p:oleObj spid="_x0000_s13" name="" r:id="rId6" imgW="101600" imgH="190500" progId="Equation.KSEE3">
                  <p:embed/>
                </p:oleObj>
              </mc:Choice>
              <mc:Fallback>
                <p:oleObj name="" r:id="rId6" imgW="101600" imgH="190500" progId="Equation.KSEE3">
                  <p:embed/>
                  <p:pic>
                    <p:nvPicPr>
                      <p:cNvPr id="0" name="图片 13"/>
                      <p:cNvPicPr/>
                      <p:nvPr/>
                    </p:nvPicPr>
                    <p:blipFill>
                      <a:blip r:embed="rId5"/>
                      <a:stretch>
                        <a:fillRect/>
                      </a:stretch>
                    </p:blipFill>
                    <p:spPr>
                      <a:xfrm>
                        <a:off x="11577320" y="5737225"/>
                        <a:ext cx="299720" cy="369570"/>
                      </a:xfrm>
                      <a:prstGeom prst="rect">
                        <a:avLst/>
                      </a:prstGeom>
                    </p:spPr>
                  </p:pic>
                </p:oleObj>
              </mc:Fallback>
            </mc:AlternateContent>
          </a:graphicData>
        </a:graphic>
      </p:graphicFrame>
      <p:sp>
        <p:nvSpPr>
          <p:cNvPr id="14" name="文本框 13"/>
          <p:cNvSpPr txBox="1"/>
          <p:nvPr/>
        </p:nvSpPr>
        <p:spPr>
          <a:xfrm>
            <a:off x="7203440" y="4002405"/>
            <a:ext cx="1308735" cy="368300"/>
          </a:xfrm>
          <a:prstGeom prst="rect">
            <a:avLst/>
          </a:prstGeom>
          <a:noFill/>
        </p:spPr>
        <p:txBody>
          <a:bodyPr wrap="square" rtlCol="0">
            <a:spAutoFit/>
          </a:bodyPr>
          <a:p>
            <a:r>
              <a:rPr lang="en-US" altLang="zh-CN"/>
              <a:t>Gini = 0</a:t>
            </a:r>
            <a:endParaRPr lang="en-US" altLang="zh-CN"/>
          </a:p>
        </p:txBody>
      </p:sp>
      <p:sp>
        <p:nvSpPr>
          <p:cNvPr id="15" name="文本框 14"/>
          <p:cNvSpPr txBox="1"/>
          <p:nvPr/>
        </p:nvSpPr>
        <p:spPr>
          <a:xfrm>
            <a:off x="9528810" y="4002405"/>
            <a:ext cx="1595120" cy="368300"/>
          </a:xfrm>
          <a:prstGeom prst="rect">
            <a:avLst/>
          </a:prstGeom>
          <a:noFill/>
        </p:spPr>
        <p:txBody>
          <a:bodyPr wrap="square" rtlCol="0">
            <a:spAutoFit/>
          </a:bodyPr>
          <a:p>
            <a:r>
              <a:rPr lang="en-US" altLang="zh-CN"/>
              <a:t>Gini = 0.444</a:t>
            </a:r>
            <a:endParaRPr lang="en-US" altLang="zh-CN"/>
          </a:p>
        </p:txBody>
      </p:sp>
      <p:sp>
        <p:nvSpPr>
          <p:cNvPr id="16" name="文本框 15"/>
          <p:cNvSpPr txBox="1"/>
          <p:nvPr/>
        </p:nvSpPr>
        <p:spPr>
          <a:xfrm>
            <a:off x="4747260" y="6212840"/>
            <a:ext cx="6436995" cy="645160"/>
          </a:xfrm>
          <a:prstGeom prst="rect">
            <a:avLst/>
          </a:prstGeom>
          <a:noFill/>
        </p:spPr>
        <p:txBody>
          <a:bodyPr wrap="square" rtlCol="0">
            <a:spAutoFit/>
          </a:bodyPr>
          <a:p>
            <a:r>
              <a:rPr lang="en-US" altLang="zh-CN"/>
              <a:t>Total Gini(Feature1)  = 2/(4+1) * 0 + 3/(1+4) * 0.444 = 0.333  </a:t>
            </a:r>
            <a:endParaRPr lang="en-US" altLang="zh-CN"/>
          </a:p>
          <a:p>
            <a:pPr algn="ctr"/>
            <a:r>
              <a:rPr lang="en-US" altLang="zh-CN"/>
              <a:t>...</a:t>
            </a:r>
            <a:endParaRPr lang="en-US" altLang="zh-CN"/>
          </a:p>
        </p:txBody>
      </p:sp>
      <p:sp>
        <p:nvSpPr>
          <p:cNvPr id="19" name="椭圆 18"/>
          <p:cNvSpPr/>
          <p:nvPr/>
        </p:nvSpPr>
        <p:spPr>
          <a:xfrm>
            <a:off x="10206355" y="3279775"/>
            <a:ext cx="748030" cy="72199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374650" y="3395980"/>
            <a:ext cx="5588000" cy="57848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AdaBoost</a:t>
            </a:r>
            <a:endParaRPr lang="zh-CN" altLang="en-US"/>
          </a:p>
        </p:txBody>
      </p:sp>
      <p:pic>
        <p:nvPicPr>
          <p:cNvPr id="4" name="内容占位符 3"/>
          <p:cNvPicPr>
            <a:picLocks noChangeAspect="1"/>
          </p:cNvPicPr>
          <p:nvPr>
            <p:ph idx="1"/>
          </p:nvPr>
        </p:nvPicPr>
        <p:blipFill>
          <a:blip r:embed="rId2"/>
          <a:stretch>
            <a:fillRect/>
          </a:stretch>
        </p:blipFill>
        <p:spPr>
          <a:xfrm>
            <a:off x="500380" y="1313815"/>
            <a:ext cx="6181725" cy="3448050"/>
          </a:xfrm>
          <a:prstGeom prst="rect">
            <a:avLst/>
          </a:prstGeom>
        </p:spPr>
      </p:pic>
      <p:sp>
        <p:nvSpPr>
          <p:cNvPr id="6" name="文本框 5"/>
          <p:cNvSpPr txBox="1"/>
          <p:nvPr/>
        </p:nvSpPr>
        <p:spPr>
          <a:xfrm>
            <a:off x="899795" y="4995545"/>
            <a:ext cx="6689725" cy="922020"/>
          </a:xfrm>
          <a:prstGeom prst="rect">
            <a:avLst/>
          </a:prstGeom>
          <a:noFill/>
        </p:spPr>
        <p:txBody>
          <a:bodyPr wrap="square" rtlCol="0">
            <a:spAutoFit/>
          </a:bodyPr>
          <a:p>
            <a:r>
              <a:rPr lang="en-US" altLang="zh-CN"/>
              <a:t>Amount of Say(Feature1) = 1/2 * log[(1-1/5)/(1/5)] = 0.693</a:t>
            </a:r>
            <a:endParaRPr lang="en-US" altLang="zh-CN"/>
          </a:p>
          <a:p>
            <a:pPr algn="ctr"/>
            <a:r>
              <a:rPr lang="en-US" altLang="zh-CN"/>
              <a:t>...</a:t>
            </a:r>
            <a:endParaRPr lang="en-US" altLang="zh-CN"/>
          </a:p>
          <a:p>
            <a:pPr algn="l"/>
            <a:r>
              <a:rPr lang="en-US" altLang="zh-CN">
                <a:sym typeface="+mn-ea"/>
              </a:rPr>
              <a:t>Amount of Say(Feature n) = 1/2 * log[(1-Total Error/Total Error]</a:t>
            </a:r>
            <a:endParaRPr lang="en-US" altLang="zh-CN"/>
          </a:p>
        </p:txBody>
      </p:sp>
      <p:pic>
        <p:nvPicPr>
          <p:cNvPr id="7" name="图片 6"/>
          <p:cNvPicPr>
            <a:picLocks noChangeAspect="1"/>
          </p:cNvPicPr>
          <p:nvPr/>
        </p:nvPicPr>
        <p:blipFill>
          <a:blip r:embed="rId3"/>
          <a:stretch>
            <a:fillRect/>
          </a:stretch>
        </p:blipFill>
        <p:spPr>
          <a:xfrm>
            <a:off x="8110220" y="4823460"/>
            <a:ext cx="2914650" cy="126682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 </a:t>
            </a:r>
            <a:r>
              <a:rPr>
                <a:sym typeface="+mn-ea"/>
              </a:rPr>
              <a:t>Look at the big picture</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a:sym typeface="+mn-ea"/>
              </a:rPr>
              <a:t>1.1 The project objective</a:t>
            </a:r>
            <a:endParaRPr lang="en-US" altLang="zh-CN">
              <a:sym typeface="+mn-ea"/>
            </a:endParaRPr>
          </a:p>
          <a:p>
            <a:pPr marL="0" indent="0">
              <a:buNone/>
            </a:pPr>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endParaRPr lang="zh-CN" altLang="en-US" sz="1800" dirty="0">
              <a:solidFill>
                <a:schemeClr val="tx1">
                  <a:lumMod val="65000"/>
                  <a:lumOff val="35000"/>
                </a:schemeClr>
              </a:solidFill>
            </a:endParaRPr>
          </a:p>
          <a:p>
            <a:pPr marL="0" indent="0">
              <a:buNone/>
            </a:pPr>
            <a:r>
              <a:rPr lang="en-US" altLang="zh-CN" dirty="0"/>
              <a:t>1.3 </a:t>
            </a:r>
            <a:r>
              <a:rPr lang="zh-CN" altLang="en-US" dirty="0"/>
              <a:t>Select a Performance Measure</a:t>
            </a:r>
            <a:endParaRPr lang="zh-CN" altLang="en-US" dirty="0"/>
          </a:p>
          <a:p>
            <a:pPr marL="0" indent="0">
              <a:buNone/>
            </a:pPr>
            <a:endParaRPr lang="zh-CN" altLang="en-US" dirty="0"/>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35680"/>
            <a:ext cx="10969200" cy="705600"/>
          </a:xfrm>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730250" y="1438275"/>
            <a:ext cx="4014470" cy="4759325"/>
          </a:xfrm>
          <a:prstGeom prst="rect">
            <a:avLst/>
          </a:prstGeom>
        </p:spPr>
      </p:pic>
      <p:sp>
        <p:nvSpPr>
          <p:cNvPr id="6" name="文本框 5"/>
          <p:cNvSpPr txBox="1"/>
          <p:nvPr/>
        </p:nvSpPr>
        <p:spPr>
          <a:xfrm>
            <a:off x="6431280" y="2967990"/>
            <a:ext cx="3517265" cy="922020"/>
          </a:xfrm>
          <a:prstGeom prst="rect">
            <a:avLst/>
          </a:prstGeom>
          <a:noFill/>
        </p:spPr>
        <p:txBody>
          <a:bodyPr wrap="square" rtlCol="0">
            <a:spAutoFit/>
          </a:bodyPr>
          <a:p>
            <a:r>
              <a:rPr lang="en-US" altLang="zh-CN"/>
              <a:t>The Blue Line tells the Amount of Say for Total Error values between 0 and 1.</a:t>
            </a:r>
            <a:endParaRPr lang="en-US" altLang="zh-CN"/>
          </a:p>
        </p:txBody>
      </p:sp>
      <p:sp>
        <p:nvSpPr>
          <p:cNvPr id="7" name="左箭头 6"/>
          <p:cNvSpPr/>
          <p:nvPr/>
        </p:nvSpPr>
        <p:spPr>
          <a:xfrm>
            <a:off x="2855595" y="3275330"/>
            <a:ext cx="3191510" cy="3067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292860" y="3740150"/>
            <a:ext cx="1485900" cy="0"/>
          </a:xfrm>
          <a:prstGeom prst="line">
            <a:avLst/>
          </a:prstGeom>
          <a:ln w="12700" cmpd="sng">
            <a:solidFill>
              <a:schemeClr val="accent1">
                <a:shade val="50000"/>
              </a:schemeClr>
            </a:solidFill>
            <a:prstDash val="sysDash"/>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a:xfrm flipH="1">
            <a:off x="2778760" y="3740150"/>
            <a:ext cx="9525" cy="2098675"/>
          </a:xfrm>
          <a:prstGeom prst="line">
            <a:avLst/>
          </a:prstGeom>
          <a:ln w="12700"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44720" y="5829300"/>
            <a:ext cx="3089275" cy="368300"/>
          </a:xfrm>
          <a:prstGeom prst="rect">
            <a:avLst/>
          </a:prstGeom>
          <a:noFill/>
        </p:spPr>
        <p:txBody>
          <a:bodyPr wrap="square" rtlCol="0">
            <a:spAutoFit/>
          </a:bodyPr>
          <a:p>
            <a:r>
              <a:rPr lang="en-US" altLang="zh-CN"/>
              <a:t>(Weight) total Error</a:t>
            </a:r>
            <a:endParaRPr lang="en-US" altLang="zh-CN"/>
          </a:p>
        </p:txBody>
      </p:sp>
      <p:sp>
        <p:nvSpPr>
          <p:cNvPr id="11" name="文本框 10"/>
          <p:cNvSpPr txBox="1"/>
          <p:nvPr/>
        </p:nvSpPr>
        <p:spPr>
          <a:xfrm>
            <a:off x="611505" y="1141095"/>
            <a:ext cx="1707515" cy="368300"/>
          </a:xfrm>
          <a:prstGeom prst="rect">
            <a:avLst/>
          </a:prstGeom>
          <a:noFill/>
        </p:spPr>
        <p:txBody>
          <a:bodyPr wrap="square" rtlCol="0">
            <a:spAutoFit/>
          </a:bodyPr>
          <a:p>
            <a:r>
              <a:rPr lang="en-US" altLang="zh-CN"/>
              <a:t>Amount of Say</a:t>
            </a:r>
            <a:endParaRPr lang="en-US" altLang="zh-CN"/>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457905" y="158820"/>
            <a:ext cx="10969200" cy="705600"/>
          </a:xfrm>
        </p:spPr>
        <p:txBody>
          <a:bodyPr/>
          <a:lstStyle/>
          <a:p>
            <a:r>
              <a:rPr lang="en-US" altLang="zh-CN">
                <a:sym typeface="+mn-ea"/>
              </a:rPr>
              <a:t>AdaBoost</a:t>
            </a:r>
            <a:endParaRPr lang="zh-CN" altLang="en-US"/>
          </a:p>
        </p:txBody>
      </p:sp>
      <p:sp>
        <p:nvSpPr>
          <p:cNvPr id="2" name="内容占位符 1"/>
          <p:cNvSpPr/>
          <p:nvPr>
            <p:ph idx="1"/>
          </p:nvPr>
        </p:nvSpPr>
        <p:spPr/>
        <p:txBody>
          <a:bodyPr/>
          <a:p>
            <a:pPr marL="0" indent="0">
              <a:buNone/>
            </a:pPr>
            <a:r>
              <a:rPr lang="en-US" altLang="zh-CN">
                <a:sym typeface="+mn-ea"/>
              </a:rPr>
              <a:t>Increasing the weight of bad sample:</a:t>
            </a:r>
            <a:endParaRPr lang="en-US" altLang="zh-CN">
              <a:sym typeface="+mn-ea"/>
            </a:endParaRPr>
          </a:p>
          <a:p>
            <a:pPr marL="0" indent="0">
              <a:buNone/>
            </a:pPr>
            <a:r>
              <a:rPr lang="en-US" altLang="zh-CN">
                <a:sym typeface="+mn-ea"/>
              </a:rPr>
              <a:t>New Sample Weight = </a:t>
            </a:r>
            <a:r>
              <a:rPr lang="en-US" altLang="zh-CN"/>
              <a:t>old sample weight * </a:t>
            </a:r>
            <a:endParaRPr lang="en-US" altLang="zh-CN"/>
          </a:p>
          <a:p>
            <a:pPr marL="0" indent="0">
              <a:buNone/>
            </a:pPr>
            <a:endParaRPr lang="en-US" altLang="zh-CN"/>
          </a:p>
          <a:p>
            <a:pPr marL="0" indent="0">
              <a:buNone/>
            </a:pPr>
            <a:r>
              <a:rPr lang="en-US" altLang="zh-CN"/>
              <a:t>Decreasing the weight of good sample:</a:t>
            </a:r>
            <a:endParaRPr lang="en-US" altLang="zh-CN"/>
          </a:p>
          <a:p>
            <a:pPr marL="0" indent="0">
              <a:buNone/>
            </a:pPr>
            <a:endParaRPr lang="en-US" altLang="zh-CN"/>
          </a:p>
          <a:p>
            <a:pPr marL="0" indent="0">
              <a:buNone/>
            </a:pPr>
            <a:endParaRPr lang="en-US" altLang="zh-CN"/>
          </a:p>
        </p:txBody>
      </p:sp>
      <p:graphicFrame>
        <p:nvGraphicFramePr>
          <p:cNvPr id="5" name="对象 4"/>
          <p:cNvGraphicFramePr/>
          <p:nvPr/>
        </p:nvGraphicFramePr>
        <p:xfrm>
          <a:off x="5758180" y="1773555"/>
          <a:ext cx="1924685" cy="701675"/>
        </p:xfrm>
        <a:graphic>
          <a:graphicData uri="http://schemas.openxmlformats.org/presentationml/2006/ole">
            <mc:AlternateContent xmlns:mc="http://schemas.openxmlformats.org/markup-compatibility/2006">
              <mc:Choice xmlns:v="urn:schemas-microsoft-com:vml" Requires="v">
                <p:oleObj spid="_x0000_s6" name="" r:id="rId2" imgW="2373630" imgH="754380" progId="Equation.KSEE3">
                  <p:embed/>
                </p:oleObj>
              </mc:Choice>
              <mc:Fallback>
                <p:oleObj name="" r:id="rId2" imgW="2373630" imgH="754380" progId="Equation.KSEE3">
                  <p:embed/>
                  <p:pic>
                    <p:nvPicPr>
                      <p:cNvPr id="0" name="图片 5"/>
                      <p:cNvPicPr/>
                      <p:nvPr/>
                    </p:nvPicPr>
                    <p:blipFill>
                      <a:blip r:embed="rId3"/>
                      <a:stretch>
                        <a:fillRect/>
                      </a:stretch>
                    </p:blipFill>
                    <p:spPr>
                      <a:xfrm>
                        <a:off x="5758180" y="1773555"/>
                        <a:ext cx="1924685" cy="70167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709930" y="3599815"/>
            <a:ext cx="6819900" cy="1076325"/>
          </a:xfrm>
          <a:prstGeom prst="rect">
            <a:avLst/>
          </a:prstGeom>
        </p:spPr>
      </p:pic>
      <p:pic>
        <p:nvPicPr>
          <p:cNvPr id="8" name="图片 7"/>
          <p:cNvPicPr>
            <a:picLocks noChangeAspect="1"/>
          </p:cNvPicPr>
          <p:nvPr/>
        </p:nvPicPr>
        <p:blipFill>
          <a:blip r:embed="rId5"/>
          <a:stretch>
            <a:fillRect/>
          </a:stretch>
        </p:blipFill>
        <p:spPr>
          <a:xfrm>
            <a:off x="7800340" y="270510"/>
            <a:ext cx="4259580" cy="2747645"/>
          </a:xfrm>
          <a:prstGeom prst="rect">
            <a:avLst/>
          </a:prstGeom>
        </p:spPr>
      </p:pic>
      <p:pic>
        <p:nvPicPr>
          <p:cNvPr id="9" name="图片 8"/>
          <p:cNvPicPr>
            <a:picLocks noChangeAspect="1"/>
          </p:cNvPicPr>
          <p:nvPr/>
        </p:nvPicPr>
        <p:blipFill>
          <a:blip r:embed="rId6"/>
          <a:stretch>
            <a:fillRect/>
          </a:stretch>
        </p:blipFill>
        <p:spPr>
          <a:xfrm>
            <a:off x="7800975" y="3354705"/>
            <a:ext cx="4258945" cy="2735580"/>
          </a:xfrm>
          <a:prstGeom prst="rect">
            <a:avLst/>
          </a:prstGeom>
        </p:spPr>
      </p:pic>
    </p:spTree>
    <p:custDataLst>
      <p:tags r:id="rId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AdaBoost</a:t>
            </a:r>
            <a:br>
              <a:rPr lang="zh-CN" altLang="en-US"/>
            </a:br>
            <a:endParaRPr lang="zh-CN" altLang="en-US"/>
          </a:p>
        </p:txBody>
      </p:sp>
      <p:pic>
        <p:nvPicPr>
          <p:cNvPr id="4" name="内容占位符 3"/>
          <p:cNvPicPr>
            <a:picLocks noChangeAspect="1"/>
          </p:cNvPicPr>
          <p:nvPr>
            <p:ph idx="1"/>
          </p:nvPr>
        </p:nvPicPr>
        <p:blipFill>
          <a:blip r:embed="rId2"/>
          <a:stretch>
            <a:fillRect/>
          </a:stretch>
        </p:blipFill>
        <p:spPr>
          <a:xfrm>
            <a:off x="2529205" y="1927860"/>
            <a:ext cx="6972300" cy="3590925"/>
          </a:xfrm>
          <a:prstGeom prst="rect">
            <a:avLst/>
          </a:prstGeom>
        </p:spPr>
      </p:pic>
      <p:sp>
        <p:nvSpPr>
          <p:cNvPr id="6" name="文本框 5"/>
          <p:cNvSpPr txBox="1"/>
          <p:nvPr/>
        </p:nvSpPr>
        <p:spPr>
          <a:xfrm>
            <a:off x="3717925" y="3538855"/>
            <a:ext cx="2607310" cy="368300"/>
          </a:xfrm>
          <a:prstGeom prst="rect">
            <a:avLst/>
          </a:prstGeom>
          <a:noFill/>
        </p:spPr>
        <p:txBody>
          <a:bodyPr wrap="square" rtlCol="0">
            <a:spAutoFit/>
          </a:bodyPr>
          <a:p>
            <a:pPr algn="ctr"/>
            <a:r>
              <a:rPr lang="en-US" altLang="zh-CN"/>
              <a:t>......</a:t>
            </a:r>
            <a:endParaRPr lang="en-US" altLang="zh-CN"/>
          </a:p>
        </p:txBody>
      </p:sp>
      <p:sp>
        <p:nvSpPr>
          <p:cNvPr id="7" name="文本框 6"/>
          <p:cNvSpPr txBox="1"/>
          <p:nvPr/>
        </p:nvSpPr>
        <p:spPr>
          <a:xfrm>
            <a:off x="6459855" y="3011805"/>
            <a:ext cx="527685" cy="119888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a:p>
            <a:endParaRPr lang="en-US" altLang="zh-CN"/>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Gaussian Naive Bayes</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t>1.The algorithm is used to adjust the value of feature, and its numerical distribution is fitted to the normal distribution.(The normal distribution curve is determined by the mean value and standard deviation of feature);</a:t>
            </a:r>
            <a:endParaRPr lang="en-US" altLang="zh-CN" dirty="0"/>
          </a:p>
          <a:p>
            <a:pPr marL="0" indent="0">
              <a:buNone/>
            </a:pPr>
            <a:r>
              <a:rPr lang="en-US" altLang="zh-CN" dirty="0"/>
              <a:t>2.In the test set, reference tag values make independent assumptions.The probability of independent events is calculated according to the following formula. The large probability value is the output.</a:t>
            </a:r>
            <a:endParaRPr lang="en-US" altLang="zh-CN" dirty="0"/>
          </a:p>
          <a:p>
            <a:pPr marL="0" indent="0">
              <a:buNone/>
            </a:pPr>
            <a:endParaRPr lang="en-US" altLang="zh-CN" dirty="0"/>
          </a:p>
        </p:txBody>
      </p:sp>
      <p:pic>
        <p:nvPicPr>
          <p:cNvPr id="5" name="图片 4"/>
          <p:cNvPicPr>
            <a:picLocks noChangeAspect="1"/>
          </p:cNvPicPr>
          <p:nvPr/>
        </p:nvPicPr>
        <p:blipFill>
          <a:blip r:embed="rId3"/>
          <a:stretch>
            <a:fillRect/>
          </a:stretch>
        </p:blipFill>
        <p:spPr>
          <a:xfrm>
            <a:off x="608330" y="4098290"/>
            <a:ext cx="5553075" cy="1847850"/>
          </a:xfrm>
          <a:prstGeom prst="rect">
            <a:avLst/>
          </a:prstGeom>
        </p:spPr>
      </p:pic>
      <p:sp>
        <p:nvSpPr>
          <p:cNvPr id="7" name="文本框 6"/>
          <p:cNvSpPr txBox="1"/>
          <p:nvPr/>
        </p:nvSpPr>
        <p:spPr>
          <a:xfrm>
            <a:off x="6433820" y="3747770"/>
            <a:ext cx="4606290" cy="2018030"/>
          </a:xfrm>
          <a:prstGeom prst="rect">
            <a:avLst/>
          </a:prstGeom>
          <a:noFill/>
        </p:spPr>
        <p:txBody>
          <a:bodyPr wrap="square" rtlCol="0">
            <a:spAutoFit/>
          </a:bodyPr>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For the easy understanding, we no longer use event A and event B, but use the X and y commonly used in machine learning:</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a:p>
            <a:pPr algn="l">
              <a:lnSpc>
                <a:spcPct val="130000"/>
              </a:lnSpc>
              <a:spcBef>
                <a:spcPts val="0"/>
              </a:spcBef>
              <a:spcAft>
                <a:spcPts val="1000"/>
              </a:spcAft>
              <a:buClrTx/>
              <a:buSzTx/>
              <a:buFont typeface="Arial" panose="020B0604020202020204" pitchFamily="34" charset="0"/>
            </a:pPr>
            <a:r>
              <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rPr>
              <a:t>P(y|X)=[P(X|y)P(y)]/P(X)</a:t>
            </a:r>
            <a:endParaRPr lang="en-US" altLang="zh-CN" spc="150" dirty="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Gaussian Naive Bayes</a:t>
            </a:r>
            <a:endParaRPr lang="zh-CN" altLang="en-US"/>
          </a:p>
        </p:txBody>
      </p:sp>
      <p:graphicFrame>
        <p:nvGraphicFramePr>
          <p:cNvPr id="6" name="内容占位符 5"/>
          <p:cNvGraphicFramePr/>
          <p:nvPr>
            <p:ph idx="1"/>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a:t>
                      </a:r>
                      <a:endParaRPr lang="en-US" altLang="zh-CN" sz="1600"/>
                    </a:p>
                  </a:txBody>
                  <a:tcPr/>
                </a:tc>
                <a:tc>
                  <a:txBody>
                    <a:bodyPr/>
                    <a:p>
                      <a:pPr algn="ctr">
                        <a:buNone/>
                      </a:pPr>
                      <a:r>
                        <a:rPr lang="en-US" altLang="zh-CN" sz="1600"/>
                        <a:t>Feature n</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graphicFrame>
        <p:nvGraphicFramePr>
          <p:cNvPr id="7" name="表格 6"/>
          <p:cNvGraphicFramePr/>
          <p:nvPr>
            <p:custDataLst>
              <p:tags r:id="rId3"/>
            </p:custDataLst>
          </p:nvPr>
        </p:nvGraphicFramePr>
        <p:xfrm>
          <a:off x="6376035" y="1313815"/>
          <a:ext cx="5340985" cy="1143000"/>
        </p:xfrm>
        <a:graphic>
          <a:graphicData uri="http://schemas.openxmlformats.org/drawingml/2006/table">
            <a:tbl>
              <a:tblPr firstRow="1" bandRow="1">
                <a:tableStyleId>{5C22544A-7EE6-4342-B048-85BDC9FD1C3A}</a:tableStyleId>
              </a:tblPr>
              <a:tblGrid>
                <a:gridCol w="1257300"/>
                <a:gridCol w="1196975"/>
                <a:gridCol w="1443355"/>
                <a:gridCol w="1443355"/>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bl>
          </a:graphicData>
        </a:graphic>
      </p:graphicFrame>
      <p:graphicFrame>
        <p:nvGraphicFramePr>
          <p:cNvPr id="8" name="表格 7"/>
          <p:cNvGraphicFramePr/>
          <p:nvPr>
            <p:custDataLst>
              <p:tags r:id="rId4"/>
            </p:custDataLst>
          </p:nvPr>
        </p:nvGraphicFramePr>
        <p:xfrm>
          <a:off x="6348730" y="3940175"/>
          <a:ext cx="5368290" cy="1524000"/>
        </p:xfrm>
        <a:graphic>
          <a:graphicData uri="http://schemas.openxmlformats.org/drawingml/2006/table">
            <a:tbl>
              <a:tblPr firstRow="1" bandRow="1">
                <a:tableStyleId>{5C22544A-7EE6-4342-B048-85BDC9FD1C3A}</a:tableStyleId>
              </a:tblPr>
              <a:tblGrid>
                <a:gridCol w="1314450"/>
                <a:gridCol w="1314450"/>
                <a:gridCol w="1314450"/>
                <a:gridCol w="1424940"/>
              </a:tblGrid>
              <a:tr h="381000">
                <a:tc>
                  <a:txBody>
                    <a:bodyPr/>
                    <a:p>
                      <a:pPr algn="ctr">
                        <a:buNone/>
                      </a:pPr>
                      <a:r>
                        <a:rPr lang="en-US" altLang="zh-CN"/>
                        <a:t>Feature 1</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Feature n</a:t>
                      </a:r>
                      <a:endParaRPr lang="en-US" altLang="zh-CN"/>
                    </a:p>
                  </a:txBody>
                  <a:tcPr/>
                </a:tc>
                <a:tc>
                  <a:txBody>
                    <a:bodyPr/>
                    <a:p>
                      <a:pPr algn="ctr">
                        <a:buNone/>
                      </a:pPr>
                      <a:r>
                        <a:rPr lang="en-US" altLang="zh-CN"/>
                        <a:t>Label</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sp>
        <p:nvSpPr>
          <p:cNvPr id="10" name="文本框 9"/>
          <p:cNvSpPr txBox="1"/>
          <p:nvPr/>
        </p:nvSpPr>
        <p:spPr>
          <a:xfrm>
            <a:off x="5255260" y="3244850"/>
            <a:ext cx="454025" cy="368300"/>
          </a:xfrm>
          <a:prstGeom prst="rect">
            <a:avLst/>
          </a:prstGeom>
          <a:noFill/>
        </p:spPr>
        <p:txBody>
          <a:bodyPr wrap="square" rtlCol="0" anchor="t">
            <a:spAutoFit/>
          </a:bodyPr>
          <a:p>
            <a:r>
              <a:rPr lang="zh-CN" altLang="en-US" b="1">
                <a:latin typeface="Arial" panose="020B0604020202020204" pitchFamily="34" charset="0"/>
                <a:cs typeface="Arial" panose="020B0604020202020204" pitchFamily="34" charset="0"/>
              </a:rPr>
              <a:t>→</a:t>
            </a:r>
            <a:endParaRPr lang="zh-CN" altLang="en-US" b="1">
              <a:latin typeface="Arial" panose="020B0604020202020204" pitchFamily="34" charset="0"/>
              <a:cs typeface="Arial" panose="020B0604020202020204" pitchFamily="34" charset="0"/>
            </a:endParaRPr>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266065" y="4321175"/>
            <a:ext cx="6172200" cy="1600200"/>
          </a:xfrm>
          <a:prstGeom prst="rect">
            <a:avLst/>
          </a:prstGeom>
        </p:spPr>
      </p:pic>
      <p:sp>
        <p:nvSpPr>
          <p:cNvPr id="3" name="标题 2"/>
          <p:cNvSpPr>
            <a:spLocks noGrp="1"/>
          </p:cNvSpPr>
          <p:nvPr>
            <p:ph type="title"/>
            <p:custDataLst>
              <p:tags r:id="rId2"/>
            </p:custDataLst>
          </p:nvPr>
        </p:nvSpPr>
        <p:spPr>
          <a:xfrm>
            <a:off x="608330" y="608330"/>
            <a:ext cx="10968990" cy="569595"/>
          </a:xfrm>
        </p:spPr>
        <p:txBody>
          <a:bodyPr>
            <a:normAutofit fontScale="90000"/>
          </a:bodyPr>
          <a:lstStyle/>
          <a:p>
            <a:r>
              <a:rPr lang="en-US" altLang="zh-CN">
                <a:sym typeface="+mn-ea"/>
              </a:rPr>
              <a:t>Gaussian Naive Bayes</a:t>
            </a:r>
            <a:br>
              <a:rPr lang="zh-CN" altLang="en-US"/>
            </a:br>
            <a:endParaRPr lang="zh-CN" altLang="en-US"/>
          </a:p>
        </p:txBody>
      </p:sp>
      <p:pic>
        <p:nvPicPr>
          <p:cNvPr id="4" name="内容占位符 3"/>
          <p:cNvPicPr>
            <a:picLocks noChangeAspect="1"/>
          </p:cNvPicPr>
          <p:nvPr>
            <p:ph idx="1"/>
          </p:nvPr>
        </p:nvPicPr>
        <p:blipFill>
          <a:blip r:embed="rId3"/>
          <a:stretch>
            <a:fillRect/>
          </a:stretch>
        </p:blipFill>
        <p:spPr>
          <a:xfrm>
            <a:off x="364490" y="1490345"/>
            <a:ext cx="6134100" cy="1495425"/>
          </a:xfrm>
          <a:prstGeom prst="rect">
            <a:avLst/>
          </a:prstGeom>
          <a:solidFill>
            <a:schemeClr val="accent2"/>
          </a:solidFill>
        </p:spPr>
      </p:pic>
      <p:sp>
        <p:nvSpPr>
          <p:cNvPr id="6" name="矩形 5"/>
          <p:cNvSpPr/>
          <p:nvPr/>
        </p:nvSpPr>
        <p:spPr>
          <a:xfrm>
            <a:off x="5097780" y="1512570"/>
            <a:ext cx="2030730" cy="713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91760" y="1684655"/>
            <a:ext cx="2021205" cy="368300"/>
          </a:xfrm>
          <a:prstGeom prst="rect">
            <a:avLst/>
          </a:prstGeom>
          <a:noFill/>
        </p:spPr>
        <p:txBody>
          <a:bodyPr wrap="square" rtlCol="0">
            <a:spAutoFit/>
          </a:bodyPr>
          <a:p>
            <a:r>
              <a:rPr lang="en-US" altLang="zh-CN"/>
              <a:t>Attack/Label = 1</a:t>
            </a:r>
            <a:endParaRPr lang="en-US" altLang="zh-CN"/>
          </a:p>
        </p:txBody>
      </p:sp>
      <p:sp>
        <p:nvSpPr>
          <p:cNvPr id="7" name="文本框 6"/>
          <p:cNvSpPr txBox="1"/>
          <p:nvPr/>
        </p:nvSpPr>
        <p:spPr>
          <a:xfrm>
            <a:off x="1231265" y="1249045"/>
            <a:ext cx="1988185" cy="368300"/>
          </a:xfrm>
          <a:prstGeom prst="rect">
            <a:avLst/>
          </a:prstGeom>
          <a:noFill/>
        </p:spPr>
        <p:txBody>
          <a:bodyPr wrap="square" rtlCol="0">
            <a:spAutoFit/>
          </a:bodyPr>
          <a:p>
            <a:r>
              <a:rPr lang="en-US" altLang="zh-CN"/>
              <a:t>Feature 1</a:t>
            </a:r>
            <a:endParaRPr lang="en-US" altLang="zh-CN"/>
          </a:p>
        </p:txBody>
      </p:sp>
      <p:sp>
        <p:nvSpPr>
          <p:cNvPr id="8" name="文本框 7"/>
          <p:cNvSpPr txBox="1"/>
          <p:nvPr/>
        </p:nvSpPr>
        <p:spPr>
          <a:xfrm>
            <a:off x="3355340" y="1122045"/>
            <a:ext cx="1988185" cy="368300"/>
          </a:xfrm>
          <a:prstGeom prst="rect">
            <a:avLst/>
          </a:prstGeom>
          <a:noFill/>
        </p:spPr>
        <p:txBody>
          <a:bodyPr wrap="square" rtlCol="0">
            <a:spAutoFit/>
          </a:bodyPr>
          <a:p>
            <a:r>
              <a:rPr lang="en-US" altLang="zh-CN"/>
              <a:t>Feature n</a:t>
            </a:r>
            <a:endParaRPr lang="en-US" altLang="zh-CN"/>
          </a:p>
        </p:txBody>
      </p:sp>
      <p:sp>
        <p:nvSpPr>
          <p:cNvPr id="10" name="矩形 9"/>
          <p:cNvSpPr/>
          <p:nvPr/>
        </p:nvSpPr>
        <p:spPr>
          <a:xfrm>
            <a:off x="5093335" y="4112895"/>
            <a:ext cx="2268855" cy="72961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103495" y="4293235"/>
            <a:ext cx="2258695" cy="368300"/>
          </a:xfrm>
          <a:prstGeom prst="rect">
            <a:avLst/>
          </a:prstGeom>
          <a:noFill/>
        </p:spPr>
        <p:txBody>
          <a:bodyPr wrap="square" rtlCol="0">
            <a:spAutoFit/>
          </a:bodyPr>
          <a:p>
            <a:r>
              <a:rPr lang="en-US" altLang="zh-CN"/>
              <a:t>Not Attack/Label = 0</a:t>
            </a:r>
            <a:endParaRPr lang="en-US" altLang="zh-CN"/>
          </a:p>
        </p:txBody>
      </p:sp>
      <p:sp>
        <p:nvSpPr>
          <p:cNvPr id="13" name="文本框 12"/>
          <p:cNvSpPr txBox="1"/>
          <p:nvPr/>
        </p:nvSpPr>
        <p:spPr>
          <a:xfrm>
            <a:off x="732790" y="3952875"/>
            <a:ext cx="1988185" cy="368300"/>
          </a:xfrm>
          <a:prstGeom prst="rect">
            <a:avLst/>
          </a:prstGeom>
          <a:noFill/>
        </p:spPr>
        <p:txBody>
          <a:bodyPr wrap="square" rtlCol="0">
            <a:spAutoFit/>
          </a:bodyPr>
          <a:p>
            <a:r>
              <a:rPr lang="en-US" altLang="zh-CN"/>
              <a:t>Feature n</a:t>
            </a:r>
            <a:endParaRPr lang="en-US" altLang="zh-CN"/>
          </a:p>
        </p:txBody>
      </p:sp>
      <p:sp>
        <p:nvSpPr>
          <p:cNvPr id="14" name="文本框 13"/>
          <p:cNvSpPr txBox="1"/>
          <p:nvPr/>
        </p:nvSpPr>
        <p:spPr>
          <a:xfrm>
            <a:off x="2848610" y="4791710"/>
            <a:ext cx="1988185" cy="368300"/>
          </a:xfrm>
          <a:prstGeom prst="rect">
            <a:avLst/>
          </a:prstGeom>
          <a:noFill/>
        </p:spPr>
        <p:txBody>
          <a:bodyPr wrap="square" rtlCol="0">
            <a:spAutoFit/>
          </a:bodyPr>
          <a:p>
            <a:r>
              <a:rPr lang="en-US" altLang="zh-CN"/>
              <a:t>Feature 1</a:t>
            </a:r>
            <a:endParaRPr lang="en-US" altLang="zh-CN"/>
          </a:p>
        </p:txBody>
      </p:sp>
      <p:sp>
        <p:nvSpPr>
          <p:cNvPr id="16" name="文本框 15"/>
          <p:cNvSpPr txBox="1"/>
          <p:nvPr/>
        </p:nvSpPr>
        <p:spPr>
          <a:xfrm>
            <a:off x="7362190" y="2617470"/>
            <a:ext cx="4329430" cy="368300"/>
          </a:xfrm>
          <a:prstGeom prst="rect">
            <a:avLst/>
          </a:prstGeom>
          <a:noFill/>
        </p:spPr>
        <p:txBody>
          <a:bodyPr wrap="square" rtlCol="0">
            <a:spAutoFit/>
          </a:bodyPr>
          <a:p>
            <a:r>
              <a:rPr lang="en-US" altLang="zh-CN" u="sng"/>
              <a:t>P(attack)</a:t>
            </a:r>
            <a:r>
              <a:rPr lang="en-US" altLang="zh-CN"/>
              <a:t>*P(F1|attack)*...*P(Fn|attack)</a:t>
            </a:r>
            <a:endParaRPr lang="en-US" altLang="zh-CN"/>
          </a:p>
        </p:txBody>
      </p:sp>
      <p:sp>
        <p:nvSpPr>
          <p:cNvPr id="17" name="文本框 16"/>
          <p:cNvSpPr txBox="1"/>
          <p:nvPr/>
        </p:nvSpPr>
        <p:spPr>
          <a:xfrm>
            <a:off x="6763385" y="5276215"/>
            <a:ext cx="5194935" cy="368300"/>
          </a:xfrm>
          <a:prstGeom prst="rect">
            <a:avLst/>
          </a:prstGeom>
          <a:noFill/>
        </p:spPr>
        <p:txBody>
          <a:bodyPr wrap="square" rtlCol="0">
            <a:spAutoFit/>
          </a:bodyPr>
          <a:p>
            <a:r>
              <a:rPr lang="en-US" altLang="zh-CN" u="sng"/>
              <a:t>P( not attack)</a:t>
            </a:r>
            <a:r>
              <a:rPr lang="en-US" altLang="zh-CN"/>
              <a:t>*P(F1|not attack)*...*P(Fn|not attack)</a:t>
            </a:r>
            <a:endParaRPr lang="en-US" altLang="zh-CN"/>
          </a:p>
        </p:txBody>
      </p:sp>
      <p:sp>
        <p:nvSpPr>
          <p:cNvPr id="18" name="文本框 17"/>
          <p:cNvSpPr txBox="1"/>
          <p:nvPr/>
        </p:nvSpPr>
        <p:spPr>
          <a:xfrm>
            <a:off x="2558415" y="3381375"/>
            <a:ext cx="1587500" cy="368300"/>
          </a:xfrm>
          <a:prstGeom prst="rect">
            <a:avLst/>
          </a:prstGeom>
          <a:noFill/>
        </p:spPr>
        <p:txBody>
          <a:bodyPr wrap="square" rtlCol="0">
            <a:spAutoFit/>
          </a:bodyPr>
          <a:p>
            <a:r>
              <a:rPr lang="en-US" altLang="zh-CN"/>
              <a:t>......</a:t>
            </a:r>
            <a:endParaRPr lang="en-US" altLang="zh-CN"/>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graphicFrame>
        <p:nvGraphicFramePr>
          <p:cNvPr id="6" name="表格 5"/>
          <p:cNvGraphicFramePr/>
          <p:nvPr>
            <p:custDataLst>
              <p:tags r:id="rId2"/>
            </p:custDataLst>
          </p:nvPr>
        </p:nvGraphicFramePr>
        <p:xfrm>
          <a:off x="608330" y="1490345"/>
          <a:ext cx="4117340" cy="3973830"/>
        </p:xfrm>
        <a:graphic>
          <a:graphicData uri="http://schemas.openxmlformats.org/drawingml/2006/table">
            <a:tbl>
              <a:tblPr firstRow="1" bandRow="1">
                <a:tableStyleId>{5C22544A-7EE6-4342-B048-85BDC9FD1C3A}</a:tableStyleId>
              </a:tblPr>
              <a:tblGrid>
                <a:gridCol w="1029335"/>
                <a:gridCol w="1029335"/>
                <a:gridCol w="1029335"/>
                <a:gridCol w="1029335"/>
              </a:tblGrid>
              <a:tr h="1243965">
                <a:tc>
                  <a:txBody>
                    <a:bodyPr/>
                    <a:p>
                      <a:pPr algn="ctr">
                        <a:buNone/>
                      </a:pPr>
                      <a:r>
                        <a:rPr lang="en-US" altLang="zh-CN" sz="1600"/>
                        <a:t>Feature1</a:t>
                      </a:r>
                      <a:endParaRPr lang="en-US" altLang="zh-CN" sz="1600"/>
                    </a:p>
                  </a:txBody>
                  <a:tcPr/>
                </a:tc>
                <a:tc>
                  <a:txBody>
                    <a:bodyPr/>
                    <a:p>
                      <a:pPr algn="ctr">
                        <a:buNone/>
                      </a:pPr>
                      <a:r>
                        <a:rPr lang="en-US" altLang="zh-CN" sz="1600"/>
                        <a:t>Feature 2</a:t>
                      </a:r>
                      <a:endParaRPr lang="en-US" altLang="zh-CN" sz="1600"/>
                    </a:p>
                  </a:txBody>
                  <a:tcPr/>
                </a:tc>
                <a:tc>
                  <a:txBody>
                    <a:bodyPr/>
                    <a:p>
                      <a:pPr algn="ctr">
                        <a:buNone/>
                      </a:pPr>
                      <a:r>
                        <a:rPr lang="en-US" altLang="zh-CN" sz="1600"/>
                        <a:t>Feature 3</a:t>
                      </a:r>
                      <a:endParaRPr lang="en-US" altLang="zh-CN" sz="1600"/>
                    </a:p>
                  </a:txBody>
                  <a:tcPr/>
                </a:tc>
                <a:tc>
                  <a:txBody>
                    <a:bodyPr/>
                    <a:p>
                      <a:pPr algn="ctr">
                        <a:buNone/>
                      </a:pPr>
                      <a:r>
                        <a:rPr lang="en-US" altLang="zh-CN" sz="1600"/>
                        <a:t>Label</a:t>
                      </a:r>
                      <a:endParaRPr lang="en-US" altLang="zh-CN" sz="1600"/>
                    </a:p>
                  </a:txBody>
                  <a:tcPr/>
                </a:tc>
              </a:tr>
              <a:tr h="547370">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0</a:t>
                      </a:r>
                      <a:endParaRPr lang="en-US" altLang="zh-CN"/>
                    </a:p>
                  </a:txBody>
                  <a:tcPr/>
                </a:tc>
              </a:tr>
              <a:tr h="545465">
                <a:tc>
                  <a:txBody>
                    <a:bodyPr/>
                    <a:p>
                      <a:pPr algn="ctr">
                        <a:buNone/>
                      </a:pPr>
                      <a:r>
                        <a:rPr lang="en-US" altLang="zh-CN"/>
                        <a:t>2</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7</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3</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0</a:t>
                      </a:r>
                      <a:endParaRPr lang="en-US" altLang="zh-CN"/>
                    </a:p>
                  </a:txBody>
                  <a:tcPr/>
                </a:tc>
              </a:tr>
              <a:tr h="546100">
                <a:tc>
                  <a:txBody>
                    <a:bodyPr/>
                    <a:p>
                      <a:pPr algn="ctr">
                        <a:buNone/>
                      </a:pPr>
                      <a:r>
                        <a:rPr lang="en-US" altLang="zh-CN"/>
                        <a:t>4</a:t>
                      </a:r>
                      <a:endParaRPr lang="en-US" altLang="zh-CN"/>
                    </a:p>
                  </a:txBody>
                  <a:tcPr/>
                </a:tc>
                <a:tc>
                  <a:txBody>
                    <a:bodyPr/>
                    <a:p>
                      <a:pPr algn="ctr">
                        <a:buNone/>
                      </a:pPr>
                      <a:r>
                        <a:rPr lang="en-US" altLang="zh-CN"/>
                        <a:t>4</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1</a:t>
                      </a:r>
                      <a:endParaRPr lang="en-US" altLang="zh-CN"/>
                    </a:p>
                  </a:txBody>
                  <a:tcPr/>
                </a:tc>
              </a:tr>
              <a:tr h="545465">
                <a:tc>
                  <a:txBody>
                    <a:bodyPr/>
                    <a:p>
                      <a:pPr algn="ctr">
                        <a:buNone/>
                      </a:pPr>
                      <a:r>
                        <a:rPr lang="en-US" altLang="zh-CN"/>
                        <a:t>5</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1</a:t>
                      </a:r>
                      <a:endParaRPr lang="en-US" altLang="zh-CN"/>
                    </a:p>
                  </a:txBody>
                  <a:tcPr/>
                </a:tc>
              </a:tr>
            </a:tbl>
          </a:graphicData>
        </a:graphic>
      </p:graphicFrame>
      <p:pic>
        <p:nvPicPr>
          <p:cNvPr id="2" name="图片 1"/>
          <p:cNvPicPr>
            <a:picLocks noChangeAspect="1"/>
          </p:cNvPicPr>
          <p:nvPr/>
        </p:nvPicPr>
        <p:blipFill>
          <a:blip r:embed="rId3"/>
          <a:stretch>
            <a:fillRect/>
          </a:stretch>
        </p:blipFill>
        <p:spPr>
          <a:xfrm>
            <a:off x="5887085" y="3486150"/>
            <a:ext cx="5446395" cy="3171825"/>
          </a:xfrm>
          <a:prstGeom prst="rect">
            <a:avLst/>
          </a:prstGeom>
        </p:spPr>
      </p:pic>
      <p:pic>
        <p:nvPicPr>
          <p:cNvPr id="7" name="内容占位符 6"/>
          <p:cNvPicPr>
            <a:picLocks noChangeAspect="1"/>
          </p:cNvPicPr>
          <p:nvPr>
            <p:ph idx="1"/>
          </p:nvPr>
        </p:nvPicPr>
        <p:blipFill>
          <a:blip r:embed="rId4"/>
          <a:stretch>
            <a:fillRect/>
          </a:stretch>
        </p:blipFill>
        <p:spPr>
          <a:xfrm>
            <a:off x="6638925" y="0"/>
            <a:ext cx="3943350" cy="3486150"/>
          </a:xfrm>
          <a:prstGeom prst="rect">
            <a:avLst/>
          </a:prstGeom>
        </p:spPr>
      </p:pic>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K Nearest Neighbour</a:t>
            </a:r>
            <a:br>
              <a:rPr lang="zh-CN" altLang="en-US"/>
            </a:br>
            <a:endParaRPr lang="zh-CN" altLang="en-US"/>
          </a:p>
        </p:txBody>
      </p:sp>
      <p:sp>
        <p:nvSpPr>
          <p:cNvPr id="17" name="文本框 16"/>
          <p:cNvSpPr txBox="1"/>
          <p:nvPr/>
        </p:nvSpPr>
        <p:spPr>
          <a:xfrm>
            <a:off x="1779905" y="5240020"/>
            <a:ext cx="2832735" cy="1476375"/>
          </a:xfrm>
          <a:prstGeom prst="rect">
            <a:avLst/>
          </a:prstGeom>
          <a:noFill/>
        </p:spPr>
        <p:txBody>
          <a:bodyPr wrap="square" rtlCol="0">
            <a:spAutoFit/>
          </a:bodyPr>
          <a:p>
            <a:r>
              <a:rPr lang="en-US" altLang="zh-CN"/>
              <a:t>If K=5, the new blue point is belong to red because the number of red points are more than blues' in K =5</a:t>
            </a:r>
            <a:endParaRPr lang="en-US" altLang="zh-CN"/>
          </a:p>
        </p:txBody>
      </p:sp>
      <p:sp>
        <p:nvSpPr>
          <p:cNvPr id="18" name="矩形 17"/>
          <p:cNvSpPr/>
          <p:nvPr/>
        </p:nvSpPr>
        <p:spPr>
          <a:xfrm>
            <a:off x="2141855" y="1544320"/>
            <a:ext cx="2241550" cy="744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2"/>
          <a:stretch>
            <a:fillRect/>
          </a:stretch>
        </p:blipFill>
        <p:spPr>
          <a:xfrm>
            <a:off x="608330" y="1544320"/>
            <a:ext cx="9372600" cy="3695700"/>
          </a:xfrm>
          <a:prstGeom prst="rect">
            <a:avLst/>
          </a:prstGeom>
        </p:spPr>
      </p:pic>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K Nearest Neighbour</a:t>
            </a:r>
            <a:endParaRPr lang="zh-CN" altLang="en-US"/>
          </a:p>
        </p:txBody>
      </p:sp>
      <p:pic>
        <p:nvPicPr>
          <p:cNvPr id="16" name="内容占位符 15"/>
          <p:cNvPicPr>
            <a:picLocks noChangeAspect="1"/>
          </p:cNvPicPr>
          <p:nvPr>
            <p:ph idx="1"/>
          </p:nvPr>
        </p:nvPicPr>
        <p:blipFill>
          <a:blip r:embed="rId2"/>
          <a:stretch>
            <a:fillRect/>
          </a:stretch>
        </p:blipFill>
        <p:spPr>
          <a:xfrm>
            <a:off x="699135" y="1420495"/>
            <a:ext cx="9441180" cy="428752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sym typeface="+mn-ea"/>
              </a:rPr>
            </a:br>
            <a:endParaRPr lang="zh-CN" altLang="en-US"/>
          </a:p>
        </p:txBody>
      </p:sp>
      <p:pic>
        <p:nvPicPr>
          <p:cNvPr id="4" name="内容占位符 3"/>
          <p:cNvPicPr>
            <a:picLocks noChangeAspect="1"/>
          </p:cNvPicPr>
          <p:nvPr>
            <p:ph idx="1"/>
          </p:nvPr>
        </p:nvPicPr>
        <p:blipFill>
          <a:blip r:embed="rId2"/>
          <a:stretch>
            <a:fillRect/>
          </a:stretch>
        </p:blipFill>
        <p:spPr>
          <a:xfrm>
            <a:off x="6463030" y="1784350"/>
            <a:ext cx="5487035" cy="3289935"/>
          </a:xfrm>
          <a:prstGeom prst="rect">
            <a:avLst/>
          </a:prstGeom>
        </p:spPr>
      </p:pic>
      <p:sp>
        <p:nvSpPr>
          <p:cNvPr id="5" name="文本框 4"/>
          <p:cNvSpPr txBox="1"/>
          <p:nvPr/>
        </p:nvSpPr>
        <p:spPr>
          <a:xfrm>
            <a:off x="526415" y="2044065"/>
            <a:ext cx="5233035" cy="2861310"/>
          </a:xfrm>
          <a:prstGeom prst="rect">
            <a:avLst/>
          </a:prstGeom>
          <a:noFill/>
        </p:spPr>
        <p:txBody>
          <a:bodyPr wrap="square" rtlCol="0">
            <a:spAutoFit/>
          </a:bodyPr>
          <a:p>
            <a:r>
              <a:rPr lang="zh-CN" altLang="en-US"/>
              <a:t>MLP is a type of artificial neural network.</a:t>
            </a:r>
            <a:endParaRPr lang="zh-CN" altLang="en-US"/>
          </a:p>
          <a:p>
            <a:endParaRPr lang="zh-CN" altLang="en-US"/>
          </a:p>
          <a:p>
            <a:r>
              <a:rPr lang="zh-CN" altLang="en-US"/>
              <a:t>Artificial neural networks (ANN) are a method of machine learning inspired by the way the human brain works.</a:t>
            </a:r>
            <a:endParaRPr lang="zh-CN" altLang="en-US"/>
          </a:p>
          <a:p>
            <a:endParaRPr lang="zh-CN" altLang="en-US"/>
          </a:p>
          <a:p>
            <a:r>
              <a:rPr lang="zh-CN" altLang="en-US"/>
              <a:t>The purpose of this method is to mimic the characteristics of the human brain, such as learning, decision-making and acquiring new information.</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1.1 </a:t>
            </a:r>
            <a:r>
              <a:rPr lang="en-US" altLang="zh-CN">
                <a:solidFill>
                  <a:schemeClr val="tx1">
                    <a:lumMod val="65000"/>
                    <a:lumOff val="35000"/>
                  </a:schemeClr>
                </a:solidFill>
                <a:sym typeface="+mn-ea"/>
              </a:rPr>
              <a:t>The project objective</a:t>
            </a:r>
            <a:endParaRPr lang="zh-CN" altLang="en-US"/>
          </a:p>
        </p:txBody>
      </p:sp>
      <p:sp>
        <p:nvSpPr>
          <p:cNvPr id="2" name="内容占位符 1"/>
          <p:cNvSpPr>
            <a:spLocks noGrp="1"/>
          </p:cNvSpPr>
          <p:nvPr>
            <p:ph idx="1"/>
            <p:custDataLst>
              <p:tags r:id="rId2"/>
            </p:custDataLst>
          </p:nvPr>
        </p:nvSpPr>
        <p:spPr>
          <a:xfrm>
            <a:off x="611575" y="1490400"/>
            <a:ext cx="10969200" cy="4759200"/>
          </a:xfrm>
        </p:spPr>
        <p:txBody>
          <a:bodyPr/>
          <a:lstStyle/>
          <a:p>
            <a:pPr lvl="0" algn="l">
              <a:buClrTx/>
              <a:buSzTx/>
            </a:pPr>
            <a:r>
              <a:rPr lang="en-US" altLang="zh-CN" sz="1800" dirty="0">
                <a:solidFill>
                  <a:schemeClr val="tx1">
                    <a:lumMod val="65000"/>
                    <a:lumOff val="35000"/>
                  </a:schemeClr>
                </a:solidFill>
              </a:rPr>
              <a:t>A variety of representative machine learning algorithms are trained and predicted by using real network data.</a:t>
            </a:r>
            <a:endParaRPr lang="en-US" altLang="zh-CN" sz="1800" dirty="0">
              <a:solidFill>
                <a:schemeClr val="tx1">
                  <a:lumMod val="65000"/>
                  <a:lumOff val="35000"/>
                </a:schemeClr>
              </a:solidFill>
            </a:endParaRPr>
          </a:p>
          <a:p>
            <a:pPr marL="228600" lvl="0" indent="-228600" algn="l">
              <a:buClrTx/>
              <a:buSzTx/>
              <a:buFont typeface="Arial" panose="020B0604020202020204" pitchFamily="34" charset="0"/>
              <a:buChar char="●"/>
            </a:pPr>
            <a:r>
              <a:rPr lang="en-US" altLang="zh-CN" dirty="0">
                <a:solidFill>
                  <a:schemeClr val="tx1">
                    <a:lumMod val="65000"/>
                    <a:lumOff val="35000"/>
                  </a:schemeClr>
                </a:solidFill>
              </a:rPr>
              <a:t>These algorithms are evaluated and analyzed based on the predicted results.</a:t>
            </a:r>
            <a:endParaRPr lang="en-US" altLang="zh-CN" dirty="0">
              <a:solidFill>
                <a:schemeClr val="tx1">
                  <a:lumMod val="65000"/>
                  <a:lumOff val="35000"/>
                </a:schemeClr>
              </a:solidFill>
            </a:endParaRPr>
          </a:p>
          <a:p>
            <a:pPr lvl="0" indent="-228600" algn="l">
              <a:buClrTx/>
              <a:buSzTx/>
              <a:buFont typeface="Arial" panose="020B0604020202020204" pitchFamily="34" charset="0"/>
              <a:buChar char="●"/>
            </a:pPr>
            <a:r>
              <a:rPr lang="en-US" altLang="zh-CN" sz="1800" dirty="0">
                <a:solidFill>
                  <a:schemeClr val="tx1">
                    <a:lumMod val="65000"/>
                    <a:lumOff val="35000"/>
                  </a:schemeClr>
                </a:solidFill>
              </a:rPr>
              <a:t>In the learning process, try to understand the machine learning algorithms which used in project.</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a:xfrm>
            <a:off x="608330" y="2228215"/>
            <a:ext cx="8640445" cy="4337685"/>
          </a:xfrm>
        </p:spPr>
        <p:txBody>
          <a:bodyPr>
            <a:normAutofit lnSpcReduction="10000"/>
          </a:bodyPr>
          <a:lstStyle/>
          <a:p>
            <a:r>
              <a:rPr lang="zh-CN" altLang="en-US" dirty="0"/>
              <a:t>The input layer is the stage where the MLP is responsible for receiving data.No information processing is performed at this level.Only the information received is transmitted to the next layer, the hidden layer.</a:t>
            </a:r>
            <a:endParaRPr lang="zh-CN" altLang="en-US" dirty="0"/>
          </a:p>
          <a:p>
            <a:endParaRPr lang="zh-CN" altLang="en-US" dirty="0"/>
          </a:p>
          <a:p>
            <a:r>
              <a:rPr lang="zh-CN" altLang="en-US" dirty="0"/>
              <a:t>In the hidden layer, the data sent from the input layer is processed and transmitted to the next layer, the output layer.</a:t>
            </a:r>
            <a:endParaRPr lang="zh-CN" altLang="en-US" dirty="0"/>
          </a:p>
          <a:p>
            <a:endParaRPr lang="zh-CN" altLang="en-US" dirty="0"/>
          </a:p>
          <a:p>
            <a:r>
              <a:rPr lang="zh-CN" altLang="en-US" dirty="0"/>
              <a:t>In the output layer, which is the last layer, each cell is tied to all the cells in the hidden layer, and the results of the processed data in the hidden layer are served at this stage.</a:t>
            </a:r>
            <a:endParaRPr lang="zh-CN" altLang="en-US" dirty="0"/>
          </a:p>
        </p:txBody>
      </p:sp>
      <p:pic>
        <p:nvPicPr>
          <p:cNvPr id="4" name="图片 3"/>
          <p:cNvPicPr>
            <a:picLocks noChangeAspect="1"/>
          </p:cNvPicPr>
          <p:nvPr/>
        </p:nvPicPr>
        <p:blipFill>
          <a:blip r:embed="rId3"/>
          <a:stretch>
            <a:fillRect/>
          </a:stretch>
        </p:blipFill>
        <p:spPr>
          <a:xfrm>
            <a:off x="7767955" y="351790"/>
            <a:ext cx="4305300" cy="1876425"/>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pic>
        <p:nvPicPr>
          <p:cNvPr id="4" name="内容占位符 3"/>
          <p:cNvPicPr>
            <a:picLocks noChangeAspect="1"/>
          </p:cNvPicPr>
          <p:nvPr>
            <p:ph idx="1"/>
          </p:nvPr>
        </p:nvPicPr>
        <p:blipFill>
          <a:blip r:embed="rId2"/>
          <a:stretch>
            <a:fillRect/>
          </a:stretch>
        </p:blipFill>
        <p:spPr>
          <a:xfrm>
            <a:off x="377825" y="1313815"/>
            <a:ext cx="9803130" cy="2343150"/>
          </a:xfrm>
          <a:prstGeom prst="rect">
            <a:avLst/>
          </a:prstGeom>
        </p:spPr>
      </p:pic>
      <p:sp>
        <p:nvSpPr>
          <p:cNvPr id="5" name="文本框 4"/>
          <p:cNvSpPr txBox="1"/>
          <p:nvPr/>
        </p:nvSpPr>
        <p:spPr>
          <a:xfrm>
            <a:off x="754380" y="3901440"/>
            <a:ext cx="8174355" cy="368300"/>
          </a:xfrm>
          <a:prstGeom prst="rect">
            <a:avLst/>
          </a:prstGeom>
          <a:noFill/>
        </p:spPr>
        <p:txBody>
          <a:bodyPr wrap="square" rtlCol="0">
            <a:spAutoFit/>
          </a:bodyPr>
          <a:p>
            <a:r>
              <a:rPr lang="en-US" altLang="zh-CN"/>
              <a:t>Y = f(w1*x1+w2*x2+b)</a:t>
            </a:r>
            <a:endParaRPr lang="en-US" altLang="zh-CN"/>
          </a:p>
        </p:txBody>
      </p:sp>
      <p:pic>
        <p:nvPicPr>
          <p:cNvPr id="6" name="图片 5"/>
          <p:cNvPicPr>
            <a:picLocks noChangeAspect="1"/>
          </p:cNvPicPr>
          <p:nvPr/>
        </p:nvPicPr>
        <p:blipFill>
          <a:blip r:embed="rId3"/>
          <a:stretch>
            <a:fillRect/>
          </a:stretch>
        </p:blipFill>
        <p:spPr>
          <a:xfrm>
            <a:off x="5299075" y="3390900"/>
            <a:ext cx="6724650" cy="3467100"/>
          </a:xfrm>
          <a:prstGeom prst="rect">
            <a:avLst/>
          </a:prstGeom>
        </p:spPr>
      </p:pic>
      <p:sp>
        <p:nvSpPr>
          <p:cNvPr id="7" name="文本框 6"/>
          <p:cNvSpPr txBox="1"/>
          <p:nvPr/>
        </p:nvSpPr>
        <p:spPr>
          <a:xfrm>
            <a:off x="1111885" y="5295265"/>
            <a:ext cx="4187190" cy="922020"/>
          </a:xfrm>
          <a:prstGeom prst="rect">
            <a:avLst/>
          </a:prstGeom>
          <a:noFill/>
        </p:spPr>
        <p:txBody>
          <a:bodyPr wrap="square" rtlCol="0">
            <a:spAutoFit/>
          </a:bodyPr>
          <a:p>
            <a:r>
              <a:rPr lang="zh-CN" altLang="en-US"/>
              <a:t>The green curve below is an unbiased activation function, blue is a negative bias, and red is a positive bias.</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MLP</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zh-CN" altLang="en-US" dirty="0"/>
              <a:t>Sigmoid</a:t>
            </a:r>
            <a:r>
              <a:rPr lang="en-US" altLang="zh-CN"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It can transform the output between 0 and 1, which means that if it's a very large negative number it will output 0, and if it's a very large positive number it will output 1. The graphical representation of Sigmoid is shown here.</a:t>
            </a:r>
            <a:endParaRPr lang="en-US" altLang="zh-CN" dirty="0"/>
          </a:p>
          <a:p>
            <a:pPr marL="0" indent="0">
              <a:buNone/>
            </a:pPr>
            <a:endParaRPr lang="en-US" altLang="zh-CN" dirty="0"/>
          </a:p>
          <a:p>
            <a:pPr marL="0" indent="0">
              <a:buNone/>
            </a:pPr>
            <a:endParaRPr lang="en-US" altLang="zh-CN" dirty="0"/>
          </a:p>
        </p:txBody>
      </p:sp>
      <p:graphicFrame>
        <p:nvGraphicFramePr>
          <p:cNvPr id="5" name="对象 4"/>
          <p:cNvGraphicFramePr/>
          <p:nvPr/>
        </p:nvGraphicFramePr>
        <p:xfrm>
          <a:off x="935355" y="2313305"/>
          <a:ext cx="4396740" cy="955675"/>
        </p:xfrm>
        <a:graphic>
          <a:graphicData uri="http://schemas.openxmlformats.org/presentationml/2006/ole">
            <mc:AlternateContent xmlns:mc="http://schemas.openxmlformats.org/markup-compatibility/2006">
              <mc:Choice xmlns:v="urn:schemas-microsoft-com:vml" Requires="v">
                <p:oleObj spid="_x0000_s6" name="" r:id="rId3" imgW="4396740" imgH="955675" progId="Equation.KSEE3">
                  <p:embed/>
                </p:oleObj>
              </mc:Choice>
              <mc:Fallback>
                <p:oleObj name="" r:id="rId3" imgW="4396740" imgH="955675" progId="Equation.KSEE3">
                  <p:embed/>
                  <p:pic>
                    <p:nvPicPr>
                      <p:cNvPr id="0" name="图片 5"/>
                      <p:cNvPicPr/>
                      <p:nvPr/>
                    </p:nvPicPr>
                    <p:blipFill>
                      <a:blip r:embed="rId4"/>
                      <a:stretch>
                        <a:fillRect/>
                      </a:stretch>
                    </p:blipFill>
                    <p:spPr>
                      <a:xfrm>
                        <a:off x="935355" y="2313305"/>
                        <a:ext cx="4396740" cy="95567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6842760" y="1035685"/>
            <a:ext cx="4371975" cy="2695575"/>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7" name="文本框 6"/>
          <p:cNvSpPr txBox="1"/>
          <p:nvPr/>
        </p:nvSpPr>
        <p:spPr>
          <a:xfrm>
            <a:off x="3363595" y="2858135"/>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9" name="文本框 8"/>
          <p:cNvSpPr txBox="1"/>
          <p:nvPr/>
        </p:nvSpPr>
        <p:spPr>
          <a:xfrm>
            <a:off x="5330825" y="296799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0" name="文本框 9"/>
          <p:cNvSpPr txBox="1"/>
          <p:nvPr/>
        </p:nvSpPr>
        <p:spPr>
          <a:xfrm>
            <a:off x="6713855" y="3054350"/>
            <a:ext cx="306705" cy="922020"/>
          </a:xfrm>
          <a:prstGeom prst="rect">
            <a:avLst/>
          </a:prstGeom>
          <a:noFill/>
        </p:spPr>
        <p:txBody>
          <a:bodyPr wrap="square" rtlCol="0">
            <a:spAutoFit/>
          </a:bodyPr>
          <a:p>
            <a:r>
              <a:rPr lang="en-US" altLang="zh-CN"/>
              <a:t>.</a:t>
            </a:r>
            <a:endParaRPr lang="en-US" altLang="zh-CN"/>
          </a:p>
          <a:p>
            <a:r>
              <a:rPr lang="en-US" altLang="zh-CN"/>
              <a:t>.</a:t>
            </a:r>
            <a:endParaRPr lang="en-US" altLang="zh-CN"/>
          </a:p>
          <a:p>
            <a:r>
              <a:rPr lang="en-US" altLang="zh-CN"/>
              <a:t>.</a:t>
            </a:r>
            <a:endParaRPr lang="en-US" altLang="zh-CN"/>
          </a:p>
        </p:txBody>
      </p:sp>
      <p:sp>
        <p:nvSpPr>
          <p:cNvPr id="11" name="文本框 10"/>
          <p:cNvSpPr txBox="1"/>
          <p:nvPr/>
        </p:nvSpPr>
        <p:spPr>
          <a:xfrm>
            <a:off x="3976370" y="6243955"/>
            <a:ext cx="2171065" cy="368300"/>
          </a:xfrm>
          <a:prstGeom prst="rect">
            <a:avLst/>
          </a:prstGeom>
          <a:noFill/>
        </p:spPr>
        <p:txBody>
          <a:bodyPr wrap="square" rtlCol="0">
            <a:spAutoFit/>
          </a:bodyPr>
          <a:p>
            <a:r>
              <a:rPr lang="zh-CN" altLang="en-US"/>
              <a:t>Forward structure</a:t>
            </a:r>
            <a:endParaRPr lang="zh-CN" altLang="en-US"/>
          </a:p>
        </p:txBody>
      </p:sp>
      <p:pic>
        <p:nvPicPr>
          <p:cNvPr id="13" name="内容占位符 12"/>
          <p:cNvPicPr>
            <a:picLocks noChangeAspect="1"/>
          </p:cNvPicPr>
          <p:nvPr>
            <p:ph idx="1"/>
          </p:nvPr>
        </p:nvPicPr>
        <p:blipFill>
          <a:blip r:embed="rId2"/>
          <a:stretch>
            <a:fillRect/>
          </a:stretch>
        </p:blipFill>
        <p:spPr>
          <a:xfrm>
            <a:off x="1236345" y="1313815"/>
            <a:ext cx="7315200" cy="4856480"/>
          </a:xfrm>
          <a:prstGeom prst="rect">
            <a:avLst/>
          </a:prstGeom>
        </p:spPr>
      </p:pic>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sp>
        <p:nvSpPr>
          <p:cNvPr id="14" name="内容占位符 13"/>
          <p:cNvSpPr/>
          <p:nvPr>
            <p:ph idx="1"/>
          </p:nvPr>
        </p:nvSpPr>
        <p:spPr/>
        <p:txBody>
          <a:bodyPr/>
          <a:p>
            <a:pPr marL="0" indent="0">
              <a:buNone/>
            </a:pPr>
            <a:r>
              <a:rPr lang="zh-CN" altLang="en-US"/>
              <a:t>Multilayer Perceptron</a:t>
            </a:r>
            <a:r>
              <a:rPr lang="en-US" altLang="zh-CN"/>
              <a:t>(MLP)</a:t>
            </a:r>
            <a:endParaRPr lang="en-US" altLang="zh-CN"/>
          </a:p>
          <a:p>
            <a:pPr marL="0" indent="0">
              <a:buNone/>
            </a:pPr>
            <a:endParaRPr lang="en-US" altLang="zh-CN"/>
          </a:p>
        </p:txBody>
      </p:sp>
      <p:pic>
        <p:nvPicPr>
          <p:cNvPr id="15" name="图片 14"/>
          <p:cNvPicPr>
            <a:picLocks noChangeAspect="1"/>
          </p:cNvPicPr>
          <p:nvPr/>
        </p:nvPicPr>
        <p:blipFill>
          <a:blip r:embed="rId2"/>
          <a:stretch>
            <a:fillRect/>
          </a:stretch>
        </p:blipFill>
        <p:spPr>
          <a:xfrm>
            <a:off x="975360" y="1971675"/>
            <a:ext cx="6788785" cy="4603750"/>
          </a:xfrm>
          <a:prstGeom prst="rect">
            <a:avLst/>
          </a:prstGeom>
        </p:spPr>
      </p:pic>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MLP</a:t>
            </a:r>
            <a:br>
              <a:rPr lang="en-US" altLang="zh-CN"/>
            </a:br>
            <a:endParaRPr lang="zh-CN" altLang="en-US"/>
          </a:p>
        </p:txBody>
      </p:sp>
      <p:pic>
        <p:nvPicPr>
          <p:cNvPr id="4" name="内容占位符 3"/>
          <p:cNvPicPr>
            <a:picLocks noChangeAspect="1"/>
          </p:cNvPicPr>
          <p:nvPr>
            <p:ph idx="1"/>
          </p:nvPr>
        </p:nvPicPr>
        <p:blipFill>
          <a:blip r:embed="rId2"/>
          <a:stretch>
            <a:fillRect/>
          </a:stretch>
        </p:blipFill>
        <p:spPr>
          <a:xfrm>
            <a:off x="1406525" y="4020185"/>
            <a:ext cx="7743825" cy="2690495"/>
          </a:xfrm>
          <a:prstGeom prst="rect">
            <a:avLst/>
          </a:prstGeom>
        </p:spPr>
      </p:pic>
      <p:sp>
        <p:nvSpPr>
          <p:cNvPr id="5" name="文本框 4"/>
          <p:cNvSpPr txBox="1"/>
          <p:nvPr/>
        </p:nvSpPr>
        <p:spPr>
          <a:xfrm>
            <a:off x="4513580" y="2943860"/>
            <a:ext cx="1744345" cy="645160"/>
          </a:xfrm>
          <a:prstGeom prst="rect">
            <a:avLst/>
          </a:prstGeom>
          <a:noFill/>
        </p:spPr>
        <p:txBody>
          <a:bodyPr wrap="square" rtlCol="0">
            <a:spAutoFit/>
          </a:bodyPr>
          <a:p>
            <a:r>
              <a:rPr lang="en-US" altLang="zh-CN"/>
              <a:t>Feature 1 to Feature n</a:t>
            </a:r>
            <a:endParaRPr lang="en-US" altLang="zh-CN"/>
          </a:p>
        </p:txBody>
      </p:sp>
      <p:pic>
        <p:nvPicPr>
          <p:cNvPr id="13" name="内容占位符 12"/>
          <p:cNvPicPr>
            <a:picLocks noChangeAspect="1"/>
          </p:cNvPicPr>
          <p:nvPr/>
        </p:nvPicPr>
        <p:blipFill>
          <a:blip r:embed="rId3"/>
          <a:stretch>
            <a:fillRect/>
          </a:stretch>
        </p:blipFill>
        <p:spPr>
          <a:xfrm>
            <a:off x="7360285" y="205740"/>
            <a:ext cx="3379470" cy="2669540"/>
          </a:xfrm>
          <a:prstGeom prst="rect">
            <a:avLst/>
          </a:prstGeom>
        </p:spPr>
      </p:pic>
      <p:sp>
        <p:nvSpPr>
          <p:cNvPr id="6" name="左箭头 5"/>
          <p:cNvSpPr/>
          <p:nvPr/>
        </p:nvSpPr>
        <p:spPr>
          <a:xfrm>
            <a:off x="6861175" y="3145155"/>
            <a:ext cx="1025525" cy="1553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56430" y="-1228725"/>
            <a:ext cx="412115" cy="368300"/>
          </a:xfrm>
          <a:prstGeom prst="rect">
            <a:avLst/>
          </a:prstGeom>
          <a:noFill/>
        </p:spPr>
        <p:txBody>
          <a:bodyPr wrap="square" rtlCol="0">
            <a:spAutoFit/>
          </a:bodyPr>
          <a:p>
            <a:r>
              <a:rPr lang="en-US" altLang="zh-CN"/>
              <a:t>1</a:t>
            </a:r>
            <a:endParaRPr lang="en-US" altLang="zh-CN"/>
          </a:p>
        </p:txBody>
      </p:sp>
      <p:sp>
        <p:nvSpPr>
          <p:cNvPr id="14" name="文本框 13"/>
          <p:cNvSpPr txBox="1"/>
          <p:nvPr/>
        </p:nvSpPr>
        <p:spPr>
          <a:xfrm>
            <a:off x="9682480" y="2875280"/>
            <a:ext cx="1829435" cy="368300"/>
          </a:xfrm>
          <a:prstGeom prst="rect">
            <a:avLst/>
          </a:prstGeom>
          <a:noFill/>
        </p:spPr>
        <p:txBody>
          <a:bodyPr wrap="square" rtlCol="0">
            <a:spAutoFit/>
          </a:bodyPr>
          <a:p>
            <a:r>
              <a:rPr lang="en-US" altLang="zh-CN"/>
              <a:t>Feature</a:t>
            </a:r>
            <a:endParaRPr lang="en-US" altLang="zh-CN"/>
          </a:p>
        </p:txBody>
      </p:sp>
      <p:sp>
        <p:nvSpPr>
          <p:cNvPr id="15" name="文本框 14"/>
          <p:cNvSpPr txBox="1"/>
          <p:nvPr/>
        </p:nvSpPr>
        <p:spPr>
          <a:xfrm>
            <a:off x="6948170" y="240030"/>
            <a:ext cx="412115" cy="368300"/>
          </a:xfrm>
          <a:prstGeom prst="rect">
            <a:avLst/>
          </a:prstGeom>
          <a:noFill/>
        </p:spPr>
        <p:txBody>
          <a:bodyPr wrap="square" rtlCol="0">
            <a:spAutoFit/>
          </a:bodyPr>
          <a:p>
            <a:r>
              <a:rPr lang="en-US" altLang="zh-CN"/>
              <a:t>1</a:t>
            </a:r>
            <a:endParaRPr lang="en-US" altLang="zh-CN"/>
          </a:p>
        </p:txBody>
      </p:sp>
      <p:sp>
        <p:nvSpPr>
          <p:cNvPr id="16" name="文本框 15"/>
          <p:cNvSpPr txBox="1"/>
          <p:nvPr/>
        </p:nvSpPr>
        <p:spPr>
          <a:xfrm>
            <a:off x="6948170" y="2322830"/>
            <a:ext cx="412115" cy="368300"/>
          </a:xfrm>
          <a:prstGeom prst="rect">
            <a:avLst/>
          </a:prstGeom>
          <a:noFill/>
        </p:spPr>
        <p:txBody>
          <a:bodyPr wrap="square" rtlCol="0">
            <a:spAutoFit/>
          </a:bodyPr>
          <a:p>
            <a:r>
              <a:rPr lang="en-US" altLang="zh-CN"/>
              <a:t>0</a:t>
            </a:r>
            <a:endParaRPr lang="en-US" altLang="zh-CN"/>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21360" y="2239645"/>
            <a:ext cx="6555740" cy="3855085"/>
          </a:xfrm>
          <a:prstGeom prst="rect">
            <a:avLst/>
          </a:prstGeom>
        </p:spPr>
      </p:pic>
      <p:sp>
        <p:nvSpPr>
          <p:cNvPr id="3" name="标题 2"/>
          <p:cNvSpPr>
            <a:spLocks noGrp="1"/>
          </p:cNvSpPr>
          <p:nvPr>
            <p:ph type="title"/>
            <p:custDataLst>
              <p:tags r:id="rId2"/>
            </p:custDataLst>
          </p:nvPr>
        </p:nvSpPr>
        <p:spPr/>
        <p:txBody>
          <a:bodyPr>
            <a:normAutofit fontScale="90000"/>
          </a:bodyPr>
          <a:lstStyle/>
          <a:p>
            <a:r>
              <a:rPr lang="en-US" altLang="zh-CN">
                <a:sym typeface="+mn-ea"/>
              </a:rPr>
              <a:t>MLP</a:t>
            </a:r>
            <a:br>
              <a:rPr lang="en-US" altLang="zh-CN"/>
            </a:br>
            <a:endParaRPr lang="zh-CN" altLang="en-US"/>
          </a:p>
        </p:txBody>
      </p:sp>
      <p:pic>
        <p:nvPicPr>
          <p:cNvPr id="4" name="图片 3"/>
          <p:cNvPicPr>
            <a:picLocks noChangeAspect="1"/>
          </p:cNvPicPr>
          <p:nvPr/>
        </p:nvPicPr>
        <p:blipFill>
          <a:blip r:embed="rId3"/>
          <a:stretch>
            <a:fillRect/>
          </a:stretch>
        </p:blipFill>
        <p:spPr>
          <a:xfrm>
            <a:off x="5112385" y="1893570"/>
            <a:ext cx="2809875" cy="942975"/>
          </a:xfrm>
          <a:prstGeom prst="rect">
            <a:avLst/>
          </a:prstGeom>
        </p:spPr>
      </p:pic>
      <p:pic>
        <p:nvPicPr>
          <p:cNvPr id="5" name="图片 4"/>
          <p:cNvPicPr>
            <a:picLocks noChangeAspect="1"/>
          </p:cNvPicPr>
          <p:nvPr/>
        </p:nvPicPr>
        <p:blipFill>
          <a:blip r:embed="rId4"/>
          <a:stretch>
            <a:fillRect/>
          </a:stretch>
        </p:blipFill>
        <p:spPr>
          <a:xfrm>
            <a:off x="5868670" y="2929255"/>
            <a:ext cx="2276475" cy="1304925"/>
          </a:xfrm>
          <a:prstGeom prst="rect">
            <a:avLst/>
          </a:prstGeom>
        </p:spPr>
      </p:pic>
      <p:sp>
        <p:nvSpPr>
          <p:cNvPr id="7" name="椭圆 6"/>
          <p:cNvSpPr/>
          <p:nvPr/>
        </p:nvSpPr>
        <p:spPr>
          <a:xfrm>
            <a:off x="2558415" y="4027805"/>
            <a:ext cx="709295" cy="555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nvCxnSpPr>
        <p:spPr>
          <a:xfrm>
            <a:off x="3296285" y="4612005"/>
            <a:ext cx="5262245" cy="805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44890" y="5244465"/>
            <a:ext cx="2281555" cy="368300"/>
          </a:xfrm>
          <a:prstGeom prst="rect">
            <a:avLst/>
          </a:prstGeom>
          <a:noFill/>
        </p:spPr>
        <p:txBody>
          <a:bodyPr wrap="square" rtlCol="0">
            <a:spAutoFit/>
          </a:bodyPr>
          <a:p>
            <a:r>
              <a:rPr lang="en-US" altLang="zh-CN"/>
              <a:t>Come from fitting</a:t>
            </a:r>
            <a:endParaRPr lang="en-US" altLang="zh-CN"/>
          </a:p>
        </p:txBody>
      </p:sp>
      <p:sp>
        <p:nvSpPr>
          <p:cNvPr id="10" name="矩形 9"/>
          <p:cNvSpPr/>
          <p:nvPr/>
        </p:nvSpPr>
        <p:spPr>
          <a:xfrm>
            <a:off x="814070" y="4113530"/>
            <a:ext cx="1629410" cy="119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80745" y="4528185"/>
            <a:ext cx="1562735" cy="368300"/>
          </a:xfrm>
          <a:prstGeom prst="rect">
            <a:avLst/>
          </a:prstGeom>
          <a:noFill/>
        </p:spPr>
        <p:txBody>
          <a:bodyPr wrap="square" rtlCol="0">
            <a:spAutoFit/>
          </a:bodyPr>
          <a:p>
            <a:r>
              <a:rPr lang="en-US" altLang="zh-CN"/>
              <a:t>Feature1 to n</a:t>
            </a:r>
            <a:endParaRPr lang="en-US" altLang="zh-CN"/>
          </a:p>
        </p:txBody>
      </p:sp>
    </p:spTree>
    <p:custDataLst>
      <p:tags r:id="rId5"/>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QDA</a:t>
            </a:r>
            <a:endParaRPr lang="zh-CN" altLang="en-US"/>
          </a:p>
        </p:txBody>
      </p:sp>
      <p:pic>
        <p:nvPicPr>
          <p:cNvPr id="4" name="内容占位符 3"/>
          <p:cNvPicPr>
            <a:picLocks noChangeAspect="1"/>
          </p:cNvPicPr>
          <p:nvPr>
            <p:ph idx="1"/>
          </p:nvPr>
        </p:nvPicPr>
        <p:blipFill>
          <a:blip r:embed="rId2"/>
          <a:stretch>
            <a:fillRect/>
          </a:stretch>
        </p:blipFill>
        <p:spPr>
          <a:xfrm>
            <a:off x="6009005" y="1787525"/>
            <a:ext cx="6182995" cy="4759325"/>
          </a:xfrm>
          <a:prstGeom prst="rect">
            <a:avLst/>
          </a:prstGeom>
        </p:spPr>
      </p:pic>
      <p:sp>
        <p:nvSpPr>
          <p:cNvPr id="5" name="文本框 4"/>
          <p:cNvSpPr txBox="1"/>
          <p:nvPr/>
        </p:nvSpPr>
        <p:spPr>
          <a:xfrm>
            <a:off x="928370" y="2524760"/>
            <a:ext cx="2482850" cy="922020"/>
          </a:xfrm>
          <a:prstGeom prst="rect">
            <a:avLst/>
          </a:prstGeom>
          <a:noFill/>
        </p:spPr>
        <p:txBody>
          <a:bodyPr wrap="square" rtlCol="0">
            <a:spAutoFit/>
          </a:bodyPr>
          <a:p>
            <a:r>
              <a:rPr lang="zh-CN" altLang="en-US">
                <a:sym typeface="+mn-ea"/>
              </a:rPr>
              <a:t>no difference in LDA and QDA classification results</a:t>
            </a:r>
            <a:endParaRPr lang="zh-CN" altLang="en-US"/>
          </a:p>
        </p:txBody>
      </p:sp>
      <p:sp>
        <p:nvSpPr>
          <p:cNvPr id="6" name="右箭头 5"/>
          <p:cNvSpPr/>
          <p:nvPr/>
        </p:nvSpPr>
        <p:spPr>
          <a:xfrm>
            <a:off x="4428490" y="2866390"/>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52730" y="4298950"/>
            <a:ext cx="4175760" cy="1476375"/>
          </a:xfrm>
          <a:prstGeom prst="rect">
            <a:avLst/>
          </a:prstGeom>
          <a:noFill/>
        </p:spPr>
        <p:txBody>
          <a:bodyPr wrap="square" rtlCol="0">
            <a:spAutoFit/>
          </a:bodyPr>
          <a:p>
            <a:r>
              <a:rPr lang="zh-CN" altLang="en-US"/>
              <a:t>Under different covariance matrices, the classification boundaries of LDA and QDA are obviously different, and LDA can no longer accurately classify data</a:t>
            </a:r>
            <a:endParaRPr lang="zh-CN" altLang="en-US"/>
          </a:p>
        </p:txBody>
      </p:sp>
      <p:sp>
        <p:nvSpPr>
          <p:cNvPr id="8" name="右箭头 7"/>
          <p:cNvSpPr/>
          <p:nvPr/>
        </p:nvSpPr>
        <p:spPr>
          <a:xfrm>
            <a:off x="4370705" y="5269865"/>
            <a:ext cx="1753870" cy="23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QDA</a:t>
            </a:r>
            <a:endParaRPr lang="en-US" altLang="zh-CN"/>
          </a:p>
        </p:txBody>
      </p:sp>
      <p:sp>
        <p:nvSpPr>
          <p:cNvPr id="2" name="内容占位符 1"/>
          <p:cNvSpPr>
            <a:spLocks noGrp="1"/>
          </p:cNvSpPr>
          <p:nvPr>
            <p:ph idx="1"/>
            <p:custDataLst>
              <p:tags r:id="rId2"/>
            </p:custDataLst>
          </p:nvPr>
        </p:nvSpPr>
        <p:spPr/>
        <p:txBody>
          <a:bodyPr/>
          <a:lstStyle/>
          <a:p>
            <a:pPr marL="0" indent="0">
              <a:buNone/>
            </a:pPr>
            <a:r>
              <a:rPr>
                <a:sym typeface="+mn-ea"/>
              </a:rPr>
              <a:t>Covariance is defined as the covariance of any two random variables X and Y, denoted as Cov(X,Y), and mathematically defined as:</a:t>
            </a:r>
            <a:endParaRPr>
              <a:sym typeface="+mn-ea"/>
            </a:endParaRPr>
          </a:p>
          <a:p>
            <a:pPr marL="0" indent="0">
              <a:buNone/>
            </a:pPr>
            <a:r>
              <a:rPr>
                <a:sym typeface="+mn-ea"/>
              </a:rPr>
              <a:t>Cov(X,Y)=E{[ X–E(X)][Y-E(Y) ]}</a:t>
            </a:r>
            <a:endParaRPr>
              <a:sym typeface="+mn-ea"/>
            </a:endParaRPr>
          </a:p>
          <a:p>
            <a:pPr marL="0" indent="0">
              <a:buNone/>
            </a:pPr>
            <a:endParaRPr lang="zh-CN" altLang="en-US"/>
          </a:p>
          <a:p>
            <a:r>
              <a:rPr lang="zh-CN" altLang="en-US" dirty="0"/>
              <a:t>As X gets larger and larger,Y gets larger and larger, and then Cov(X,Y) &gt; 0;</a:t>
            </a:r>
            <a:endParaRPr lang="zh-CN" altLang="en-US" dirty="0"/>
          </a:p>
          <a:p>
            <a:r>
              <a:rPr lang="zh-CN" altLang="en-US" dirty="0"/>
              <a:t>As X goes down,Y goes down, so does Cov(X,Y) &gt; 0;</a:t>
            </a:r>
            <a:endParaRPr lang="zh-CN" altLang="en-US" dirty="0"/>
          </a:p>
          <a:p>
            <a:r>
              <a:rPr lang="zh-CN" altLang="en-US" dirty="0"/>
              <a:t>As the value of X increases, the value of Y decreases, and then Cov(X,Y) &lt; 0;</a:t>
            </a:r>
            <a:endParaRPr lang="zh-CN" altLang="en-US" dirty="0"/>
          </a:p>
          <a:p>
            <a:r>
              <a:rPr lang="zh-CN" altLang="en-US" dirty="0"/>
              <a:t>As X goes down,Y goes up, and Cov(X,Y) &lt; 0.</a:t>
            </a:r>
            <a:endParaRPr lang="zh-CN" altLang="en-US" dirty="0"/>
          </a:p>
        </p:txBody>
      </p:sp>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单击此处添加标题</a:t>
            </a:r>
            <a:endParaRPr lang="zh-CN" altLang="en-US"/>
          </a:p>
        </p:txBody>
      </p:sp>
      <p:sp>
        <p:nvSpPr>
          <p:cNvPr id="2" name="内容占位符 1"/>
          <p:cNvSpPr>
            <a:spLocks noGrp="1"/>
          </p:cNvSpPr>
          <p:nvPr>
            <p:ph idx="1"/>
            <p:custDataLst>
              <p:tags r:id="rId2"/>
            </p:custDataLst>
          </p:nvPr>
        </p:nvSpPr>
        <p:spPr/>
        <p:txBody>
          <a:bodyPr/>
          <a:lstStyle/>
          <a:p>
            <a:r>
              <a:rPr lang="zh-CN" altLang="en-US" dirty="0"/>
              <a:t>单击此处添加正文</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1.2 </a:t>
            </a:r>
            <a:r>
              <a:rPr>
                <a:sym typeface="+mn-ea"/>
              </a:rPr>
              <a:t>Frame </a:t>
            </a:r>
            <a:r>
              <a:rPr lang="en-US" altLang="zh-CN">
                <a:sym typeface="+mn-ea"/>
              </a:rPr>
              <a:t>of </a:t>
            </a:r>
            <a:r>
              <a:rPr>
                <a:sym typeface="+mn-ea"/>
              </a:rPr>
              <a:t>the </a:t>
            </a:r>
            <a:r>
              <a:rPr lang="en-US" altLang="zh-CN">
                <a:sym typeface="+mn-ea"/>
              </a:rPr>
              <a:t>project</a:t>
            </a:r>
            <a:br>
              <a:rPr lang="zh-CN" altLang="en-US" dirty="0">
                <a:solidFill>
                  <a:schemeClr val="tx1">
                    <a:lumMod val="65000"/>
                    <a:lumOff val="35000"/>
                  </a:schemeClr>
                </a:solidFill>
              </a:rPr>
            </a:br>
            <a:endParaRPr lang="zh-CN" altLang="en-US"/>
          </a:p>
        </p:txBody>
      </p:sp>
      <p:sp>
        <p:nvSpPr>
          <p:cNvPr id="2" name="内容占位符 1"/>
          <p:cNvSpPr>
            <a:spLocks noGrp="1"/>
          </p:cNvSpPr>
          <p:nvPr>
            <p:ph idx="1"/>
            <p:custDataLst>
              <p:tags r:id="rId2"/>
            </p:custDataLst>
          </p:nvPr>
        </p:nvSpPr>
        <p:spPr/>
        <p:txBody>
          <a:bodyPr/>
          <a:lstStyle/>
          <a:p>
            <a:pPr lvl="0" algn="l">
              <a:buClrTx/>
              <a:buSzTx/>
              <a:buFont typeface="Arial" panose="020B0604020202020204" pitchFamily="34" charset="0"/>
              <a:buChar char="●"/>
            </a:pPr>
            <a:r>
              <a:rPr lang="en-US" altLang="zh-CN" sz="1800">
                <a:sym typeface="+mn-ea"/>
              </a:rPr>
              <a:t>The project adopts supervised learning algorithms</a:t>
            </a:r>
            <a:r>
              <a:rPr sz="1800">
                <a:sym typeface="+mn-ea"/>
              </a:rPr>
              <a:t>：The data set for the item contains labeled columns and is qualitatively classified as Attack and benign</a:t>
            </a:r>
            <a:r>
              <a:rPr lang="en-US" altLang="zh-CN" sz="1800">
                <a:sym typeface="+mn-ea"/>
              </a:rPr>
              <a:t>.</a:t>
            </a:r>
            <a:endParaRPr lang="en-US" altLang="zh-CN" sz="1800">
              <a:sym typeface="+mn-ea"/>
            </a:endParaRPr>
          </a:p>
          <a:p>
            <a:pPr lvl="0" algn="l">
              <a:buClrTx/>
              <a:buSzTx/>
              <a:buFont typeface="Arial" panose="020B0604020202020204" pitchFamily="34" charset="0"/>
              <a:buChar char="●"/>
            </a:pPr>
            <a:endParaRPr sz="1800">
              <a:sym typeface="+mn-ea"/>
            </a:endParaRPr>
          </a:p>
          <a:p>
            <a:pPr lvl="0" algn="l">
              <a:buClrTx/>
              <a:buSzTx/>
              <a:buFont typeface="Arial" panose="020B0604020202020204" pitchFamily="34" charset="0"/>
              <a:buChar char="●"/>
            </a:pPr>
            <a:r>
              <a:rPr lang="en-US" altLang="zh-CN" sz="1800">
                <a:sym typeface="+mn-ea"/>
              </a:rPr>
              <a:t>The project is a classification task:The predicted results of project requirements are attack and benign.</a:t>
            </a:r>
            <a:endParaRPr lang="en-US" altLang="zh-CN" sz="1800">
              <a:sym typeface="+mn-ea"/>
            </a:endParaRPr>
          </a:p>
          <a:p>
            <a:pPr lvl="0" algn="l">
              <a:buClrTx/>
              <a:buSzTx/>
              <a:buFont typeface="Arial" panose="020B0604020202020204" pitchFamily="34" charset="0"/>
              <a:buChar char="●"/>
            </a:pPr>
            <a:endParaRPr lang="en-US" altLang="zh-CN" sz="1800">
              <a:sym typeface="+mn-ea"/>
            </a:endParaRPr>
          </a:p>
          <a:p>
            <a:pPr lvl="0" algn="l">
              <a:buClrTx/>
              <a:buSzTx/>
              <a:buFont typeface="Arial" panose="020B0604020202020204" pitchFamily="34" charset="0"/>
              <a:buChar char="●"/>
            </a:pPr>
            <a:r>
              <a:rPr lang="en-US" altLang="zh-CN" sz="1800">
                <a:sym typeface="+mn-ea"/>
              </a:rPr>
              <a:t>The project uses batch learning techniques:The data set of this project adopts offline data, so batch learning is used instead of online learning.</a:t>
            </a:r>
            <a:endParaRPr lang="en-US" altLang="zh-CN" sz="1800">
              <a:sym typeface="+mn-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sym typeface="+mn-ea"/>
              </a:rPr>
              <a:t>Perceptron</a:t>
            </a:r>
            <a:br>
              <a:rPr lang="en-US" altLang="zh-CN">
                <a:sym typeface="+mn-ea"/>
              </a:rPr>
            </a:br>
            <a:endParaRPr lang="zh-CN" altLang="en-US"/>
          </a:p>
        </p:txBody>
      </p:sp>
      <p:sp>
        <p:nvSpPr>
          <p:cNvPr id="2" name="内容占位符 1"/>
          <p:cNvSpPr>
            <a:spLocks noGrp="1"/>
          </p:cNvSpPr>
          <p:nvPr>
            <p:ph idx="1"/>
            <p:custDataLst>
              <p:tags r:id="rId2"/>
            </p:custDataLst>
          </p:nvPr>
        </p:nvSpPr>
        <p:spPr/>
        <p:txBody>
          <a:bodyPr/>
          <a:lstStyle/>
          <a:p>
            <a:r>
              <a:rPr lang="zh-CN" altLang="en-US" dirty="0"/>
              <a:t>It is a linear classification model of dichotomy</a:t>
            </a:r>
            <a:r>
              <a:rPr lang="en-US" altLang="zh-CN" dirty="0"/>
              <a:t>;</a:t>
            </a:r>
            <a:endParaRPr lang="zh-CN" altLang="en-US" dirty="0"/>
          </a:p>
          <a:p>
            <a:r>
              <a:rPr lang="zh-CN" altLang="en-US" dirty="0"/>
              <a:t>it is a supervised learning algorithm</a:t>
            </a:r>
            <a:r>
              <a:rPr lang="en-US" altLang="zh-CN" dirty="0"/>
              <a:t>;</a:t>
            </a:r>
            <a:endParaRPr lang="zh-CN" altLang="en-US" dirty="0"/>
          </a:p>
          <a:p>
            <a:r>
              <a:rPr lang="zh-CN" altLang="en-US" dirty="0"/>
              <a:t>Input is the feature vector of the instance, output is the category of the instance (+1 and -1)</a:t>
            </a:r>
            <a:r>
              <a:rPr lang="en-US" altLang="zh-CN" dirty="0"/>
              <a:t>;</a:t>
            </a:r>
            <a:endParaRPr lang="zh-CN" altLang="en-US" dirty="0"/>
          </a:p>
          <a:p>
            <a:r>
              <a:rPr lang="zh-CN" altLang="en-US" dirty="0"/>
              <a:t>To find a separate hyperplane which can divide an instance in the input space into two classes</a:t>
            </a:r>
            <a:r>
              <a:rPr lang="en-US" altLang="zh-CN" dirty="0"/>
              <a:t>;</a:t>
            </a:r>
            <a:endParaRPr lang="en-US" altLang="zh-CN" dirty="0"/>
          </a:p>
          <a:p>
            <a:r>
              <a:rPr lang="en-US" altLang="zh-CN" dirty="0"/>
              <a:t>Loss functions are needed to help obtain the hyperplane;</a:t>
            </a:r>
            <a:endParaRPr lang="en-US" altLang="zh-CN" dirty="0"/>
          </a:p>
          <a:p>
            <a:r>
              <a:rPr lang="en-US" altLang="zh-CN" dirty="0"/>
              <a:t>The training data set must be linearly separable (otherwise hyperplane cannot be obtained).</a:t>
            </a:r>
            <a:endParaRPr lang="en-US" altLang="zh-CN" dirty="0"/>
          </a:p>
        </p:txBody>
      </p:sp>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r>
              <a:rPr lang="zh-CN" altLang="en-US" dirty="0"/>
              <a:t>Perceptron model</a:t>
            </a:r>
            <a:r>
              <a:rPr lang="en-US" altLang="zh-CN" dirty="0"/>
              <a:t>: f(X) = sign(w*</a:t>
            </a:r>
            <a:r>
              <a:rPr lang="zh-CN" altLang="en-US" dirty="0"/>
              <a:t>X + </a:t>
            </a:r>
            <a:r>
              <a:rPr lang="en-US" altLang="zh-CN" dirty="0"/>
              <a:t>b) </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X is features in training dataset, f(X)</a:t>
            </a:r>
            <a:r>
              <a:rPr lang="en-US" altLang="zh-CN" sz="1800" dirty="0">
                <a:solidFill>
                  <a:schemeClr val="tx1">
                    <a:lumMod val="65000"/>
                    <a:lumOff val="35000"/>
                  </a:schemeClr>
                </a:solidFill>
              </a:rPr>
              <a:t> is the lables;</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w and b are called perceptron model parameter;</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s</a:t>
            </a:r>
            <a:r>
              <a:rPr lang="en-US" altLang="zh-CN" dirty="0"/>
              <a:t>ign:</a:t>
            </a:r>
            <a:endParaRPr lang="en-US" altLang="zh-CN" dirty="0"/>
          </a:p>
          <a:p>
            <a:pPr marL="0" indent="0">
              <a:buNone/>
            </a:pPr>
            <a:endParaRPr lang="zh-CN" altLang="en-US" dirty="0"/>
          </a:p>
          <a:p>
            <a:pPr marL="0" indent="0">
              <a:buNone/>
            </a:pPr>
            <a:r>
              <a:rPr lang="en-US" altLang="zh-CN" dirty="0"/>
              <a:t>eg. </a:t>
            </a:r>
            <a:r>
              <a:rPr lang="zh-CN" altLang="en-US" dirty="0"/>
              <a:t>One of the hyperplanes of the perceptron model: </a:t>
            </a:r>
            <a:endParaRPr lang="zh-CN" altLang="en-US" dirty="0"/>
          </a:p>
          <a:p>
            <a:pPr marL="0" indent="0">
              <a:buNone/>
            </a:pPr>
            <a:r>
              <a:rPr lang="en-US" altLang="zh-CN">
                <a:sym typeface="+mn-ea"/>
              </a:rPr>
              <a:t>                            (w*</a:t>
            </a:r>
            <a:r>
              <a:rPr>
                <a:sym typeface="+mn-ea"/>
              </a:rPr>
              <a:t>X + </a:t>
            </a:r>
            <a:r>
              <a:rPr lang="en-US" altLang="zh-CN">
                <a:sym typeface="+mn-ea"/>
              </a:rPr>
              <a:t>b) = 0</a:t>
            </a:r>
            <a:endParaRPr lang="en-US" altLang="zh-CN">
              <a:sym typeface="+mn-ea"/>
            </a:endParaRPr>
          </a:p>
          <a:p>
            <a:pPr marL="685800" lvl="1" indent="-228600">
              <a:buFont typeface="Arial" panose="020B0604020202020204" pitchFamily="34" charset="0"/>
              <a:buChar char="●"/>
            </a:pPr>
            <a:r>
              <a:rPr lang="en-US" altLang="zh-CN" sz="1800">
                <a:solidFill>
                  <a:schemeClr val="tx1">
                    <a:lumMod val="65000"/>
                    <a:lumOff val="35000"/>
                  </a:schemeClr>
                </a:solidFill>
                <a:sym typeface="+mn-ea"/>
              </a:rPr>
              <a:t>When </a:t>
            </a:r>
            <a:r>
              <a:rPr lang="en-US" altLang="zh-CN">
                <a:sym typeface="+mn-ea"/>
              </a:rPr>
              <a:t>(w*</a:t>
            </a:r>
            <a:r>
              <a:rPr>
                <a:sym typeface="+mn-ea"/>
              </a:rPr>
              <a:t>X + </a:t>
            </a:r>
            <a:r>
              <a:rPr lang="en-US" altLang="zh-CN">
                <a:sym typeface="+mn-ea"/>
              </a:rPr>
              <a:t>b) &gt; 0, y = 1;</a:t>
            </a:r>
            <a:endParaRPr lang="en-US" altLang="zh-CN">
              <a:sym typeface="+mn-ea"/>
            </a:endParaRPr>
          </a:p>
          <a:p>
            <a:pPr marL="685800" lvl="1" indent="-228600">
              <a:buFont typeface="Arial" panose="020B0604020202020204" pitchFamily="34" charset="0"/>
              <a:buChar char="●"/>
            </a:pPr>
            <a:r>
              <a:rPr lang="en-US" altLang="zh-CN">
                <a:sym typeface="+mn-ea"/>
              </a:rPr>
              <a:t>When (w*</a:t>
            </a:r>
            <a:r>
              <a:rPr>
                <a:sym typeface="+mn-ea"/>
              </a:rPr>
              <a:t>X + </a:t>
            </a:r>
            <a:r>
              <a:rPr lang="en-US" altLang="zh-CN">
                <a:sym typeface="+mn-ea"/>
              </a:rPr>
              <a:t>b) &lt; 0, y = -1;</a:t>
            </a:r>
            <a:endParaRPr lang="zh-CN" altLang="en-US" dirty="0"/>
          </a:p>
        </p:txBody>
      </p:sp>
      <p:pic>
        <p:nvPicPr>
          <p:cNvPr id="4" name="图片 3"/>
          <p:cNvPicPr>
            <a:picLocks noChangeAspect="1"/>
          </p:cNvPicPr>
          <p:nvPr/>
        </p:nvPicPr>
        <p:blipFill>
          <a:blip r:embed="rId3"/>
          <a:stretch>
            <a:fillRect/>
          </a:stretch>
        </p:blipFill>
        <p:spPr>
          <a:xfrm>
            <a:off x="2015490" y="2874645"/>
            <a:ext cx="2581275" cy="790575"/>
          </a:xfrm>
          <a:prstGeom prst="rect">
            <a:avLst/>
          </a:prstGeom>
        </p:spPr>
      </p:pic>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a:xfrm>
            <a:off x="608330" y="1490345"/>
            <a:ext cx="10968990" cy="5027930"/>
          </a:xfrm>
        </p:spPr>
        <p:txBody>
          <a:bodyPr>
            <a:normAutofit lnSpcReduction="10000"/>
          </a:bodyPr>
          <a:lstStyle/>
          <a:p>
            <a:r>
              <a:rPr lang="zh-CN" altLang="en-US" dirty="0"/>
              <a:t>loss function</a:t>
            </a:r>
            <a:r>
              <a:rPr lang="en-US" altLang="zh-CN" dirty="0"/>
              <a:t>:</a:t>
            </a:r>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Loss function of perceptron:</a:t>
            </a:r>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endParaRPr lang="en-US" altLang="zh-CN" sz="1800" dirty="0">
              <a:solidFill>
                <a:schemeClr val="tx1">
                  <a:lumMod val="65000"/>
                  <a:lumOff val="35000"/>
                </a:schemeClr>
              </a:solidFill>
            </a:endParaRPr>
          </a:p>
          <a:p>
            <a:pPr lvl="1" algn="l"/>
            <a:r>
              <a:rPr lang="en-US" altLang="zh-CN" sz="1800" dirty="0">
                <a:solidFill>
                  <a:schemeClr val="tx1">
                    <a:lumMod val="65000"/>
                    <a:lumOff val="35000"/>
                  </a:schemeClr>
                </a:solidFill>
              </a:rPr>
              <a:t>e.g. The equation of this line: Ax+By+C=0, P(X</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0</a:t>
            </a:r>
            <a:r>
              <a:rPr lang="en-US" altLang="zh-CN" sz="1800" dirty="0">
                <a:solidFill>
                  <a:schemeClr val="tx1">
                    <a:lumMod val="65000"/>
                    <a:lumOff val="35000"/>
                  </a:schemeClr>
                </a:solidFill>
              </a:rPr>
              <a:t>),                          (The formula for the distance from the point to the line);</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if h(hyperplane) = </a:t>
            </a:r>
            <a:r>
              <a:rPr lang="en-US" altLang="zh-CN" sz="1800">
                <a:sym typeface="+mn-ea"/>
              </a:rPr>
              <a:t>w*</a:t>
            </a:r>
            <a:r>
              <a:rPr sz="1800">
                <a:sym typeface="+mn-ea"/>
              </a:rPr>
              <a:t>X</a:t>
            </a:r>
            <a:r>
              <a:rPr lang="en-US" altLang="zh-CN" sz="1800" baseline="-25000">
                <a:sym typeface="+mn-ea"/>
              </a:rPr>
              <a:t>0</a:t>
            </a:r>
            <a:r>
              <a:rPr sz="1800">
                <a:sym typeface="+mn-ea"/>
              </a:rPr>
              <a:t> + </a:t>
            </a:r>
            <a:r>
              <a:rPr lang="en-US" altLang="zh-CN" sz="1800">
                <a:sym typeface="+mn-ea"/>
              </a:rPr>
              <a:t>b,                     </a:t>
            </a:r>
            <a:r>
              <a:rPr sz="1800">
                <a:sym typeface="+mn-ea"/>
              </a:rPr>
              <a:t>（                                ）</a:t>
            </a:r>
            <a:r>
              <a:rPr sz="1800">
                <a:sym typeface="+mn-ea"/>
              </a:rPr>
              <a:t>；</a:t>
            </a:r>
            <a:endParaRPr lang="en-US" altLang="zh-CN" sz="1800">
              <a:sym typeface="+mn-ea"/>
            </a:endParaRPr>
          </a:p>
          <a:p>
            <a:pPr marL="457200" lvl="1" indent="0" algn="l">
              <a:buNone/>
            </a:pPr>
            <a:r>
              <a:rPr lang="en-US" altLang="zh-CN" sz="1800" dirty="0">
                <a:solidFill>
                  <a:schemeClr val="tx1">
                    <a:lumMod val="65000"/>
                    <a:lumOff val="35000"/>
                  </a:schemeClr>
                </a:solidFill>
              </a:rPr>
              <a:t>  </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It satisfies the point of misclassification</a:t>
            </a:r>
            <a:r>
              <a:rPr sz="1800" dirty="0">
                <a:solidFill>
                  <a:schemeClr val="tx1">
                    <a:lumMod val="65000"/>
                    <a:lumOff val="35000"/>
                  </a:schemeClr>
                </a:solidFill>
              </a:rPr>
              <a:t>：</a:t>
            </a:r>
            <a:r>
              <a:rPr sz="1800">
                <a:sym typeface="+mn-ea"/>
              </a:rPr>
              <a:t>：</a:t>
            </a:r>
            <a:r>
              <a:rPr lang="en-US" altLang="zh-CN" sz="1800">
                <a:sym typeface="+mn-ea"/>
              </a:rPr>
              <a:t>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b)&lt; 0          -y</a:t>
            </a:r>
            <a:r>
              <a:rPr lang="en-US" altLang="zh-CN" sz="1800" baseline="-25000">
                <a:sym typeface="+mn-ea"/>
              </a:rPr>
              <a:t>0</a:t>
            </a:r>
            <a:r>
              <a:rPr lang="en-US" altLang="zh-CN" sz="1800">
                <a:sym typeface="+mn-ea"/>
              </a:rPr>
              <a:t>*(w*X</a:t>
            </a:r>
            <a:r>
              <a:rPr lang="en-US" altLang="zh-CN" sz="1800" baseline="-25000">
                <a:sym typeface="+mn-ea"/>
              </a:rPr>
              <a:t>0</a:t>
            </a:r>
            <a:r>
              <a:rPr sz="1800" baseline="-25000">
                <a:sym typeface="+mn-ea"/>
              </a:rPr>
              <a:t> </a:t>
            </a:r>
            <a:r>
              <a:rPr sz="1800">
                <a:sym typeface="+mn-ea"/>
              </a:rPr>
              <a:t>+ </a:t>
            </a:r>
            <a:r>
              <a:rPr lang="en-US" altLang="zh-CN" sz="1800">
                <a:sym typeface="+mn-ea"/>
              </a:rPr>
              <a:t>b)&gt; 0</a:t>
            </a:r>
            <a:endParaRPr lang="en-US" altLang="zh-CN" sz="1800">
              <a:sym typeface="+mn-ea"/>
            </a:endParaRPr>
          </a:p>
          <a:p>
            <a:pPr marL="457200" lvl="1" indent="0" algn="l">
              <a:buNone/>
            </a:pP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So,The loss function of perceptron learning is obtained:</a:t>
            </a:r>
            <a:endParaRPr lang="en-US" altLang="zh-CN" sz="1800" dirty="0">
              <a:solidFill>
                <a:schemeClr val="tx1">
                  <a:lumMod val="65000"/>
                  <a:lumOff val="35000"/>
                </a:schemeClr>
              </a:solidFill>
            </a:endParaRPr>
          </a:p>
          <a:p>
            <a:pPr marL="457200" lvl="1" indent="0" algn="l">
              <a:buNone/>
            </a:pPr>
            <a:r>
              <a:rPr lang="en-US" altLang="zh-CN" sz="1800" dirty="0">
                <a:solidFill>
                  <a:schemeClr val="tx1">
                    <a:lumMod val="65000"/>
                    <a:lumOff val="35000"/>
                  </a:schemeClr>
                </a:solidFill>
              </a:rPr>
              <a:t>   M = -(y</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1</a:t>
            </a:r>
            <a:r>
              <a:rPr lang="en-US" altLang="zh-CN" sz="1800" dirty="0">
                <a:solidFill>
                  <a:schemeClr val="tx1">
                    <a:lumMod val="65000"/>
                    <a:lumOff val="35000"/>
                  </a:schemeClr>
                </a:solidFill>
              </a:rPr>
              <a:t>+</a:t>
            </a:r>
            <a:r>
              <a:rPr lang="en-US" altLang="zh-CN" sz="1800">
                <a:sym typeface="+mn-ea"/>
              </a:rPr>
              <a:t>y</a:t>
            </a:r>
            <a:r>
              <a:rPr lang="en-US" altLang="zh-CN" sz="1800" baseline="-25000">
                <a:sym typeface="+mn-ea"/>
              </a:rPr>
              <a:t>2</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2</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3</a:t>
            </a:r>
            <a:r>
              <a:rPr lang="en-US" altLang="zh-CN" sz="1800" dirty="0">
                <a:solidFill>
                  <a:schemeClr val="tx1">
                    <a:lumMod val="65000"/>
                    <a:lumOff val="35000"/>
                  </a:schemeClr>
                </a:solidFill>
              </a:rPr>
              <a:t>+...+y</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d</a:t>
            </a:r>
            <a:r>
              <a:rPr lang="en-US" altLang="zh-CN" sz="1800" baseline="-25000" dirty="0">
                <a:solidFill>
                  <a:schemeClr val="tx1">
                    <a:lumMod val="65000"/>
                    <a:lumOff val="35000"/>
                  </a:schemeClr>
                </a:solidFill>
              </a:rPr>
              <a:t>i</a:t>
            </a:r>
            <a:r>
              <a:rPr lang="en-US" altLang="zh-CN" sz="1800" dirty="0">
                <a:solidFill>
                  <a:schemeClr val="tx1">
                    <a:lumMod val="65000"/>
                    <a:lumOff val="35000"/>
                  </a:schemeClr>
                </a:solidFill>
              </a:rPr>
              <a:t> ) =                                     = </a:t>
            </a:r>
            <a:endParaRPr lang="en-US" altLang="zh-CN" sz="1800" dirty="0">
              <a:solidFill>
                <a:schemeClr val="tx1">
                  <a:lumMod val="65000"/>
                  <a:lumOff val="35000"/>
                </a:schemeClr>
              </a:solidFill>
            </a:endParaRPr>
          </a:p>
        </p:txBody>
      </p:sp>
      <p:pic>
        <p:nvPicPr>
          <p:cNvPr id="6" name="图片 5"/>
          <p:cNvPicPr>
            <a:picLocks noChangeAspect="1"/>
          </p:cNvPicPr>
          <p:nvPr/>
        </p:nvPicPr>
        <p:blipFill>
          <a:blip r:embed="rId3"/>
          <a:stretch>
            <a:fillRect/>
          </a:stretch>
        </p:blipFill>
        <p:spPr>
          <a:xfrm>
            <a:off x="2663190" y="2318385"/>
            <a:ext cx="3657600" cy="742950"/>
          </a:xfrm>
          <a:prstGeom prst="rect">
            <a:avLst/>
          </a:prstGeom>
        </p:spPr>
      </p:pic>
      <p:pic>
        <p:nvPicPr>
          <p:cNvPr id="7" name="图片 6"/>
          <p:cNvPicPr>
            <a:picLocks noChangeAspect="1"/>
          </p:cNvPicPr>
          <p:nvPr/>
        </p:nvPicPr>
        <p:blipFill>
          <a:blip r:embed="rId4"/>
          <a:stretch>
            <a:fillRect/>
          </a:stretch>
        </p:blipFill>
        <p:spPr>
          <a:xfrm>
            <a:off x="7717155" y="3220085"/>
            <a:ext cx="1857375" cy="581025"/>
          </a:xfrm>
          <a:prstGeom prst="rect">
            <a:avLst/>
          </a:prstGeom>
        </p:spPr>
      </p:pic>
      <p:pic>
        <p:nvPicPr>
          <p:cNvPr id="5" name="图片 4"/>
          <p:cNvPicPr>
            <a:picLocks noChangeAspect="1"/>
          </p:cNvPicPr>
          <p:nvPr/>
        </p:nvPicPr>
        <p:blipFill>
          <a:blip r:embed="rId5"/>
          <a:stretch>
            <a:fillRect/>
          </a:stretch>
        </p:blipFill>
        <p:spPr>
          <a:xfrm>
            <a:off x="7403465" y="-128905"/>
            <a:ext cx="4788535" cy="3348990"/>
          </a:xfrm>
          <a:prstGeom prst="rect">
            <a:avLst/>
          </a:prstGeom>
        </p:spPr>
      </p:pic>
      <p:pic>
        <p:nvPicPr>
          <p:cNvPr id="4" name="图片 3"/>
          <p:cNvPicPr>
            <a:picLocks noChangeAspect="1"/>
          </p:cNvPicPr>
          <p:nvPr/>
        </p:nvPicPr>
        <p:blipFill>
          <a:blip r:embed="rId6"/>
          <a:stretch>
            <a:fillRect/>
          </a:stretch>
        </p:blipFill>
        <p:spPr>
          <a:xfrm>
            <a:off x="6711950" y="3896360"/>
            <a:ext cx="2562225" cy="609600"/>
          </a:xfrm>
          <a:prstGeom prst="rect">
            <a:avLst/>
          </a:prstGeom>
        </p:spPr>
      </p:pic>
      <p:pic>
        <p:nvPicPr>
          <p:cNvPr id="10" name="图片 9"/>
          <p:cNvPicPr>
            <a:picLocks noChangeAspect="1"/>
          </p:cNvPicPr>
          <p:nvPr/>
        </p:nvPicPr>
        <p:blipFill>
          <a:blip r:embed="rId7"/>
          <a:stretch>
            <a:fillRect/>
          </a:stretch>
        </p:blipFill>
        <p:spPr>
          <a:xfrm>
            <a:off x="4955540" y="3896360"/>
            <a:ext cx="1514475" cy="609600"/>
          </a:xfrm>
          <a:prstGeom prst="rect">
            <a:avLst/>
          </a:prstGeom>
        </p:spPr>
      </p:pic>
      <p:sp>
        <p:nvSpPr>
          <p:cNvPr id="12" name="右箭头 11"/>
          <p:cNvSpPr/>
          <p:nvPr/>
        </p:nvSpPr>
        <p:spPr>
          <a:xfrm>
            <a:off x="8557260" y="4640580"/>
            <a:ext cx="49657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8"/>
          <a:stretch>
            <a:fillRect/>
          </a:stretch>
        </p:blipFill>
        <p:spPr>
          <a:xfrm>
            <a:off x="5366385" y="5664200"/>
            <a:ext cx="2809875" cy="657225"/>
          </a:xfrm>
          <a:prstGeom prst="rect">
            <a:avLst/>
          </a:prstGeom>
        </p:spPr>
      </p:pic>
      <p:pic>
        <p:nvPicPr>
          <p:cNvPr id="14" name="图片 13"/>
          <p:cNvPicPr>
            <a:picLocks noChangeAspect="1"/>
          </p:cNvPicPr>
          <p:nvPr/>
        </p:nvPicPr>
        <p:blipFill>
          <a:blip r:embed="rId9"/>
          <a:stretch>
            <a:fillRect/>
          </a:stretch>
        </p:blipFill>
        <p:spPr>
          <a:xfrm>
            <a:off x="8874125" y="5664200"/>
            <a:ext cx="2076450" cy="647700"/>
          </a:xfrm>
          <a:prstGeom prst="rect">
            <a:avLst/>
          </a:prstGeom>
        </p:spPr>
      </p:pic>
    </p:spTree>
    <p:custDataLst>
      <p:tags r:id="rId10"/>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Perceptron</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zh-CN" altLang="en-US" dirty="0"/>
              <a:t>Stochastic gradient descent method (SGD) was used to solve the optimization problem of the loss function</a:t>
            </a:r>
            <a:r>
              <a:rPr lang="en-US" altLang="zh-CN" dirty="0"/>
              <a:t>:</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Optimal object</a:t>
            </a:r>
            <a:r>
              <a:rPr sz="1800" dirty="0">
                <a:solidFill>
                  <a:schemeClr val="tx1">
                    <a:lumMod val="65000"/>
                    <a:lumOff val="35000"/>
                  </a:schemeClr>
                </a:solidFill>
              </a:rPr>
              <a:t>：</a:t>
            </a:r>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The gradient of the loss function L(w,b) is:</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lvl="1"/>
            <a:r>
              <a:rPr lang="en-US" altLang="zh-CN" sz="1800" dirty="0">
                <a:solidFill>
                  <a:schemeClr val="tx1">
                    <a:lumMod val="65000"/>
                    <a:lumOff val="35000"/>
                  </a:schemeClr>
                </a:solidFill>
              </a:rPr>
              <a:t>A misclassification point (x, y) is randomly selected to update w and b:</a:t>
            </a:r>
            <a:endParaRPr lang="en-US" altLang="zh-CN" sz="1800" dirty="0">
              <a:solidFill>
                <a:schemeClr val="tx1">
                  <a:lumMod val="65000"/>
                  <a:lumOff val="35000"/>
                </a:schemeClr>
              </a:solidFill>
            </a:endParaRPr>
          </a:p>
          <a:p>
            <a:pPr lvl="1"/>
            <a:endParaRPr lang="en-US" altLang="zh-CN" sz="1800" dirty="0">
              <a:solidFill>
                <a:schemeClr val="tx1">
                  <a:lumMod val="65000"/>
                  <a:lumOff val="35000"/>
                </a:schemeClr>
              </a:solidFill>
            </a:endParaRPr>
          </a:p>
          <a:p>
            <a:pPr marL="0" indent="0">
              <a:buNone/>
            </a:pPr>
            <a:endParaRPr lang="en-US" altLang="zh-CN" sz="1800"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3559175" y="3303270"/>
            <a:ext cx="3305175" cy="1504950"/>
          </a:xfrm>
          <a:prstGeom prst="rect">
            <a:avLst/>
          </a:prstGeom>
        </p:spPr>
      </p:pic>
      <p:pic>
        <p:nvPicPr>
          <p:cNvPr id="5" name="图片 4"/>
          <p:cNvPicPr>
            <a:picLocks noChangeAspect="1"/>
          </p:cNvPicPr>
          <p:nvPr/>
        </p:nvPicPr>
        <p:blipFill>
          <a:blip r:embed="rId4"/>
          <a:stretch>
            <a:fillRect/>
          </a:stretch>
        </p:blipFill>
        <p:spPr>
          <a:xfrm>
            <a:off x="4956175" y="4940935"/>
            <a:ext cx="1743075" cy="790575"/>
          </a:xfrm>
          <a:prstGeom prst="rect">
            <a:avLst/>
          </a:prstGeom>
        </p:spPr>
      </p:pic>
      <p:pic>
        <p:nvPicPr>
          <p:cNvPr id="6" name="图片 5"/>
          <p:cNvPicPr>
            <a:picLocks noChangeAspect="1"/>
          </p:cNvPicPr>
          <p:nvPr/>
        </p:nvPicPr>
        <p:blipFill>
          <a:blip r:embed="rId5"/>
          <a:stretch>
            <a:fillRect/>
          </a:stretch>
        </p:blipFill>
        <p:spPr>
          <a:xfrm>
            <a:off x="3340100" y="2237105"/>
            <a:ext cx="3743325" cy="552450"/>
          </a:xfrm>
          <a:prstGeom prst="rect">
            <a:avLst/>
          </a:prstGeom>
        </p:spPr>
      </p:pic>
    </p:spTree>
    <p:custDataLst>
      <p:tags r:id="rId6"/>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Linear SVM algorithm</a:t>
            </a:r>
            <a:endParaRPr lang="en-US" altLang="zh-CN"/>
          </a:p>
        </p:txBody>
      </p:sp>
      <p:sp>
        <p:nvSpPr>
          <p:cNvPr id="2" name="内容占位符 1"/>
          <p:cNvSpPr>
            <a:spLocks noGrp="1"/>
          </p:cNvSpPr>
          <p:nvPr>
            <p:ph idx="1"/>
            <p:custDataLst>
              <p:tags r:id="rId2"/>
            </p:custDataLst>
          </p:nvPr>
        </p:nvSpPr>
        <p:spPr/>
        <p:txBody>
          <a:bodyPr/>
          <a:lstStyle/>
          <a:p>
            <a:r>
              <a:rPr lang="zh-CN" altLang="en-US" dirty="0"/>
              <a:t>On the basis of the perceptron, the kernel function is added to map the original feature to another high dimensional space, which solves the problem of linear inseparability of the original data set.</a:t>
            </a:r>
            <a:endParaRPr lang="zh-CN" altLang="en-US" dirty="0"/>
          </a:p>
          <a:p>
            <a:pPr marL="0" indent="0">
              <a:buNone/>
            </a:pPr>
            <a:r>
              <a:rPr lang="en-US" altLang="zh-CN" dirty="0"/>
              <a:t>   Eg:</a:t>
            </a:r>
            <a:endParaRPr lang="en-US" altLang="zh-CN" dirty="0"/>
          </a:p>
        </p:txBody>
      </p:sp>
      <p:sp>
        <p:nvSpPr>
          <p:cNvPr id="5" name="矩形 4"/>
          <p:cNvSpPr/>
          <p:nvPr/>
        </p:nvSpPr>
        <p:spPr>
          <a:xfrm>
            <a:off x="718185" y="4290695"/>
            <a:ext cx="756920" cy="25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125730" y="4013200"/>
            <a:ext cx="3817620" cy="638175"/>
          </a:xfrm>
          <a:prstGeom prst="rect">
            <a:avLst/>
          </a:prstGeom>
        </p:spPr>
      </p:pic>
      <p:sp>
        <p:nvSpPr>
          <p:cNvPr id="9" name="右箭头 8"/>
          <p:cNvSpPr/>
          <p:nvPr/>
        </p:nvSpPr>
        <p:spPr>
          <a:xfrm>
            <a:off x="3756660" y="42430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a:off x="2864485" y="3150870"/>
            <a:ext cx="0" cy="2693035"/>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15235" y="6043930"/>
            <a:ext cx="1428115" cy="368300"/>
          </a:xfrm>
          <a:prstGeom prst="rect">
            <a:avLst/>
          </a:prstGeom>
          <a:noFill/>
        </p:spPr>
        <p:txBody>
          <a:bodyPr wrap="square" rtlCol="0">
            <a:spAutoFit/>
          </a:bodyPr>
          <a:p>
            <a:r>
              <a:rPr lang="en-US" altLang="zh-CN"/>
              <a:t>X+b=0</a:t>
            </a:r>
            <a:endParaRPr lang="en-US" altLang="zh-CN"/>
          </a:p>
        </p:txBody>
      </p:sp>
      <p:pic>
        <p:nvPicPr>
          <p:cNvPr id="12" name="图片 11"/>
          <p:cNvPicPr>
            <a:picLocks noChangeAspect="1"/>
          </p:cNvPicPr>
          <p:nvPr/>
        </p:nvPicPr>
        <p:blipFill>
          <a:blip r:embed="rId4"/>
          <a:stretch>
            <a:fillRect/>
          </a:stretch>
        </p:blipFill>
        <p:spPr>
          <a:xfrm>
            <a:off x="4667885" y="3062605"/>
            <a:ext cx="3072130" cy="2667635"/>
          </a:xfrm>
          <a:prstGeom prst="rect">
            <a:avLst/>
          </a:prstGeom>
        </p:spPr>
      </p:pic>
      <p:pic>
        <p:nvPicPr>
          <p:cNvPr id="13" name="图片 12"/>
          <p:cNvPicPr>
            <a:picLocks noChangeAspect="1"/>
          </p:cNvPicPr>
          <p:nvPr/>
        </p:nvPicPr>
        <p:blipFill>
          <a:blip r:embed="rId5"/>
          <a:stretch>
            <a:fillRect/>
          </a:stretch>
        </p:blipFill>
        <p:spPr>
          <a:xfrm>
            <a:off x="8763000" y="3497580"/>
            <a:ext cx="3429000" cy="2000250"/>
          </a:xfrm>
          <a:prstGeom prst="rect">
            <a:avLst/>
          </a:prstGeom>
        </p:spPr>
      </p:pic>
      <p:sp>
        <p:nvSpPr>
          <p:cNvPr id="14" name="右箭头 13"/>
          <p:cNvSpPr/>
          <p:nvPr/>
        </p:nvSpPr>
        <p:spPr>
          <a:xfrm>
            <a:off x="7965440" y="4344670"/>
            <a:ext cx="719455" cy="30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6"/>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Nonlinear SVM Classification</a:t>
            </a:r>
            <a:endParaRPr lang="zh-CN" altLang="en-US"/>
          </a:p>
        </p:txBody>
      </p:sp>
      <p:sp>
        <p:nvSpPr>
          <p:cNvPr id="2" name="内容占位符 1"/>
          <p:cNvSpPr>
            <a:spLocks noGrp="1"/>
          </p:cNvSpPr>
          <p:nvPr>
            <p:ph idx="1"/>
            <p:custDataLst>
              <p:tags r:id="rId2"/>
            </p:custDataLst>
          </p:nvPr>
        </p:nvSpPr>
        <p:spPr/>
        <p:txBody>
          <a:bodyPr>
            <a:normAutofit/>
          </a:bodyPr>
          <a:lstStyle/>
          <a:p>
            <a:r>
              <a:rPr lang="zh-CN" altLang="en-US" dirty="0"/>
              <a:t>For linear regression, the data are all linear, and the goal is to find a line to fit the sample as much as possible. However, in practical tasks, the data is usually nonlinear, so some transformation and transformation of linear regression algorithm, namely polynomial regression, is needed.</a:t>
            </a:r>
            <a:endParaRPr lang="zh-CN" altLang="en-US" dirty="0"/>
          </a:p>
          <a:p>
            <a:endParaRPr lang="zh-CN" altLang="en-US" dirty="0"/>
          </a:p>
          <a:p>
            <a:endParaRPr lang="zh-CN" altLang="en-US" dirty="0"/>
          </a:p>
          <a:p>
            <a:r>
              <a:rPr lang="zh-CN" altLang="en-US" dirty="0"/>
              <a:t>In polynomial regression, the data does not have a linear relationship, so some nonlinear curves should be found to fit. As shown in the figure below, a quadratic curve is used to fit the data for better results</a:t>
            </a:r>
            <a:r>
              <a:rPr lang="en-US" altLang="zh-CN" dirty="0"/>
              <a:t>.</a:t>
            </a:r>
            <a:endParaRPr lang="en-US" altLang="zh-CN" dirty="0"/>
          </a:p>
        </p:txBody>
      </p:sp>
      <p:pic>
        <p:nvPicPr>
          <p:cNvPr id="4" name="图片 3"/>
          <p:cNvPicPr>
            <a:picLocks noChangeAspect="1"/>
          </p:cNvPicPr>
          <p:nvPr/>
        </p:nvPicPr>
        <p:blipFill>
          <a:blip r:embed="rId3"/>
          <a:stretch>
            <a:fillRect/>
          </a:stretch>
        </p:blipFill>
        <p:spPr>
          <a:xfrm>
            <a:off x="4090670" y="3014345"/>
            <a:ext cx="2066925" cy="1076325"/>
          </a:xfrm>
          <a:prstGeom prst="rect">
            <a:avLst/>
          </a:prstGeom>
        </p:spPr>
      </p:pic>
      <p:pic>
        <p:nvPicPr>
          <p:cNvPr id="5" name="图片 4"/>
          <p:cNvPicPr>
            <a:picLocks noChangeAspect="1"/>
          </p:cNvPicPr>
          <p:nvPr/>
        </p:nvPicPr>
        <p:blipFill>
          <a:blip r:embed="rId4"/>
          <a:stretch>
            <a:fillRect/>
          </a:stretch>
        </p:blipFill>
        <p:spPr>
          <a:xfrm>
            <a:off x="3867150" y="5214620"/>
            <a:ext cx="2514600" cy="1304925"/>
          </a:xfrm>
          <a:prstGeom prst="rect">
            <a:avLst/>
          </a:prstGeom>
        </p:spPr>
      </p:pic>
    </p:spTree>
    <p:custDataLst>
      <p:tags r:id="rId5"/>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Nonlinear SVM Classification</a:t>
            </a:r>
            <a:endParaRPr lang="zh-CN" altLang="en-US"/>
          </a:p>
        </p:txBody>
      </p:sp>
      <p:sp>
        <p:nvSpPr>
          <p:cNvPr id="2" name="内容占位符 1"/>
          <p:cNvSpPr>
            <a:spLocks noGrp="1"/>
          </p:cNvSpPr>
          <p:nvPr>
            <p:ph idx="1"/>
            <p:custDataLst>
              <p:tags r:id="rId2"/>
            </p:custDataLst>
          </p:nvPr>
        </p:nvSpPr>
        <p:spPr/>
        <p:txBody>
          <a:bodyPr/>
          <a:lstStyle/>
          <a:p>
            <a:r>
              <a:rPr lang="zh-CN" altLang="en-US" dirty="0"/>
              <a:t>There are three parameters </a:t>
            </a:r>
            <a:r>
              <a:rPr lang="en-US" altLang="zh-CN" dirty="0"/>
              <a:t>of them(It's polynomial, if you have a, b, then the second degree polynomial is（1,a,b,a^2,ab, b^2）):</a:t>
            </a:r>
            <a:endParaRPr lang="en-US" altLang="zh-CN" dirty="0"/>
          </a:p>
          <a:p>
            <a:pPr marL="685800" lvl="1" indent="-228600">
              <a:buFont typeface="Arial" panose="020B0604020202020204" pitchFamily="34" charset="0"/>
              <a:buChar char="●"/>
            </a:pPr>
            <a:r>
              <a:rPr lang="en-US" altLang="zh-CN" sz="1800" dirty="0">
                <a:solidFill>
                  <a:schemeClr val="tx1">
                    <a:lumMod val="65000"/>
                    <a:lumOff val="35000"/>
                  </a:schemeClr>
                </a:solidFill>
              </a:rPr>
              <a:t>Degree: To control the degree of a polynomial</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Interaction_only: default is False, if specified as True, then there will be no self-defining and self-combining items, there is no a^2 and b^2 in the above quadratic item.</a:t>
            </a:r>
            <a:endParaRPr lang="en-US" altLang="zh-CN" sz="1800" dirty="0">
              <a:solidFill>
                <a:schemeClr val="tx1">
                  <a:lumMod val="65000"/>
                  <a:lumOff val="35000"/>
                </a:schemeClr>
              </a:solidFill>
            </a:endParaRPr>
          </a:p>
          <a:p>
            <a:pPr marL="685800" lvl="1" indent="-228600">
              <a:buFont typeface="Arial" panose="020B0604020202020204" pitchFamily="34" charset="0"/>
              <a:buChar char="●"/>
            </a:pPr>
            <a:r>
              <a:rPr lang="en-US" altLang="zh-CN" sz="1800" dirty="0">
                <a:solidFill>
                  <a:schemeClr val="tx1">
                    <a:lumMod val="65000"/>
                    <a:lumOff val="35000"/>
                  </a:schemeClr>
                </a:solidFill>
              </a:rPr>
              <a:t>Include_bias: True by default. If it's True, then it's going to have the 1 term up here.</a:t>
            </a:r>
            <a:endParaRPr lang="en-US" altLang="zh-CN" sz="1800" dirty="0">
              <a:solidFill>
                <a:schemeClr val="tx1">
                  <a:lumMod val="65000"/>
                  <a:lumOff val="35000"/>
                </a:schemeClr>
              </a:solidFill>
            </a:endParaRPr>
          </a:p>
        </p:txBody>
      </p:sp>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5.</a:t>
            </a:r>
            <a:r>
              <a:rPr lang="en-US" altLang="zh-CN">
                <a:sym typeface="+mn-ea"/>
              </a:rPr>
              <a:t>Predict and score the models</a:t>
            </a:r>
            <a:endParaRPr lang="en-US" altLang="zh-CN"/>
          </a:p>
        </p:txBody>
      </p:sp>
      <p:sp>
        <p:nvSpPr>
          <p:cNvPr id="2" name="内容占位符 1"/>
          <p:cNvSpPr>
            <a:spLocks noGrp="1"/>
          </p:cNvSpPr>
          <p:nvPr>
            <p:ph idx="1"/>
            <p:custDataLst>
              <p:tags r:id="rId2"/>
            </p:custDataLst>
          </p:nvPr>
        </p:nvSpPr>
        <p:spPr/>
        <p:txBody>
          <a:bodyPr/>
          <a:lstStyle/>
          <a:p>
            <a:r>
              <a:rPr lang="zh-CN" altLang="en-US" dirty="0"/>
              <a:t>单击此处添加正文</a:t>
            </a:r>
            <a:endParaRPr lang="zh-CN" altLang="en-US" dirty="0"/>
          </a:p>
        </p:txBody>
      </p:sp>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6.</a:t>
            </a:r>
            <a:r>
              <a:rPr lang="en-US" altLang="zh-CN">
                <a:sym typeface="+mn-ea"/>
              </a:rPr>
              <a:t>Evaluate the models</a:t>
            </a:r>
            <a:endParaRPr lang="en-US" altLang="zh-CN"/>
          </a:p>
        </p:txBody>
      </p:sp>
      <p:sp>
        <p:nvSpPr>
          <p:cNvPr id="2" name="内容占位符 1"/>
          <p:cNvSpPr>
            <a:spLocks noGrp="1"/>
          </p:cNvSpPr>
          <p:nvPr>
            <p:ph idx="1"/>
            <p:custDataLst>
              <p:tags r:id="rId2"/>
            </p:custDataLst>
          </p:nvPr>
        </p:nvSpPr>
        <p:spPr/>
        <p:txBody>
          <a:bodyPr/>
          <a:lstStyle/>
          <a:p>
            <a:r>
              <a:rPr lang="zh-CN" altLang="en-US" dirty="0"/>
              <a:t>单击此处添加正文</a:t>
            </a:r>
            <a:endParaRPr lang="zh-CN" altLang="en-US"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381070"/>
            <a:ext cx="10969200" cy="705600"/>
          </a:xfrm>
        </p:spPr>
        <p:txBody>
          <a:bodyPr>
            <a:normAutofit fontScale="90000"/>
          </a:bodyPr>
          <a:lstStyle/>
          <a:p>
            <a:r>
              <a:rPr lang="en-US" altLang="zh-CN">
                <a:sym typeface="+mn-ea"/>
              </a:rPr>
              <a:t>1.2 </a:t>
            </a:r>
            <a:r>
              <a:rPr>
                <a:sym typeface="+mn-ea"/>
              </a:rPr>
              <a:t>Select a Performance Measure</a:t>
            </a:r>
            <a:br>
              <a:rPr lang="zh-CN" altLang="en-US" dirty="0"/>
            </a:br>
            <a:endParaRPr lang="zh-CN" altLang="en-US"/>
          </a:p>
        </p:txBody>
      </p:sp>
      <p:sp>
        <p:nvSpPr>
          <p:cNvPr id="2" name="内容占位符 1"/>
          <p:cNvSpPr>
            <a:spLocks noGrp="1"/>
          </p:cNvSpPr>
          <p:nvPr>
            <p:ph idx="1"/>
            <p:custDataLst>
              <p:tags r:id="rId2"/>
            </p:custDataLst>
          </p:nvPr>
        </p:nvSpPr>
        <p:spPr>
          <a:xfrm>
            <a:off x="608400" y="920805"/>
            <a:ext cx="10969200" cy="4759200"/>
          </a:xfrm>
        </p:spPr>
        <p:txBody>
          <a:bodyPr>
            <a:normAutofit lnSpcReduction="20000"/>
          </a:body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4" name="图片 3"/>
          <p:cNvPicPr>
            <a:picLocks noChangeAspect="1"/>
          </p:cNvPicPr>
          <p:nvPr/>
        </p:nvPicPr>
        <p:blipFill>
          <a:blip r:embed="rId3"/>
          <a:stretch>
            <a:fillRect/>
          </a:stretch>
        </p:blipFill>
        <p:spPr>
          <a:xfrm>
            <a:off x="3519170" y="1313815"/>
            <a:ext cx="2705100" cy="609600"/>
          </a:xfrm>
          <a:prstGeom prst="rect">
            <a:avLst/>
          </a:prstGeom>
        </p:spPr>
      </p:pic>
      <p:pic>
        <p:nvPicPr>
          <p:cNvPr id="5" name="图片 4"/>
          <p:cNvPicPr>
            <a:picLocks noChangeAspect="1"/>
          </p:cNvPicPr>
          <p:nvPr/>
        </p:nvPicPr>
        <p:blipFill>
          <a:blip r:embed="rId4"/>
          <a:stretch>
            <a:fillRect/>
          </a:stretch>
        </p:blipFill>
        <p:spPr>
          <a:xfrm>
            <a:off x="4199890" y="2208530"/>
            <a:ext cx="1343025" cy="438150"/>
          </a:xfrm>
          <a:prstGeom prst="rect">
            <a:avLst/>
          </a:prstGeom>
        </p:spPr>
      </p:pic>
      <p:pic>
        <p:nvPicPr>
          <p:cNvPr id="6" name="图片 5"/>
          <p:cNvPicPr>
            <a:picLocks noChangeAspect="1"/>
          </p:cNvPicPr>
          <p:nvPr/>
        </p:nvPicPr>
        <p:blipFill>
          <a:blip r:embed="rId5"/>
          <a:stretch>
            <a:fillRect/>
          </a:stretch>
        </p:blipFill>
        <p:spPr>
          <a:xfrm>
            <a:off x="4119245" y="3314065"/>
            <a:ext cx="1504950" cy="438150"/>
          </a:xfrm>
          <a:prstGeom prst="rect">
            <a:avLst/>
          </a:prstGeom>
        </p:spPr>
      </p:pic>
      <p:pic>
        <p:nvPicPr>
          <p:cNvPr id="7" name="图片 6"/>
          <p:cNvPicPr>
            <a:picLocks noChangeAspect="1"/>
          </p:cNvPicPr>
          <p:nvPr/>
        </p:nvPicPr>
        <p:blipFill>
          <a:blip r:embed="rId6"/>
          <a:stretch>
            <a:fillRect/>
          </a:stretch>
        </p:blipFill>
        <p:spPr>
          <a:xfrm>
            <a:off x="3489960" y="4820920"/>
            <a:ext cx="2762250" cy="561975"/>
          </a:xfrm>
          <a:prstGeom prst="rect">
            <a:avLst/>
          </a:prstGeom>
        </p:spPr>
      </p:pic>
      <p:sp>
        <p:nvSpPr>
          <p:cNvPr id="23" name="内容占位符 1"/>
          <p:cNvSpPr>
            <a:spLocks noGrp="1"/>
          </p:cNvSpPr>
          <p:nvPr>
            <p:custDataLst>
              <p:tags r:id="rId7"/>
            </p:custDataLst>
          </p:nvPr>
        </p:nvSpPr>
        <p:spPr>
          <a:xfrm>
            <a:off x="608400" y="921440"/>
            <a:ext cx="10969200" cy="475920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Accuracy: The ratio of successfully categorized data to total data</a:t>
            </a:r>
            <a:r>
              <a:rPr lang="en-US" altLang="zh-CN" dirty="0"/>
              <a:t>;</a:t>
            </a:r>
            <a:endParaRPr lang="zh-CN" altLang="en-US" dirty="0"/>
          </a:p>
          <a:p>
            <a:pPr marL="0" indent="0">
              <a:buNone/>
            </a:pPr>
            <a:endParaRPr lang="zh-CN" altLang="en-US" dirty="0"/>
          </a:p>
          <a:p>
            <a:r>
              <a:rPr lang="zh-CN" altLang="en-US" dirty="0"/>
              <a:t>Recall (Sensitivity): The ratio of data classified as an attack to all attack data</a:t>
            </a:r>
            <a:r>
              <a:rPr lang="en-US" altLang="zh-CN" dirty="0"/>
              <a:t>;</a:t>
            </a:r>
            <a:endParaRPr lang="zh-CN" altLang="en-US" dirty="0"/>
          </a:p>
          <a:p>
            <a:endParaRPr lang="zh-CN" altLang="en-US" dirty="0"/>
          </a:p>
          <a:p>
            <a:r>
              <a:rPr lang="zh-CN" altLang="en-US" dirty="0"/>
              <a:t>Precision: The ratio of successful classified data as the attack to all data classified as the attack</a:t>
            </a:r>
            <a:r>
              <a:rPr lang="en-US" altLang="zh-CN" dirty="0"/>
              <a:t>;</a:t>
            </a:r>
            <a:endParaRPr lang="zh-CN" altLang="en-US" dirty="0"/>
          </a:p>
          <a:p>
            <a:endParaRPr lang="zh-CN" altLang="en-US" dirty="0"/>
          </a:p>
          <a:p>
            <a:r>
              <a:rPr lang="zh-CN" altLang="en-US" dirty="0"/>
              <a:t>F-measure (F-score/F1-score): The harmonic-mean of sensitivity and precision. This concept is used to express the overall success. </a:t>
            </a:r>
            <a:r>
              <a:rPr lang="en-US" altLang="zh-CN" dirty="0"/>
              <a:t>S</a:t>
            </a:r>
            <a:r>
              <a:rPr lang="zh-CN" altLang="en-US" dirty="0"/>
              <a:t>o, in this study, when analysing the results, it will be focused, especially on the F1 Score.</a:t>
            </a:r>
            <a:endParaRPr lang="zh-CN" altLang="en-US" dirty="0"/>
          </a:p>
        </p:txBody>
      </p:sp>
      <p:pic>
        <p:nvPicPr>
          <p:cNvPr id="24" name="图片 23"/>
          <p:cNvPicPr>
            <a:picLocks noChangeAspect="1"/>
          </p:cNvPicPr>
          <p:nvPr/>
        </p:nvPicPr>
        <p:blipFill>
          <a:blip r:embed="rId3"/>
          <a:stretch>
            <a:fillRect/>
          </a:stretch>
        </p:blipFill>
        <p:spPr>
          <a:xfrm>
            <a:off x="3671570" y="1313815"/>
            <a:ext cx="2399030" cy="541020"/>
          </a:xfrm>
          <a:prstGeom prst="rect">
            <a:avLst/>
          </a:prstGeom>
        </p:spPr>
      </p:pic>
      <p:pic>
        <p:nvPicPr>
          <p:cNvPr id="25" name="图片 24"/>
          <p:cNvPicPr>
            <a:picLocks noChangeAspect="1"/>
          </p:cNvPicPr>
          <p:nvPr/>
        </p:nvPicPr>
        <p:blipFill>
          <a:blip r:embed="rId4"/>
          <a:stretch>
            <a:fillRect/>
          </a:stretch>
        </p:blipFill>
        <p:spPr>
          <a:xfrm>
            <a:off x="4199890" y="2209165"/>
            <a:ext cx="1343025" cy="438150"/>
          </a:xfrm>
          <a:prstGeom prst="rect">
            <a:avLst/>
          </a:prstGeom>
        </p:spPr>
      </p:pic>
      <p:pic>
        <p:nvPicPr>
          <p:cNvPr id="26" name="图片 25"/>
          <p:cNvPicPr>
            <a:picLocks noChangeAspect="1"/>
          </p:cNvPicPr>
          <p:nvPr/>
        </p:nvPicPr>
        <p:blipFill>
          <a:blip r:embed="rId5"/>
          <a:stretch>
            <a:fillRect/>
          </a:stretch>
        </p:blipFill>
        <p:spPr>
          <a:xfrm>
            <a:off x="4119245" y="3314700"/>
            <a:ext cx="1504950" cy="438150"/>
          </a:xfrm>
          <a:prstGeom prst="rect">
            <a:avLst/>
          </a:prstGeom>
        </p:spPr>
      </p:pic>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1.2 </a:t>
            </a:r>
            <a:r>
              <a:rPr>
                <a:sym typeface="+mn-ea"/>
              </a:rPr>
              <a:t>Select a Performance Measure</a:t>
            </a:r>
            <a:endParaRPr lang="zh-CN" altLang="en-US"/>
          </a:p>
        </p:txBody>
      </p:sp>
      <p:sp>
        <p:nvSpPr>
          <p:cNvPr id="2" name="内容占位符 1"/>
          <p:cNvSpPr>
            <a:spLocks noGrp="1"/>
          </p:cNvSpPr>
          <p:nvPr>
            <p:ph idx="1"/>
            <p:custDataLst>
              <p:tags r:id="rId2"/>
            </p:custDataLst>
          </p:nvPr>
        </p:nvSpPr>
        <p:spPr/>
        <p:txBody>
          <a:bodyPr/>
          <a:lstStyle/>
          <a:p>
            <a:r>
              <a:rPr lang="zh-CN" altLang="en-US" dirty="0"/>
              <a:t>In calculating these four items, the four values summarized below are used:</a:t>
            </a:r>
            <a:endParaRPr lang="zh-CN" altLang="en-US" dirty="0"/>
          </a:p>
          <a:p>
            <a:pPr marL="685800" lvl="1" indent="-228600">
              <a:buFont typeface="Arial" panose="020B0604020202020204" pitchFamily="34" charset="0"/>
              <a:buChar char="●"/>
            </a:pPr>
            <a:r>
              <a:rPr lang="zh-CN" altLang="en-US" sz="1800" dirty="0">
                <a:solidFill>
                  <a:schemeClr val="tx1">
                    <a:lumMod val="65000"/>
                    <a:lumOff val="35000"/>
                  </a:schemeClr>
                </a:solidFill>
              </a:rPr>
              <a:t>TP: True Positive (Correct Detection) The attack data classified as attack </a:t>
            </a:r>
            <a:endParaRPr lang="zh-CN" altLang="en-US" sz="1800" dirty="0">
              <a:solidFill>
                <a:schemeClr val="tx1">
                  <a:lumMod val="65000"/>
                  <a:lumOff val="35000"/>
                </a:schemeClr>
              </a:solidFill>
            </a:endParaRPr>
          </a:p>
          <a:p>
            <a:pPr lvl="1" algn="l" defTabSz="914400">
              <a:buClrTx/>
              <a:buSzTx/>
              <a:tabLst>
                <a:tab pos="1609725" algn="l"/>
              </a:tabLst>
            </a:pPr>
            <a:r>
              <a:rPr lang="zh-CN" altLang="en-US" sz="1800" dirty="0"/>
              <a:t>FP: False Positive (Type-1 Error) The benign data classified as attack.</a:t>
            </a:r>
            <a:endParaRPr lang="zh-CN" altLang="en-US" sz="1800" dirty="0"/>
          </a:p>
          <a:p>
            <a:pPr lvl="1" algn="l" defTabSz="914400">
              <a:buClrTx/>
              <a:buSzTx/>
              <a:tabLst>
                <a:tab pos="1609725" algn="l"/>
              </a:tabLst>
            </a:pPr>
            <a:r>
              <a:rPr lang="zh-CN" altLang="en-US" sz="1800" dirty="0"/>
              <a:t>FN: False Negative (Type-2 Error) The attack data classified as benign. </a:t>
            </a:r>
            <a:endParaRPr lang="zh-CN" altLang="en-US" sz="1800" dirty="0"/>
          </a:p>
          <a:p>
            <a:pPr lvl="1" algn="l" defTabSz="914400">
              <a:buClrTx/>
              <a:buSzTx/>
              <a:tabLst>
                <a:tab pos="1609725" algn="l"/>
              </a:tabLst>
            </a:pPr>
            <a:r>
              <a:rPr lang="zh-CN" altLang="en-US" sz="1800" dirty="0"/>
              <a:t>TN: True Negative (Correct Rejection) The benign data classified as benign.</a:t>
            </a:r>
            <a:endParaRPr lang="zh-CN" altLang="en-US" sz="1800" dirty="0"/>
          </a:p>
        </p:txBody>
      </p:sp>
      <p:pic>
        <p:nvPicPr>
          <p:cNvPr id="8" name="图片 7"/>
          <p:cNvPicPr>
            <a:picLocks noChangeAspect="1"/>
          </p:cNvPicPr>
          <p:nvPr/>
        </p:nvPicPr>
        <p:blipFill>
          <a:blip r:embed="rId3"/>
          <a:stretch>
            <a:fillRect/>
          </a:stretch>
        </p:blipFill>
        <p:spPr>
          <a:xfrm>
            <a:off x="3301365" y="3563620"/>
            <a:ext cx="4305300" cy="28746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 </a:t>
            </a:r>
            <a:r>
              <a:rPr>
                <a:sym typeface="+mn-ea"/>
              </a:rPr>
              <a:t>Get the data</a:t>
            </a:r>
            <a:endParaRPr lang="zh-CN" altLang="en-US"/>
          </a:p>
        </p:txBody>
      </p:sp>
      <p:sp>
        <p:nvSpPr>
          <p:cNvPr id="2" name="内容占位符 1"/>
          <p:cNvSpPr>
            <a:spLocks noGrp="1"/>
          </p:cNvSpPr>
          <p:nvPr>
            <p:ph idx="1"/>
            <p:custDataLst>
              <p:tags r:id="rId2"/>
            </p:custDataLst>
          </p:nvPr>
        </p:nvSpPr>
        <p:spPr/>
        <p:txBody>
          <a:bodyPr/>
          <a:lstStyle/>
          <a:p>
            <a:pPr marL="0" indent="0">
              <a:buNone/>
            </a:pPr>
            <a:r>
              <a:rPr lang="en-US" altLang="zh-CN" dirty="0"/>
              <a:t>2.1 Create the Workspace</a:t>
            </a:r>
            <a:r>
              <a:rPr dirty="0"/>
              <a:t>；</a:t>
            </a:r>
            <a:endParaRPr lang="en-US" altLang="zh-CN" dirty="0"/>
          </a:p>
          <a:p>
            <a:pPr marL="0" indent="0">
              <a:buNone/>
            </a:pPr>
            <a:r>
              <a:rPr lang="en-US" altLang="zh-CN" dirty="0"/>
              <a:t>2.2 Choose the </a:t>
            </a:r>
            <a:r>
              <a:rPr lang="en-US" altLang="zh-CN" dirty="0"/>
              <a:t>datasets</a:t>
            </a:r>
            <a:r>
              <a:rPr dirty="0"/>
              <a:t>；</a:t>
            </a:r>
            <a:endParaRPr dirty="0"/>
          </a:p>
          <a:p>
            <a:pPr marL="0" indent="0">
              <a:buNone/>
            </a:pPr>
            <a:r>
              <a:rPr lang="en-US" altLang="zh-CN" dirty="0"/>
              <a:t>2.3 Anomaly and Attack types in datasets;</a:t>
            </a:r>
            <a:endParaRPr lang="en-US" altLang="zh-CN" dirty="0"/>
          </a:p>
          <a:p>
            <a:pPr marL="0" indent="0">
              <a:buNone/>
            </a:pPr>
            <a:endParaRPr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ym typeface="+mn-ea"/>
              </a:rPr>
              <a:t>2.1 Create the Workspace</a:t>
            </a:r>
            <a:endParaRPr lang="zh-CN" altLang="en-US"/>
          </a:p>
        </p:txBody>
      </p:sp>
      <p:sp>
        <p:nvSpPr>
          <p:cNvPr id="2" name="内容占位符 1"/>
          <p:cNvSpPr>
            <a:spLocks noGrp="1"/>
          </p:cNvSpPr>
          <p:nvPr>
            <p:ph idx="1"/>
            <p:custDataLst>
              <p:tags r:id="rId2"/>
            </p:custDataLst>
          </p:nvPr>
        </p:nvSpPr>
        <p:spPr/>
        <p:txBody>
          <a:bodyPr/>
          <a:lstStyle/>
          <a:p>
            <a:r>
              <a:rPr lang="en-US" altLang="zh-CN" dirty="0"/>
              <a:t>Use Google Colaboratory and Google Drive to be operating enviroment of the project</a:t>
            </a:r>
            <a:endParaRPr lang="en-US" altLang="zh-CN" dirty="0"/>
          </a:p>
        </p:txBody>
      </p:sp>
      <p:pic>
        <p:nvPicPr>
          <p:cNvPr id="4" name="图片 3"/>
          <p:cNvPicPr>
            <a:picLocks noChangeAspect="1"/>
          </p:cNvPicPr>
          <p:nvPr/>
        </p:nvPicPr>
        <p:blipFill>
          <a:blip r:embed="rId3"/>
          <a:stretch>
            <a:fillRect/>
          </a:stretch>
        </p:blipFill>
        <p:spPr>
          <a:xfrm>
            <a:off x="254000" y="3009265"/>
            <a:ext cx="11677015" cy="172085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ABLE_BEAUTIFY" val="smartTable{07dd70b0-c360-4e93-a720-e7b964eca65f}"/>
</p:tagLst>
</file>

<file path=ppt/tags/tag12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UNIT_TABLE_BEAUTIFY" val="smartTable{07dd70b0-c360-4e93-a720-e7b964eca65f}"/>
</p:tagLst>
</file>

<file path=ppt/tags/tag12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UNIT_TABLE_BEAUTIFY" val="smartTable{07dd70b0-c360-4e93-a720-e7b964eca65f}"/>
</p:tagLst>
</file>

<file path=ppt/tags/tag127.xml><?xml version="1.0" encoding="utf-8"?>
<p:tagLst xmlns:p="http://schemas.openxmlformats.org/presentationml/2006/main">
  <p:tag name="KSO_WM_UNIT_TABLE_BEAUTIFY" val="smartTable{07dd70b0-c360-4e93-a720-e7b964eca65f}"/>
</p:tagLst>
</file>

<file path=ppt/tags/tag12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ABLE_BEAUTIFY" val="smartTable{07dd70b0-c360-4e93-a720-e7b964eca65f}"/>
</p:tagLst>
</file>

<file path=ppt/tags/tag13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UNIT_TABLE_BEAUTIFY" val="smartTable{07dd70b0-c360-4e93-a720-e7b964eca65f}"/>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2.xml><?xml version="1.0" encoding="utf-8"?>
<p:tagLst xmlns:p="http://schemas.openxmlformats.org/presentationml/2006/main">
  <p:tag name="KSO_WM_UNIT_TABLE_BEAUTIFY" val="smartTable{07dd70b0-c360-4e93-a720-e7b964eca65f}"/>
</p:tagLst>
</file>

<file path=ppt/tags/tag14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6.xml><?xml version="1.0" encoding="utf-8"?>
<p:tagLst xmlns:p="http://schemas.openxmlformats.org/presentationml/2006/main">
  <p:tag name="KSO_WM_UNIT_TABLE_BEAUTIFY" val="smartTable{07dd70b0-c360-4e93-a720-e7b964eca65f}"/>
</p:tagLst>
</file>

<file path=ppt/tags/tag157.xml><?xml version="1.0" encoding="utf-8"?>
<p:tagLst xmlns:p="http://schemas.openxmlformats.org/presentationml/2006/main">
  <p:tag name="KSO_WM_UNIT_TABLE_BEAUTIFY" val="smartTable{6c6d89ef-6de1-4f19-b6e0-d9c8f50cac9d}"/>
</p:tagLst>
</file>

<file path=ppt/tags/tag158.xml><?xml version="1.0" encoding="utf-8"?>
<p:tagLst xmlns:p="http://schemas.openxmlformats.org/presentationml/2006/main">
  <p:tag name="KSO_WM_UNIT_TABLE_BEAUTIFY" val="smartTable{34e1ef73-2481-4764-8aa6-c54d7db9bb18}"/>
</p:tagLst>
</file>

<file path=ppt/tags/tag15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3.xml><?xml version="1.0" encoding="utf-8"?>
<p:tagLst xmlns:p="http://schemas.openxmlformats.org/presentationml/2006/main">
  <p:tag name="KSO_WM_UNIT_TABLE_BEAUTIFY" val="smartTable{07dd70b0-c360-4e93-a720-e7b964eca65f}"/>
</p:tagLst>
</file>

<file path=ppt/tags/tag16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2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13641</Words>
  <Application>WPS 演示</Application>
  <PresentationFormat>宽屏</PresentationFormat>
  <Paragraphs>966</Paragraphs>
  <Slides>58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58</vt:i4>
      </vt:variant>
    </vt:vector>
  </HeadingPairs>
  <TitlesOfParts>
    <vt:vector size="72"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空白演示</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单击此处添加标题</vt:lpstr>
      <vt:lpstr>3.3 Feature Selection </vt:lpstr>
      <vt:lpstr>单击此处添加标题</vt:lpstr>
      <vt:lpstr>Decision Tree </vt:lpstr>
      <vt:lpstr>Decision Tree</vt:lpstr>
      <vt:lpstr>Random Forest </vt:lpstr>
      <vt:lpstr>Random Forest</vt:lpstr>
      <vt:lpstr>Random Forest</vt:lpstr>
      <vt:lpstr>Random Forest</vt:lpstr>
      <vt:lpstr>AdaBoost </vt:lpstr>
      <vt:lpstr>AdaBoost</vt:lpstr>
      <vt:lpstr>AdaBoost</vt:lpstr>
      <vt:lpstr>AdaBoost</vt:lpstr>
      <vt:lpstr>AdaBoost </vt:lpstr>
      <vt:lpstr>AdaBoost</vt:lpstr>
      <vt:lpstr>AdaBoost </vt:lpstr>
      <vt:lpstr>Gaussian Naive Bayes</vt:lpstr>
      <vt:lpstr>Gaussian Naive Bayes</vt:lpstr>
      <vt:lpstr>Gaussian Naive Bayes </vt:lpstr>
      <vt:lpstr>K Nearest Neighbour</vt:lpstr>
      <vt:lpstr>K Nearest Neighbour </vt:lpstr>
      <vt:lpstr>K Nearest Neighbour</vt:lpstr>
      <vt:lpstr>MLP </vt:lpstr>
      <vt:lpstr>MLP</vt:lpstr>
      <vt:lpstr>MLP</vt:lpstr>
      <vt:lpstr>MLP</vt:lpstr>
      <vt:lpstr>MLP </vt:lpstr>
      <vt:lpstr>MLP </vt:lpstr>
      <vt:lpstr>MLP </vt:lpstr>
      <vt:lpstr>MLP </vt:lpstr>
      <vt:lpstr>QDA</vt:lpstr>
      <vt:lpstr>QDA</vt:lpstr>
      <vt:lpstr>单击此处添加标题</vt:lpstr>
      <vt:lpstr>Perceptron </vt:lpstr>
      <vt:lpstr>Perceptron</vt:lpstr>
      <vt:lpstr>Perceptron</vt:lpstr>
      <vt:lpstr>Perceptron</vt:lpstr>
      <vt:lpstr>Linear SVM algorithm</vt:lpstr>
      <vt:lpstr>Nonlinear SVM Classification</vt:lpstr>
      <vt:lpstr>Nonlinear SVM Classification</vt:lpstr>
      <vt:lpstr>单击此处添加标题</vt:lpstr>
      <vt:lpstr>单击此处添加标题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 - Victor </cp:lastModifiedBy>
  <cp:revision>152</cp:revision>
  <dcterms:created xsi:type="dcterms:W3CDTF">2019-06-19T02:08:00Z</dcterms:created>
  <dcterms:modified xsi:type="dcterms:W3CDTF">2020-11-12T16:23:11Z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