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6" r:id="rId6"/>
    <p:sldId id="417" r:id="rId7"/>
    <p:sldId id="418" r:id="rId8"/>
    <p:sldId id="419" r:id="rId9"/>
    <p:sldId id="420" r:id="rId10"/>
    <p:sldId id="421" r:id="rId11"/>
    <p:sldId id="422" r:id="rId12"/>
    <p:sldId id="423" r:id="rId13"/>
    <p:sldId id="425" r:id="rId14"/>
    <p:sldId id="427" r:id="rId15"/>
    <p:sldId id="426" r:id="rId16"/>
    <p:sldId id="429" r:id="rId17"/>
    <p:sldId id="412" r:id="rId18"/>
    <p:sldId id="413" r:id="rId19"/>
    <p:sldId id="414" r:id="rId20"/>
    <p:sldId id="430" r:id="rId21"/>
    <p:sldId id="434" r:id="rId22"/>
    <p:sldId id="435" r:id="rId23"/>
    <p:sldId id="441" r:id="rId24"/>
    <p:sldId id="442" r:id="rId25"/>
    <p:sldId id="444" r:id="rId26"/>
    <p:sldId id="446" r:id="rId27"/>
    <p:sldId id="445" r:id="rId28"/>
    <p:sldId id="443" r:id="rId29"/>
    <p:sldId id="447" r:id="rId30"/>
    <p:sldId id="448" r:id="rId31"/>
    <p:sldId id="449" r:id="rId32"/>
    <p:sldId id="450" r:id="rId33"/>
    <p:sldId id="45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洋轩" initials="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FBFA"/>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10"/>
        <p:guide pos="390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Feature </a:t>
            </a:r>
            <a:r>
              <a:rPr lang="en-US" altLang="zh-CN"/>
              <a:t>1</a:t>
            </a:r>
            <a:endParaRPr lang="en-US" altLang="zh-CN"/>
          </a:p>
        </c:rich>
      </c:tx>
      <c:layout>
        <c:manualLayout>
          <c:xMode val="edge"/>
          <c:yMode val="edge"/>
          <c:x val="0.711180765018095"/>
          <c:y val="0.868730676241082"/>
        </c:manualLayout>
      </c:layout>
      <c:overlay val="0"/>
      <c:spPr>
        <a:noFill/>
        <a:ln>
          <a:noFill/>
        </a:ln>
        <a:effectLst/>
      </c:spPr>
    </c:title>
    <c:autoTitleDeleted val="0"/>
    <c:plotArea>
      <c:layout>
        <c:manualLayout>
          <c:layoutTarget val="inner"/>
          <c:xMode val="edge"/>
          <c:yMode val="edge"/>
          <c:x val="0.196547093803952"/>
          <c:y val="0.163215590742996"/>
          <c:w val="0.641358143103779"/>
          <c:h val="0.621315468940317"/>
        </c:manualLayout>
      </c:layout>
      <c:scatterChart>
        <c:scatterStyle val="marker"/>
        <c:varyColors val="0"/>
        <c:ser>
          <c:idx val="0"/>
          <c:order val="0"/>
          <c:tx>
            <c:strRef>
              <c:f>[工作簿1]Sheet1!$B$13</c:f>
              <c:strCache>
                <c:ptCount val="1"/>
                <c:pt idx="0">
                  <c:v>Feature n</c:v>
                </c:pt>
              </c:strCache>
            </c:strRef>
          </c:tx>
          <c:spPr>
            <a:ln w="19050" cap="rnd">
              <a:noFill/>
              <a:round/>
            </a:ln>
            <a:effectLst/>
          </c:spPr>
          <c:marker>
            <c:symbol val="circle"/>
            <c:size val="5"/>
            <c:spPr>
              <a:solidFill>
                <a:schemeClr val="accent1"/>
              </a:solidFill>
              <a:ln w="9525">
                <a:solidFill>
                  <a:schemeClr val="accent1"/>
                </a:solidFill>
              </a:ln>
              <a:effectLst/>
            </c:spPr>
          </c:marker>
          <c:dLbls>
            <c:delete val="1"/>
          </c:dLbls>
          <c:xVal>
            <c:numRef>
              <c:f>[工作簿1]Sheet1!$A$14:$A$18</c:f>
              <c:numCache>
                <c:formatCode>General</c:formatCode>
                <c:ptCount val="5"/>
                <c:pt idx="0">
                  <c:v>1</c:v>
                </c:pt>
                <c:pt idx="1">
                  <c:v>2</c:v>
                </c:pt>
                <c:pt idx="2">
                  <c:v>3</c:v>
                </c:pt>
                <c:pt idx="3">
                  <c:v>4</c:v>
                </c:pt>
                <c:pt idx="4">
                  <c:v>5</c:v>
                </c:pt>
              </c:numCache>
            </c:numRef>
          </c:xVal>
          <c:yVal>
            <c:numRef>
              <c:f>[工作簿1]Sheet1!$B$14:$B$18</c:f>
              <c:numCache>
                <c:formatCode>General</c:formatCode>
                <c:ptCount val="5"/>
                <c:pt idx="0">
                  <c:v>6</c:v>
                </c:pt>
                <c:pt idx="1">
                  <c:v>7</c:v>
                </c:pt>
                <c:pt idx="2">
                  <c:v>8</c:v>
                </c:pt>
                <c:pt idx="3">
                  <c:v>9</c:v>
                </c:pt>
                <c:pt idx="4">
                  <c:v>5</c:v>
                </c:pt>
              </c:numCache>
            </c:numRef>
          </c:yVal>
          <c:smooth val="0"/>
        </c:ser>
        <c:dLbls>
          <c:showLegendKey val="0"/>
          <c:showVal val="0"/>
          <c:showCatName val="0"/>
          <c:showSerName val="0"/>
          <c:showPercent val="0"/>
          <c:showBubbleSize val="0"/>
        </c:dLbls>
        <c:axId val="370433236"/>
        <c:axId val="601859843"/>
      </c:scatterChart>
      <c:valAx>
        <c:axId val="3704332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01859843"/>
        <c:crosses val="autoZero"/>
        <c:crossBetween val="midCat"/>
      </c:valAx>
      <c:valAx>
        <c:axId val="6018598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70433236"/>
        <c:crosses val="autoZero"/>
        <c:crossBetween val="midCat"/>
      </c:valAx>
      <c:spPr>
        <a:noFill/>
        <a:ln>
          <a:noFill/>
        </a:ln>
        <a:effectLst/>
      </c:spPr>
    </c:plotArea>
    <c:legend>
      <c:legendPos val="r"/>
      <c:layout>
        <c:manualLayout>
          <c:xMode val="edge"/>
          <c:yMode val="edge"/>
          <c:x val="0.0552777777777778"/>
          <c:y val="0.0659722222222222"/>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Feature </a:t>
            </a:r>
            <a:r>
              <a:rPr lang="en-US" altLang="zh-CN"/>
              <a:t>1</a:t>
            </a:r>
            <a:endParaRPr lang="en-US" altLang="zh-CN"/>
          </a:p>
        </c:rich>
      </c:tx>
      <c:layout>
        <c:manualLayout>
          <c:xMode val="edge"/>
          <c:yMode val="edge"/>
          <c:x val="0.711180765018095"/>
          <c:y val="0.868730676241082"/>
        </c:manualLayout>
      </c:layout>
      <c:overlay val="0"/>
      <c:spPr>
        <a:noFill/>
        <a:ln>
          <a:noFill/>
        </a:ln>
        <a:effectLst/>
      </c:spPr>
    </c:title>
    <c:autoTitleDeleted val="0"/>
    <c:plotArea>
      <c:layout>
        <c:manualLayout>
          <c:layoutTarget val="inner"/>
          <c:xMode val="edge"/>
          <c:yMode val="edge"/>
          <c:x val="0.196547093803952"/>
          <c:y val="0.163215590742996"/>
          <c:w val="0.641358143103779"/>
          <c:h val="0.621315468940317"/>
        </c:manualLayout>
      </c:layout>
      <c:scatterChart>
        <c:scatterStyle val="marker"/>
        <c:varyColors val="0"/>
        <c:ser>
          <c:idx val="0"/>
          <c:order val="0"/>
          <c:tx>
            <c:strRef>
              <c:f>[工作簿1]Sheet1!$B$13</c:f>
              <c:strCache>
                <c:ptCount val="1"/>
                <c:pt idx="0">
                  <c:v>Feature n</c:v>
                </c:pt>
              </c:strCache>
            </c:strRef>
          </c:tx>
          <c:spPr>
            <a:ln w="19050" cap="rnd">
              <a:noFill/>
              <a:round/>
            </a:ln>
            <a:effectLst/>
          </c:spPr>
          <c:marker>
            <c:symbol val="circle"/>
            <c:size val="5"/>
            <c:spPr>
              <a:solidFill>
                <a:schemeClr val="accent1"/>
              </a:solidFill>
              <a:ln w="9525">
                <a:solidFill>
                  <a:schemeClr val="accent1"/>
                </a:solidFill>
              </a:ln>
              <a:effectLst/>
            </c:spPr>
          </c:marker>
          <c:dLbls>
            <c:delete val="1"/>
          </c:dLbls>
          <c:xVal>
            <c:numRef>
              <c:f>[工作簿1]Sheet1!$A$14:$A$18</c:f>
              <c:numCache>
                <c:formatCode>General</c:formatCode>
                <c:ptCount val="5"/>
                <c:pt idx="0">
                  <c:v>1</c:v>
                </c:pt>
                <c:pt idx="1">
                  <c:v>2</c:v>
                </c:pt>
                <c:pt idx="2">
                  <c:v>3</c:v>
                </c:pt>
                <c:pt idx="3">
                  <c:v>4</c:v>
                </c:pt>
                <c:pt idx="4">
                  <c:v>5</c:v>
                </c:pt>
              </c:numCache>
            </c:numRef>
          </c:xVal>
          <c:yVal>
            <c:numRef>
              <c:f>[工作簿1]Sheet1!$B$14:$B$18</c:f>
              <c:numCache>
                <c:formatCode>General</c:formatCode>
                <c:ptCount val="5"/>
                <c:pt idx="0">
                  <c:v>6</c:v>
                </c:pt>
                <c:pt idx="1">
                  <c:v>7</c:v>
                </c:pt>
                <c:pt idx="2">
                  <c:v>8</c:v>
                </c:pt>
                <c:pt idx="3">
                  <c:v>9</c:v>
                </c:pt>
                <c:pt idx="4">
                  <c:v>5</c:v>
                </c:pt>
              </c:numCache>
            </c:numRef>
          </c:yVal>
          <c:smooth val="0"/>
        </c:ser>
        <c:dLbls>
          <c:showLegendKey val="0"/>
          <c:showVal val="0"/>
          <c:showCatName val="0"/>
          <c:showSerName val="0"/>
          <c:showPercent val="0"/>
          <c:showBubbleSize val="0"/>
        </c:dLbls>
        <c:axId val="370433236"/>
        <c:axId val="601859843"/>
      </c:scatterChart>
      <c:valAx>
        <c:axId val="3704332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01859843"/>
        <c:crosses val="autoZero"/>
        <c:crossBetween val="midCat"/>
      </c:valAx>
      <c:valAx>
        <c:axId val="6018598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70433236"/>
        <c:crosses val="autoZero"/>
        <c:crossBetween val="midCat"/>
      </c:valAx>
      <c:spPr>
        <a:noFill/>
        <a:ln>
          <a:noFill/>
        </a:ln>
        <a:effectLst/>
      </c:spPr>
    </c:plotArea>
    <c:legend>
      <c:legendPos val="r"/>
      <c:layout>
        <c:manualLayout>
          <c:xMode val="edge"/>
          <c:yMode val="edge"/>
          <c:x val="0.0552777777777778"/>
          <c:y val="0.0659722222222222"/>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21666666666667"/>
          <c:y val="0.0474537037037037"/>
          <c:w val="0.907277777777778"/>
          <c:h val="0.731805555555556"/>
        </c:manualLayout>
      </c:layout>
      <c:scatterChart>
        <c:scatterStyle val="marker"/>
        <c:varyColors val="0"/>
        <c:ser>
          <c:idx val="0"/>
          <c:order val="0"/>
          <c:tx>
            <c:strRef>
              <c:f>[工作簿1]Sheet1!$B$1</c:f>
              <c:strCache>
                <c:ptCount val="1"/>
                <c:pt idx="0">
                  <c:v>Feature n</c:v>
                </c:pt>
              </c:strCache>
            </c:strRef>
          </c:tx>
          <c:spPr>
            <a:ln w="19050" cap="rnd">
              <a:noFill/>
              <a:round/>
            </a:ln>
            <a:effectLst/>
          </c:spPr>
          <c:marker>
            <c:symbol val="circle"/>
            <c:size val="5"/>
            <c:spPr>
              <a:solidFill>
                <a:schemeClr val="accent1"/>
              </a:solidFill>
              <a:ln w="9525">
                <a:solidFill>
                  <a:schemeClr val="accent1"/>
                </a:solidFill>
              </a:ln>
              <a:effectLst/>
            </c:spPr>
          </c:marker>
          <c:dLbls>
            <c:delete val="1"/>
          </c:dLbls>
          <c:xVal>
            <c:numRef>
              <c:f>[工作簿1]Sheet1!$A$2:$A$6</c:f>
              <c:numCache>
                <c:formatCode>General</c:formatCode>
                <c:ptCount val="5"/>
                <c:pt idx="0">
                  <c:v>1</c:v>
                </c:pt>
                <c:pt idx="1">
                  <c:v>2</c:v>
                </c:pt>
                <c:pt idx="2">
                  <c:v>3</c:v>
                </c:pt>
                <c:pt idx="3">
                  <c:v>4</c:v>
                </c:pt>
                <c:pt idx="4">
                  <c:v>5</c:v>
                </c:pt>
              </c:numCache>
            </c:numRef>
          </c:xVal>
          <c:yVal>
            <c:numRef>
              <c:f>[工作簿1]Sheet1!$B$2:$B$6</c:f>
              <c:numCache>
                <c:formatCode>General</c:formatCode>
                <c:ptCount val="5"/>
                <c:pt idx="0">
                  <c:v>6</c:v>
                </c:pt>
                <c:pt idx="1">
                  <c:v>7</c:v>
                </c:pt>
                <c:pt idx="2">
                  <c:v>8</c:v>
                </c:pt>
                <c:pt idx="3">
                  <c:v>9</c:v>
                </c:pt>
                <c:pt idx="4">
                  <c:v>5</c:v>
                </c:pt>
              </c:numCache>
            </c:numRef>
          </c:yVal>
          <c:smooth val="0"/>
        </c:ser>
        <c:dLbls>
          <c:showLegendKey val="0"/>
          <c:showVal val="0"/>
          <c:showCatName val="0"/>
          <c:showSerName val="0"/>
          <c:showPercent val="0"/>
          <c:showBubbleSize val="0"/>
        </c:dLbls>
        <c:axId val="724695706"/>
        <c:axId val="31921587"/>
      </c:scatterChart>
      <c:valAx>
        <c:axId val="72469570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1921587"/>
        <c:crosses val="autoZero"/>
        <c:crossBetween val="midCat"/>
      </c:valAx>
      <c:valAx>
        <c:axId val="319215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2469570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image" Target="../media/image16.png"/><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92.xml"/><Relationship Id="rId6" Type="http://schemas.openxmlformats.org/officeDocument/2006/relationships/oleObject" Target="../embeddings/oleObject4.bin"/><Relationship Id="rId5" Type="http://schemas.openxmlformats.org/officeDocument/2006/relationships/image" Target="../media/image2.wmf"/><Relationship Id="rId4" Type="http://schemas.openxmlformats.org/officeDocument/2006/relationships/oleObject" Target="../embeddings/oleObject3.bin"/><Relationship Id="rId3" Type="http://schemas.openxmlformats.org/officeDocument/2006/relationships/image" Target="../media/image17.png"/><Relationship Id="rId2" Type="http://schemas.openxmlformats.org/officeDocument/2006/relationships/tags" Target="../tags/tag91.xml"/><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9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image" Target="../media/image20.png"/><Relationship Id="rId1" Type="http://schemas.openxmlformats.org/officeDocument/2006/relationships/tags" Target="../tags/tag95.xml"/></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tags" Target="../tags/tag9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wmf"/><Relationship Id="rId2" Type="http://schemas.openxmlformats.org/officeDocument/2006/relationships/oleObject" Target="../embeddings/oleObject5.bin"/><Relationship Id="rId1" Type="http://schemas.openxmlformats.org/officeDocument/2006/relationships/tags" Target="../tags/tag9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25.png"/><Relationship Id="rId1" Type="http://schemas.openxmlformats.org/officeDocument/2006/relationships/tags" Target="../tags/tag99.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0.xml"/><Relationship Id="rId3" Type="http://schemas.openxmlformats.org/officeDocument/2006/relationships/image" Target="../media/image27.png"/><Relationship Id="rId2" Type="http://schemas.openxmlformats.org/officeDocument/2006/relationships/tags" Target="../tags/tag109.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3.xml"/><Relationship Id="rId4" Type="http://schemas.openxmlformats.org/officeDocument/2006/relationships/image" Target="../media/image28.png"/><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tags" Target="../tags/tag66.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tags" Target="../tags/tag115.xml"/><Relationship Id="rId6" Type="http://schemas.openxmlformats.org/officeDocument/2006/relationships/image" Target="../media/image30.wmf"/><Relationship Id="rId5" Type="http://schemas.openxmlformats.org/officeDocument/2006/relationships/oleObject" Target="../embeddings/oleObject7.bin"/><Relationship Id="rId4" Type="http://schemas.openxmlformats.org/officeDocument/2006/relationships/image" Target="../media/image29.wmf"/><Relationship Id="rId3" Type="http://schemas.openxmlformats.org/officeDocument/2006/relationships/oleObject" Target="../embeddings/oleObject6.bin"/><Relationship Id="rId2" Type="http://schemas.openxmlformats.org/officeDocument/2006/relationships/tags" Target="../tags/tag114.xml"/><Relationship Id="rId1" Type="http://schemas.openxmlformats.org/officeDocument/2006/relationships/chart" Target="../charts/char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0.xml"/><Relationship Id="rId2" Type="http://schemas.openxmlformats.org/officeDocument/2006/relationships/image" Target="../media/image31.png"/><Relationship Id="rId1" Type="http://schemas.openxmlformats.org/officeDocument/2006/relationships/tags" Target="../tags/tag119.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3.xml"/><Relationship Id="rId3" Type="http://schemas.openxmlformats.org/officeDocument/2006/relationships/image" Target="../media/image32.png"/><Relationship Id="rId2" Type="http://schemas.openxmlformats.org/officeDocument/2006/relationships/tags" Target="../tags/tag122.xml"/><Relationship Id="rId1" Type="http://schemas.openxmlformats.org/officeDocument/2006/relationships/tags" Target="../tags/tag121.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5.xml"/><Relationship Id="rId2" Type="http://schemas.openxmlformats.org/officeDocument/2006/relationships/image" Target="../media/image33.png"/><Relationship Id="rId1" Type="http://schemas.openxmlformats.org/officeDocument/2006/relationships/tags" Target="../tags/tag124.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30.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2.xml"/><Relationship Id="rId2" Type="http://schemas.openxmlformats.org/officeDocument/2006/relationships/image" Target="../media/image38.png"/><Relationship Id="rId1" Type="http://schemas.openxmlformats.org/officeDocument/2006/relationships/tags" Target="../tags/tag131.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chart" Target="../charts/chart3.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5.png"/><Relationship Id="rId2" Type="http://schemas.openxmlformats.org/officeDocument/2006/relationships/tags" Target="../tags/tag69.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0.xml"/><Relationship Id="rId3" Type="http://schemas.openxmlformats.org/officeDocument/2006/relationships/image" Target="../media/image39.png"/><Relationship Id="rId2" Type="http://schemas.openxmlformats.org/officeDocument/2006/relationships/tags" Target="../tags/tag139.xml"/><Relationship Id="rId1" Type="http://schemas.openxmlformats.org/officeDocument/2006/relationships/tags" Target="../tags/tag138.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2.xml"/><Relationship Id="rId2" Type="http://schemas.openxmlformats.org/officeDocument/2006/relationships/image" Target="../media/image40.png"/><Relationship Id="rId1" Type="http://schemas.openxmlformats.org/officeDocument/2006/relationships/tags" Target="../tags/tag141.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4.xml"/><Relationship Id="rId2" Type="http://schemas.openxmlformats.org/officeDocument/2006/relationships/image" Target="../media/image41.png"/><Relationship Id="rId1" Type="http://schemas.openxmlformats.org/officeDocument/2006/relationships/tags" Target="../tags/tag143.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image" Target="../media/image6.png"/><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image" Target="../media/image8.png"/><Relationship Id="rId3" Type="http://schemas.openxmlformats.org/officeDocument/2006/relationships/tags" Target="../tags/tag76.xml"/><Relationship Id="rId2" Type="http://schemas.openxmlformats.org/officeDocument/2006/relationships/image" Target="../media/image7.png"/><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9.png"/><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4.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83.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6.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99565" y="1263650"/>
            <a:ext cx="9799320" cy="4202430"/>
          </a:xfrm>
        </p:spPr>
        <p:txBody>
          <a:bodyPr>
            <a:normAutofit fontScale="90000"/>
          </a:bodyPr>
          <a:p>
            <a:pPr algn="l"/>
            <a:r>
              <a:rPr lang="en-US" altLang="zh-CN" sz="3555"/>
              <a:t>Decision Tree</a:t>
            </a:r>
            <a:br>
              <a:rPr lang="en-US" altLang="zh-CN" sz="3555"/>
            </a:br>
            <a:r>
              <a:rPr lang="en-US" altLang="zh-CN" sz="3555"/>
              <a:t>Random Forest</a:t>
            </a:r>
            <a:br>
              <a:rPr lang="en-US" altLang="zh-CN" sz="3555"/>
            </a:br>
            <a:r>
              <a:rPr lang="en-US" altLang="zh-CN" sz="3555">
                <a:sym typeface="+mn-ea"/>
              </a:rPr>
              <a:t>AdaBoost(adaptive Boosting)</a:t>
            </a:r>
            <a:br>
              <a:rPr lang="en-US" altLang="zh-CN" sz="3555"/>
            </a:br>
            <a:r>
              <a:rPr lang="en-US" altLang="zh-CN" sz="3555">
                <a:sym typeface="+mn-ea"/>
              </a:rPr>
              <a:t>Gaussian Naive Bayes</a:t>
            </a:r>
            <a:br>
              <a:rPr lang="en-US" altLang="zh-CN" sz="3555">
                <a:sym typeface="+mn-ea"/>
              </a:rPr>
            </a:br>
            <a:r>
              <a:rPr lang="en-US" altLang="zh-CN" sz="3555">
                <a:sym typeface="+mn-ea"/>
              </a:rPr>
              <a:t>KNN(K Nearest Neighbour)</a:t>
            </a:r>
            <a:br>
              <a:rPr lang="en-US" altLang="zh-CN" sz="3555">
                <a:sym typeface="+mn-ea"/>
              </a:rPr>
            </a:br>
            <a:r>
              <a:rPr lang="en-US" altLang="zh-CN" sz="3555">
                <a:sym typeface="+mn-ea"/>
              </a:rPr>
              <a:t>MLP(Multi-Layer Perceptron)</a:t>
            </a:r>
            <a:br>
              <a:rPr lang="en-US" altLang="zh-CN" sz="3555">
                <a:sym typeface="+mn-ea"/>
              </a:rPr>
            </a:br>
            <a:r>
              <a:rPr lang="en-US" altLang="zh-CN" sz="3550">
                <a:sym typeface="+mn-ea"/>
              </a:rPr>
              <a:t>QDA(Quadratic Discriminant Analysis)</a:t>
            </a:r>
            <a:br>
              <a:rPr lang="en-US" altLang="zh-CN" sz="3550">
                <a:sym typeface="+mn-ea"/>
              </a:rPr>
            </a:br>
            <a:endParaRPr lang="en-US" altLang="zh-CN" sz="3555">
              <a:sym typeface="+mn-ea"/>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pic>
        <p:nvPicPr>
          <p:cNvPr id="6" name="内容占位符 5"/>
          <p:cNvPicPr>
            <a:picLocks noChangeAspect="1"/>
          </p:cNvPicPr>
          <p:nvPr>
            <p:ph idx="1"/>
          </p:nvPr>
        </p:nvPicPr>
        <p:blipFill>
          <a:blip r:embed="rId2"/>
          <a:stretch>
            <a:fillRect/>
          </a:stretch>
        </p:blipFill>
        <p:spPr>
          <a:xfrm>
            <a:off x="6037580" y="2096135"/>
            <a:ext cx="5781675" cy="2762250"/>
          </a:xfrm>
          <a:prstGeom prst="rect">
            <a:avLst/>
          </a:prstGeom>
        </p:spPr>
      </p:pic>
      <p:graphicFrame>
        <p:nvGraphicFramePr>
          <p:cNvPr id="7" name="表格 6"/>
          <p:cNvGraphicFramePr/>
          <p:nvPr>
            <p:custDataLst>
              <p:tags r:id="rId3"/>
            </p:custDataLst>
          </p:nvPr>
        </p:nvGraphicFramePr>
        <p:xfrm>
          <a:off x="188595" y="1490345"/>
          <a:ext cx="5241290" cy="3973830"/>
        </p:xfrm>
        <a:graphic>
          <a:graphicData uri="http://schemas.openxmlformats.org/drawingml/2006/table">
            <a:tbl>
              <a:tblPr firstRow="1" bandRow="1">
                <a:tableStyleId>{5C22544A-7EE6-4342-B048-85BDC9FD1C3A}</a:tableStyleId>
              </a:tblPr>
              <a:tblGrid>
                <a:gridCol w="1274445"/>
                <a:gridCol w="566420"/>
                <a:gridCol w="1303655"/>
                <a:gridCol w="1048385"/>
                <a:gridCol w="104838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c>
                  <a:txBody>
                    <a:bodyPr/>
                    <a:p>
                      <a:pPr algn="ctr">
                        <a:buNone/>
                      </a:pPr>
                      <a:r>
                        <a:rPr lang="en-US" altLang="zh-CN" sz="1600">
                          <a:solidFill>
                            <a:srgbClr val="FF0000"/>
                          </a:solidFill>
                        </a:rPr>
                        <a:t>WEIGHT</a:t>
                      </a:r>
                      <a:endParaRPr lang="en-US" altLang="zh-CN" sz="1600">
                        <a:solidFill>
                          <a:srgbClr val="FF0000"/>
                        </a:solidFill>
                      </a:endParaRPr>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bl>
          </a:graphicData>
        </a:graphic>
      </p:graphicFrame>
      <p:sp>
        <p:nvSpPr>
          <p:cNvPr id="8" name="矩形 7"/>
          <p:cNvSpPr/>
          <p:nvPr/>
        </p:nvSpPr>
        <p:spPr>
          <a:xfrm>
            <a:off x="10383520" y="3670935"/>
            <a:ext cx="433070" cy="79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0311130" y="3885565"/>
            <a:ext cx="714375" cy="368300"/>
          </a:xfrm>
          <a:prstGeom prst="rect">
            <a:avLst/>
          </a:prstGeom>
          <a:noFill/>
        </p:spPr>
        <p:txBody>
          <a:bodyPr wrap="square" rtlCol="0">
            <a:spAutoFit/>
          </a:bodyPr>
          <a:p>
            <a:r>
              <a:rPr lang="en-US" altLang="zh-CN"/>
              <a:t>1/5</a:t>
            </a:r>
            <a:endParaRPr lang="en-US" altLang="zh-CN"/>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graphicFrame>
        <p:nvGraphicFramePr>
          <p:cNvPr id="4" name="内容占位符 3"/>
          <p:cNvGraphicFramePr/>
          <p:nvPr>
            <p:ph idx="1"/>
            <p:custDataLst>
              <p:tags r:id="rId2"/>
            </p:custDataLst>
          </p:nvPr>
        </p:nvGraphicFramePr>
        <p:xfrm>
          <a:off x="608330" y="1490345"/>
          <a:ext cx="5147310" cy="4246880"/>
        </p:xfrm>
        <a:graphic>
          <a:graphicData uri="http://schemas.openxmlformats.org/drawingml/2006/table">
            <a:tbl>
              <a:tblPr firstRow="1" bandRow="1">
                <a:tableStyleId>{5C22544A-7EE6-4342-B048-85BDC9FD1C3A}</a:tableStyleId>
              </a:tblPr>
              <a:tblGrid>
                <a:gridCol w="1251585"/>
                <a:gridCol w="555625"/>
                <a:gridCol w="1280795"/>
                <a:gridCol w="1029970"/>
                <a:gridCol w="1029335"/>
              </a:tblGrid>
              <a:tr h="1329690">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c>
                  <a:txBody>
                    <a:bodyPr/>
                    <a:p>
                      <a:pPr algn="ctr">
                        <a:buNone/>
                      </a:pPr>
                      <a:r>
                        <a:rPr lang="en-US" altLang="zh-CN" sz="1600">
                          <a:solidFill>
                            <a:srgbClr val="FF0000"/>
                          </a:solidFill>
                        </a:rPr>
                        <a:t>WEIGHT(TOTAL ERROR)</a:t>
                      </a:r>
                      <a:endParaRPr lang="en-US" altLang="zh-CN" sz="1600">
                        <a:solidFill>
                          <a:srgbClr val="FF0000"/>
                        </a:solidFill>
                      </a:endParaRPr>
                    </a:p>
                  </a:txBody>
                  <a:tcPr/>
                </a:tc>
              </a:tr>
              <a:tr h="5854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8229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82930">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8356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82930">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bl>
          </a:graphicData>
        </a:graphic>
      </p:graphicFrame>
      <p:sp>
        <p:nvSpPr>
          <p:cNvPr id="5" name="矩形 4"/>
          <p:cNvSpPr/>
          <p:nvPr/>
        </p:nvSpPr>
        <p:spPr>
          <a:xfrm>
            <a:off x="519430" y="1370965"/>
            <a:ext cx="1453515" cy="4485640"/>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3"/>
          <a:stretch>
            <a:fillRect/>
          </a:stretch>
        </p:blipFill>
        <p:spPr>
          <a:xfrm>
            <a:off x="6348095" y="1490345"/>
            <a:ext cx="5410200" cy="2819400"/>
          </a:xfrm>
          <a:prstGeom prst="rect">
            <a:avLst/>
          </a:prstGeom>
        </p:spPr>
      </p:pic>
      <p:sp>
        <p:nvSpPr>
          <p:cNvPr id="11" name="文本框 10"/>
          <p:cNvSpPr txBox="1"/>
          <p:nvPr/>
        </p:nvSpPr>
        <p:spPr>
          <a:xfrm>
            <a:off x="3928110" y="5856605"/>
            <a:ext cx="7733030" cy="368300"/>
          </a:xfrm>
          <a:prstGeom prst="rect">
            <a:avLst/>
          </a:prstGeom>
          <a:noFill/>
        </p:spPr>
        <p:txBody>
          <a:bodyPr wrap="none" rtlCol="0" anchor="t">
            <a:spAutoFit/>
          </a:bodyPr>
          <a:p>
            <a:r>
              <a:rPr lang="en-US" altLang="zh-CN">
                <a:sym typeface="+mn-ea"/>
              </a:rPr>
              <a:t>Gini impurity = 1 - (the probability of correct)   - </a:t>
            </a:r>
            <a:r>
              <a:rPr lang="en-US" altLang="zh-CN">
                <a:sym typeface="+mn-ea"/>
              </a:rPr>
              <a:t>(the probability of incorrect)  </a:t>
            </a:r>
            <a:endParaRPr lang="en-US" altLang="zh-CN"/>
          </a:p>
        </p:txBody>
      </p:sp>
      <p:graphicFrame>
        <p:nvGraphicFramePr>
          <p:cNvPr id="17" name="对象 16"/>
          <p:cNvGraphicFramePr/>
          <p:nvPr/>
        </p:nvGraphicFramePr>
        <p:xfrm>
          <a:off x="8512175" y="5737225"/>
          <a:ext cx="299720" cy="369570"/>
        </p:xfrm>
        <a:graphic>
          <a:graphicData uri="http://schemas.openxmlformats.org/presentationml/2006/ole">
            <mc:AlternateContent xmlns:mc="http://schemas.openxmlformats.org/markup-compatibility/2006">
              <mc:Choice xmlns:v="urn:schemas-microsoft-com:vml" Requires="v">
                <p:oleObj spid="_x0000_s18" name="" r:id="rId4" imgW="101600" imgH="190500" progId="Equation.KSEE3">
                  <p:embed/>
                </p:oleObj>
              </mc:Choice>
              <mc:Fallback>
                <p:oleObj name="" r:id="rId4" imgW="101600" imgH="190500" progId="Equation.KSEE3">
                  <p:embed/>
                  <p:pic>
                    <p:nvPicPr>
                      <p:cNvPr id="0" name="图片 13"/>
                      <p:cNvPicPr/>
                      <p:nvPr/>
                    </p:nvPicPr>
                    <p:blipFill>
                      <a:blip r:embed="rId5"/>
                      <a:stretch>
                        <a:fillRect/>
                      </a:stretch>
                    </p:blipFill>
                    <p:spPr>
                      <a:xfrm>
                        <a:off x="8512175" y="5737225"/>
                        <a:ext cx="299720" cy="369570"/>
                      </a:xfrm>
                      <a:prstGeom prst="rect">
                        <a:avLst/>
                      </a:prstGeom>
                    </p:spPr>
                  </p:pic>
                </p:oleObj>
              </mc:Fallback>
            </mc:AlternateContent>
          </a:graphicData>
        </a:graphic>
      </p:graphicFrame>
      <p:graphicFrame>
        <p:nvGraphicFramePr>
          <p:cNvPr id="12" name="对象 11"/>
          <p:cNvGraphicFramePr/>
          <p:nvPr/>
        </p:nvGraphicFramePr>
        <p:xfrm>
          <a:off x="11577320" y="5737225"/>
          <a:ext cx="299720" cy="369570"/>
        </p:xfrm>
        <a:graphic>
          <a:graphicData uri="http://schemas.openxmlformats.org/presentationml/2006/ole">
            <mc:AlternateContent xmlns:mc="http://schemas.openxmlformats.org/markup-compatibility/2006">
              <mc:Choice xmlns:v="urn:schemas-microsoft-com:vml" Requires="v">
                <p:oleObj spid="_x0000_s13" name="" r:id="rId6" imgW="101600" imgH="190500" progId="Equation.KSEE3">
                  <p:embed/>
                </p:oleObj>
              </mc:Choice>
              <mc:Fallback>
                <p:oleObj name="" r:id="rId6" imgW="101600" imgH="190500" progId="Equation.KSEE3">
                  <p:embed/>
                  <p:pic>
                    <p:nvPicPr>
                      <p:cNvPr id="0" name="图片 13"/>
                      <p:cNvPicPr/>
                      <p:nvPr/>
                    </p:nvPicPr>
                    <p:blipFill>
                      <a:blip r:embed="rId5"/>
                      <a:stretch>
                        <a:fillRect/>
                      </a:stretch>
                    </p:blipFill>
                    <p:spPr>
                      <a:xfrm>
                        <a:off x="11577320" y="5737225"/>
                        <a:ext cx="299720" cy="369570"/>
                      </a:xfrm>
                      <a:prstGeom prst="rect">
                        <a:avLst/>
                      </a:prstGeom>
                    </p:spPr>
                  </p:pic>
                </p:oleObj>
              </mc:Fallback>
            </mc:AlternateContent>
          </a:graphicData>
        </a:graphic>
      </p:graphicFrame>
      <p:sp>
        <p:nvSpPr>
          <p:cNvPr id="14" name="文本框 13"/>
          <p:cNvSpPr txBox="1"/>
          <p:nvPr/>
        </p:nvSpPr>
        <p:spPr>
          <a:xfrm>
            <a:off x="7203440" y="4002405"/>
            <a:ext cx="1308735" cy="368300"/>
          </a:xfrm>
          <a:prstGeom prst="rect">
            <a:avLst/>
          </a:prstGeom>
          <a:noFill/>
        </p:spPr>
        <p:txBody>
          <a:bodyPr wrap="square" rtlCol="0">
            <a:spAutoFit/>
          </a:bodyPr>
          <a:p>
            <a:r>
              <a:rPr lang="en-US" altLang="zh-CN"/>
              <a:t>Gini = 0</a:t>
            </a:r>
            <a:endParaRPr lang="en-US" altLang="zh-CN"/>
          </a:p>
        </p:txBody>
      </p:sp>
      <p:sp>
        <p:nvSpPr>
          <p:cNvPr id="15" name="文本框 14"/>
          <p:cNvSpPr txBox="1"/>
          <p:nvPr/>
        </p:nvSpPr>
        <p:spPr>
          <a:xfrm>
            <a:off x="9528810" y="4002405"/>
            <a:ext cx="1595120" cy="368300"/>
          </a:xfrm>
          <a:prstGeom prst="rect">
            <a:avLst/>
          </a:prstGeom>
          <a:noFill/>
        </p:spPr>
        <p:txBody>
          <a:bodyPr wrap="square" rtlCol="0">
            <a:spAutoFit/>
          </a:bodyPr>
          <a:p>
            <a:r>
              <a:rPr lang="en-US" altLang="zh-CN"/>
              <a:t>Gini = 0.444</a:t>
            </a:r>
            <a:endParaRPr lang="en-US" altLang="zh-CN"/>
          </a:p>
        </p:txBody>
      </p:sp>
      <p:sp>
        <p:nvSpPr>
          <p:cNvPr id="16" name="文本框 15"/>
          <p:cNvSpPr txBox="1"/>
          <p:nvPr/>
        </p:nvSpPr>
        <p:spPr>
          <a:xfrm>
            <a:off x="4747260" y="6212840"/>
            <a:ext cx="6436995" cy="645160"/>
          </a:xfrm>
          <a:prstGeom prst="rect">
            <a:avLst/>
          </a:prstGeom>
          <a:noFill/>
        </p:spPr>
        <p:txBody>
          <a:bodyPr wrap="square" rtlCol="0">
            <a:spAutoFit/>
          </a:bodyPr>
          <a:p>
            <a:r>
              <a:rPr lang="en-US" altLang="zh-CN"/>
              <a:t>Total Gini(Feature1)  = 2/(4+1) * 0 + 3/(1+4) * 0.444 = 0.333  </a:t>
            </a:r>
            <a:endParaRPr lang="en-US" altLang="zh-CN"/>
          </a:p>
          <a:p>
            <a:pPr algn="ctr"/>
            <a:r>
              <a:rPr lang="en-US" altLang="zh-CN"/>
              <a:t>...</a:t>
            </a:r>
            <a:endParaRPr lang="en-US" altLang="zh-CN"/>
          </a:p>
        </p:txBody>
      </p:sp>
      <p:sp>
        <p:nvSpPr>
          <p:cNvPr id="19" name="椭圆 18"/>
          <p:cNvSpPr/>
          <p:nvPr/>
        </p:nvSpPr>
        <p:spPr>
          <a:xfrm>
            <a:off x="10206355" y="3279775"/>
            <a:ext cx="748030" cy="72199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374650" y="3395980"/>
            <a:ext cx="5588000" cy="57848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pic>
        <p:nvPicPr>
          <p:cNvPr id="4" name="内容占位符 3"/>
          <p:cNvPicPr>
            <a:picLocks noChangeAspect="1"/>
          </p:cNvPicPr>
          <p:nvPr>
            <p:ph idx="1"/>
          </p:nvPr>
        </p:nvPicPr>
        <p:blipFill>
          <a:blip r:embed="rId2"/>
          <a:stretch>
            <a:fillRect/>
          </a:stretch>
        </p:blipFill>
        <p:spPr>
          <a:xfrm>
            <a:off x="500380" y="1313815"/>
            <a:ext cx="6181725" cy="3448050"/>
          </a:xfrm>
          <a:prstGeom prst="rect">
            <a:avLst/>
          </a:prstGeom>
        </p:spPr>
      </p:pic>
      <p:sp>
        <p:nvSpPr>
          <p:cNvPr id="6" name="文本框 5"/>
          <p:cNvSpPr txBox="1"/>
          <p:nvPr/>
        </p:nvSpPr>
        <p:spPr>
          <a:xfrm>
            <a:off x="899795" y="4995545"/>
            <a:ext cx="6689725" cy="922020"/>
          </a:xfrm>
          <a:prstGeom prst="rect">
            <a:avLst/>
          </a:prstGeom>
          <a:noFill/>
        </p:spPr>
        <p:txBody>
          <a:bodyPr wrap="square" rtlCol="0">
            <a:spAutoFit/>
          </a:bodyPr>
          <a:p>
            <a:r>
              <a:rPr lang="en-US" altLang="zh-CN"/>
              <a:t>Amount of Say(Feature1) = 1/2 * log[(1-1/5)/(1/5)] = 0.693</a:t>
            </a:r>
            <a:endParaRPr lang="en-US" altLang="zh-CN"/>
          </a:p>
          <a:p>
            <a:pPr algn="ctr"/>
            <a:r>
              <a:rPr lang="en-US" altLang="zh-CN"/>
              <a:t>...</a:t>
            </a:r>
            <a:endParaRPr lang="en-US" altLang="zh-CN"/>
          </a:p>
          <a:p>
            <a:pPr algn="l"/>
            <a:r>
              <a:rPr lang="en-US" altLang="zh-CN">
                <a:sym typeface="+mn-ea"/>
              </a:rPr>
              <a:t>Amount of Say(Feature n) = 1/2 * log[(1-Total Error/Total Error]</a:t>
            </a:r>
            <a:endParaRPr lang="en-US" altLang="zh-CN"/>
          </a:p>
        </p:txBody>
      </p:sp>
      <p:pic>
        <p:nvPicPr>
          <p:cNvPr id="7" name="图片 6"/>
          <p:cNvPicPr>
            <a:picLocks noChangeAspect="1"/>
          </p:cNvPicPr>
          <p:nvPr/>
        </p:nvPicPr>
        <p:blipFill>
          <a:blip r:embed="rId3"/>
          <a:stretch>
            <a:fillRect/>
          </a:stretch>
        </p:blipFill>
        <p:spPr>
          <a:xfrm>
            <a:off x="8110220" y="4823460"/>
            <a:ext cx="2914650" cy="1266825"/>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11575" y="435680"/>
            <a:ext cx="10969200" cy="705600"/>
          </a:xfrm>
        </p:spPr>
        <p:txBody>
          <a:bodyPr>
            <a:normAutofit fontScale="90000"/>
          </a:bodyPr>
          <a:lstStyle/>
          <a:p>
            <a:r>
              <a:rPr lang="en-US" altLang="zh-CN">
                <a:sym typeface="+mn-ea"/>
              </a:rPr>
              <a:t>AdaBoost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730250" y="1438275"/>
            <a:ext cx="4014470" cy="4759325"/>
          </a:xfrm>
          <a:prstGeom prst="rect">
            <a:avLst/>
          </a:prstGeom>
        </p:spPr>
      </p:pic>
      <p:sp>
        <p:nvSpPr>
          <p:cNvPr id="6" name="文本框 5"/>
          <p:cNvSpPr txBox="1"/>
          <p:nvPr/>
        </p:nvSpPr>
        <p:spPr>
          <a:xfrm>
            <a:off x="6431280" y="2967990"/>
            <a:ext cx="3517265" cy="922020"/>
          </a:xfrm>
          <a:prstGeom prst="rect">
            <a:avLst/>
          </a:prstGeom>
          <a:noFill/>
        </p:spPr>
        <p:txBody>
          <a:bodyPr wrap="square" rtlCol="0">
            <a:spAutoFit/>
          </a:bodyPr>
          <a:p>
            <a:r>
              <a:rPr lang="en-US" altLang="zh-CN"/>
              <a:t>The Blue Line tells the Amount of Say for Total Error values between 0 and 1.</a:t>
            </a:r>
            <a:endParaRPr lang="en-US" altLang="zh-CN"/>
          </a:p>
        </p:txBody>
      </p:sp>
      <p:sp>
        <p:nvSpPr>
          <p:cNvPr id="7" name="左箭头 6"/>
          <p:cNvSpPr/>
          <p:nvPr/>
        </p:nvSpPr>
        <p:spPr>
          <a:xfrm>
            <a:off x="2855595" y="3275330"/>
            <a:ext cx="3191510" cy="3067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1292860" y="3740150"/>
            <a:ext cx="1485900" cy="0"/>
          </a:xfrm>
          <a:prstGeom prst="line">
            <a:avLst/>
          </a:prstGeom>
          <a:ln w="12700" cmpd="sng">
            <a:solidFill>
              <a:schemeClr val="accent1">
                <a:shade val="50000"/>
              </a:schemeClr>
            </a:solidFill>
            <a:prstDash val="sysDash"/>
          </a:ln>
        </p:spPr>
        <p:style>
          <a:lnRef idx="1">
            <a:schemeClr val="accent6"/>
          </a:lnRef>
          <a:fillRef idx="0">
            <a:schemeClr val="accent6"/>
          </a:fillRef>
          <a:effectRef idx="0">
            <a:schemeClr val="accent6"/>
          </a:effectRef>
          <a:fontRef idx="minor">
            <a:schemeClr val="tx1"/>
          </a:fontRef>
        </p:style>
      </p:cxnSp>
      <p:cxnSp>
        <p:nvCxnSpPr>
          <p:cNvPr id="9" name="直接连接符 8"/>
          <p:cNvCxnSpPr/>
          <p:nvPr/>
        </p:nvCxnSpPr>
        <p:spPr>
          <a:xfrm flipH="1">
            <a:off x="2778760" y="3740150"/>
            <a:ext cx="9525" cy="2098675"/>
          </a:xfrm>
          <a:prstGeom prst="line">
            <a:avLst/>
          </a:prstGeom>
          <a:ln w="12700"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44720" y="5829300"/>
            <a:ext cx="3089275" cy="368300"/>
          </a:xfrm>
          <a:prstGeom prst="rect">
            <a:avLst/>
          </a:prstGeom>
          <a:noFill/>
        </p:spPr>
        <p:txBody>
          <a:bodyPr wrap="square" rtlCol="0">
            <a:spAutoFit/>
          </a:bodyPr>
          <a:p>
            <a:r>
              <a:rPr lang="en-US" altLang="zh-CN"/>
              <a:t>(Weight) total Error</a:t>
            </a:r>
            <a:endParaRPr lang="en-US" altLang="zh-CN"/>
          </a:p>
        </p:txBody>
      </p:sp>
      <p:sp>
        <p:nvSpPr>
          <p:cNvPr id="11" name="文本框 10"/>
          <p:cNvSpPr txBox="1"/>
          <p:nvPr/>
        </p:nvSpPr>
        <p:spPr>
          <a:xfrm>
            <a:off x="611505" y="1141095"/>
            <a:ext cx="1707515" cy="368300"/>
          </a:xfrm>
          <a:prstGeom prst="rect">
            <a:avLst/>
          </a:prstGeom>
          <a:noFill/>
        </p:spPr>
        <p:txBody>
          <a:bodyPr wrap="square" rtlCol="0">
            <a:spAutoFit/>
          </a:bodyPr>
          <a:p>
            <a:r>
              <a:rPr lang="en-US" altLang="zh-CN"/>
              <a:t>Amount of Say</a:t>
            </a:r>
            <a:endParaRPr lang="en-US" altLang="zh-CN"/>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457905" y="158820"/>
            <a:ext cx="10969200" cy="705600"/>
          </a:xfrm>
        </p:spPr>
        <p:txBody>
          <a:bodyPr/>
          <a:lstStyle/>
          <a:p>
            <a:r>
              <a:rPr lang="en-US" altLang="zh-CN">
                <a:sym typeface="+mn-ea"/>
              </a:rPr>
              <a:t>AdaBoost</a:t>
            </a:r>
            <a:endParaRPr lang="zh-CN" altLang="en-US"/>
          </a:p>
        </p:txBody>
      </p:sp>
      <p:sp>
        <p:nvSpPr>
          <p:cNvPr id="2" name="内容占位符 1"/>
          <p:cNvSpPr/>
          <p:nvPr>
            <p:ph idx="1"/>
          </p:nvPr>
        </p:nvSpPr>
        <p:spPr/>
        <p:txBody>
          <a:bodyPr/>
          <a:p>
            <a:pPr marL="0" indent="0">
              <a:buNone/>
            </a:pPr>
            <a:r>
              <a:rPr lang="en-US" altLang="zh-CN">
                <a:sym typeface="+mn-ea"/>
              </a:rPr>
              <a:t>Increasing the weight of bad sample:</a:t>
            </a:r>
            <a:endParaRPr lang="en-US" altLang="zh-CN">
              <a:sym typeface="+mn-ea"/>
            </a:endParaRPr>
          </a:p>
          <a:p>
            <a:pPr marL="0" indent="0">
              <a:buNone/>
            </a:pPr>
            <a:r>
              <a:rPr lang="en-US" altLang="zh-CN">
                <a:sym typeface="+mn-ea"/>
              </a:rPr>
              <a:t>New Sample Weight = </a:t>
            </a:r>
            <a:r>
              <a:rPr lang="en-US" altLang="zh-CN"/>
              <a:t>old sample weight * </a:t>
            </a:r>
            <a:endParaRPr lang="en-US" altLang="zh-CN"/>
          </a:p>
          <a:p>
            <a:pPr marL="0" indent="0">
              <a:buNone/>
            </a:pPr>
            <a:endParaRPr lang="en-US" altLang="zh-CN"/>
          </a:p>
          <a:p>
            <a:pPr marL="0" indent="0">
              <a:buNone/>
            </a:pPr>
            <a:r>
              <a:rPr lang="en-US" altLang="zh-CN"/>
              <a:t>Decreasing the weight of good sample:</a:t>
            </a:r>
            <a:endParaRPr lang="en-US" altLang="zh-CN"/>
          </a:p>
          <a:p>
            <a:pPr marL="0" indent="0">
              <a:buNone/>
            </a:pPr>
            <a:endParaRPr lang="en-US" altLang="zh-CN"/>
          </a:p>
          <a:p>
            <a:pPr marL="0" indent="0">
              <a:buNone/>
            </a:pPr>
            <a:endParaRPr lang="en-US" altLang="zh-CN"/>
          </a:p>
        </p:txBody>
      </p:sp>
      <p:graphicFrame>
        <p:nvGraphicFramePr>
          <p:cNvPr id="5" name="对象 4"/>
          <p:cNvGraphicFramePr/>
          <p:nvPr/>
        </p:nvGraphicFramePr>
        <p:xfrm>
          <a:off x="5758180" y="1773555"/>
          <a:ext cx="1924685" cy="701675"/>
        </p:xfrm>
        <a:graphic>
          <a:graphicData uri="http://schemas.openxmlformats.org/presentationml/2006/ole">
            <mc:AlternateContent xmlns:mc="http://schemas.openxmlformats.org/markup-compatibility/2006">
              <mc:Choice xmlns:v="urn:schemas-microsoft-com:vml" Requires="v">
                <p:oleObj spid="_x0000_s6" name="" r:id="rId2" imgW="2373630" imgH="754380" progId="Equation.KSEE3">
                  <p:embed/>
                </p:oleObj>
              </mc:Choice>
              <mc:Fallback>
                <p:oleObj name="" r:id="rId2" imgW="2373630" imgH="754380" progId="Equation.KSEE3">
                  <p:embed/>
                  <p:pic>
                    <p:nvPicPr>
                      <p:cNvPr id="0" name="图片 5"/>
                      <p:cNvPicPr/>
                      <p:nvPr/>
                    </p:nvPicPr>
                    <p:blipFill>
                      <a:blip r:embed="rId3"/>
                      <a:stretch>
                        <a:fillRect/>
                      </a:stretch>
                    </p:blipFill>
                    <p:spPr>
                      <a:xfrm>
                        <a:off x="5758180" y="1773555"/>
                        <a:ext cx="1924685" cy="701675"/>
                      </a:xfrm>
                      <a:prstGeom prst="rect">
                        <a:avLst/>
                      </a:prstGeom>
                    </p:spPr>
                  </p:pic>
                </p:oleObj>
              </mc:Fallback>
            </mc:AlternateContent>
          </a:graphicData>
        </a:graphic>
      </p:graphicFrame>
      <p:pic>
        <p:nvPicPr>
          <p:cNvPr id="7" name="图片 6"/>
          <p:cNvPicPr>
            <a:picLocks noChangeAspect="1"/>
          </p:cNvPicPr>
          <p:nvPr/>
        </p:nvPicPr>
        <p:blipFill>
          <a:blip r:embed="rId4"/>
          <a:stretch>
            <a:fillRect/>
          </a:stretch>
        </p:blipFill>
        <p:spPr>
          <a:xfrm>
            <a:off x="709930" y="3599815"/>
            <a:ext cx="6819900" cy="1076325"/>
          </a:xfrm>
          <a:prstGeom prst="rect">
            <a:avLst/>
          </a:prstGeom>
        </p:spPr>
      </p:pic>
      <p:pic>
        <p:nvPicPr>
          <p:cNvPr id="8" name="图片 7"/>
          <p:cNvPicPr>
            <a:picLocks noChangeAspect="1"/>
          </p:cNvPicPr>
          <p:nvPr/>
        </p:nvPicPr>
        <p:blipFill>
          <a:blip r:embed="rId5"/>
          <a:stretch>
            <a:fillRect/>
          </a:stretch>
        </p:blipFill>
        <p:spPr>
          <a:xfrm>
            <a:off x="7800340" y="270510"/>
            <a:ext cx="4259580" cy="2747645"/>
          </a:xfrm>
          <a:prstGeom prst="rect">
            <a:avLst/>
          </a:prstGeom>
        </p:spPr>
      </p:pic>
      <p:pic>
        <p:nvPicPr>
          <p:cNvPr id="9" name="图片 8"/>
          <p:cNvPicPr>
            <a:picLocks noChangeAspect="1"/>
          </p:cNvPicPr>
          <p:nvPr/>
        </p:nvPicPr>
        <p:blipFill>
          <a:blip r:embed="rId6"/>
          <a:stretch>
            <a:fillRect/>
          </a:stretch>
        </p:blipFill>
        <p:spPr>
          <a:xfrm>
            <a:off x="7800975" y="3354705"/>
            <a:ext cx="4258945" cy="2735580"/>
          </a:xfrm>
          <a:prstGeom prst="rect">
            <a:avLst/>
          </a:prstGeom>
        </p:spPr>
      </p:pic>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AdaBoost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2529205" y="1927860"/>
            <a:ext cx="6972300" cy="3590925"/>
          </a:xfrm>
          <a:prstGeom prst="rect">
            <a:avLst/>
          </a:prstGeom>
        </p:spPr>
      </p:pic>
      <p:sp>
        <p:nvSpPr>
          <p:cNvPr id="6" name="文本框 5"/>
          <p:cNvSpPr txBox="1"/>
          <p:nvPr/>
        </p:nvSpPr>
        <p:spPr>
          <a:xfrm>
            <a:off x="3717925" y="3538855"/>
            <a:ext cx="2607310" cy="368300"/>
          </a:xfrm>
          <a:prstGeom prst="rect">
            <a:avLst/>
          </a:prstGeom>
          <a:noFill/>
        </p:spPr>
        <p:txBody>
          <a:bodyPr wrap="square" rtlCol="0">
            <a:spAutoFit/>
          </a:bodyPr>
          <a:p>
            <a:pPr algn="ctr"/>
            <a:r>
              <a:rPr lang="en-US" altLang="zh-CN"/>
              <a:t>......</a:t>
            </a:r>
            <a:endParaRPr lang="en-US" altLang="zh-CN"/>
          </a:p>
        </p:txBody>
      </p:sp>
      <p:sp>
        <p:nvSpPr>
          <p:cNvPr id="7" name="文本框 6"/>
          <p:cNvSpPr txBox="1"/>
          <p:nvPr/>
        </p:nvSpPr>
        <p:spPr>
          <a:xfrm>
            <a:off x="6459855" y="3011805"/>
            <a:ext cx="527685" cy="119888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a:p>
            <a:endParaRPr lang="en-US" altLang="zh-CN"/>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Gaussian Naive Bayes</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t>1.The algorithm is used to adjust the value of feature, and its numerical distribution is fitted to the normal distribution.(The normal distribution curve is determined by the mean value and standard deviation of feature);</a:t>
            </a:r>
            <a:endParaRPr lang="en-US" altLang="zh-CN" dirty="0"/>
          </a:p>
          <a:p>
            <a:pPr marL="0" indent="0">
              <a:buNone/>
            </a:pPr>
            <a:r>
              <a:rPr lang="en-US" altLang="zh-CN" dirty="0"/>
              <a:t>2.In the test set, reference tag values make independent assumptions.The probability of independent events is calculated according to the following formula. The large probability value is the output.</a:t>
            </a:r>
            <a:endParaRPr lang="en-US" altLang="zh-CN"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Gaussian Naive Bayes</a:t>
            </a:r>
            <a:endParaRPr lang="zh-CN" altLang="en-US"/>
          </a:p>
        </p:txBody>
      </p:sp>
      <p:graphicFrame>
        <p:nvGraphicFramePr>
          <p:cNvPr id="6" name="内容占位符 5"/>
          <p:cNvGraphicFramePr/>
          <p:nvPr>
            <p:ph idx="1"/>
            <p:custDataLst>
              <p:tags r:id="rId2"/>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7" name="表格 6"/>
          <p:cNvGraphicFramePr/>
          <p:nvPr>
            <p:custDataLst>
              <p:tags r:id="rId3"/>
            </p:custDataLst>
          </p:nvPr>
        </p:nvGraphicFramePr>
        <p:xfrm>
          <a:off x="6376035" y="1313815"/>
          <a:ext cx="5340985" cy="1143000"/>
        </p:xfrm>
        <a:graphic>
          <a:graphicData uri="http://schemas.openxmlformats.org/drawingml/2006/table">
            <a:tbl>
              <a:tblPr firstRow="1" bandRow="1">
                <a:tableStyleId>{5C22544A-7EE6-4342-B048-85BDC9FD1C3A}</a:tableStyleId>
              </a:tblPr>
              <a:tblGrid>
                <a:gridCol w="1257300"/>
                <a:gridCol w="1196975"/>
                <a:gridCol w="1443355"/>
                <a:gridCol w="1443355"/>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381000">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bl>
          </a:graphicData>
        </a:graphic>
      </p:graphicFrame>
      <p:graphicFrame>
        <p:nvGraphicFramePr>
          <p:cNvPr id="8" name="表格 7"/>
          <p:cNvGraphicFramePr/>
          <p:nvPr>
            <p:custDataLst>
              <p:tags r:id="rId4"/>
            </p:custDataLst>
          </p:nvPr>
        </p:nvGraphicFramePr>
        <p:xfrm>
          <a:off x="6348730" y="3940175"/>
          <a:ext cx="5368290" cy="1524000"/>
        </p:xfrm>
        <a:graphic>
          <a:graphicData uri="http://schemas.openxmlformats.org/drawingml/2006/table">
            <a:tbl>
              <a:tblPr firstRow="1" bandRow="1">
                <a:tableStyleId>{5C22544A-7EE6-4342-B048-85BDC9FD1C3A}</a:tableStyleId>
              </a:tblPr>
              <a:tblGrid>
                <a:gridCol w="1314450"/>
                <a:gridCol w="1314450"/>
                <a:gridCol w="1314450"/>
                <a:gridCol w="1424940"/>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10" name="文本框 9"/>
          <p:cNvSpPr txBox="1"/>
          <p:nvPr/>
        </p:nvSpPr>
        <p:spPr>
          <a:xfrm>
            <a:off x="5255260" y="3244850"/>
            <a:ext cx="454025" cy="368300"/>
          </a:xfrm>
          <a:prstGeom prst="rect">
            <a:avLst/>
          </a:prstGeom>
          <a:noFill/>
        </p:spPr>
        <p:txBody>
          <a:bodyPr wrap="square" rtlCol="0" anchor="t">
            <a:spAutoFit/>
          </a:bodyPr>
          <a:p>
            <a:r>
              <a:rPr lang="zh-CN" altLang="en-US" b="1">
                <a:latin typeface="Arial" panose="020B0604020202020204" pitchFamily="34" charset="0"/>
                <a:cs typeface="Arial" panose="020B0604020202020204" pitchFamily="34" charset="0"/>
              </a:rPr>
              <a:t>→</a:t>
            </a:r>
            <a:endParaRPr lang="zh-CN" altLang="en-US" b="1">
              <a:latin typeface="Arial" panose="020B0604020202020204" pitchFamily="34" charset="0"/>
              <a:cs typeface="Arial" panose="020B0604020202020204" pitchFamily="34" charset="0"/>
            </a:endParaRPr>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66065" y="4321175"/>
            <a:ext cx="6172200" cy="1600200"/>
          </a:xfrm>
          <a:prstGeom prst="rect">
            <a:avLst/>
          </a:prstGeom>
        </p:spPr>
      </p:pic>
      <p:sp>
        <p:nvSpPr>
          <p:cNvPr id="3" name="标题 2"/>
          <p:cNvSpPr>
            <a:spLocks noGrp="1"/>
          </p:cNvSpPr>
          <p:nvPr>
            <p:ph type="title"/>
            <p:custDataLst>
              <p:tags r:id="rId2"/>
            </p:custDataLst>
          </p:nvPr>
        </p:nvSpPr>
        <p:spPr>
          <a:xfrm>
            <a:off x="608330" y="608330"/>
            <a:ext cx="10968990" cy="569595"/>
          </a:xfrm>
        </p:spPr>
        <p:txBody>
          <a:bodyPr>
            <a:normAutofit fontScale="90000"/>
          </a:bodyPr>
          <a:lstStyle/>
          <a:p>
            <a:r>
              <a:rPr lang="en-US" altLang="zh-CN">
                <a:sym typeface="+mn-ea"/>
              </a:rPr>
              <a:t>Gaussian Naive Bayes</a:t>
            </a:r>
            <a:br>
              <a:rPr lang="zh-CN" altLang="en-US"/>
            </a:br>
            <a:endParaRPr lang="zh-CN" altLang="en-US"/>
          </a:p>
        </p:txBody>
      </p:sp>
      <p:pic>
        <p:nvPicPr>
          <p:cNvPr id="4" name="内容占位符 3"/>
          <p:cNvPicPr>
            <a:picLocks noChangeAspect="1"/>
          </p:cNvPicPr>
          <p:nvPr>
            <p:ph idx="1"/>
          </p:nvPr>
        </p:nvPicPr>
        <p:blipFill>
          <a:blip r:embed="rId3"/>
          <a:stretch>
            <a:fillRect/>
          </a:stretch>
        </p:blipFill>
        <p:spPr>
          <a:xfrm>
            <a:off x="364490" y="1490345"/>
            <a:ext cx="6134100" cy="1495425"/>
          </a:xfrm>
          <a:prstGeom prst="rect">
            <a:avLst/>
          </a:prstGeom>
          <a:solidFill>
            <a:schemeClr val="accent2"/>
          </a:solidFill>
        </p:spPr>
      </p:pic>
      <p:sp>
        <p:nvSpPr>
          <p:cNvPr id="6" name="矩形 5"/>
          <p:cNvSpPr/>
          <p:nvPr/>
        </p:nvSpPr>
        <p:spPr>
          <a:xfrm>
            <a:off x="5097780" y="1512570"/>
            <a:ext cx="2030730" cy="713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91760" y="1684655"/>
            <a:ext cx="2021205" cy="368300"/>
          </a:xfrm>
          <a:prstGeom prst="rect">
            <a:avLst/>
          </a:prstGeom>
          <a:noFill/>
        </p:spPr>
        <p:txBody>
          <a:bodyPr wrap="square" rtlCol="0">
            <a:spAutoFit/>
          </a:bodyPr>
          <a:p>
            <a:r>
              <a:rPr lang="en-US" altLang="zh-CN"/>
              <a:t>Attack/Label = 1</a:t>
            </a:r>
            <a:endParaRPr lang="en-US" altLang="zh-CN"/>
          </a:p>
        </p:txBody>
      </p:sp>
      <p:sp>
        <p:nvSpPr>
          <p:cNvPr id="7" name="文本框 6"/>
          <p:cNvSpPr txBox="1"/>
          <p:nvPr/>
        </p:nvSpPr>
        <p:spPr>
          <a:xfrm>
            <a:off x="1231265" y="1249045"/>
            <a:ext cx="1988185" cy="368300"/>
          </a:xfrm>
          <a:prstGeom prst="rect">
            <a:avLst/>
          </a:prstGeom>
          <a:noFill/>
        </p:spPr>
        <p:txBody>
          <a:bodyPr wrap="square" rtlCol="0">
            <a:spAutoFit/>
          </a:bodyPr>
          <a:p>
            <a:r>
              <a:rPr lang="en-US" altLang="zh-CN"/>
              <a:t>Feature 1</a:t>
            </a:r>
            <a:endParaRPr lang="en-US" altLang="zh-CN"/>
          </a:p>
        </p:txBody>
      </p:sp>
      <p:sp>
        <p:nvSpPr>
          <p:cNvPr id="8" name="文本框 7"/>
          <p:cNvSpPr txBox="1"/>
          <p:nvPr/>
        </p:nvSpPr>
        <p:spPr>
          <a:xfrm>
            <a:off x="3355340" y="1122045"/>
            <a:ext cx="1988185" cy="368300"/>
          </a:xfrm>
          <a:prstGeom prst="rect">
            <a:avLst/>
          </a:prstGeom>
          <a:noFill/>
        </p:spPr>
        <p:txBody>
          <a:bodyPr wrap="square" rtlCol="0">
            <a:spAutoFit/>
          </a:bodyPr>
          <a:p>
            <a:r>
              <a:rPr lang="en-US" altLang="zh-CN"/>
              <a:t>Feature n</a:t>
            </a:r>
            <a:endParaRPr lang="en-US" altLang="zh-CN"/>
          </a:p>
        </p:txBody>
      </p:sp>
      <p:sp>
        <p:nvSpPr>
          <p:cNvPr id="10" name="矩形 9"/>
          <p:cNvSpPr/>
          <p:nvPr/>
        </p:nvSpPr>
        <p:spPr>
          <a:xfrm>
            <a:off x="5093335" y="4112895"/>
            <a:ext cx="2268855" cy="72961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103495" y="4293235"/>
            <a:ext cx="2258695" cy="368300"/>
          </a:xfrm>
          <a:prstGeom prst="rect">
            <a:avLst/>
          </a:prstGeom>
          <a:noFill/>
        </p:spPr>
        <p:txBody>
          <a:bodyPr wrap="square" rtlCol="0">
            <a:spAutoFit/>
          </a:bodyPr>
          <a:p>
            <a:r>
              <a:rPr lang="en-US" altLang="zh-CN"/>
              <a:t>Not Attack/Label = 0</a:t>
            </a:r>
            <a:endParaRPr lang="en-US" altLang="zh-CN"/>
          </a:p>
        </p:txBody>
      </p:sp>
      <p:sp>
        <p:nvSpPr>
          <p:cNvPr id="13" name="文本框 12"/>
          <p:cNvSpPr txBox="1"/>
          <p:nvPr/>
        </p:nvSpPr>
        <p:spPr>
          <a:xfrm>
            <a:off x="732790" y="3952875"/>
            <a:ext cx="1988185" cy="368300"/>
          </a:xfrm>
          <a:prstGeom prst="rect">
            <a:avLst/>
          </a:prstGeom>
          <a:noFill/>
        </p:spPr>
        <p:txBody>
          <a:bodyPr wrap="square" rtlCol="0">
            <a:spAutoFit/>
          </a:bodyPr>
          <a:p>
            <a:r>
              <a:rPr lang="en-US" altLang="zh-CN"/>
              <a:t>Feature n</a:t>
            </a:r>
            <a:endParaRPr lang="en-US" altLang="zh-CN"/>
          </a:p>
        </p:txBody>
      </p:sp>
      <p:sp>
        <p:nvSpPr>
          <p:cNvPr id="14" name="文本框 13"/>
          <p:cNvSpPr txBox="1"/>
          <p:nvPr/>
        </p:nvSpPr>
        <p:spPr>
          <a:xfrm>
            <a:off x="2848610" y="4791710"/>
            <a:ext cx="1988185" cy="368300"/>
          </a:xfrm>
          <a:prstGeom prst="rect">
            <a:avLst/>
          </a:prstGeom>
          <a:noFill/>
        </p:spPr>
        <p:txBody>
          <a:bodyPr wrap="square" rtlCol="0">
            <a:spAutoFit/>
          </a:bodyPr>
          <a:p>
            <a:r>
              <a:rPr lang="en-US" altLang="zh-CN"/>
              <a:t>Feature 1</a:t>
            </a:r>
            <a:endParaRPr lang="en-US" altLang="zh-CN"/>
          </a:p>
        </p:txBody>
      </p:sp>
      <p:sp>
        <p:nvSpPr>
          <p:cNvPr id="16" name="文本框 15"/>
          <p:cNvSpPr txBox="1"/>
          <p:nvPr/>
        </p:nvSpPr>
        <p:spPr>
          <a:xfrm>
            <a:off x="7362190" y="2617470"/>
            <a:ext cx="4329430" cy="368300"/>
          </a:xfrm>
          <a:prstGeom prst="rect">
            <a:avLst/>
          </a:prstGeom>
          <a:noFill/>
        </p:spPr>
        <p:txBody>
          <a:bodyPr wrap="square" rtlCol="0">
            <a:spAutoFit/>
          </a:bodyPr>
          <a:p>
            <a:r>
              <a:rPr lang="en-US" altLang="zh-CN" u="sng"/>
              <a:t>P(attack)</a:t>
            </a:r>
            <a:r>
              <a:rPr lang="en-US" altLang="zh-CN"/>
              <a:t>*P(F1|attack)*...*P(Fn|attack)</a:t>
            </a:r>
            <a:endParaRPr lang="en-US" altLang="zh-CN"/>
          </a:p>
        </p:txBody>
      </p:sp>
      <p:sp>
        <p:nvSpPr>
          <p:cNvPr id="17" name="文本框 16"/>
          <p:cNvSpPr txBox="1"/>
          <p:nvPr/>
        </p:nvSpPr>
        <p:spPr>
          <a:xfrm>
            <a:off x="6763385" y="5276215"/>
            <a:ext cx="5194935" cy="368300"/>
          </a:xfrm>
          <a:prstGeom prst="rect">
            <a:avLst/>
          </a:prstGeom>
          <a:noFill/>
        </p:spPr>
        <p:txBody>
          <a:bodyPr wrap="square" rtlCol="0">
            <a:spAutoFit/>
          </a:bodyPr>
          <a:p>
            <a:r>
              <a:rPr lang="en-US" altLang="zh-CN" u="sng"/>
              <a:t>P( not attack)</a:t>
            </a:r>
            <a:r>
              <a:rPr lang="en-US" altLang="zh-CN"/>
              <a:t>*P(F1|not attack)*...*P(Fn|not attack)</a:t>
            </a:r>
            <a:endParaRPr lang="en-US" altLang="zh-CN"/>
          </a:p>
        </p:txBody>
      </p:sp>
      <p:sp>
        <p:nvSpPr>
          <p:cNvPr id="18" name="文本框 17"/>
          <p:cNvSpPr txBox="1"/>
          <p:nvPr/>
        </p:nvSpPr>
        <p:spPr>
          <a:xfrm>
            <a:off x="2558415" y="3381375"/>
            <a:ext cx="1587500" cy="368300"/>
          </a:xfrm>
          <a:prstGeom prst="rect">
            <a:avLst/>
          </a:prstGeom>
          <a:noFill/>
        </p:spPr>
        <p:txBody>
          <a:bodyPr wrap="square" rtlCol="0">
            <a:spAutoFit/>
          </a:bodyPr>
          <a:p>
            <a:r>
              <a:rPr lang="en-US" altLang="zh-CN"/>
              <a:t>......</a:t>
            </a:r>
            <a:endParaRPr lang="en-US" altLang="zh-CN"/>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a:sym typeface="+mn-ea"/>
              </a:rPr>
              <a:t>K Nearest Neighbour</a:t>
            </a:r>
            <a:endParaRPr lang="zh-CN" altLang="en-US"/>
          </a:p>
        </p:txBody>
      </p:sp>
      <p:graphicFrame>
        <p:nvGraphicFramePr>
          <p:cNvPr id="6" name="表格 5"/>
          <p:cNvGraphicFramePr/>
          <p:nvPr>
            <p:custDataLst>
              <p:tags r:id="rId3"/>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4" name="内容占位符 3"/>
          <p:cNvGraphicFramePr/>
          <p:nvPr>
            <p:ph idx="1"/>
          </p:nvPr>
        </p:nvGraphicFramePr>
        <p:xfrm>
          <a:off x="7077710" y="901700"/>
          <a:ext cx="3358515" cy="2286635"/>
        </p:xfrm>
        <a:graphic>
          <a:graphicData uri="http://schemas.openxmlformats.org/drawingml/2006/chart">
            <c:chart xmlns:c="http://schemas.openxmlformats.org/drawingml/2006/chart" xmlns:r="http://schemas.openxmlformats.org/officeDocument/2006/relationships" r:id="rId1"/>
          </a:graphicData>
        </a:graphic>
      </p:graphicFrame>
      <p:pic>
        <p:nvPicPr>
          <p:cNvPr id="2" name="图片 1"/>
          <p:cNvPicPr>
            <a:picLocks noChangeAspect="1"/>
          </p:cNvPicPr>
          <p:nvPr/>
        </p:nvPicPr>
        <p:blipFill>
          <a:blip r:embed="rId4"/>
          <a:stretch>
            <a:fillRect/>
          </a:stretch>
        </p:blipFill>
        <p:spPr>
          <a:xfrm>
            <a:off x="5803265" y="3374390"/>
            <a:ext cx="5446395" cy="3171825"/>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Decision Tree</a:t>
            </a:r>
            <a:br>
              <a:rPr lang="en-US" altLang="zh-CN"/>
            </a:br>
            <a:endParaRPr lang="zh-CN" altLang="en-US"/>
          </a:p>
        </p:txBody>
      </p:sp>
      <p:graphicFrame>
        <p:nvGraphicFramePr>
          <p:cNvPr id="6" name="内容占位符 5"/>
          <p:cNvGraphicFramePr/>
          <p:nvPr>
            <p:ph idx="1"/>
            <p:custDataLst>
              <p:tags r:id="rId2"/>
            </p:custDataLst>
          </p:nvPr>
        </p:nvGraphicFramePr>
        <p:xfrm>
          <a:off x="1351280" y="972820"/>
          <a:ext cx="2348230" cy="3006725"/>
        </p:xfrm>
        <a:graphic>
          <a:graphicData uri="http://schemas.openxmlformats.org/drawingml/2006/table">
            <a:tbl>
              <a:tblPr firstRow="1" bandRow="1">
                <a:tableStyleId>{5C22544A-7EE6-4342-B048-85BDC9FD1C3A}</a:tableStyleId>
              </a:tblPr>
              <a:tblGrid>
                <a:gridCol w="1174115"/>
                <a:gridCol w="1174115"/>
              </a:tblGrid>
              <a:tr h="662940">
                <a:tc>
                  <a:txBody>
                    <a:bodyPr/>
                    <a:p>
                      <a:pPr algn="ctr">
                        <a:buNone/>
                      </a:pPr>
                      <a:r>
                        <a:rPr lang="en-US" altLang="zh-CN" sz="1600"/>
                        <a:t>Feature 1</a:t>
                      </a:r>
                      <a:endParaRPr lang="en-US" altLang="zh-CN" sz="1600"/>
                    </a:p>
                  </a:txBody>
                  <a:tcPr/>
                </a:tc>
                <a:tc>
                  <a:txBody>
                    <a:bodyPr/>
                    <a:p>
                      <a:pPr algn="ctr">
                        <a:buNone/>
                      </a:pPr>
                      <a:r>
                        <a:rPr lang="en-US" altLang="zh-CN" sz="1600"/>
                        <a:t>Label</a:t>
                      </a:r>
                      <a:endParaRPr lang="en-US" altLang="zh-CN" sz="1600"/>
                    </a:p>
                  </a:txBody>
                  <a:tcPr/>
                </a:tc>
              </a:tr>
              <a:tr h="468630">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r>
              <a:tr h="468630">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r h="469900">
                <a:tc>
                  <a:txBody>
                    <a:bodyPr/>
                    <a:p>
                      <a:pPr algn="ctr">
                        <a:buNone/>
                      </a:pPr>
                      <a:r>
                        <a:rPr lang="en-US" altLang="zh-CN"/>
                        <a:t>3</a:t>
                      </a:r>
                      <a:endParaRPr lang="en-US" altLang="zh-CN"/>
                    </a:p>
                  </a:txBody>
                  <a:tcPr/>
                </a:tc>
                <a:tc>
                  <a:txBody>
                    <a:bodyPr/>
                    <a:p>
                      <a:pPr algn="ctr">
                        <a:buNone/>
                      </a:pPr>
                      <a:r>
                        <a:rPr lang="en-US" altLang="zh-CN"/>
                        <a:t>0</a:t>
                      </a:r>
                      <a:endParaRPr lang="en-US" altLang="zh-CN"/>
                    </a:p>
                  </a:txBody>
                  <a:tcPr/>
                </a:tc>
              </a:tr>
              <a:tr h="467995">
                <a:tc>
                  <a:txBody>
                    <a:bodyPr/>
                    <a:p>
                      <a:pPr algn="ctr">
                        <a:buNone/>
                      </a:pPr>
                      <a:r>
                        <a:rPr lang="en-US" altLang="zh-CN"/>
                        <a:t>4</a:t>
                      </a:r>
                      <a:endParaRPr lang="en-US" altLang="zh-CN"/>
                    </a:p>
                  </a:txBody>
                  <a:tcPr/>
                </a:tc>
                <a:tc>
                  <a:txBody>
                    <a:bodyPr/>
                    <a:p>
                      <a:pPr algn="ctr">
                        <a:buNone/>
                      </a:pPr>
                      <a:r>
                        <a:rPr lang="en-US" altLang="zh-CN"/>
                        <a:t>1</a:t>
                      </a:r>
                      <a:endParaRPr lang="en-US" altLang="zh-CN"/>
                    </a:p>
                  </a:txBody>
                  <a:tcPr/>
                </a:tc>
              </a:tr>
              <a:tr h="468630">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文本框 6"/>
          <p:cNvSpPr txBox="1"/>
          <p:nvPr/>
        </p:nvSpPr>
        <p:spPr>
          <a:xfrm>
            <a:off x="37465" y="1842135"/>
            <a:ext cx="1407795" cy="368300"/>
          </a:xfrm>
          <a:prstGeom prst="rect">
            <a:avLst/>
          </a:prstGeom>
          <a:noFill/>
        </p:spPr>
        <p:txBody>
          <a:bodyPr wrap="square" rtlCol="0">
            <a:spAutoFit/>
          </a:bodyPr>
          <a:p>
            <a:r>
              <a:rPr lang="en-US" altLang="zh-CN"/>
              <a:t>(1+2)/2=1.5</a:t>
            </a:r>
            <a:endParaRPr lang="en-US" altLang="zh-CN"/>
          </a:p>
        </p:txBody>
      </p:sp>
      <p:sp>
        <p:nvSpPr>
          <p:cNvPr id="8" name="文本框 7"/>
          <p:cNvSpPr txBox="1"/>
          <p:nvPr/>
        </p:nvSpPr>
        <p:spPr>
          <a:xfrm>
            <a:off x="6123940" y="972820"/>
            <a:ext cx="6124575" cy="3138170"/>
          </a:xfrm>
          <a:prstGeom prst="rect">
            <a:avLst/>
          </a:prstGeom>
          <a:noFill/>
        </p:spPr>
        <p:txBody>
          <a:bodyPr wrap="square" rtlCol="0">
            <a:spAutoFit/>
          </a:bodyPr>
          <a:p>
            <a:r>
              <a:rPr lang="en-US" altLang="zh-CN"/>
              <a:t>Steps:</a:t>
            </a:r>
            <a:endParaRPr lang="en-US" altLang="zh-CN"/>
          </a:p>
          <a:p>
            <a:r>
              <a:rPr lang="en-US" altLang="zh-CN"/>
              <a:t>1. Arrange the value of feature from small to large;</a:t>
            </a:r>
            <a:endParaRPr lang="en-US" altLang="zh-CN"/>
          </a:p>
          <a:p>
            <a:r>
              <a:rPr lang="en-US" altLang="zh-CN"/>
              <a:t>2. Calculate the average value of each two values of  the feature;</a:t>
            </a:r>
            <a:endParaRPr lang="en-US" altLang="zh-CN"/>
          </a:p>
          <a:p>
            <a:r>
              <a:rPr lang="en-US" altLang="zh-CN"/>
              <a:t>3. Calculate the Gini impurity score for each mean</a:t>
            </a:r>
            <a:endParaRPr lang="en-US" altLang="zh-CN"/>
          </a:p>
          <a:p>
            <a:r>
              <a:rPr lang="en-US" altLang="zh-CN"/>
              <a:t>(Gini impurity = 1 - (the probability of “0”)   - </a:t>
            </a:r>
            <a:r>
              <a:rPr lang="en-US" altLang="zh-CN">
                <a:sym typeface="+mn-ea"/>
              </a:rPr>
              <a:t>(the probability of “1”)  </a:t>
            </a:r>
            <a:r>
              <a:rPr lang="en-US" altLang="zh-CN"/>
              <a:t>);</a:t>
            </a:r>
            <a:endParaRPr lang="en-US" altLang="zh-CN"/>
          </a:p>
          <a:p>
            <a:r>
              <a:rPr lang="en-US" altLang="zh-CN"/>
              <a:t>4. The minimum value of Gini impurity score of mean is taken as the value of this feature.</a:t>
            </a:r>
            <a:endParaRPr lang="en-US" altLang="zh-CN"/>
          </a:p>
          <a:p>
            <a:pPr marL="0" lvl="0" indent="0">
              <a:buNone/>
            </a:pPr>
            <a:endParaRPr lang="en-US" altLang="zh-CN">
              <a:solidFill>
                <a:schemeClr val="tx1"/>
              </a:solidFill>
            </a:endParaRPr>
          </a:p>
          <a:p>
            <a:endParaRPr lang="en-US" altLang="zh-CN">
              <a:solidFill>
                <a:schemeClr val="tx1"/>
              </a:solidFill>
            </a:endParaRPr>
          </a:p>
        </p:txBody>
      </p:sp>
      <p:sp>
        <p:nvSpPr>
          <p:cNvPr id="10" name="文本框 9"/>
          <p:cNvSpPr txBox="1"/>
          <p:nvPr/>
        </p:nvSpPr>
        <p:spPr>
          <a:xfrm>
            <a:off x="5140325" y="4806315"/>
            <a:ext cx="6436995" cy="645160"/>
          </a:xfrm>
          <a:prstGeom prst="rect">
            <a:avLst/>
          </a:prstGeom>
          <a:noFill/>
        </p:spPr>
        <p:txBody>
          <a:bodyPr wrap="square" rtlCol="0">
            <a:spAutoFit/>
          </a:bodyPr>
          <a:p>
            <a:r>
              <a:rPr lang="en-US" altLang="zh-CN"/>
              <a:t>Total Gini(Feature1)  = 4/(4+1) * 0.336 + 1/(1+4) * 0 = 0.3 </a:t>
            </a:r>
            <a:endParaRPr lang="en-US" altLang="zh-CN"/>
          </a:p>
          <a:p>
            <a:pPr algn="ctr"/>
            <a:r>
              <a:rPr lang="en-US" altLang="zh-CN"/>
              <a:t>...</a:t>
            </a:r>
            <a:endParaRPr lang="en-US" altLang="zh-CN"/>
          </a:p>
        </p:txBody>
      </p:sp>
      <p:graphicFrame>
        <p:nvGraphicFramePr>
          <p:cNvPr id="13" name="对象 12"/>
          <p:cNvGraphicFramePr/>
          <p:nvPr/>
        </p:nvGraphicFramePr>
        <p:xfrm>
          <a:off x="10265410" y="2291080"/>
          <a:ext cx="327025" cy="370205"/>
        </p:xfrm>
        <a:graphic>
          <a:graphicData uri="http://schemas.openxmlformats.org/presentationml/2006/ole">
            <mc:AlternateContent xmlns:mc="http://schemas.openxmlformats.org/markup-compatibility/2006">
              <mc:Choice xmlns:v="urn:schemas-microsoft-com:vml" Requires="v">
                <p:oleObj spid="_x0000_s14" name="" r:id="rId3" imgW="101600" imgH="190500" progId="Equation.KSEE3">
                  <p:embed/>
                </p:oleObj>
              </mc:Choice>
              <mc:Fallback>
                <p:oleObj name="" r:id="rId3" imgW="101600" imgH="190500" progId="Equation.KSEE3">
                  <p:embed/>
                  <p:pic>
                    <p:nvPicPr>
                      <p:cNvPr id="0" name="图片 13"/>
                      <p:cNvPicPr/>
                      <p:nvPr/>
                    </p:nvPicPr>
                    <p:blipFill>
                      <a:blip r:embed="rId4"/>
                      <a:stretch>
                        <a:fillRect/>
                      </a:stretch>
                    </p:blipFill>
                    <p:spPr>
                      <a:xfrm>
                        <a:off x="10265410" y="2291080"/>
                        <a:ext cx="327025" cy="370205"/>
                      </a:xfrm>
                      <a:prstGeom prst="rect">
                        <a:avLst/>
                      </a:prstGeom>
                    </p:spPr>
                  </p:pic>
                </p:oleObj>
              </mc:Fallback>
            </mc:AlternateContent>
          </a:graphicData>
        </a:graphic>
      </p:graphicFrame>
      <p:graphicFrame>
        <p:nvGraphicFramePr>
          <p:cNvPr id="17" name="对象 16"/>
          <p:cNvGraphicFramePr/>
          <p:nvPr/>
        </p:nvGraphicFramePr>
        <p:xfrm>
          <a:off x="7884795" y="2581275"/>
          <a:ext cx="299720" cy="369570"/>
        </p:xfrm>
        <a:graphic>
          <a:graphicData uri="http://schemas.openxmlformats.org/presentationml/2006/ole">
            <mc:AlternateContent xmlns:mc="http://schemas.openxmlformats.org/markup-compatibility/2006">
              <mc:Choice xmlns:v="urn:schemas-microsoft-com:vml" Requires="v">
                <p:oleObj spid="_x0000_s18" name="" r:id="rId5" imgW="101600" imgH="190500" progId="Equation.KSEE3">
                  <p:embed/>
                </p:oleObj>
              </mc:Choice>
              <mc:Fallback>
                <p:oleObj name="" r:id="rId5" imgW="101600" imgH="190500" progId="Equation.KSEE3">
                  <p:embed/>
                  <p:pic>
                    <p:nvPicPr>
                      <p:cNvPr id="0" name="图片 13"/>
                      <p:cNvPicPr/>
                      <p:nvPr/>
                    </p:nvPicPr>
                    <p:blipFill>
                      <a:blip r:embed="rId6"/>
                      <a:stretch>
                        <a:fillRect/>
                      </a:stretch>
                    </p:blipFill>
                    <p:spPr>
                      <a:xfrm>
                        <a:off x="7884795" y="2581275"/>
                        <a:ext cx="299720" cy="369570"/>
                      </a:xfrm>
                      <a:prstGeom prst="rect">
                        <a:avLst/>
                      </a:prstGeom>
                    </p:spPr>
                  </p:pic>
                </p:oleObj>
              </mc:Fallback>
            </mc:AlternateContent>
          </a:graphicData>
        </a:graphic>
      </p:graphicFrame>
      <p:pic>
        <p:nvPicPr>
          <p:cNvPr id="19" name="图片 18"/>
          <p:cNvPicPr>
            <a:picLocks noChangeAspect="1"/>
          </p:cNvPicPr>
          <p:nvPr/>
        </p:nvPicPr>
        <p:blipFill>
          <a:blip r:embed="rId7"/>
          <a:stretch>
            <a:fillRect/>
          </a:stretch>
        </p:blipFill>
        <p:spPr>
          <a:xfrm>
            <a:off x="453390" y="3978910"/>
            <a:ext cx="4305300" cy="2762250"/>
          </a:xfrm>
          <a:prstGeom prst="rect">
            <a:avLst/>
          </a:prstGeom>
        </p:spPr>
      </p:pic>
      <p:pic>
        <p:nvPicPr>
          <p:cNvPr id="20" name="图片 19"/>
          <p:cNvPicPr>
            <a:picLocks noChangeAspect="1"/>
          </p:cNvPicPr>
          <p:nvPr/>
        </p:nvPicPr>
        <p:blipFill>
          <a:blip r:embed="rId8"/>
          <a:stretch>
            <a:fillRect/>
          </a:stretch>
        </p:blipFill>
        <p:spPr>
          <a:xfrm>
            <a:off x="3698875" y="1842135"/>
            <a:ext cx="2317750" cy="1847850"/>
          </a:xfrm>
          <a:prstGeom prst="rect">
            <a:avLst/>
          </a:prstGeom>
        </p:spPr>
      </p:pic>
      <p:sp>
        <p:nvSpPr>
          <p:cNvPr id="21" name="文本框 20"/>
          <p:cNvSpPr txBox="1"/>
          <p:nvPr/>
        </p:nvSpPr>
        <p:spPr>
          <a:xfrm>
            <a:off x="37465" y="2317115"/>
            <a:ext cx="1407795" cy="368300"/>
          </a:xfrm>
          <a:prstGeom prst="rect">
            <a:avLst/>
          </a:prstGeom>
          <a:noFill/>
        </p:spPr>
        <p:txBody>
          <a:bodyPr wrap="square" rtlCol="0">
            <a:spAutoFit/>
          </a:bodyPr>
          <a:p>
            <a:r>
              <a:rPr lang="en-US" altLang="zh-CN"/>
              <a:t>(2+3)/2=2.5</a:t>
            </a:r>
            <a:endParaRPr lang="en-US" altLang="zh-CN"/>
          </a:p>
        </p:txBody>
      </p:sp>
      <p:sp>
        <p:nvSpPr>
          <p:cNvPr id="22" name="文本框 21"/>
          <p:cNvSpPr txBox="1"/>
          <p:nvPr/>
        </p:nvSpPr>
        <p:spPr>
          <a:xfrm>
            <a:off x="37465" y="2796540"/>
            <a:ext cx="1407795" cy="368300"/>
          </a:xfrm>
          <a:prstGeom prst="rect">
            <a:avLst/>
          </a:prstGeom>
          <a:noFill/>
        </p:spPr>
        <p:txBody>
          <a:bodyPr wrap="square" rtlCol="0">
            <a:spAutoFit/>
          </a:bodyPr>
          <a:p>
            <a:r>
              <a:rPr lang="en-US" altLang="zh-CN"/>
              <a:t>(3+4)/2=3.5</a:t>
            </a:r>
            <a:endParaRPr lang="en-US" altLang="zh-CN"/>
          </a:p>
        </p:txBody>
      </p:sp>
      <p:sp>
        <p:nvSpPr>
          <p:cNvPr id="23" name="文本框 22"/>
          <p:cNvSpPr txBox="1"/>
          <p:nvPr/>
        </p:nvSpPr>
        <p:spPr>
          <a:xfrm>
            <a:off x="37465" y="3244850"/>
            <a:ext cx="1407795" cy="368300"/>
          </a:xfrm>
          <a:prstGeom prst="rect">
            <a:avLst/>
          </a:prstGeom>
          <a:noFill/>
        </p:spPr>
        <p:txBody>
          <a:bodyPr wrap="square" rtlCol="0">
            <a:spAutoFit/>
          </a:bodyPr>
          <a:p>
            <a:r>
              <a:rPr lang="en-US" altLang="zh-CN"/>
              <a:t>(4+5)/2=4.5</a:t>
            </a:r>
            <a:endParaRPr lang="en-US" altLang="zh-CN"/>
          </a:p>
        </p:txBody>
      </p:sp>
      <p:sp>
        <p:nvSpPr>
          <p:cNvPr id="24" name="文本框 23"/>
          <p:cNvSpPr txBox="1"/>
          <p:nvPr/>
        </p:nvSpPr>
        <p:spPr>
          <a:xfrm>
            <a:off x="688975" y="6296660"/>
            <a:ext cx="1605915" cy="368300"/>
          </a:xfrm>
          <a:prstGeom prst="rect">
            <a:avLst/>
          </a:prstGeom>
          <a:noFill/>
        </p:spPr>
        <p:txBody>
          <a:bodyPr wrap="square" rtlCol="0">
            <a:spAutoFit/>
          </a:bodyPr>
          <a:p>
            <a:r>
              <a:rPr lang="en-US" altLang="zh-CN"/>
              <a:t>Gini = 0.336</a:t>
            </a:r>
            <a:endParaRPr lang="en-US" altLang="zh-CN"/>
          </a:p>
        </p:txBody>
      </p:sp>
      <p:sp>
        <p:nvSpPr>
          <p:cNvPr id="25" name="文本框 24"/>
          <p:cNvSpPr txBox="1"/>
          <p:nvPr/>
        </p:nvSpPr>
        <p:spPr>
          <a:xfrm>
            <a:off x="3144520" y="6372860"/>
            <a:ext cx="1172210" cy="368300"/>
          </a:xfrm>
          <a:prstGeom prst="rect">
            <a:avLst/>
          </a:prstGeom>
          <a:noFill/>
        </p:spPr>
        <p:txBody>
          <a:bodyPr wrap="square" rtlCol="0">
            <a:spAutoFit/>
          </a:bodyPr>
          <a:p>
            <a:r>
              <a:rPr lang="en-US" altLang="zh-CN"/>
              <a:t>Gini = 0</a:t>
            </a:r>
            <a:endParaRPr lang="en-US" altLang="zh-CN"/>
          </a:p>
        </p:txBody>
      </p:sp>
      <p:sp>
        <p:nvSpPr>
          <p:cNvPr id="26" name="椭圆 25"/>
          <p:cNvSpPr/>
          <p:nvPr/>
        </p:nvSpPr>
        <p:spPr>
          <a:xfrm>
            <a:off x="5280025" y="2861945"/>
            <a:ext cx="596900" cy="26797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fontScale="90000"/>
          </a:bodyPr>
          <a:lstStyle/>
          <a:p>
            <a:r>
              <a:rPr lang="en-US" altLang="zh-CN">
                <a:sym typeface="+mn-ea"/>
              </a:rPr>
              <a:t>K Nearest Neighbour</a:t>
            </a:r>
            <a:br>
              <a:rPr lang="zh-CN" altLang="en-US"/>
            </a:br>
            <a:endParaRPr lang="zh-CN" altLang="en-US"/>
          </a:p>
        </p:txBody>
      </p:sp>
      <p:graphicFrame>
        <p:nvGraphicFramePr>
          <p:cNvPr id="4" name="内容占位符 3"/>
          <p:cNvGraphicFramePr/>
          <p:nvPr>
            <p:ph idx="1"/>
          </p:nvPr>
        </p:nvGraphicFramePr>
        <p:xfrm>
          <a:off x="608330" y="1490345"/>
          <a:ext cx="6243320" cy="4300855"/>
        </p:xfrm>
        <a:graphic>
          <a:graphicData uri="http://schemas.openxmlformats.org/drawingml/2006/chart">
            <c:chart xmlns:c="http://schemas.openxmlformats.org/drawingml/2006/chart" xmlns:r="http://schemas.openxmlformats.org/officeDocument/2006/relationships" r:id="rId1"/>
          </a:graphicData>
        </a:graphic>
      </p:graphicFrame>
      <p:sp>
        <p:nvSpPr>
          <p:cNvPr id="5" name="椭圆 4"/>
          <p:cNvSpPr/>
          <p:nvPr/>
        </p:nvSpPr>
        <p:spPr>
          <a:xfrm>
            <a:off x="4446270" y="4017645"/>
            <a:ext cx="144145" cy="153670"/>
          </a:xfrm>
          <a:prstGeom prst="ellipse">
            <a:avLst/>
          </a:prstGeom>
          <a:solidFill>
            <a:srgbClr val="FF0000"/>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a:endCxn id="5" idx="7"/>
          </p:cNvCxnSpPr>
          <p:nvPr/>
        </p:nvCxnSpPr>
        <p:spPr>
          <a:xfrm flipH="1">
            <a:off x="4569460" y="3529330"/>
            <a:ext cx="595630" cy="510540"/>
          </a:xfrm>
          <a:prstGeom prst="line">
            <a:avLst/>
          </a:prstGeom>
          <a:ln w="28575" cmpd="sng">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494530" y="2436495"/>
            <a:ext cx="9525" cy="1504950"/>
          </a:xfrm>
          <a:prstGeom prst="line">
            <a:avLst/>
          </a:prstGeom>
          <a:ln w="28575" cmpd="sng">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42385" y="2743200"/>
            <a:ext cx="556260" cy="1284605"/>
          </a:xfrm>
          <a:prstGeom prst="line">
            <a:avLst/>
          </a:prstGeom>
          <a:ln w="28575" cmpd="sng">
            <a:solidFill>
              <a:schemeClr val="accent3">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219450" y="3049905"/>
            <a:ext cx="1073785" cy="948690"/>
          </a:xfrm>
          <a:prstGeom prst="line">
            <a:avLst/>
          </a:prstGeom>
          <a:ln w="28575" cmpd="sng">
            <a:solidFill>
              <a:schemeClr val="accent1">
                <a:shade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510155" y="3308350"/>
            <a:ext cx="1830705" cy="834390"/>
          </a:xfrm>
          <a:prstGeom prst="line">
            <a:avLst/>
          </a:prstGeom>
          <a:ln w="28575" cmpd="sng">
            <a:solidFill>
              <a:schemeClr val="tx1">
                <a:lumMod val="95000"/>
                <a:lumOff val="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695565" y="1313815"/>
            <a:ext cx="4274185" cy="2306955"/>
          </a:xfrm>
          <a:prstGeom prst="rect">
            <a:avLst/>
          </a:prstGeom>
          <a:noFill/>
        </p:spPr>
        <p:txBody>
          <a:bodyPr wrap="square" rtlCol="0">
            <a:spAutoFit/>
          </a:bodyPr>
          <a:p>
            <a:r>
              <a:rPr lang="en-US" altLang="zh-CN"/>
              <a:t>eg. There is uncatagory class:</a:t>
            </a:r>
            <a:endParaRPr lang="en-US" altLang="zh-CN"/>
          </a:p>
          <a:p>
            <a:r>
              <a:rPr lang="en-US" altLang="zh-CN"/>
              <a:t>(Feature 1, Feature n) (4,3); </a:t>
            </a:r>
            <a:endParaRPr lang="en-US" altLang="zh-CN"/>
          </a:p>
          <a:p>
            <a:r>
              <a:rPr lang="en-US" altLang="zh-CN"/>
              <a:t>dist1 =                         </a:t>
            </a:r>
            <a:endParaRPr lang="en-US" altLang="zh-CN"/>
          </a:p>
          <a:p>
            <a:r>
              <a:rPr lang="en-US" altLang="zh-CN"/>
              <a:t>         = 18</a:t>
            </a:r>
            <a:endParaRPr lang="en-US" altLang="zh-CN"/>
          </a:p>
          <a:p>
            <a:r>
              <a:rPr lang="en-US" altLang="zh-CN"/>
              <a:t>dist 2 = 20</a:t>
            </a:r>
            <a:endParaRPr lang="en-US" altLang="zh-CN"/>
          </a:p>
          <a:p>
            <a:r>
              <a:rPr lang="en-US" altLang="zh-CN"/>
              <a:t>dist 3 = 26</a:t>
            </a:r>
            <a:endParaRPr lang="en-US" altLang="zh-CN"/>
          </a:p>
          <a:p>
            <a:r>
              <a:rPr lang="en-US" altLang="zh-CN"/>
              <a:t>dist 4 = 36</a:t>
            </a:r>
            <a:endParaRPr lang="en-US" altLang="zh-CN"/>
          </a:p>
          <a:p>
            <a:r>
              <a:rPr lang="en-US" altLang="zh-CN"/>
              <a:t>dist 5 = 5</a:t>
            </a:r>
            <a:endParaRPr lang="en-US" altLang="zh-CN"/>
          </a:p>
        </p:txBody>
      </p:sp>
      <p:graphicFrame>
        <p:nvGraphicFramePr>
          <p:cNvPr id="12" name="对象 11">
            <a:hlinkClick r:id="" action="ppaction://ole?verb="/>
          </p:cNvPr>
          <p:cNvGraphicFramePr>
            <a:graphicFrameLocks noChangeAspect="1"/>
          </p:cNvGraphicFramePr>
          <p:nvPr/>
        </p:nvGraphicFramePr>
        <p:xfrm>
          <a:off x="5480368" y="3289300"/>
          <a:ext cx="1231265" cy="279400"/>
        </p:xfrm>
        <a:graphic>
          <a:graphicData uri="http://schemas.openxmlformats.org/presentationml/2006/ole">
            <mc:AlternateContent xmlns:mc="http://schemas.openxmlformats.org/markup-compatibility/2006">
              <mc:Choice xmlns:v="urn:schemas-microsoft-com:vml" Requires="v">
                <p:oleObj spid="_x0000_s1025" name="" r:id="rId3" imgW="1231265" imgH="279400" progId="Equation.KSEE3">
                  <p:embed/>
                </p:oleObj>
              </mc:Choice>
              <mc:Fallback>
                <p:oleObj name="" r:id="rId3" imgW="1231265" imgH="279400" progId="Equation.KSEE3">
                  <p:embed/>
                  <p:pic>
                    <p:nvPicPr>
                      <p:cNvPr id="0" name="图片 1024"/>
                      <p:cNvPicPr/>
                      <p:nvPr/>
                    </p:nvPicPr>
                    <p:blipFill>
                      <a:blip r:embed="rId4"/>
                      <a:stretch>
                        <a:fillRect/>
                      </a:stretch>
                    </p:blipFill>
                    <p:spPr>
                      <a:xfrm>
                        <a:off x="5480368" y="3289300"/>
                        <a:ext cx="1231265" cy="279400"/>
                      </a:xfrm>
                      <a:prstGeom prst="rect">
                        <a:avLst/>
                      </a:prstGeom>
                    </p:spPr>
                  </p:pic>
                </p:oleObj>
              </mc:Fallback>
            </mc:AlternateContent>
          </a:graphicData>
        </a:graphic>
      </p:graphicFrame>
      <p:graphicFrame>
        <p:nvGraphicFramePr>
          <p:cNvPr id="13" name="对象 12"/>
          <p:cNvGraphicFramePr/>
          <p:nvPr/>
        </p:nvGraphicFramePr>
        <p:xfrm>
          <a:off x="8413750" y="1906270"/>
          <a:ext cx="1720215" cy="248285"/>
        </p:xfrm>
        <a:graphic>
          <a:graphicData uri="http://schemas.openxmlformats.org/presentationml/2006/ole">
            <mc:AlternateContent xmlns:mc="http://schemas.openxmlformats.org/markup-compatibility/2006">
              <mc:Choice xmlns:v="urn:schemas-microsoft-com:vml" Requires="v">
                <p:oleObj spid="_x0000_s14" name="" r:id="rId5" imgW="1378585" imgH="238125" progId="Equation.KSEE3">
                  <p:embed/>
                </p:oleObj>
              </mc:Choice>
              <mc:Fallback>
                <p:oleObj name="" r:id="rId5" imgW="1378585" imgH="238125" progId="Equation.KSEE3">
                  <p:embed/>
                  <p:pic>
                    <p:nvPicPr>
                      <p:cNvPr id="0" name="图片 13"/>
                      <p:cNvPicPr/>
                      <p:nvPr/>
                    </p:nvPicPr>
                    <p:blipFill>
                      <a:blip r:embed="rId6"/>
                      <a:stretch>
                        <a:fillRect/>
                      </a:stretch>
                    </p:blipFill>
                    <p:spPr>
                      <a:xfrm>
                        <a:off x="8413750" y="1906270"/>
                        <a:ext cx="1720215" cy="248285"/>
                      </a:xfrm>
                      <a:prstGeom prst="rect">
                        <a:avLst/>
                      </a:prstGeom>
                    </p:spPr>
                  </p:pic>
                </p:oleObj>
              </mc:Fallback>
            </mc:AlternateContent>
          </a:graphicData>
        </a:graphic>
      </p:graphicFrame>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K Nearest Neighbour</a:t>
            </a:r>
            <a:endParaRPr lang="zh-CN" altLang="en-US"/>
          </a:p>
        </p:txBody>
      </p:sp>
      <p:graphicFrame>
        <p:nvGraphicFramePr>
          <p:cNvPr id="6" name="内容占位符 5"/>
          <p:cNvGraphicFramePr/>
          <p:nvPr>
            <p:ph idx="1"/>
            <p:custDataLst>
              <p:tags r:id="rId2"/>
            </p:custDataLst>
          </p:nvPr>
        </p:nvGraphicFramePr>
        <p:xfrm>
          <a:off x="608330" y="1490345"/>
          <a:ext cx="5972175" cy="4453255"/>
        </p:xfrm>
        <a:graphic>
          <a:graphicData uri="http://schemas.openxmlformats.org/drawingml/2006/table">
            <a:tbl>
              <a:tblPr firstRow="1" bandRow="1">
                <a:tableStyleId>{5C22544A-7EE6-4342-B048-85BDC9FD1C3A}</a:tableStyleId>
              </a:tblPr>
              <a:tblGrid>
                <a:gridCol w="1194435"/>
                <a:gridCol w="1194435"/>
                <a:gridCol w="1194435"/>
                <a:gridCol w="1194435"/>
                <a:gridCol w="1194435"/>
              </a:tblGrid>
              <a:tr h="1394460">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c>
                  <a:txBody>
                    <a:bodyPr/>
                    <a:p>
                      <a:pPr algn="ctr">
                        <a:buNone/>
                      </a:pPr>
                      <a:r>
                        <a:rPr lang="en-US" altLang="zh-CN" sz="1600"/>
                        <a:t>Edclidean Distance</a:t>
                      </a:r>
                      <a:endParaRPr lang="en-US" altLang="zh-CN" sz="1600"/>
                    </a:p>
                  </a:txBody>
                  <a:tcPr/>
                </a:tc>
              </a:tr>
              <a:tr h="61277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18</a:t>
                      </a:r>
                      <a:endParaRPr lang="en-US" altLang="zh-CN"/>
                    </a:p>
                  </a:txBody>
                  <a:tcPr/>
                </a:tc>
              </a:tr>
              <a:tr h="61150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20</a:t>
                      </a:r>
                      <a:endParaRPr lang="en-US" altLang="zh-CN"/>
                    </a:p>
                  </a:txBody>
                  <a:tcPr/>
                </a:tc>
              </a:tr>
              <a:tr h="61150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26</a:t>
                      </a:r>
                      <a:endParaRPr lang="en-US" altLang="zh-CN"/>
                    </a:p>
                  </a:txBody>
                  <a:tcPr/>
                </a:tc>
              </a:tr>
              <a:tr h="61150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36</a:t>
                      </a:r>
                      <a:endParaRPr lang="en-US" altLang="zh-CN"/>
                    </a:p>
                  </a:txBody>
                  <a:tcPr/>
                </a:tc>
              </a:tr>
              <a:tr h="61150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5</a:t>
                      </a:r>
                      <a:endParaRPr lang="en-US" altLang="zh-CN"/>
                    </a:p>
                  </a:txBody>
                  <a:tcPr/>
                </a:tc>
              </a:tr>
            </a:tbl>
          </a:graphicData>
        </a:graphic>
      </p:graphicFrame>
      <p:sp>
        <p:nvSpPr>
          <p:cNvPr id="4" name="文本框 3"/>
          <p:cNvSpPr txBox="1"/>
          <p:nvPr/>
        </p:nvSpPr>
        <p:spPr>
          <a:xfrm>
            <a:off x="7034530" y="662940"/>
            <a:ext cx="4629150" cy="1753235"/>
          </a:xfrm>
          <a:prstGeom prst="rect">
            <a:avLst/>
          </a:prstGeom>
          <a:noFill/>
        </p:spPr>
        <p:txBody>
          <a:bodyPr wrap="square" rtlCol="0">
            <a:spAutoFit/>
          </a:bodyPr>
          <a:p>
            <a:r>
              <a:rPr lang="en-US" altLang="zh-CN"/>
              <a:t>K means how many nearest neighbor.</a:t>
            </a:r>
            <a:endParaRPr lang="en-US" altLang="zh-CN"/>
          </a:p>
          <a:p>
            <a:endParaRPr lang="en-US" altLang="zh-CN"/>
          </a:p>
          <a:p>
            <a:r>
              <a:rPr lang="en-US" altLang="zh-CN"/>
              <a:t>If K = 3 in here, Look at the table: There are three samples with labs selected:(0,1,1). By voting, the label of this group of unknown samples is 1.</a:t>
            </a:r>
            <a:endParaRPr lang="en-US" altLang="zh-CN"/>
          </a:p>
        </p:txBody>
      </p:sp>
      <p:sp>
        <p:nvSpPr>
          <p:cNvPr id="5" name="椭圆 4"/>
          <p:cNvSpPr/>
          <p:nvPr/>
        </p:nvSpPr>
        <p:spPr>
          <a:xfrm>
            <a:off x="5634990" y="3520440"/>
            <a:ext cx="603885" cy="39306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713730" y="2889885"/>
            <a:ext cx="603885" cy="39306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634990" y="5249545"/>
            <a:ext cx="603885" cy="39306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a:off x="6487795" y="3107055"/>
            <a:ext cx="1677670" cy="7575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238875" y="3694430"/>
            <a:ext cx="1811655" cy="2470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38875" y="4075430"/>
            <a:ext cx="1792605" cy="14135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395335" y="3874135"/>
            <a:ext cx="1553210" cy="368300"/>
          </a:xfrm>
          <a:prstGeom prst="rect">
            <a:avLst/>
          </a:prstGeom>
          <a:noFill/>
        </p:spPr>
        <p:txBody>
          <a:bodyPr wrap="square" rtlCol="0">
            <a:spAutoFit/>
          </a:bodyPr>
          <a:p>
            <a:r>
              <a:rPr lang="en-US" altLang="zh-CN"/>
              <a:t>Label : (0,1,1)</a:t>
            </a:r>
            <a:endParaRPr lang="en-US" altLang="zh-CN"/>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sym typeface="+mn-ea"/>
              </a:rPr>
            </a:br>
            <a:endParaRPr lang="zh-CN" altLang="en-US"/>
          </a:p>
        </p:txBody>
      </p:sp>
      <p:pic>
        <p:nvPicPr>
          <p:cNvPr id="4" name="内容占位符 3"/>
          <p:cNvPicPr>
            <a:picLocks noChangeAspect="1"/>
          </p:cNvPicPr>
          <p:nvPr>
            <p:ph idx="1"/>
          </p:nvPr>
        </p:nvPicPr>
        <p:blipFill>
          <a:blip r:embed="rId2"/>
          <a:stretch>
            <a:fillRect/>
          </a:stretch>
        </p:blipFill>
        <p:spPr>
          <a:xfrm>
            <a:off x="6463030" y="1784350"/>
            <a:ext cx="5487035" cy="3289935"/>
          </a:xfrm>
          <a:prstGeom prst="rect">
            <a:avLst/>
          </a:prstGeom>
        </p:spPr>
      </p:pic>
      <p:sp>
        <p:nvSpPr>
          <p:cNvPr id="5" name="文本框 4"/>
          <p:cNvSpPr txBox="1"/>
          <p:nvPr/>
        </p:nvSpPr>
        <p:spPr>
          <a:xfrm>
            <a:off x="526415" y="2044065"/>
            <a:ext cx="5233035" cy="2861310"/>
          </a:xfrm>
          <a:prstGeom prst="rect">
            <a:avLst/>
          </a:prstGeom>
          <a:noFill/>
        </p:spPr>
        <p:txBody>
          <a:bodyPr wrap="square" rtlCol="0">
            <a:spAutoFit/>
          </a:bodyPr>
          <a:p>
            <a:r>
              <a:rPr lang="zh-CN" altLang="en-US"/>
              <a:t>MLP is a type of artificial neural network.</a:t>
            </a:r>
            <a:endParaRPr lang="zh-CN" altLang="en-US"/>
          </a:p>
          <a:p>
            <a:endParaRPr lang="zh-CN" altLang="en-US"/>
          </a:p>
          <a:p>
            <a:r>
              <a:rPr lang="zh-CN" altLang="en-US"/>
              <a:t>Artificial neural networks (ANN) are a method of machine learning inspired by the way the human brain works.</a:t>
            </a:r>
            <a:endParaRPr lang="zh-CN" altLang="en-US"/>
          </a:p>
          <a:p>
            <a:endParaRPr lang="zh-CN" altLang="en-US"/>
          </a:p>
          <a:p>
            <a:r>
              <a:rPr lang="zh-CN" altLang="en-US"/>
              <a:t>The purpose of this method is to mimic the characteristics of the human brain, such as learning, decision-making and acquiring new information.</a:t>
            </a:r>
            <a:endParaRPr lang="zh-CN" altLang="en-US"/>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sp>
        <p:nvSpPr>
          <p:cNvPr id="2" name="内容占位符 1"/>
          <p:cNvSpPr>
            <a:spLocks noGrp="1"/>
          </p:cNvSpPr>
          <p:nvPr>
            <p:ph idx="1"/>
            <p:custDataLst>
              <p:tags r:id="rId2"/>
            </p:custDataLst>
          </p:nvPr>
        </p:nvSpPr>
        <p:spPr>
          <a:xfrm>
            <a:off x="608330" y="2228215"/>
            <a:ext cx="8640445" cy="4337685"/>
          </a:xfrm>
        </p:spPr>
        <p:txBody>
          <a:bodyPr>
            <a:normAutofit lnSpcReduction="10000"/>
          </a:bodyPr>
          <a:lstStyle/>
          <a:p>
            <a:r>
              <a:rPr lang="zh-CN" altLang="en-US" dirty="0"/>
              <a:t>The input layer is the stage where the MLP is responsible for receiving data.No information processing is performed at this level.Only the information received is transmitted to the next layer, the hidden layer.</a:t>
            </a:r>
            <a:endParaRPr lang="zh-CN" altLang="en-US" dirty="0"/>
          </a:p>
          <a:p>
            <a:endParaRPr lang="zh-CN" altLang="en-US" dirty="0"/>
          </a:p>
          <a:p>
            <a:r>
              <a:rPr lang="zh-CN" altLang="en-US" dirty="0"/>
              <a:t>In the hidden layer, the data sent from the input layer is processed and transmitted to the next layer, the output layer.</a:t>
            </a:r>
            <a:endParaRPr lang="zh-CN" altLang="en-US" dirty="0"/>
          </a:p>
          <a:p>
            <a:endParaRPr lang="zh-CN" altLang="en-US" dirty="0"/>
          </a:p>
          <a:p>
            <a:r>
              <a:rPr lang="zh-CN" altLang="en-US" dirty="0"/>
              <a:t>In the output layer, which is the last layer, each cell is tied to all the cells in the hidden layer, and the results of the processed data in the hidden layer are served at this stage.</a:t>
            </a:r>
            <a:endParaRPr lang="zh-CN" altLang="en-US" dirty="0"/>
          </a:p>
        </p:txBody>
      </p:sp>
      <p:pic>
        <p:nvPicPr>
          <p:cNvPr id="4" name="图片 3"/>
          <p:cNvPicPr>
            <a:picLocks noChangeAspect="1"/>
          </p:cNvPicPr>
          <p:nvPr/>
        </p:nvPicPr>
        <p:blipFill>
          <a:blip r:embed="rId3"/>
          <a:stretch>
            <a:fillRect/>
          </a:stretch>
        </p:blipFill>
        <p:spPr>
          <a:xfrm>
            <a:off x="7806055" y="22860"/>
            <a:ext cx="4305300" cy="1876425"/>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pic>
        <p:nvPicPr>
          <p:cNvPr id="6" name="内容占位符 5"/>
          <p:cNvPicPr>
            <a:picLocks noChangeAspect="1"/>
          </p:cNvPicPr>
          <p:nvPr>
            <p:ph idx="1"/>
          </p:nvPr>
        </p:nvPicPr>
        <p:blipFill>
          <a:blip r:embed="rId2"/>
          <a:stretch>
            <a:fillRect/>
          </a:stretch>
        </p:blipFill>
        <p:spPr>
          <a:xfrm>
            <a:off x="1115060" y="1313815"/>
            <a:ext cx="8458200" cy="4705350"/>
          </a:xfrm>
          <a:prstGeom prst="rect">
            <a:avLst/>
          </a:prstGeom>
        </p:spPr>
      </p:pic>
      <p:sp>
        <p:nvSpPr>
          <p:cNvPr id="7" name="文本框 6"/>
          <p:cNvSpPr txBox="1"/>
          <p:nvPr/>
        </p:nvSpPr>
        <p:spPr>
          <a:xfrm>
            <a:off x="3363595" y="2858135"/>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9" name="文本框 8"/>
          <p:cNvSpPr txBox="1"/>
          <p:nvPr/>
        </p:nvSpPr>
        <p:spPr>
          <a:xfrm>
            <a:off x="5330825" y="2967990"/>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10" name="文本框 9"/>
          <p:cNvSpPr txBox="1"/>
          <p:nvPr/>
        </p:nvSpPr>
        <p:spPr>
          <a:xfrm>
            <a:off x="6713855" y="3054350"/>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内容占位符 12"/>
          <p:cNvPicPr>
            <a:picLocks noChangeAspect="1"/>
          </p:cNvPicPr>
          <p:nvPr>
            <p:ph idx="1"/>
          </p:nvPr>
        </p:nvPicPr>
        <p:blipFill>
          <a:blip r:embed="rId1"/>
          <a:stretch>
            <a:fillRect/>
          </a:stretch>
        </p:blipFill>
        <p:spPr>
          <a:xfrm>
            <a:off x="3079750" y="1490345"/>
            <a:ext cx="6024880" cy="4759325"/>
          </a:xfrm>
          <a:prstGeom prst="rect">
            <a:avLst/>
          </a:prstGeom>
        </p:spPr>
      </p:pic>
      <p:sp>
        <p:nvSpPr>
          <p:cNvPr id="3" name="标题 2"/>
          <p:cNvSpPr>
            <a:spLocks noGrp="1"/>
          </p:cNvSpPr>
          <p:nvPr>
            <p:ph type="title"/>
            <p:custDataLst>
              <p:tags r:id="rId2"/>
            </p:custDataLst>
          </p:nvPr>
        </p:nvSpPr>
        <p:spPr/>
        <p:txBody>
          <a:bodyPr>
            <a:normAutofit fontScale="90000"/>
          </a:bodyPr>
          <a:lstStyle/>
          <a:p>
            <a:r>
              <a:rPr lang="en-US" altLang="zh-CN">
                <a:sym typeface="+mn-ea"/>
              </a:rPr>
              <a:t>MLP</a:t>
            </a:r>
            <a:br>
              <a:rPr lang="en-US" altLang="zh-CN"/>
            </a:br>
            <a:endParaRPr lang="zh-CN" altLang="en-US"/>
          </a:p>
        </p:txBody>
      </p:sp>
      <p:sp>
        <p:nvSpPr>
          <p:cNvPr id="8" name="文本框 7"/>
          <p:cNvSpPr txBox="1"/>
          <p:nvPr/>
        </p:nvSpPr>
        <p:spPr>
          <a:xfrm>
            <a:off x="3277235" y="5388610"/>
            <a:ext cx="412115" cy="368300"/>
          </a:xfrm>
          <a:prstGeom prst="rect">
            <a:avLst/>
          </a:prstGeom>
          <a:noFill/>
        </p:spPr>
        <p:txBody>
          <a:bodyPr wrap="square" rtlCol="0">
            <a:spAutoFit/>
          </a:bodyPr>
          <a:p>
            <a:r>
              <a:rPr lang="en-US" altLang="zh-CN"/>
              <a:t>0</a:t>
            </a:r>
            <a:endParaRPr lang="en-US" altLang="zh-CN"/>
          </a:p>
        </p:txBody>
      </p:sp>
      <p:sp>
        <p:nvSpPr>
          <p:cNvPr id="10" name="文本框 9"/>
          <p:cNvSpPr txBox="1"/>
          <p:nvPr/>
        </p:nvSpPr>
        <p:spPr>
          <a:xfrm>
            <a:off x="3277235" y="1777365"/>
            <a:ext cx="412115" cy="368300"/>
          </a:xfrm>
          <a:prstGeom prst="rect">
            <a:avLst/>
          </a:prstGeom>
          <a:noFill/>
        </p:spPr>
        <p:txBody>
          <a:bodyPr wrap="square" rtlCol="0">
            <a:spAutoFit/>
          </a:bodyPr>
          <a:p>
            <a:r>
              <a:rPr lang="en-US" altLang="zh-CN"/>
              <a:t>1</a:t>
            </a:r>
            <a:endParaRPr lang="en-US" altLang="zh-CN"/>
          </a:p>
        </p:txBody>
      </p:sp>
      <p:sp>
        <p:nvSpPr>
          <p:cNvPr id="11" name="文本框 10"/>
          <p:cNvSpPr txBox="1"/>
          <p:nvPr/>
        </p:nvSpPr>
        <p:spPr>
          <a:xfrm>
            <a:off x="8503285" y="5881370"/>
            <a:ext cx="1829435" cy="368300"/>
          </a:xfrm>
          <a:prstGeom prst="rect">
            <a:avLst/>
          </a:prstGeom>
          <a:noFill/>
        </p:spPr>
        <p:txBody>
          <a:bodyPr wrap="square" rtlCol="0">
            <a:spAutoFit/>
          </a:bodyPr>
          <a:p>
            <a:r>
              <a:rPr lang="en-US" altLang="zh-CN"/>
              <a:t>Feature</a:t>
            </a:r>
            <a:endParaRPr lang="en-US" altLang="zh-CN"/>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721360" y="2239645"/>
            <a:ext cx="6555740" cy="3855085"/>
          </a:xfrm>
          <a:prstGeom prst="rect">
            <a:avLst/>
          </a:prstGeom>
        </p:spPr>
      </p:pic>
      <p:sp>
        <p:nvSpPr>
          <p:cNvPr id="3" name="标题 2"/>
          <p:cNvSpPr>
            <a:spLocks noGrp="1"/>
          </p:cNvSpPr>
          <p:nvPr>
            <p:ph type="title"/>
            <p:custDataLst>
              <p:tags r:id="rId2"/>
            </p:custDataLst>
          </p:nvPr>
        </p:nvSpPr>
        <p:spPr/>
        <p:txBody>
          <a:bodyPr>
            <a:normAutofit fontScale="90000"/>
          </a:bodyPr>
          <a:lstStyle/>
          <a:p>
            <a:r>
              <a:rPr lang="en-US" altLang="zh-CN">
                <a:sym typeface="+mn-ea"/>
              </a:rPr>
              <a:t>MLP</a:t>
            </a:r>
            <a:br>
              <a:rPr lang="en-US" altLang="zh-CN"/>
            </a:br>
            <a:endParaRPr lang="zh-CN" altLang="en-US"/>
          </a:p>
        </p:txBody>
      </p:sp>
      <p:sp>
        <p:nvSpPr>
          <p:cNvPr id="2" name="内容占位符 1"/>
          <p:cNvSpPr>
            <a:spLocks noGrp="1"/>
          </p:cNvSpPr>
          <p:nvPr>
            <p:ph idx="1"/>
            <p:custDataLst>
              <p:tags r:id="rId3"/>
            </p:custDataLst>
          </p:nvPr>
        </p:nvSpPr>
        <p:spPr/>
        <p:txBody>
          <a:bodyPr/>
          <a:lstStyle/>
          <a:p>
            <a:r>
              <a:rPr lang="zh-CN" altLang="en-US" dirty="0"/>
              <a:t>单击此处添加正文</a:t>
            </a:r>
            <a:endParaRPr lang="zh-CN" altLang="en-US" dirty="0"/>
          </a:p>
        </p:txBody>
      </p:sp>
      <p:pic>
        <p:nvPicPr>
          <p:cNvPr id="4" name="图片 3"/>
          <p:cNvPicPr>
            <a:picLocks noChangeAspect="1"/>
          </p:cNvPicPr>
          <p:nvPr/>
        </p:nvPicPr>
        <p:blipFill>
          <a:blip r:embed="rId4"/>
          <a:stretch>
            <a:fillRect/>
          </a:stretch>
        </p:blipFill>
        <p:spPr>
          <a:xfrm>
            <a:off x="5112385" y="1893570"/>
            <a:ext cx="2809875" cy="942975"/>
          </a:xfrm>
          <a:prstGeom prst="rect">
            <a:avLst/>
          </a:prstGeom>
        </p:spPr>
      </p:pic>
      <p:pic>
        <p:nvPicPr>
          <p:cNvPr id="5" name="图片 4"/>
          <p:cNvPicPr>
            <a:picLocks noChangeAspect="1"/>
          </p:cNvPicPr>
          <p:nvPr/>
        </p:nvPicPr>
        <p:blipFill>
          <a:blip r:embed="rId5"/>
          <a:stretch>
            <a:fillRect/>
          </a:stretch>
        </p:blipFill>
        <p:spPr>
          <a:xfrm>
            <a:off x="5868670" y="2929255"/>
            <a:ext cx="2276475" cy="1304925"/>
          </a:xfrm>
          <a:prstGeom prst="rect">
            <a:avLst/>
          </a:prstGeom>
        </p:spPr>
      </p:pic>
      <p:sp>
        <p:nvSpPr>
          <p:cNvPr id="7" name="椭圆 6"/>
          <p:cNvSpPr/>
          <p:nvPr/>
        </p:nvSpPr>
        <p:spPr>
          <a:xfrm>
            <a:off x="2558415" y="4027805"/>
            <a:ext cx="709295" cy="555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a:off x="3296285" y="4612005"/>
            <a:ext cx="5262245" cy="805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644890" y="5244465"/>
            <a:ext cx="2281555" cy="368300"/>
          </a:xfrm>
          <a:prstGeom prst="rect">
            <a:avLst/>
          </a:prstGeom>
          <a:noFill/>
        </p:spPr>
        <p:txBody>
          <a:bodyPr wrap="square" rtlCol="0">
            <a:spAutoFit/>
          </a:bodyPr>
          <a:p>
            <a:r>
              <a:rPr lang="en-US" altLang="zh-CN"/>
              <a:t>Come from fitting</a:t>
            </a:r>
            <a:endParaRPr lang="en-US" altLang="zh-CN"/>
          </a:p>
        </p:txBody>
      </p:sp>
      <p:sp>
        <p:nvSpPr>
          <p:cNvPr id="10" name="矩形 9"/>
          <p:cNvSpPr/>
          <p:nvPr/>
        </p:nvSpPr>
        <p:spPr>
          <a:xfrm>
            <a:off x="814070" y="4113530"/>
            <a:ext cx="1629410" cy="1197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80745" y="4528185"/>
            <a:ext cx="1562735" cy="368300"/>
          </a:xfrm>
          <a:prstGeom prst="rect">
            <a:avLst/>
          </a:prstGeom>
          <a:noFill/>
        </p:spPr>
        <p:txBody>
          <a:bodyPr wrap="square" rtlCol="0">
            <a:spAutoFit/>
          </a:bodyPr>
          <a:p>
            <a:r>
              <a:rPr lang="en-US" altLang="zh-CN"/>
              <a:t>Feature1 to n</a:t>
            </a:r>
            <a:endParaRPr lang="en-US" altLang="zh-CN"/>
          </a:p>
        </p:txBody>
      </p:sp>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pic>
        <p:nvPicPr>
          <p:cNvPr id="4" name="内容占位符 3"/>
          <p:cNvPicPr>
            <a:picLocks noChangeAspect="1"/>
          </p:cNvPicPr>
          <p:nvPr>
            <p:ph idx="1"/>
          </p:nvPr>
        </p:nvPicPr>
        <p:blipFill>
          <a:blip r:embed="rId2"/>
          <a:stretch>
            <a:fillRect/>
          </a:stretch>
        </p:blipFill>
        <p:spPr>
          <a:xfrm>
            <a:off x="786765" y="2026285"/>
            <a:ext cx="10610850" cy="3686175"/>
          </a:xfrm>
          <a:prstGeom prst="rect">
            <a:avLst/>
          </a:prstGeom>
        </p:spPr>
      </p:pic>
      <p:sp>
        <p:nvSpPr>
          <p:cNvPr id="5" name="文本框 4"/>
          <p:cNvSpPr txBox="1"/>
          <p:nvPr/>
        </p:nvSpPr>
        <p:spPr>
          <a:xfrm>
            <a:off x="4187825" y="1793875"/>
            <a:ext cx="1744345" cy="645160"/>
          </a:xfrm>
          <a:prstGeom prst="rect">
            <a:avLst/>
          </a:prstGeom>
          <a:noFill/>
        </p:spPr>
        <p:txBody>
          <a:bodyPr wrap="square" rtlCol="0">
            <a:spAutoFit/>
          </a:bodyPr>
          <a:p>
            <a:r>
              <a:rPr lang="en-US" altLang="zh-CN"/>
              <a:t>Feature 1 to Feature n</a:t>
            </a:r>
            <a:endParaRPr lang="en-US" altLang="zh-CN"/>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QDA</a:t>
            </a:r>
            <a:endParaRPr lang="zh-CN" altLang="en-US"/>
          </a:p>
        </p:txBody>
      </p:sp>
      <p:sp>
        <p:nvSpPr>
          <p:cNvPr id="2" name="内容占位符 1"/>
          <p:cNvSpPr>
            <a:spLocks noGrp="1"/>
          </p:cNvSpPr>
          <p:nvPr>
            <p:ph idx="1"/>
            <p:custDataLst>
              <p:tags r:id="rId2"/>
            </p:custDataLst>
          </p:nvPr>
        </p:nvSpPr>
        <p:spPr/>
        <p:txBody>
          <a:bodyPr>
            <a:normAutofit fontScale="90000"/>
          </a:bodyPr>
          <a:lstStyle/>
          <a:p>
            <a:r>
              <a:rPr>
                <a:sym typeface="+mn-ea"/>
              </a:rPr>
              <a:t>Quadratic </a:t>
            </a:r>
            <a:r>
              <a:rPr lang="zh-CN" altLang="en-US" dirty="0"/>
              <a:t>discriminant </a:t>
            </a:r>
            <a:r>
              <a:rPr lang="zh-CN" altLang="en-US" dirty="0"/>
              <a:t>analysis (QDA) is a discriminant analysis method.</a:t>
            </a:r>
            <a:endParaRPr lang="zh-CN" altLang="en-US" dirty="0"/>
          </a:p>
          <a:p>
            <a:r>
              <a:rPr lang="zh-CN" altLang="en-US" dirty="0"/>
              <a:t>Discriminant analysis is a statistical technique for assigning one measure to a group of many species.</a:t>
            </a:r>
            <a:endParaRPr lang="zh-CN" altLang="en-US" dirty="0"/>
          </a:p>
          <a:p>
            <a:r>
              <a:rPr lang="zh-CN" altLang="en-US" dirty="0"/>
              <a:t>When this assignment is made, the observed data must be assigned to the group to which it belongs.If it is assigned to a group that does not belong to it, an error occurs.This error is called the "error rate."</a:t>
            </a:r>
            <a:endParaRPr lang="zh-CN" altLang="en-US" dirty="0"/>
          </a:p>
          <a:p>
            <a:r>
              <a:rPr lang="zh-CN" altLang="en-US" dirty="0"/>
              <a:t>The purpose of discriminant analysis is to minimize the error rate of the distribution process.</a:t>
            </a:r>
            <a:endParaRPr lang="zh-CN" altLang="en-US" dirty="0"/>
          </a:p>
          <a:p>
            <a:r>
              <a:rPr lang="zh-CN" altLang="en-US" dirty="0"/>
              <a:t>This analysis is called a linear discriminant analysis, assuming that the data sets are normally distributed and have equal variances.</a:t>
            </a:r>
            <a:endParaRPr lang="zh-CN" altLang="en-US" dirty="0"/>
          </a:p>
          <a:p>
            <a:r>
              <a:rPr lang="zh-CN" altLang="en-US" dirty="0"/>
              <a:t>If the assumption that the group variances are equal is incorrect, a quadratic discriminant analysis is obtained.In order to apply the quadratic discriminant analysis, the number of observed samples must be greater than the number of groups</a:t>
            </a:r>
            <a:r>
              <a:rPr lang="en-US" altLang="zh-CN" dirty="0"/>
              <a:t>.</a:t>
            </a:r>
            <a:endParaRPr lang="en-US" altLang="zh-CN" dirty="0"/>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a:sym typeface="+mn-ea"/>
              </a:rPr>
              <a:t>LDA</a:t>
            </a:r>
            <a:endParaRPr lang="zh-CN" altLang="en-US"/>
          </a:p>
        </p:txBody>
      </p:sp>
      <p:graphicFrame>
        <p:nvGraphicFramePr>
          <p:cNvPr id="4" name="内容占位符 3"/>
          <p:cNvGraphicFramePr/>
          <p:nvPr>
            <p:ph idx="1"/>
          </p:nvPr>
        </p:nvGraphicFramePr>
        <p:xfrm>
          <a:off x="675710" y="1595810"/>
          <a:ext cx="10969200" cy="4759200"/>
        </p:xfrm>
        <a:graphic>
          <a:graphicData uri="http://schemas.openxmlformats.org/drawingml/2006/chart">
            <c:chart xmlns:c="http://schemas.openxmlformats.org/drawingml/2006/chart" xmlns:r="http://schemas.openxmlformats.org/officeDocument/2006/relationships" r:id="rId1"/>
          </a:graphicData>
        </a:graphic>
      </p:graphicFrame>
      <p:cxnSp>
        <p:nvCxnSpPr>
          <p:cNvPr id="12" name="直接连接符 11"/>
          <p:cNvCxnSpPr/>
          <p:nvPr/>
        </p:nvCxnSpPr>
        <p:spPr>
          <a:xfrm flipV="1">
            <a:off x="833120" y="768350"/>
            <a:ext cx="9450705" cy="415036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200400" y="3509645"/>
            <a:ext cx="297180" cy="556260"/>
          </a:xfrm>
          <a:prstGeom prst="straightConnector1">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707890" y="2964180"/>
            <a:ext cx="170180" cy="354330"/>
          </a:xfrm>
          <a:prstGeom prst="straightConnector1">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349365" y="2475230"/>
            <a:ext cx="43180" cy="104775"/>
          </a:xfrm>
          <a:prstGeom prst="straightConnector1">
            <a:avLst/>
          </a:prstGeom>
          <a:ln w="12700" cmpd="sng">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0"/>
          </p:cNvCxnSpPr>
          <p:nvPr/>
        </p:nvCxnSpPr>
        <p:spPr>
          <a:xfrm flipH="1" flipV="1">
            <a:off x="7954645" y="1794510"/>
            <a:ext cx="43180" cy="76200"/>
          </a:xfrm>
          <a:prstGeom prst="straightConnector1">
            <a:avLst/>
          </a:prstGeom>
          <a:ln w="12700" cmpd="sng">
            <a:solidFill>
              <a:schemeClr val="accent1">
                <a:shade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8462645" y="1602740"/>
            <a:ext cx="1063625" cy="1552575"/>
          </a:xfrm>
          <a:prstGeom prst="straightConnector1">
            <a:avLst/>
          </a:prstGeom>
          <a:ln w="12700" cmpd="sng">
            <a:solidFill>
              <a:schemeClr val="accent1">
                <a:shade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1341120" y="250825"/>
            <a:ext cx="38100" cy="5055870"/>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1331595" y="5302250"/>
            <a:ext cx="10754360" cy="10160"/>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379710" y="5704840"/>
            <a:ext cx="1657985" cy="368300"/>
          </a:xfrm>
          <a:prstGeom prst="rect">
            <a:avLst/>
          </a:prstGeom>
          <a:noFill/>
        </p:spPr>
        <p:txBody>
          <a:bodyPr wrap="square" rtlCol="0">
            <a:spAutoFit/>
          </a:bodyPr>
          <a:p>
            <a:r>
              <a:rPr lang="en-US" altLang="zh-CN"/>
              <a:t>Feature 1</a:t>
            </a:r>
            <a:endParaRPr lang="en-US" altLang="zh-CN"/>
          </a:p>
        </p:txBody>
      </p:sp>
      <p:sp>
        <p:nvSpPr>
          <p:cNvPr id="22" name="文本框 21"/>
          <p:cNvSpPr txBox="1"/>
          <p:nvPr/>
        </p:nvSpPr>
        <p:spPr>
          <a:xfrm>
            <a:off x="0" y="81280"/>
            <a:ext cx="1657985" cy="368300"/>
          </a:xfrm>
          <a:prstGeom prst="rect">
            <a:avLst/>
          </a:prstGeom>
          <a:noFill/>
        </p:spPr>
        <p:txBody>
          <a:bodyPr wrap="square" rtlCol="0">
            <a:spAutoFit/>
          </a:bodyPr>
          <a:p>
            <a:r>
              <a:rPr lang="en-US" altLang="zh-CN"/>
              <a:t>Feature n</a:t>
            </a:r>
            <a:endParaRPr lang="en-US" alt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Decision Tree</a:t>
            </a:r>
            <a:endParaRPr lang="en-US" altLang="zh-CN"/>
          </a:p>
        </p:txBody>
      </p:sp>
      <p:graphicFrame>
        <p:nvGraphicFramePr>
          <p:cNvPr id="6" name="内容占位符 5"/>
          <p:cNvGraphicFramePr/>
          <p:nvPr>
            <p:ph idx="1"/>
            <p:custDataLst>
              <p:tags r:id="rId2"/>
            </p:custDataLst>
          </p:nvPr>
        </p:nvGraphicFramePr>
        <p:xfrm>
          <a:off x="608330" y="149034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4" name="文本框 3"/>
          <p:cNvSpPr txBox="1"/>
          <p:nvPr/>
        </p:nvSpPr>
        <p:spPr>
          <a:xfrm>
            <a:off x="5760085" y="1316355"/>
            <a:ext cx="5931535" cy="1476375"/>
          </a:xfrm>
          <a:prstGeom prst="rect">
            <a:avLst/>
          </a:prstGeom>
          <a:noFill/>
        </p:spPr>
        <p:txBody>
          <a:bodyPr wrap="square" rtlCol="0">
            <a:spAutoFit/>
          </a:bodyPr>
          <a:p>
            <a:r>
              <a:rPr lang="en-US" altLang="zh-CN"/>
              <a:t>If Gini(feature 1) &lt; Gini(feature n), </a:t>
            </a:r>
            <a:r>
              <a:rPr lang="en-US" altLang="zh-CN">
                <a:sym typeface="+mn-ea"/>
              </a:rPr>
              <a:t>feature 1 will be the Root Node. Other features use the same way to become defferent Internal Nodes with different layers. </a:t>
            </a:r>
            <a:endParaRPr lang="en-US" altLang="zh-CN">
              <a:sym typeface="+mn-ea"/>
            </a:endParaRPr>
          </a:p>
          <a:p>
            <a:endParaRPr lang="en-US" altLang="zh-CN"/>
          </a:p>
          <a:p>
            <a:r>
              <a:rPr lang="en-US" altLang="zh-CN"/>
              <a:t>Finally, Leaves will be the end point.</a:t>
            </a:r>
            <a:endParaRPr lang="en-US" altLang="zh-CN"/>
          </a:p>
        </p:txBody>
      </p:sp>
      <p:pic>
        <p:nvPicPr>
          <p:cNvPr id="7" name="图片 6"/>
          <p:cNvPicPr>
            <a:picLocks noChangeAspect="1"/>
          </p:cNvPicPr>
          <p:nvPr/>
        </p:nvPicPr>
        <p:blipFill>
          <a:blip r:embed="rId3"/>
          <a:stretch>
            <a:fillRect/>
          </a:stretch>
        </p:blipFill>
        <p:spPr>
          <a:xfrm>
            <a:off x="5400675" y="2792730"/>
            <a:ext cx="6290945" cy="3747770"/>
          </a:xfrm>
          <a:prstGeom prst="rect">
            <a:avLst/>
          </a:prstGeom>
        </p:spPr>
      </p:pic>
      <p:sp>
        <p:nvSpPr>
          <p:cNvPr id="8" name="文本框 7"/>
          <p:cNvSpPr txBox="1"/>
          <p:nvPr/>
        </p:nvSpPr>
        <p:spPr>
          <a:xfrm>
            <a:off x="7708900" y="3312160"/>
            <a:ext cx="1512570" cy="368300"/>
          </a:xfrm>
          <a:prstGeom prst="rect">
            <a:avLst/>
          </a:prstGeom>
          <a:noFill/>
        </p:spPr>
        <p:txBody>
          <a:bodyPr wrap="square" rtlCol="0">
            <a:spAutoFit/>
          </a:bodyPr>
          <a:p>
            <a:r>
              <a:rPr lang="en-US" altLang="zh-CN"/>
              <a:t>Root Node</a:t>
            </a:r>
            <a:endParaRPr lang="en-US" altLang="zh-CN"/>
          </a:p>
        </p:txBody>
      </p:sp>
      <p:sp>
        <p:nvSpPr>
          <p:cNvPr id="9" name="文本框 8"/>
          <p:cNvSpPr txBox="1"/>
          <p:nvPr/>
        </p:nvSpPr>
        <p:spPr>
          <a:xfrm>
            <a:off x="5708650" y="3993515"/>
            <a:ext cx="1614805" cy="645160"/>
          </a:xfrm>
          <a:prstGeom prst="rect">
            <a:avLst/>
          </a:prstGeom>
          <a:noFill/>
        </p:spPr>
        <p:txBody>
          <a:bodyPr wrap="square" rtlCol="0">
            <a:spAutoFit/>
          </a:bodyPr>
          <a:p>
            <a:r>
              <a:rPr lang="en-US" altLang="zh-CN">
                <a:sym typeface="+mn-ea"/>
              </a:rPr>
              <a:t>Internal Nodes</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LDA	</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zh-CN" altLang="en-US" dirty="0"/>
              <a:t>单击此处添加正文</a:t>
            </a:r>
            <a:endParaRPr lang="zh-CN" altLang="en-US" dirty="0"/>
          </a:p>
        </p:txBody>
      </p:sp>
      <p:pic>
        <p:nvPicPr>
          <p:cNvPr id="4" name="图片 3"/>
          <p:cNvPicPr>
            <a:picLocks noChangeAspect="1"/>
          </p:cNvPicPr>
          <p:nvPr/>
        </p:nvPicPr>
        <p:blipFill>
          <a:blip r:embed="rId3"/>
          <a:stretch>
            <a:fillRect/>
          </a:stretch>
        </p:blipFill>
        <p:spPr>
          <a:xfrm>
            <a:off x="608330" y="1313815"/>
            <a:ext cx="6953250" cy="4371975"/>
          </a:xfrm>
          <a:prstGeom prst="rect">
            <a:avLst/>
          </a:prstGeom>
        </p:spPr>
      </p:pic>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QDA</a:t>
            </a:r>
            <a:endParaRPr lang="en-US" altLang="zh-CN"/>
          </a:p>
        </p:txBody>
      </p:sp>
      <p:pic>
        <p:nvPicPr>
          <p:cNvPr id="4" name="内容占位符 3"/>
          <p:cNvPicPr>
            <a:picLocks noChangeAspect="1"/>
          </p:cNvPicPr>
          <p:nvPr>
            <p:ph idx="1"/>
          </p:nvPr>
        </p:nvPicPr>
        <p:blipFill>
          <a:blip r:embed="rId2"/>
          <a:stretch>
            <a:fillRect/>
          </a:stretch>
        </p:blipFill>
        <p:spPr>
          <a:xfrm>
            <a:off x="489585" y="1198880"/>
            <a:ext cx="10574020" cy="5578475"/>
          </a:xfrm>
          <a:prstGeom prst="rect">
            <a:avLst/>
          </a:prstGeom>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QDA</a:t>
            </a:r>
            <a:endParaRPr lang="en-US" altLang="zh-CN"/>
          </a:p>
        </p:txBody>
      </p:sp>
      <p:pic>
        <p:nvPicPr>
          <p:cNvPr id="4" name="内容占位符 3"/>
          <p:cNvPicPr>
            <a:picLocks noChangeAspect="1"/>
          </p:cNvPicPr>
          <p:nvPr>
            <p:ph idx="1"/>
          </p:nvPr>
        </p:nvPicPr>
        <p:blipFill>
          <a:blip r:embed="rId2"/>
          <a:stretch>
            <a:fillRect/>
          </a:stretch>
        </p:blipFill>
        <p:spPr>
          <a:xfrm>
            <a:off x="744855" y="1517015"/>
            <a:ext cx="10062210" cy="502094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Random Forest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472440" y="1313815"/>
            <a:ext cx="10968990" cy="1139825"/>
          </a:xfrm>
          <a:prstGeom prst="rect">
            <a:avLst/>
          </a:prstGeom>
        </p:spPr>
      </p:pic>
      <p:graphicFrame>
        <p:nvGraphicFramePr>
          <p:cNvPr id="7" name="表格 6"/>
          <p:cNvGraphicFramePr/>
          <p:nvPr>
            <p:custDataLst>
              <p:tags r:id="rId3"/>
            </p:custDataLst>
          </p:nvPr>
        </p:nvGraphicFramePr>
        <p:xfrm>
          <a:off x="548640" y="237426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8" name="表格 7"/>
          <p:cNvGraphicFramePr/>
          <p:nvPr>
            <p:custDataLst>
              <p:tags r:id="rId4"/>
            </p:custDataLst>
          </p:nvPr>
        </p:nvGraphicFramePr>
        <p:xfrm>
          <a:off x="7491095" y="292671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cxnSp>
        <p:nvCxnSpPr>
          <p:cNvPr id="9" name="肘形连接符 8"/>
          <p:cNvCxnSpPr/>
          <p:nvPr/>
        </p:nvCxnSpPr>
        <p:spPr>
          <a:xfrm>
            <a:off x="4884420" y="3755390"/>
            <a:ext cx="2430780" cy="1521460"/>
          </a:xfrm>
          <a:prstGeom prst="bentConnector3">
            <a:avLst>
              <a:gd name="adj1" fmla="val 50026"/>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6" name="内容占位符 3"/>
          <p:cNvPicPr>
            <a:picLocks noChangeAspect="1"/>
          </p:cNvPicPr>
          <p:nvPr>
            <p:ph idx="1"/>
          </p:nvPr>
        </p:nvPicPr>
        <p:blipFill>
          <a:blip r:embed="rId2"/>
          <a:stretch>
            <a:fillRect/>
          </a:stretch>
        </p:blipFill>
        <p:spPr>
          <a:xfrm>
            <a:off x="608330" y="1313815"/>
            <a:ext cx="9896475" cy="1076325"/>
          </a:xfrm>
          <a:prstGeom prst="rect">
            <a:avLst/>
          </a:prstGeom>
        </p:spPr>
      </p:pic>
      <p:graphicFrame>
        <p:nvGraphicFramePr>
          <p:cNvPr id="8" name="表格 7"/>
          <p:cNvGraphicFramePr/>
          <p:nvPr>
            <p:custDataLst>
              <p:tags r:id="rId3"/>
            </p:custDataLst>
          </p:nvPr>
        </p:nvGraphicFramePr>
        <p:xfrm>
          <a:off x="492125" y="2544445"/>
          <a:ext cx="4701540" cy="3651885"/>
        </p:xfrm>
        <a:graphic>
          <a:graphicData uri="http://schemas.openxmlformats.org/drawingml/2006/table">
            <a:tbl>
              <a:tblPr firstRow="1" bandRow="1">
                <a:tableStyleId>{5C22544A-7EE6-4342-B048-85BDC9FD1C3A}</a:tableStyleId>
              </a:tblPr>
              <a:tblGrid>
                <a:gridCol w="1175385"/>
                <a:gridCol w="1175385"/>
                <a:gridCol w="1175385"/>
                <a:gridCol w="117538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矩形 6"/>
          <p:cNvSpPr/>
          <p:nvPr/>
        </p:nvSpPr>
        <p:spPr>
          <a:xfrm>
            <a:off x="2712085" y="2428875"/>
            <a:ext cx="1427480" cy="3883025"/>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5493385" y="2544445"/>
            <a:ext cx="6610350" cy="3543300"/>
          </a:xfrm>
          <a:prstGeom prst="rect">
            <a:avLst/>
          </a:prstGeom>
        </p:spPr>
      </p:pic>
      <p:sp>
        <p:nvSpPr>
          <p:cNvPr id="13" name="矩形 12"/>
          <p:cNvSpPr/>
          <p:nvPr/>
        </p:nvSpPr>
        <p:spPr>
          <a:xfrm>
            <a:off x="8117205" y="3021330"/>
            <a:ext cx="1649095" cy="498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8184515" y="3086735"/>
            <a:ext cx="2510790" cy="368300"/>
          </a:xfrm>
          <a:prstGeom prst="rect">
            <a:avLst/>
          </a:prstGeom>
          <a:noFill/>
        </p:spPr>
        <p:txBody>
          <a:bodyPr wrap="square" rtlCol="0">
            <a:spAutoFit/>
          </a:bodyPr>
          <a:p>
            <a:r>
              <a:rPr lang="en-US" altLang="zh-CN"/>
              <a:t>Feature n</a:t>
            </a:r>
            <a:endParaRPr lang="en-US" altLang="zh-CN"/>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4" name="内容占位符 3"/>
          <p:cNvPicPr>
            <a:picLocks noChangeAspect="1"/>
          </p:cNvPicPr>
          <p:nvPr>
            <p:ph idx="1"/>
          </p:nvPr>
        </p:nvPicPr>
        <p:blipFill>
          <a:blip r:embed="rId2"/>
          <a:stretch>
            <a:fillRect/>
          </a:stretch>
        </p:blipFill>
        <p:spPr>
          <a:xfrm>
            <a:off x="1223010" y="2291715"/>
            <a:ext cx="10968990" cy="4514215"/>
          </a:xfrm>
          <a:prstGeom prst="rect">
            <a:avLst/>
          </a:prstGeom>
        </p:spPr>
      </p:pic>
      <p:sp>
        <p:nvSpPr>
          <p:cNvPr id="2" name="文本框 1"/>
          <p:cNvSpPr txBox="1"/>
          <p:nvPr/>
        </p:nvSpPr>
        <p:spPr>
          <a:xfrm>
            <a:off x="9553575" y="4625340"/>
            <a:ext cx="1523365" cy="368300"/>
          </a:xfrm>
          <a:prstGeom prst="rect">
            <a:avLst/>
          </a:prstGeom>
          <a:noFill/>
        </p:spPr>
        <p:txBody>
          <a:bodyPr wrap="square" rtlCol="0">
            <a:spAutoFit/>
          </a:bodyPr>
          <a:p>
            <a:r>
              <a:rPr lang="en-US" altLang="zh-CN"/>
              <a:t>Feature n</a:t>
            </a:r>
            <a:endParaRPr lang="en-US" altLang="zh-CN"/>
          </a:p>
        </p:txBody>
      </p:sp>
      <p:sp>
        <p:nvSpPr>
          <p:cNvPr id="6" name="文本框 5"/>
          <p:cNvSpPr txBox="1"/>
          <p:nvPr/>
        </p:nvSpPr>
        <p:spPr>
          <a:xfrm>
            <a:off x="6252210" y="4625340"/>
            <a:ext cx="1523365" cy="368300"/>
          </a:xfrm>
          <a:prstGeom prst="rect">
            <a:avLst/>
          </a:prstGeom>
          <a:noFill/>
        </p:spPr>
        <p:txBody>
          <a:bodyPr wrap="square" rtlCol="0">
            <a:spAutoFit/>
          </a:bodyPr>
          <a:p>
            <a:r>
              <a:rPr lang="en-US" altLang="zh-CN"/>
              <a:t>Feature 5</a:t>
            </a:r>
            <a:endParaRPr lang="en-US" altLang="zh-CN"/>
          </a:p>
        </p:txBody>
      </p:sp>
      <p:sp>
        <p:nvSpPr>
          <p:cNvPr id="7" name="文本框 6"/>
          <p:cNvSpPr txBox="1"/>
          <p:nvPr/>
        </p:nvSpPr>
        <p:spPr>
          <a:xfrm>
            <a:off x="2583180" y="4625340"/>
            <a:ext cx="1523365" cy="368300"/>
          </a:xfrm>
          <a:prstGeom prst="rect">
            <a:avLst/>
          </a:prstGeom>
          <a:noFill/>
        </p:spPr>
        <p:txBody>
          <a:bodyPr wrap="square" rtlCol="0">
            <a:spAutoFit/>
          </a:bodyPr>
          <a:p>
            <a:r>
              <a:rPr lang="en-US" altLang="zh-CN"/>
              <a:t>Feature 4</a:t>
            </a:r>
            <a:endParaRPr lang="en-US" altLang="zh-CN"/>
          </a:p>
        </p:txBody>
      </p:sp>
      <p:sp>
        <p:nvSpPr>
          <p:cNvPr id="8" name="文本框 7"/>
          <p:cNvSpPr txBox="1"/>
          <p:nvPr/>
        </p:nvSpPr>
        <p:spPr>
          <a:xfrm>
            <a:off x="9553575" y="1993265"/>
            <a:ext cx="1523365" cy="368300"/>
          </a:xfrm>
          <a:prstGeom prst="rect">
            <a:avLst/>
          </a:prstGeom>
          <a:noFill/>
        </p:spPr>
        <p:txBody>
          <a:bodyPr wrap="square" rtlCol="0">
            <a:spAutoFit/>
          </a:bodyPr>
          <a:p>
            <a:r>
              <a:rPr lang="en-US" altLang="zh-CN"/>
              <a:t>Feature 3</a:t>
            </a:r>
            <a:endParaRPr lang="en-US" altLang="zh-CN"/>
          </a:p>
        </p:txBody>
      </p:sp>
      <p:sp>
        <p:nvSpPr>
          <p:cNvPr id="9" name="文本框 8"/>
          <p:cNvSpPr txBox="1"/>
          <p:nvPr/>
        </p:nvSpPr>
        <p:spPr>
          <a:xfrm>
            <a:off x="6412865" y="2345690"/>
            <a:ext cx="1523365" cy="368300"/>
          </a:xfrm>
          <a:prstGeom prst="rect">
            <a:avLst/>
          </a:prstGeom>
          <a:noFill/>
        </p:spPr>
        <p:txBody>
          <a:bodyPr wrap="square" rtlCol="0">
            <a:spAutoFit/>
          </a:bodyPr>
          <a:p>
            <a:r>
              <a:rPr lang="en-US" altLang="zh-CN"/>
              <a:t>Feature 2</a:t>
            </a:r>
            <a:endParaRPr lang="en-US" altLang="zh-CN"/>
          </a:p>
        </p:txBody>
      </p:sp>
      <p:sp>
        <p:nvSpPr>
          <p:cNvPr id="11" name="文本框 10"/>
          <p:cNvSpPr txBox="1"/>
          <p:nvPr/>
        </p:nvSpPr>
        <p:spPr>
          <a:xfrm>
            <a:off x="2717800" y="2218690"/>
            <a:ext cx="1523365" cy="368300"/>
          </a:xfrm>
          <a:prstGeom prst="rect">
            <a:avLst/>
          </a:prstGeom>
          <a:noFill/>
        </p:spPr>
        <p:txBody>
          <a:bodyPr wrap="square" rtlCol="0">
            <a:spAutoFit/>
          </a:bodyPr>
          <a:p>
            <a:r>
              <a:rPr lang="en-US" altLang="zh-CN"/>
              <a:t>Feature 1</a:t>
            </a:r>
            <a:endParaRPr lang="en-US" altLang="zh-CN"/>
          </a:p>
        </p:txBody>
      </p:sp>
      <p:sp>
        <p:nvSpPr>
          <p:cNvPr id="12" name="文本框 11"/>
          <p:cNvSpPr txBox="1"/>
          <p:nvPr/>
        </p:nvSpPr>
        <p:spPr>
          <a:xfrm>
            <a:off x="8282305" y="4544060"/>
            <a:ext cx="1102360" cy="368300"/>
          </a:xfrm>
          <a:prstGeom prst="rect">
            <a:avLst/>
          </a:prstGeom>
          <a:noFill/>
        </p:spPr>
        <p:txBody>
          <a:bodyPr wrap="square" rtlCol="0">
            <a:spAutoFit/>
          </a:bodyPr>
          <a:p>
            <a:r>
              <a:rPr lang="en-US" altLang="zh-CN"/>
              <a:t>...</a:t>
            </a:r>
            <a:endParaRPr lang="en-US" altLang="zh-CN"/>
          </a:p>
        </p:txBody>
      </p:sp>
      <p:sp>
        <p:nvSpPr>
          <p:cNvPr id="14" name="文本框 13"/>
          <p:cNvSpPr txBox="1"/>
          <p:nvPr/>
        </p:nvSpPr>
        <p:spPr>
          <a:xfrm>
            <a:off x="864870" y="1546225"/>
            <a:ext cx="3798570" cy="368300"/>
          </a:xfrm>
          <a:prstGeom prst="rect">
            <a:avLst/>
          </a:prstGeom>
          <a:noFill/>
        </p:spPr>
        <p:txBody>
          <a:bodyPr wrap="square" rtlCol="0">
            <a:spAutoFit/>
          </a:bodyPr>
          <a:p>
            <a:r>
              <a:rPr lang="en-US" altLang="zh-CN"/>
              <a:t>Step3 Use the random forest</a:t>
            </a:r>
            <a:endParaRPr lang="en-US" altLang="zh-CN"/>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graphicFrame>
        <p:nvGraphicFramePr>
          <p:cNvPr id="4" name="内容占位符 3"/>
          <p:cNvGraphicFramePr/>
          <p:nvPr>
            <p:ph idx="1"/>
            <p:custDataLst>
              <p:tags r:id="rId2"/>
            </p:custDataLst>
          </p:nvPr>
        </p:nvGraphicFramePr>
        <p:xfrm>
          <a:off x="608330" y="1490345"/>
          <a:ext cx="3281680" cy="1567180"/>
        </p:xfrm>
        <a:graphic>
          <a:graphicData uri="http://schemas.openxmlformats.org/drawingml/2006/table">
            <a:tbl>
              <a:tblPr firstRow="1" bandRow="1">
                <a:tableStyleId>{5C22544A-7EE6-4342-B048-85BDC9FD1C3A}</a:tableStyleId>
              </a:tblPr>
              <a:tblGrid>
                <a:gridCol w="1640840"/>
                <a:gridCol w="1640840"/>
              </a:tblGrid>
              <a:tr h="783590">
                <a:tc gridSpan="2">
                  <a:txBody>
                    <a:bodyPr/>
                    <a:p>
                      <a:pPr>
                        <a:buNone/>
                      </a:pPr>
                      <a:r>
                        <a:rPr lang="en-US" altLang="zh-CN" sz="1800">
                          <a:sym typeface="+mn-ea"/>
                        </a:rPr>
                        <a:t>Normal</a:t>
                      </a:r>
                      <a:r>
                        <a:rPr lang="en-US" altLang="zh-CN"/>
                        <a:t> or </a:t>
                      </a:r>
                      <a:r>
                        <a:rPr lang="en-US" altLang="zh-CN" sz="1800">
                          <a:sym typeface="+mn-ea"/>
                        </a:rPr>
                        <a:t>Attack</a:t>
                      </a:r>
                      <a:r>
                        <a:rPr lang="en-US" altLang="zh-CN"/>
                        <a:t>(0/1)</a:t>
                      </a:r>
                      <a:endParaRPr lang="en-US" altLang="zh-CN"/>
                    </a:p>
                  </a:txBody>
                  <a:tcPr/>
                </a:tc>
                <a:tc hMerge="1">
                  <a:tcPr/>
                </a:tc>
              </a:tr>
              <a:tr h="783590">
                <a:tc>
                  <a:txBody>
                    <a:bodyPr/>
                    <a:p>
                      <a:pPr>
                        <a:buNone/>
                      </a:pPr>
                      <a:r>
                        <a:rPr lang="en-US" altLang="zh-CN"/>
                        <a:t>N</a:t>
                      </a:r>
                      <a:endParaRPr lang="en-US" altLang="zh-CN"/>
                    </a:p>
                  </a:txBody>
                  <a:tcPr/>
                </a:tc>
                <a:tc>
                  <a:txBody>
                    <a:bodyPr/>
                    <a:p>
                      <a:pPr>
                        <a:buNone/>
                      </a:pPr>
                      <a:r>
                        <a:rPr lang="en-US" altLang="zh-CN"/>
                        <a:t>M</a:t>
                      </a:r>
                      <a:endParaRPr lang="en-US" altLang="zh-CN"/>
                    </a:p>
                  </a:txBody>
                  <a:tcPr/>
                </a:tc>
              </a:tr>
            </a:tbl>
          </a:graphicData>
        </a:graphic>
      </p:graphicFrame>
      <p:sp>
        <p:nvSpPr>
          <p:cNvPr id="6" name="文本框 5"/>
          <p:cNvSpPr txBox="1"/>
          <p:nvPr/>
        </p:nvSpPr>
        <p:spPr>
          <a:xfrm>
            <a:off x="929005" y="3855085"/>
            <a:ext cx="8060690" cy="645160"/>
          </a:xfrm>
          <a:prstGeom prst="rect">
            <a:avLst/>
          </a:prstGeom>
          <a:noFill/>
        </p:spPr>
        <p:txBody>
          <a:bodyPr wrap="square" rtlCol="0">
            <a:spAutoFit/>
          </a:bodyPr>
          <a:p>
            <a:r>
              <a:rPr lang="en-US" altLang="zh-CN"/>
              <a:t>If N &lt; M, it is a attack;</a:t>
            </a:r>
            <a:endParaRPr lang="en-US" altLang="zh-CN"/>
          </a:p>
          <a:p>
            <a:r>
              <a:rPr lang="en-US" altLang="zh-CN"/>
              <a:t>If N &gt; M, it is normal.</a:t>
            </a:r>
            <a:endParaRPr lang="en-US" altLang="zh-CN"/>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6" name="内容占位符 5"/>
          <p:cNvPicPr>
            <a:picLocks noChangeAspect="1"/>
          </p:cNvPicPr>
          <p:nvPr>
            <p:ph idx="1"/>
          </p:nvPr>
        </p:nvPicPr>
        <p:blipFill>
          <a:blip r:embed="rId2"/>
          <a:stretch>
            <a:fillRect/>
          </a:stretch>
        </p:blipFill>
        <p:spPr>
          <a:xfrm>
            <a:off x="749300" y="1313815"/>
            <a:ext cx="4933950" cy="1209675"/>
          </a:xfrm>
          <a:prstGeom prst="rect">
            <a:avLst/>
          </a:prstGeom>
        </p:spPr>
      </p:pic>
      <p:pic>
        <p:nvPicPr>
          <p:cNvPr id="7" name="图片 6"/>
          <p:cNvPicPr>
            <a:picLocks noChangeAspect="1"/>
          </p:cNvPicPr>
          <p:nvPr/>
        </p:nvPicPr>
        <p:blipFill>
          <a:blip r:embed="rId3"/>
          <a:stretch>
            <a:fillRect/>
          </a:stretch>
        </p:blipFill>
        <p:spPr>
          <a:xfrm>
            <a:off x="608330" y="2827020"/>
            <a:ext cx="4876800" cy="2219325"/>
          </a:xfrm>
          <a:prstGeom prst="rect">
            <a:avLst/>
          </a:prstGeom>
        </p:spPr>
      </p:pic>
      <p:graphicFrame>
        <p:nvGraphicFramePr>
          <p:cNvPr id="8" name="表格 7"/>
          <p:cNvGraphicFramePr/>
          <p:nvPr/>
        </p:nvGraphicFramePr>
        <p:xfrm>
          <a:off x="749300" y="5220970"/>
          <a:ext cx="4173220" cy="114363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bl>
          </a:graphicData>
        </a:graphic>
      </p:graphicFrame>
      <p:pic>
        <p:nvPicPr>
          <p:cNvPr id="9" name="图片 8"/>
          <p:cNvPicPr>
            <a:picLocks noChangeAspect="1"/>
          </p:cNvPicPr>
          <p:nvPr/>
        </p:nvPicPr>
        <p:blipFill>
          <a:blip r:embed="rId4"/>
          <a:stretch>
            <a:fillRect/>
          </a:stretch>
        </p:blipFill>
        <p:spPr>
          <a:xfrm>
            <a:off x="7155815" y="2593975"/>
            <a:ext cx="4743450" cy="1228725"/>
          </a:xfrm>
          <a:prstGeom prst="rect">
            <a:avLst/>
          </a:prstGeom>
        </p:spPr>
      </p:pic>
      <p:sp>
        <p:nvSpPr>
          <p:cNvPr id="10" name="右箭头 9"/>
          <p:cNvSpPr/>
          <p:nvPr/>
        </p:nvSpPr>
        <p:spPr>
          <a:xfrm>
            <a:off x="6152515" y="3222625"/>
            <a:ext cx="1514475" cy="527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358505" y="4937125"/>
            <a:ext cx="3330575" cy="92202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rPr>
              <a:t>Step 4: They will beecome the test dataset to estimate the forest.</a:t>
            </a:r>
            <a:endParaRPr lang="en-US" altLang="zh-CN">
              <a:solidFill>
                <a:schemeClr val="tx1"/>
              </a:solidFill>
              <a:effectLst>
                <a:outerShdw blurRad="38100" dist="19050" dir="2700000" algn="tl" rotWithShape="0">
                  <a:schemeClr val="dk1">
                    <a:alpha val="40000"/>
                  </a:schemeClr>
                </a:outerShdw>
              </a:effectLst>
            </a:endParaRPr>
          </a:p>
        </p:txBody>
      </p:sp>
      <p:sp>
        <p:nvSpPr>
          <p:cNvPr id="12" name="下箭头 11"/>
          <p:cNvSpPr/>
          <p:nvPr/>
        </p:nvSpPr>
        <p:spPr>
          <a:xfrm>
            <a:off x="9607550" y="3976370"/>
            <a:ext cx="492760" cy="841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AdaBoost</a:t>
            </a:r>
            <a:br>
              <a:rPr lang="en-US" altLang="zh-CN">
                <a:sym typeface="+mn-ea"/>
              </a:rPr>
            </a:br>
            <a:endParaRPr lang="zh-CN" altLang="en-US"/>
          </a:p>
        </p:txBody>
      </p:sp>
      <p:pic>
        <p:nvPicPr>
          <p:cNvPr id="4" name="内容占位符 3"/>
          <p:cNvPicPr>
            <a:picLocks noChangeAspect="1"/>
          </p:cNvPicPr>
          <p:nvPr>
            <p:ph idx="1"/>
          </p:nvPr>
        </p:nvPicPr>
        <p:blipFill>
          <a:blip r:embed="rId2"/>
          <a:stretch>
            <a:fillRect/>
          </a:stretch>
        </p:blipFill>
        <p:spPr>
          <a:xfrm>
            <a:off x="5608320" y="1585595"/>
            <a:ext cx="3343275" cy="4695825"/>
          </a:xfrm>
          <a:prstGeom prst="rect">
            <a:avLst/>
          </a:prstGeom>
        </p:spPr>
      </p:pic>
      <p:pic>
        <p:nvPicPr>
          <p:cNvPr id="5" name="图片 4"/>
          <p:cNvPicPr>
            <a:picLocks noChangeAspect="1"/>
          </p:cNvPicPr>
          <p:nvPr/>
        </p:nvPicPr>
        <p:blipFill>
          <a:blip r:embed="rId3"/>
          <a:stretch>
            <a:fillRect/>
          </a:stretch>
        </p:blipFill>
        <p:spPr>
          <a:xfrm>
            <a:off x="293370" y="1024890"/>
            <a:ext cx="5314950" cy="1543050"/>
          </a:xfrm>
          <a:prstGeom prst="rect">
            <a:avLst/>
          </a:prstGeom>
        </p:spPr>
      </p:pic>
      <p:pic>
        <p:nvPicPr>
          <p:cNvPr id="6" name="图片 5"/>
          <p:cNvPicPr>
            <a:picLocks noChangeAspect="1"/>
          </p:cNvPicPr>
          <p:nvPr/>
        </p:nvPicPr>
        <p:blipFill>
          <a:blip r:embed="rId4"/>
          <a:stretch>
            <a:fillRect/>
          </a:stretch>
        </p:blipFill>
        <p:spPr>
          <a:xfrm>
            <a:off x="941070" y="2644140"/>
            <a:ext cx="4667250" cy="2343150"/>
          </a:xfrm>
          <a:prstGeom prst="rect">
            <a:avLst/>
          </a:prstGeom>
        </p:spPr>
      </p:pic>
      <p:sp>
        <p:nvSpPr>
          <p:cNvPr id="7" name="椭圆 6"/>
          <p:cNvSpPr/>
          <p:nvPr/>
        </p:nvSpPr>
        <p:spPr>
          <a:xfrm>
            <a:off x="5724525" y="4163695"/>
            <a:ext cx="3110230" cy="120650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0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5.xml><?xml version="1.0" encoding="utf-8"?>
<p:tagLst xmlns:p="http://schemas.openxmlformats.org/presentationml/2006/main">
  <p:tag name="KSO_WM_UNIT_TABLE_BEAUTIFY" val="smartTable{07dd70b0-c360-4e93-a720-e7b964eca65f}"/>
</p:tagLst>
</file>

<file path=ppt/tags/tag106.xml><?xml version="1.0" encoding="utf-8"?>
<p:tagLst xmlns:p="http://schemas.openxmlformats.org/presentationml/2006/main">
  <p:tag name="KSO_WM_UNIT_TABLE_BEAUTIFY" val="smartTable{6c6d89ef-6de1-4f19-b6e0-d9c8f50cac9d}"/>
</p:tagLst>
</file>

<file path=ppt/tags/tag107.xml><?xml version="1.0" encoding="utf-8"?>
<p:tagLst xmlns:p="http://schemas.openxmlformats.org/presentationml/2006/main">
  <p:tag name="KSO_WM_UNIT_TABLE_BEAUTIFY" val="smartTable{34e1ef73-2481-4764-8aa6-c54d7db9bb18}"/>
</p:tagLst>
</file>

<file path=ppt/tags/tag10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2.xml><?xml version="1.0" encoding="utf-8"?>
<p:tagLst xmlns:p="http://schemas.openxmlformats.org/presentationml/2006/main">
  <p:tag name="KSO_WM_UNIT_TABLE_BEAUTIFY" val="smartTable{07dd70b0-c360-4e93-a720-e7b964eca65f}"/>
</p:tagLst>
</file>

<file path=ppt/tags/tag11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7.xml><?xml version="1.0" encoding="utf-8"?>
<p:tagLst xmlns:p="http://schemas.openxmlformats.org/presentationml/2006/main">
  <p:tag name="KSO_WM_UNIT_TABLE_BEAUTIFY" val="smartTable{3c6ff3fb-86a7-4ae6-90bc-e220e69e95f5}"/>
</p:tagLst>
</file>

<file path=ppt/tags/tag11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66.xml><?xml version="1.0" encoding="utf-8"?>
<p:tagLst xmlns:p="http://schemas.openxmlformats.org/presentationml/2006/main">
  <p:tag name="KSO_WM_UNIT_TABLE_BEAUTIFY" val="smartTable{07dd70b0-c360-4e93-a720-e7b964eca65f}"/>
</p:tagLst>
</file>

<file path=ppt/tags/tag6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69.xml><?xml version="1.0" encoding="utf-8"?>
<p:tagLst xmlns:p="http://schemas.openxmlformats.org/presentationml/2006/main">
  <p:tag name="KSO_WM_UNIT_TABLE_BEAUTIFY" val="smartTable{07dd70b0-c360-4e93-a720-e7b964eca65f}"/>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2.xml><?xml version="1.0" encoding="utf-8"?>
<p:tagLst xmlns:p="http://schemas.openxmlformats.org/presentationml/2006/main">
  <p:tag name="KSO_WM_UNIT_TABLE_BEAUTIFY" val="smartTable{07dd70b0-c360-4e93-a720-e7b964eca65f}"/>
</p:tagLst>
</file>

<file path=ppt/tags/tag73.xml><?xml version="1.0" encoding="utf-8"?>
<p:tagLst xmlns:p="http://schemas.openxmlformats.org/presentationml/2006/main">
  <p:tag name="KSO_WM_UNIT_TABLE_BEAUTIFY" val="smartTable{07dd70b0-c360-4e93-a720-e7b964eca65f}"/>
</p:tagLst>
</file>

<file path=ppt/tags/tag7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6.xml><?xml version="1.0" encoding="utf-8"?>
<p:tagLst xmlns:p="http://schemas.openxmlformats.org/presentationml/2006/main">
  <p:tag name="KSO_WM_UNIT_TABLE_BEAUTIFY" val="smartTable{07dd70b0-c360-4e93-a720-e7b964eca65f}"/>
</p:tagLst>
</file>

<file path=ppt/tags/tag7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1.xml><?xml version="1.0" encoding="utf-8"?>
<p:tagLst xmlns:p="http://schemas.openxmlformats.org/presentationml/2006/main">
  <p:tag name="KSO_WM_UNIT_TABLE_BEAUTIFY" val="smartTable{84741210-002b-4325-8bfd-a7c6041be8ac}"/>
</p:tagLst>
</file>

<file path=ppt/tags/tag8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8.xml><?xml version="1.0" encoding="utf-8"?>
<p:tagLst xmlns:p="http://schemas.openxmlformats.org/presentationml/2006/main">
  <p:tag name="KSO_WM_UNIT_TABLE_BEAUTIFY" val="smartTable{07dd70b0-c360-4e93-a720-e7b964eca65f}"/>
</p:tagLst>
</file>

<file path=ppt/tags/tag8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1.xml><?xml version="1.0" encoding="utf-8"?>
<p:tagLst xmlns:p="http://schemas.openxmlformats.org/presentationml/2006/main">
  <p:tag name="KSO_WM_UNIT_TABLE_BEAUTIFY" val="smartTable{07dd70b0-c360-4e93-a720-e7b964eca65f}"/>
</p:tagLst>
</file>

<file path=ppt/tags/tag9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5362</Words>
  <Application>WPS 演示</Application>
  <PresentationFormat>宽屏</PresentationFormat>
  <Paragraphs>807</Paragraphs>
  <Slides>32</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7</vt:i4>
      </vt:variant>
      <vt:variant>
        <vt:lpstr>幻灯片标题</vt:lpstr>
      </vt:variant>
      <vt:variant>
        <vt:i4>32</vt:i4>
      </vt:variant>
    </vt:vector>
  </HeadingPairs>
  <TitlesOfParts>
    <vt:vector size="47" baseType="lpstr">
      <vt:lpstr>Arial</vt:lpstr>
      <vt:lpstr>宋体</vt:lpstr>
      <vt:lpstr>Wingdings</vt:lpstr>
      <vt:lpstr>微软雅黑</vt:lpstr>
      <vt:lpstr>Wingdings</vt:lpstr>
      <vt:lpstr>Arial Unicode MS</vt:lpstr>
      <vt:lpstr>Calibri</vt:lpstr>
      <vt:lpstr>Office 主题​​</vt:lpstr>
      <vt:lpstr>Equation.KSEE3</vt:lpstr>
      <vt:lpstr>Equation.KSEE3</vt:lpstr>
      <vt:lpstr>Equation.KSEE3</vt:lpstr>
      <vt:lpstr>Equation.KSEE3</vt:lpstr>
      <vt:lpstr>Equation.KSEE3</vt:lpstr>
      <vt:lpstr>Equation.KSEE3</vt:lpstr>
      <vt:lpstr>Equation.KSEE3</vt:lpstr>
      <vt:lpstr>Decision Tree Random Forest AdaBoost(adaptive Boosting) Gaussian Naive Bayes KNN(K Nearest Neighbour) QDA(Quadratic Discriminant Analysis) MLP(Multi-Layer Perceptron) </vt:lpstr>
      <vt:lpstr>Decision Tree </vt:lpstr>
      <vt:lpstr>Decision Tree</vt:lpstr>
      <vt:lpstr>Random Forest </vt:lpstr>
      <vt:lpstr>Random Forest</vt:lpstr>
      <vt:lpstr>Random Forest</vt:lpstr>
      <vt:lpstr>Random Forest</vt:lpstr>
      <vt:lpstr>Random Forest</vt:lpstr>
      <vt:lpstr>AdaBoost </vt:lpstr>
      <vt:lpstr>AdaBoost</vt:lpstr>
      <vt:lpstr>AdaBoost</vt:lpstr>
      <vt:lpstr>AdaBoost</vt:lpstr>
      <vt:lpstr>AdaBoost </vt:lpstr>
      <vt:lpstr>AdaBoost</vt:lpstr>
      <vt:lpstr>AdaBoost </vt:lpstr>
      <vt:lpstr>Gaussian Naive Bayes</vt:lpstr>
      <vt:lpstr>Gaussian Naive Bayes</vt:lpstr>
      <vt:lpstr>Gaussian Naive Bayes </vt:lpstr>
      <vt:lpstr>K Nearest Neighbour</vt:lpstr>
      <vt:lpstr>单击此处添加标题</vt:lpstr>
      <vt:lpstr>单击此处添加标题</vt:lpstr>
      <vt:lpstr>单击此处添加标题</vt:lpstr>
      <vt:lpstr>单击此处添加标题</vt:lpstr>
      <vt:lpstr>单击此处添加标题</vt:lpstr>
      <vt:lpstr>MLP </vt:lpstr>
      <vt:lpstr>MLP </vt:lpstr>
      <vt:lpstr>单击此处添加标题</vt:lpstr>
      <vt:lpstr>QDA</vt:lpstr>
      <vt:lpstr>LDA</vt:lpstr>
      <vt:lpstr>LDA	</vt:lpstr>
      <vt:lpstr>DQA</vt:lpstr>
      <vt:lpstr>QDA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 - Victor </cp:lastModifiedBy>
  <cp:revision>164</cp:revision>
  <dcterms:created xsi:type="dcterms:W3CDTF">2019-06-19T02:08:00Z</dcterms:created>
  <dcterms:modified xsi:type="dcterms:W3CDTF">2020-10-27T07:59:13Z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