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0BCE-F4DC-4EF3-8647-AEF9439F0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1F985-4D74-46A2-A3AA-EF0711576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35940-B3BF-4AE0-ADC8-37C1DD72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99FA-FFCA-420A-B1FD-910FCD4A1B6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4C8C6-CA5E-400D-A618-5A4DC809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32ECB-ACA3-4E50-A9C8-35A2010B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32DE-94C7-48EA-AF96-783209DD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5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9A5A-B1DE-4D24-A3B1-8CE0DD3D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0B2A5-0ACA-4921-A4D9-0BBEE1C65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6F55-5601-40CD-9688-E55361F7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99FA-FFCA-420A-B1FD-910FCD4A1B6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21028-05BE-4E0A-A1D4-583A0959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F5132-99E6-451F-9748-B062FC2C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32DE-94C7-48EA-AF96-783209DD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4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333A0-43A8-4FEC-A1F5-5236667F7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A848E-6715-4A6F-96AF-EE642B54A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ACE53-23CE-4DB9-A801-C33BE1C0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99FA-FFCA-420A-B1FD-910FCD4A1B6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2DAC-52A8-468E-987E-769F83EC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0351D-D16A-49DF-AABE-F639A532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32DE-94C7-48EA-AF96-783209DD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8A18-401F-4C23-8027-B1A920E9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4CE8F-9AD3-4394-80B9-86DF68C5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63DDA-EB18-4232-AC93-35C8F979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99FA-FFCA-420A-B1FD-910FCD4A1B6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36CFF-3A41-4732-A534-A0227E11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7676A-F6DA-462B-BC77-5C6C50F0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32DE-94C7-48EA-AF96-783209DD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3326-E52D-4C03-A854-5B6824C4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00D58-77B0-4CA0-A713-61CE6C03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85DF-A8C7-4B48-9209-0CCCB592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99FA-FFCA-420A-B1FD-910FCD4A1B6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1DF0D-D5E1-4DF8-9121-F8E58C3A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D0075-F999-41A9-BEC1-3EEDE161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32DE-94C7-48EA-AF96-783209DD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8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38C0-CFE5-4078-AF89-5DA755B0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F364-B2D5-49F0-8006-A41B56A0F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B1B44-B8CF-4770-86E9-CEFD8C310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DC467-97FC-439E-BEE4-AD158BC5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99FA-FFCA-420A-B1FD-910FCD4A1B6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69ED8-D777-459E-8CDE-826E1E88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68131-9925-4625-B8FE-AD971169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32DE-94C7-48EA-AF96-783209DD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2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7ACA-0ED6-4656-8255-8402C6B4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FC082-BDEF-4941-B6A5-FBB3610AB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C8A5D-ED2E-457A-928E-AF55CDDBB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A5B4B-FFFF-4000-B501-68C678AA0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A31F6-C01C-4F74-8D03-66DA0AEAA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B2AAA-BF91-4A1A-BCB2-A301BD44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99FA-FFCA-420A-B1FD-910FCD4A1B6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C03B4-15FC-4EF2-991C-E8704097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1ACB0-ECDE-408E-B73A-3063D6F9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32DE-94C7-48EA-AF96-783209DD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7FE2-EE59-406C-AA44-05DDA47D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5C254-59B0-4819-B247-DB813F42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99FA-FFCA-420A-B1FD-910FCD4A1B6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99B4C-34A9-480E-B807-3135DE3E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9A605-7BED-4456-91F5-FC1F2473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32DE-94C7-48EA-AF96-783209DD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4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A7547-284A-4BE4-B4A0-4370F0E9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99FA-FFCA-420A-B1FD-910FCD4A1B6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FFA41-B821-41A6-B1CE-8F992930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78B5D-782E-46DE-BC12-84DC58CC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32DE-94C7-48EA-AF96-783209DD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7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47F7-CADD-466B-B77C-F55051BC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3FD0-B876-4131-9ACA-2A32D781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3480C-C9C0-48E2-977E-BBC758E9E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1D5C5-CCE1-44A7-846F-C715E40B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99FA-FFCA-420A-B1FD-910FCD4A1B6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2B2C9-00E9-4CC3-9362-EFB7CD56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90858-C4B7-415B-B303-A7CA20DC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32DE-94C7-48EA-AF96-783209DD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5FA4-F766-4D01-A818-57E995C88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FA09F-0FE6-4DED-BDB9-242BA6BEF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573F6-C284-4788-80D8-C9E037DC1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FCB6C-4987-4727-96F7-48A72581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99FA-FFCA-420A-B1FD-910FCD4A1B6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79DE0-F525-407A-8AA6-72E7920E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8BCE5-AEA3-486B-B9C8-73590F39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32DE-94C7-48EA-AF96-783209DD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C2738-A7A2-48AC-ADCC-738D922E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B0F1F-2510-412A-99A3-292F0AB62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78A2E-5536-49DA-AFCD-72A5659E2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99FA-FFCA-420A-B1FD-910FCD4A1B6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03640-5337-4391-9867-AA59B5F6F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93BAB-240F-4F83-B70B-9DF5A1F89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432DE-94C7-48EA-AF96-783209DD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1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FF72-BA14-411C-BCA7-0C635BAFA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Dspace</a:t>
            </a:r>
            <a:r>
              <a:rPr lang="en-US" dirty="0"/>
              <a:t> two zone </a:t>
            </a:r>
            <a:r>
              <a:rPr lang="en-US" dirty="0" err="1"/>
              <a:t>vav</a:t>
            </a:r>
            <a:r>
              <a:rPr lang="en-US" dirty="0"/>
              <a:t> system tuning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3A855-7E5E-4BBC-A75B-3C2BFCDEE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2021-11-30</a:t>
            </a:r>
          </a:p>
        </p:txBody>
      </p:sp>
    </p:spTree>
    <p:extLst>
      <p:ext uri="{BB962C8B-B14F-4D97-AF65-F5344CB8AC3E}">
        <p14:creationId xmlns:p14="http://schemas.microsoft.com/office/powerpoint/2010/main" val="33233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4B9E-9774-4F02-8649-7B3A460C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01C3-FD9B-4AA4-AC42-832289C7F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dSpace</a:t>
            </a:r>
            <a:r>
              <a:rPr lang="en-US" dirty="0"/>
              <a:t> cannot output desired voltage when connected with ALC controllers</a:t>
            </a:r>
          </a:p>
          <a:p>
            <a:endParaRPr lang="en-US" dirty="0"/>
          </a:p>
          <a:p>
            <a:r>
              <a:rPr lang="en-US" dirty="0"/>
              <a:t>Method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Rewired all the connections and redo tests</a:t>
            </a:r>
          </a:p>
        </p:txBody>
      </p:sp>
    </p:spTree>
    <p:extLst>
      <p:ext uri="{BB962C8B-B14F-4D97-AF65-F5344CB8AC3E}">
        <p14:creationId xmlns:p14="http://schemas.microsoft.com/office/powerpoint/2010/main" val="22144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9FE6-AE79-415B-8A01-1E290A89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1: Constant Source from 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D03B-F07C-42CF-85E4-4DEBEF1B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7400"/>
          </a:xfrm>
        </p:spPr>
        <p:txBody>
          <a:bodyPr/>
          <a:lstStyle/>
          <a:p>
            <a:r>
              <a:rPr lang="en-US" dirty="0"/>
              <a:t>Open loop: </a:t>
            </a:r>
            <a:r>
              <a:rPr lang="en-US" dirty="0" err="1"/>
              <a:t>dSpace</a:t>
            </a:r>
            <a:r>
              <a:rPr lang="en-US" dirty="0"/>
              <a:t> disconnect with ALC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875302-92F9-4237-A039-2B35B9FBE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033939"/>
              </p:ext>
            </p:extLst>
          </p:nvPr>
        </p:nvGraphicFramePr>
        <p:xfrm>
          <a:off x="1787523" y="2872581"/>
          <a:ext cx="6737354" cy="20899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283">
                  <a:extLst>
                    <a:ext uri="{9D8B030D-6E8A-4147-A177-3AD203B41FA5}">
                      <a16:colId xmlns:a16="http://schemas.microsoft.com/office/drawing/2014/main" val="616372432"/>
                    </a:ext>
                  </a:extLst>
                </a:gridCol>
                <a:gridCol w="788283">
                  <a:extLst>
                    <a:ext uri="{9D8B030D-6E8A-4147-A177-3AD203B41FA5}">
                      <a16:colId xmlns:a16="http://schemas.microsoft.com/office/drawing/2014/main" val="3526680404"/>
                    </a:ext>
                  </a:extLst>
                </a:gridCol>
                <a:gridCol w="788283">
                  <a:extLst>
                    <a:ext uri="{9D8B030D-6E8A-4147-A177-3AD203B41FA5}">
                      <a16:colId xmlns:a16="http://schemas.microsoft.com/office/drawing/2014/main" val="3006433533"/>
                    </a:ext>
                  </a:extLst>
                </a:gridCol>
                <a:gridCol w="788283">
                  <a:extLst>
                    <a:ext uri="{9D8B030D-6E8A-4147-A177-3AD203B41FA5}">
                      <a16:colId xmlns:a16="http://schemas.microsoft.com/office/drawing/2014/main" val="1078251905"/>
                    </a:ext>
                  </a:extLst>
                </a:gridCol>
                <a:gridCol w="788283">
                  <a:extLst>
                    <a:ext uri="{9D8B030D-6E8A-4147-A177-3AD203B41FA5}">
                      <a16:colId xmlns:a16="http://schemas.microsoft.com/office/drawing/2014/main" val="3723740774"/>
                    </a:ext>
                  </a:extLst>
                </a:gridCol>
                <a:gridCol w="1120839">
                  <a:extLst>
                    <a:ext uri="{9D8B030D-6E8A-4147-A177-3AD203B41FA5}">
                      <a16:colId xmlns:a16="http://schemas.microsoft.com/office/drawing/2014/main" val="3106564002"/>
                    </a:ext>
                  </a:extLst>
                </a:gridCol>
                <a:gridCol w="788283">
                  <a:extLst>
                    <a:ext uri="{9D8B030D-6E8A-4147-A177-3AD203B41FA5}">
                      <a16:colId xmlns:a16="http://schemas.microsoft.com/office/drawing/2014/main" val="2833573772"/>
                    </a:ext>
                  </a:extLst>
                </a:gridCol>
                <a:gridCol w="886817">
                  <a:extLst>
                    <a:ext uri="{9D8B030D-6E8A-4147-A177-3AD203B41FA5}">
                      <a16:colId xmlns:a16="http://schemas.microsoft.com/office/drawing/2014/main" val="3981691883"/>
                    </a:ext>
                  </a:extLst>
                </a:gridCol>
              </a:tblGrid>
              <a:tr h="207955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Constant Source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497629"/>
                  </a:ext>
                </a:extLst>
              </a:tr>
              <a:tr h="2079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Slot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Board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Channel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ALC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dSpace (V)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dSpace (V)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525911"/>
                  </a:ext>
                </a:extLst>
              </a:tr>
              <a:tr h="20795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DS6241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831005"/>
                  </a:ext>
                </a:extLst>
              </a:tr>
              <a:tr h="20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969662"/>
                  </a:ext>
                </a:extLst>
              </a:tr>
              <a:tr h="20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3400168"/>
                  </a:ext>
                </a:extLst>
              </a:tr>
              <a:tr h="20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1606682"/>
                  </a:ext>
                </a:extLst>
              </a:tr>
              <a:tr h="20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2698704"/>
                  </a:ext>
                </a:extLst>
              </a:tr>
              <a:tr h="20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3174790"/>
                  </a:ext>
                </a:extLst>
              </a:tr>
              <a:tr h="2079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3147597"/>
                  </a:ext>
                </a:extLst>
              </a:tr>
              <a:tr h="2183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51792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C8FE9E9-3FD9-45A8-8F96-AD1DF6E3E70B}"/>
              </a:ext>
            </a:extLst>
          </p:cNvPr>
          <p:cNvSpPr txBox="1"/>
          <p:nvPr/>
        </p:nvSpPr>
        <p:spPr>
          <a:xfrm>
            <a:off x="1590675" y="5543550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Work correctly !</a:t>
            </a:r>
          </a:p>
        </p:txBody>
      </p:sp>
    </p:spTree>
    <p:extLst>
      <p:ext uri="{BB962C8B-B14F-4D97-AF65-F5344CB8AC3E}">
        <p14:creationId xmlns:p14="http://schemas.microsoft.com/office/powerpoint/2010/main" val="3138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9FE6-AE79-415B-8A01-1E290A89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1: Constant Source from 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D03B-F07C-42CF-85E4-4DEBEF1B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435"/>
            <a:ext cx="10515600" cy="3327400"/>
          </a:xfrm>
        </p:spPr>
        <p:txBody>
          <a:bodyPr/>
          <a:lstStyle/>
          <a:p>
            <a:r>
              <a:rPr lang="en-US" dirty="0"/>
              <a:t>Closed loop: </a:t>
            </a:r>
            <a:r>
              <a:rPr lang="en-US" dirty="0" err="1"/>
              <a:t>dSpace</a:t>
            </a:r>
            <a:r>
              <a:rPr lang="en-US" dirty="0"/>
              <a:t> connect with ALC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FE9E9-3FD9-45A8-8F96-AD1DF6E3E70B}"/>
              </a:ext>
            </a:extLst>
          </p:cNvPr>
          <p:cNvSpPr txBox="1"/>
          <p:nvPr/>
        </p:nvSpPr>
        <p:spPr>
          <a:xfrm>
            <a:off x="838200" y="4293632"/>
            <a:ext cx="10801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Each channel has a maximum voltage that is less than the specified maximum voltage in ALC Controller:</a:t>
            </a:r>
          </a:p>
          <a:p>
            <a:pPr lvl="1"/>
            <a:r>
              <a:rPr lang="en-US" dirty="0"/>
              <a:t>(1). For channel 4-9, which are connected to a </a:t>
            </a:r>
            <a:r>
              <a:rPr lang="en-US" dirty="0">
                <a:solidFill>
                  <a:srgbClr val="FF0000"/>
                </a:solidFill>
              </a:rPr>
              <a:t>0-5V AI input </a:t>
            </a:r>
            <a:r>
              <a:rPr lang="en-US" dirty="0"/>
              <a:t>in the zone controller, the maximum voltage </a:t>
            </a:r>
            <a:r>
              <a:rPr lang="en-US" dirty="0" err="1"/>
              <a:t>dSpace</a:t>
            </a:r>
            <a:r>
              <a:rPr lang="en-US" dirty="0"/>
              <a:t> can output is around </a:t>
            </a:r>
            <a:r>
              <a:rPr lang="en-US" dirty="0">
                <a:solidFill>
                  <a:srgbClr val="FF0000"/>
                </a:solidFill>
              </a:rPr>
              <a:t>2.5 V</a:t>
            </a:r>
            <a:r>
              <a:rPr lang="en-US" dirty="0"/>
              <a:t> instead of 5 V</a:t>
            </a:r>
          </a:p>
          <a:p>
            <a:pPr lvl="1"/>
            <a:r>
              <a:rPr lang="en-US" dirty="0"/>
              <a:t>(2). For channel 16-17, which are connected to a </a:t>
            </a:r>
            <a:r>
              <a:rPr lang="en-US" dirty="0">
                <a:solidFill>
                  <a:srgbClr val="FF0000"/>
                </a:solidFill>
              </a:rPr>
              <a:t>0-10V AI input </a:t>
            </a:r>
            <a:r>
              <a:rPr lang="en-US" dirty="0"/>
              <a:t>in the chiller controller, the maximum voltage </a:t>
            </a:r>
            <a:r>
              <a:rPr lang="en-US" dirty="0" err="1"/>
              <a:t>dSpace</a:t>
            </a:r>
            <a:r>
              <a:rPr lang="en-US" dirty="0"/>
              <a:t> can output is around </a:t>
            </a:r>
            <a:r>
              <a:rPr lang="en-US" dirty="0">
                <a:solidFill>
                  <a:srgbClr val="FF0000"/>
                </a:solidFill>
              </a:rPr>
              <a:t>8.5 V </a:t>
            </a:r>
            <a:r>
              <a:rPr lang="en-US" dirty="0"/>
              <a:t>instead of 10 V </a:t>
            </a:r>
          </a:p>
          <a:p>
            <a:r>
              <a:rPr lang="en-US" dirty="0"/>
              <a:t>2. The maximum voltage obtained for each channel in today’s test (</a:t>
            </a:r>
            <a:r>
              <a:rPr lang="en-US" b="1" dirty="0">
                <a:solidFill>
                  <a:srgbClr val="FF0000"/>
                </a:solidFill>
              </a:rPr>
              <a:t>2.5V/8.5V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is different from that </a:t>
            </a:r>
            <a:r>
              <a:rPr lang="en-US" dirty="0"/>
              <a:t>in yesterday’s test (</a:t>
            </a:r>
            <a:r>
              <a:rPr lang="en-US" b="1" dirty="0">
                <a:solidFill>
                  <a:srgbClr val="FF0000"/>
                </a:solidFill>
              </a:rPr>
              <a:t>1.8V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955FBA-DAAD-4CD8-B1EC-A5F3EFD6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79971"/>
              </p:ext>
            </p:extLst>
          </p:nvPr>
        </p:nvGraphicFramePr>
        <p:xfrm>
          <a:off x="1003300" y="2043331"/>
          <a:ext cx="10185399" cy="2078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790">
                  <a:extLst>
                    <a:ext uri="{9D8B030D-6E8A-4147-A177-3AD203B41FA5}">
                      <a16:colId xmlns:a16="http://schemas.microsoft.com/office/drawing/2014/main" val="1334374269"/>
                    </a:ext>
                  </a:extLst>
                </a:gridCol>
                <a:gridCol w="609790">
                  <a:extLst>
                    <a:ext uri="{9D8B030D-6E8A-4147-A177-3AD203B41FA5}">
                      <a16:colId xmlns:a16="http://schemas.microsoft.com/office/drawing/2014/main" val="1144697085"/>
                    </a:ext>
                  </a:extLst>
                </a:gridCol>
                <a:gridCol w="609790">
                  <a:extLst>
                    <a:ext uri="{9D8B030D-6E8A-4147-A177-3AD203B41FA5}">
                      <a16:colId xmlns:a16="http://schemas.microsoft.com/office/drawing/2014/main" val="2894938991"/>
                    </a:ext>
                  </a:extLst>
                </a:gridCol>
                <a:gridCol w="609790">
                  <a:extLst>
                    <a:ext uri="{9D8B030D-6E8A-4147-A177-3AD203B41FA5}">
                      <a16:colId xmlns:a16="http://schemas.microsoft.com/office/drawing/2014/main" val="3502624498"/>
                    </a:ext>
                  </a:extLst>
                </a:gridCol>
                <a:gridCol w="609790">
                  <a:extLst>
                    <a:ext uri="{9D8B030D-6E8A-4147-A177-3AD203B41FA5}">
                      <a16:colId xmlns:a16="http://schemas.microsoft.com/office/drawing/2014/main" val="466317965"/>
                    </a:ext>
                  </a:extLst>
                </a:gridCol>
                <a:gridCol w="867045">
                  <a:extLst>
                    <a:ext uri="{9D8B030D-6E8A-4147-A177-3AD203B41FA5}">
                      <a16:colId xmlns:a16="http://schemas.microsoft.com/office/drawing/2014/main" val="3717962714"/>
                    </a:ext>
                  </a:extLst>
                </a:gridCol>
                <a:gridCol w="609790">
                  <a:extLst>
                    <a:ext uri="{9D8B030D-6E8A-4147-A177-3AD203B41FA5}">
                      <a16:colId xmlns:a16="http://schemas.microsoft.com/office/drawing/2014/main" val="1331718500"/>
                    </a:ext>
                  </a:extLst>
                </a:gridCol>
                <a:gridCol w="686014">
                  <a:extLst>
                    <a:ext uri="{9D8B030D-6E8A-4147-A177-3AD203B41FA5}">
                      <a16:colId xmlns:a16="http://schemas.microsoft.com/office/drawing/2014/main" val="540069928"/>
                    </a:ext>
                  </a:extLst>
                </a:gridCol>
                <a:gridCol w="609790">
                  <a:extLst>
                    <a:ext uri="{9D8B030D-6E8A-4147-A177-3AD203B41FA5}">
                      <a16:colId xmlns:a16="http://schemas.microsoft.com/office/drawing/2014/main" val="2435831042"/>
                    </a:ext>
                  </a:extLst>
                </a:gridCol>
                <a:gridCol w="609790">
                  <a:extLst>
                    <a:ext uri="{9D8B030D-6E8A-4147-A177-3AD203B41FA5}">
                      <a16:colId xmlns:a16="http://schemas.microsoft.com/office/drawing/2014/main" val="2356851012"/>
                    </a:ext>
                  </a:extLst>
                </a:gridCol>
                <a:gridCol w="609790">
                  <a:extLst>
                    <a:ext uri="{9D8B030D-6E8A-4147-A177-3AD203B41FA5}">
                      <a16:colId xmlns:a16="http://schemas.microsoft.com/office/drawing/2014/main" val="3742416970"/>
                    </a:ext>
                  </a:extLst>
                </a:gridCol>
                <a:gridCol w="609790">
                  <a:extLst>
                    <a:ext uri="{9D8B030D-6E8A-4147-A177-3AD203B41FA5}">
                      <a16:colId xmlns:a16="http://schemas.microsoft.com/office/drawing/2014/main" val="551277464"/>
                    </a:ext>
                  </a:extLst>
                </a:gridCol>
                <a:gridCol w="609790">
                  <a:extLst>
                    <a:ext uri="{9D8B030D-6E8A-4147-A177-3AD203B41FA5}">
                      <a16:colId xmlns:a16="http://schemas.microsoft.com/office/drawing/2014/main" val="1245883543"/>
                    </a:ext>
                  </a:extLst>
                </a:gridCol>
                <a:gridCol w="609790">
                  <a:extLst>
                    <a:ext uri="{9D8B030D-6E8A-4147-A177-3AD203B41FA5}">
                      <a16:colId xmlns:a16="http://schemas.microsoft.com/office/drawing/2014/main" val="3393993272"/>
                    </a:ext>
                  </a:extLst>
                </a:gridCol>
                <a:gridCol w="609790">
                  <a:extLst>
                    <a:ext uri="{9D8B030D-6E8A-4147-A177-3AD203B41FA5}">
                      <a16:colId xmlns:a16="http://schemas.microsoft.com/office/drawing/2014/main" val="2244572488"/>
                    </a:ext>
                  </a:extLst>
                </a:gridCol>
                <a:gridCol w="705070">
                  <a:extLst>
                    <a:ext uri="{9D8B030D-6E8A-4147-A177-3AD203B41FA5}">
                      <a16:colId xmlns:a16="http://schemas.microsoft.com/office/drawing/2014/main" val="1381027909"/>
                    </a:ext>
                  </a:extLst>
                </a:gridCol>
              </a:tblGrid>
              <a:tr h="200025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Constant Source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0627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Slot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Board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Channel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ALC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dSpace (V)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dSpace (V)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dSpace (V)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dSpace (V)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dSpace (V)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dSpace (V)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1556927"/>
                  </a:ext>
                </a:extLst>
              </a:tr>
              <a:tr h="19050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DS6241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1.998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2.497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48081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2.628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2.627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1.998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2620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2.622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1.997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9503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1.996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51838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2.621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2.622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1.998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63282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2.624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2.624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1.997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59797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3.997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1.998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89050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3.997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1.997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035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21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B91-29AB-4C58-8486-A3C7F0A4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2: Weather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95C81-E5EB-4AC8-A182-EDAD39AA9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tested hour has a Tout and </a:t>
            </a:r>
            <a:r>
              <a:rPr lang="en-US" dirty="0" err="1"/>
              <a:t>Rhout</a:t>
            </a:r>
            <a:r>
              <a:rPr lang="en-US" dirty="0"/>
              <a:t>, less than 8.5V. Therefore, it should be correctly outputted by </a:t>
            </a:r>
            <a:r>
              <a:rPr lang="en-US" dirty="0" err="1"/>
              <a:t>dSpace</a:t>
            </a:r>
            <a:r>
              <a:rPr lang="en-US" dirty="0"/>
              <a:t> and received by ALC controller.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B1F61E-F35D-42E8-9AC1-9865F34F0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14186"/>
              </p:ext>
            </p:extLst>
          </p:nvPr>
        </p:nvGraphicFramePr>
        <p:xfrm>
          <a:off x="2311399" y="3429000"/>
          <a:ext cx="6118228" cy="1266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717">
                  <a:extLst>
                    <a:ext uri="{9D8B030D-6E8A-4147-A177-3AD203B41FA5}">
                      <a16:colId xmlns:a16="http://schemas.microsoft.com/office/drawing/2014/main" val="393642863"/>
                    </a:ext>
                  </a:extLst>
                </a:gridCol>
                <a:gridCol w="952717">
                  <a:extLst>
                    <a:ext uri="{9D8B030D-6E8A-4147-A177-3AD203B41FA5}">
                      <a16:colId xmlns:a16="http://schemas.microsoft.com/office/drawing/2014/main" val="894803681"/>
                    </a:ext>
                  </a:extLst>
                </a:gridCol>
                <a:gridCol w="952717">
                  <a:extLst>
                    <a:ext uri="{9D8B030D-6E8A-4147-A177-3AD203B41FA5}">
                      <a16:colId xmlns:a16="http://schemas.microsoft.com/office/drawing/2014/main" val="3666569184"/>
                    </a:ext>
                  </a:extLst>
                </a:gridCol>
                <a:gridCol w="952717">
                  <a:extLst>
                    <a:ext uri="{9D8B030D-6E8A-4147-A177-3AD203B41FA5}">
                      <a16:colId xmlns:a16="http://schemas.microsoft.com/office/drawing/2014/main" val="1421314450"/>
                    </a:ext>
                  </a:extLst>
                </a:gridCol>
                <a:gridCol w="952717">
                  <a:extLst>
                    <a:ext uri="{9D8B030D-6E8A-4147-A177-3AD203B41FA5}">
                      <a16:colId xmlns:a16="http://schemas.microsoft.com/office/drawing/2014/main" val="896640499"/>
                    </a:ext>
                  </a:extLst>
                </a:gridCol>
                <a:gridCol w="1354643">
                  <a:extLst>
                    <a:ext uri="{9D8B030D-6E8A-4147-A177-3AD203B41FA5}">
                      <a16:colId xmlns:a16="http://schemas.microsoft.com/office/drawing/2014/main" val="2944917123"/>
                    </a:ext>
                  </a:extLst>
                </a:gridCol>
              </a:tblGrid>
              <a:tr h="32422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Weather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433511"/>
                  </a:ext>
                </a:extLst>
              </a:tr>
              <a:tr h="308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Slot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Board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Channel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ALC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dSpace (V)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549971"/>
                  </a:ext>
                </a:extLst>
              </a:tr>
              <a:tr h="3087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DS6241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9452290"/>
                  </a:ext>
                </a:extLst>
              </a:tr>
              <a:tr h="324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6.58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20723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42030D-6EF1-4F58-818D-5FFB2451E4CA}"/>
              </a:ext>
            </a:extLst>
          </p:cNvPr>
          <p:cNvSpPr txBox="1"/>
          <p:nvPr/>
        </p:nvSpPr>
        <p:spPr>
          <a:xfrm>
            <a:off x="1657350" y="5695950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Work correctly!</a:t>
            </a:r>
          </a:p>
        </p:txBody>
      </p:sp>
    </p:spTree>
    <p:extLst>
      <p:ext uri="{BB962C8B-B14F-4D97-AF65-F5344CB8AC3E}">
        <p14:creationId xmlns:p14="http://schemas.microsoft.com/office/powerpoint/2010/main" val="422931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D9C8-24CC-4968-9086-760673B4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3: Remap the voltage based on the obtained maximum voltage for each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1F9A-CC4E-4F49-A292-C24B9B366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2550"/>
          </a:xfrm>
        </p:spPr>
        <p:txBody>
          <a:bodyPr/>
          <a:lstStyle/>
          <a:p>
            <a:r>
              <a:rPr lang="en-US" dirty="0"/>
              <a:t>Remap model outputs and voltage relationship to perform linear interpretation:</a:t>
            </a:r>
          </a:p>
          <a:p>
            <a:pPr lvl="1"/>
            <a:r>
              <a:rPr lang="en-US" dirty="0"/>
              <a:t>0-5V AI input of zone controller 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0-2.5V outputs from </a:t>
            </a:r>
            <a:r>
              <a:rPr lang="en-US" dirty="0" err="1"/>
              <a:t>Modelica</a:t>
            </a:r>
            <a:r>
              <a:rPr lang="en-US" dirty="0"/>
              <a:t>/</a:t>
            </a:r>
            <a:r>
              <a:rPr lang="en-US" dirty="0" err="1"/>
              <a:t>dSpace</a:t>
            </a:r>
            <a:endParaRPr lang="en-US" dirty="0"/>
          </a:p>
          <a:p>
            <a:pPr lvl="1"/>
            <a:r>
              <a:rPr lang="en-US" dirty="0"/>
              <a:t>0-10V AI input of chiller controller </a:t>
            </a:r>
            <a:r>
              <a:rPr lang="en-US" dirty="0">
                <a:sym typeface="Wingdings" panose="05000000000000000000" pitchFamily="2" charset="2"/>
              </a:rPr>
              <a:t> 0-5V outputs from </a:t>
            </a:r>
            <a:r>
              <a:rPr lang="en-US" dirty="0" err="1">
                <a:sym typeface="Wingdings" panose="05000000000000000000" pitchFamily="2" charset="2"/>
              </a:rPr>
              <a:t>Modelica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dSpace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1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AB86-E977-47BF-AD9B-1C297AF0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3: Trending Results – 2021-11-30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950517-719D-4310-A8F5-CC8CF8043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013" y="1968238"/>
            <a:ext cx="6115686" cy="435133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F434EE5-B619-42B5-BE98-B4671E79B6ED}"/>
              </a:ext>
            </a:extLst>
          </p:cNvPr>
          <p:cNvSpPr/>
          <p:nvPr/>
        </p:nvSpPr>
        <p:spPr>
          <a:xfrm>
            <a:off x="5181600" y="4015740"/>
            <a:ext cx="518160" cy="655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1FE68-0DDF-42D1-8E0C-080B39404A68}"/>
              </a:ext>
            </a:extLst>
          </p:cNvPr>
          <p:cNvSpPr txBox="1"/>
          <p:nvPr/>
        </p:nvSpPr>
        <p:spPr>
          <a:xfrm>
            <a:off x="4354830" y="355352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Weather only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017E3-0396-4394-8130-A57D1D853FDE}"/>
              </a:ext>
            </a:extLst>
          </p:cNvPr>
          <p:cNvSpPr txBox="1"/>
          <p:nvPr/>
        </p:nvSpPr>
        <p:spPr>
          <a:xfrm>
            <a:off x="5962650" y="3377029"/>
            <a:ext cx="123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Weather+ one zone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27BC37-398B-4EF2-9BD6-3699B40D9AC8}"/>
              </a:ext>
            </a:extLst>
          </p:cNvPr>
          <p:cNvSpPr/>
          <p:nvPr/>
        </p:nvSpPr>
        <p:spPr>
          <a:xfrm>
            <a:off x="6057900" y="4015740"/>
            <a:ext cx="518160" cy="655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AED19A-3E46-4774-94A2-D449C790A13D}"/>
              </a:ext>
            </a:extLst>
          </p:cNvPr>
          <p:cNvSpPr/>
          <p:nvPr/>
        </p:nvSpPr>
        <p:spPr>
          <a:xfrm>
            <a:off x="6416040" y="4843808"/>
            <a:ext cx="160020" cy="655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E9244-B0A4-49A9-9DD9-B0BC8BA183DC}"/>
              </a:ext>
            </a:extLst>
          </p:cNvPr>
          <p:cNvSpPr txBox="1"/>
          <p:nvPr/>
        </p:nvSpPr>
        <p:spPr>
          <a:xfrm>
            <a:off x="6690360" y="4671060"/>
            <a:ext cx="123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Weather+ two zone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918CD-64C3-4CC0-BA41-CE5F8FEC7D53}"/>
              </a:ext>
            </a:extLst>
          </p:cNvPr>
          <p:cNvSpPr txBox="1"/>
          <p:nvPr/>
        </p:nvSpPr>
        <p:spPr>
          <a:xfrm>
            <a:off x="1309619" y="3553524"/>
            <a:ext cx="64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11DDB1-AB1F-4199-BB97-8DA9467B3AF0}"/>
              </a:ext>
            </a:extLst>
          </p:cNvPr>
          <p:cNvSpPr txBox="1"/>
          <p:nvPr/>
        </p:nvSpPr>
        <p:spPr>
          <a:xfrm>
            <a:off x="8343900" y="2314575"/>
            <a:ext cx="3848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Weather Only: test only weather file in </a:t>
            </a:r>
            <a:r>
              <a:rPr lang="en-US" dirty="0" err="1"/>
              <a:t>Modelica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Weather + one zone: test one </a:t>
            </a:r>
            <a:r>
              <a:rPr lang="en-US" dirty="0" err="1"/>
              <a:t>vav</a:t>
            </a:r>
            <a:r>
              <a:rPr lang="en-US" dirty="0"/>
              <a:t> zone with weather file </a:t>
            </a:r>
            <a:r>
              <a:rPr lang="en-US" dirty="0">
                <a:solidFill>
                  <a:srgbClr val="FF0000"/>
                </a:solidFill>
              </a:rPr>
              <a:t>– 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Weather + two zone: test two </a:t>
            </a:r>
            <a:r>
              <a:rPr lang="en-US" dirty="0" err="1"/>
              <a:t>vav</a:t>
            </a:r>
            <a:r>
              <a:rPr lang="en-US" dirty="0"/>
              <a:t> zones with weather file </a:t>
            </a:r>
            <a:r>
              <a:rPr lang="en-US" dirty="0">
                <a:solidFill>
                  <a:srgbClr val="FF0000"/>
                </a:solidFill>
              </a:rPr>
              <a:t>– not working 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voltage for Tout should be around 3.3 V, but I can only get 1.06V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 complexity has influence on hardware?? - </a:t>
            </a:r>
            <a:r>
              <a:rPr lang="en-US" dirty="0">
                <a:solidFill>
                  <a:srgbClr val="FF0000"/>
                </a:solidFill>
              </a:rPr>
              <a:t>unreasonable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5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1A50-7EF8-4E68-88DE-3BC8A207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 and </a:t>
            </a:r>
            <a:r>
              <a:rPr lang="en-US" dirty="0" err="1"/>
              <a:t>todos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79E6-EA35-4950-AE99-CE7D708C3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ALC controller (Different AI type) has an influence on the </a:t>
            </a:r>
            <a:r>
              <a:rPr lang="en-US" dirty="0" err="1"/>
              <a:t>dSpace</a:t>
            </a:r>
            <a:r>
              <a:rPr lang="en-US" dirty="0"/>
              <a:t> maximum voltage output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Summarizing and reaching out to Chirag</a:t>
            </a:r>
          </a:p>
          <a:p>
            <a:r>
              <a:rPr lang="en-US" dirty="0"/>
              <a:t>Wiring has influence on the maximum voltage as well?</a:t>
            </a:r>
          </a:p>
          <a:p>
            <a:pPr lvl="1"/>
            <a:r>
              <a:rPr lang="en-US" dirty="0"/>
              <a:t>Different maximum voltage from today and yesterday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to confirm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0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629</Words>
  <Application>Microsoft Office PowerPoint</Application>
  <PresentationFormat>Widescreen</PresentationFormat>
  <Paragraphs>246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Dspace two zone vav system tuning</vt:lpstr>
      <vt:lpstr>Issues</vt:lpstr>
      <vt:lpstr>Test 1: Constant Source from Simulink</vt:lpstr>
      <vt:lpstr>Test 1: Constant Source from Simulink</vt:lpstr>
      <vt:lpstr>Test 2: Weather Data</vt:lpstr>
      <vt:lpstr>Test 3: Remap the voltage based on the obtained maximum voltage for each channel</vt:lpstr>
      <vt:lpstr>Test 3: Trending Results – 2021-11-30</vt:lpstr>
      <vt:lpstr>Some thoughts and 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Fu, Yangyang</dc:creator>
  <cp:lastModifiedBy>Fu, Yangyang</cp:lastModifiedBy>
  <cp:revision>31</cp:revision>
  <dcterms:created xsi:type="dcterms:W3CDTF">2021-11-30T23:57:14Z</dcterms:created>
  <dcterms:modified xsi:type="dcterms:W3CDTF">2021-12-07T15:49:47Z</dcterms:modified>
</cp:coreProperties>
</file>