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4"/>
  </p:sldMasterIdLst>
  <p:notesMasterIdLst>
    <p:notesMasterId r:id="rId42"/>
  </p:notesMasterIdLst>
  <p:handoutMasterIdLst>
    <p:handoutMasterId r:id="rId43"/>
  </p:handoutMasterIdLst>
  <p:sldIdLst>
    <p:sldId id="256" r:id="rId5"/>
    <p:sldId id="638" r:id="rId6"/>
    <p:sldId id="639" r:id="rId7"/>
    <p:sldId id="641" r:id="rId8"/>
    <p:sldId id="640" r:id="rId9"/>
    <p:sldId id="642" r:id="rId10"/>
    <p:sldId id="643" r:id="rId11"/>
    <p:sldId id="644" r:id="rId12"/>
    <p:sldId id="645" r:id="rId13"/>
    <p:sldId id="646" r:id="rId14"/>
    <p:sldId id="647" r:id="rId15"/>
    <p:sldId id="648" r:id="rId16"/>
    <p:sldId id="649" r:id="rId17"/>
    <p:sldId id="650" r:id="rId18"/>
    <p:sldId id="651" r:id="rId19"/>
    <p:sldId id="652" r:id="rId20"/>
    <p:sldId id="656" r:id="rId21"/>
    <p:sldId id="657" r:id="rId22"/>
    <p:sldId id="658" r:id="rId23"/>
    <p:sldId id="664" r:id="rId24"/>
    <p:sldId id="663" r:id="rId25"/>
    <p:sldId id="665" r:id="rId26"/>
    <p:sldId id="662" r:id="rId27"/>
    <p:sldId id="666" r:id="rId28"/>
    <p:sldId id="667" r:id="rId29"/>
    <p:sldId id="668" r:id="rId30"/>
    <p:sldId id="669" r:id="rId31"/>
    <p:sldId id="659" r:id="rId32"/>
    <p:sldId id="660" r:id="rId33"/>
    <p:sldId id="670" r:id="rId34"/>
    <p:sldId id="671" r:id="rId35"/>
    <p:sldId id="673" r:id="rId36"/>
    <p:sldId id="674" r:id="rId37"/>
    <p:sldId id="675" r:id="rId38"/>
    <p:sldId id="676" r:id="rId39"/>
    <p:sldId id="677" r:id="rId40"/>
    <p:sldId id="678" r:id="rId41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72" userDrawn="1">
          <p15:clr>
            <a:srgbClr val="A4A3A4"/>
          </p15:clr>
        </p15:guide>
        <p15:guide id="2" pos="151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iraj Kunwar" initials="NK" lastIdx="8" clrIdx="0">
    <p:extLst>
      <p:ext uri="{19B8F6BF-5375-455C-9EA6-DF929625EA0E}">
        <p15:presenceInfo xmlns:p15="http://schemas.microsoft.com/office/powerpoint/2012/main" userId="75d368b6e102f4f8" providerId="Windows Live"/>
      </p:ext>
    </p:extLst>
  </p:cmAuthor>
  <p:cmAuthor id="2" name="Fu, Yangyang" initials="FY" lastIdx="3" clrIdx="1">
    <p:extLst>
      <p:ext uri="{19B8F6BF-5375-455C-9EA6-DF929625EA0E}">
        <p15:presenceInfo xmlns:p15="http://schemas.microsoft.com/office/powerpoint/2012/main" userId="S-1-5-21-1167378736-2199707310-2242153877-87786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00"/>
    <a:srgbClr val="3131FF"/>
    <a:srgbClr val="800000"/>
    <a:srgbClr val="A41E34"/>
    <a:srgbClr val="FE730A"/>
    <a:srgbClr val="FFDAC1"/>
    <a:srgbClr val="994201"/>
    <a:srgbClr val="FF9900"/>
    <a:srgbClr val="00B6D2"/>
    <a:srgbClr val="05C3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B2E4546-258C-461D-9865-0DF5620D2AD3}" v="91" dt="2020-07-16T18:18:11.79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38" autoAdjust="0"/>
    <p:restoredTop sz="96259" autoAdjust="0"/>
  </p:normalViewPr>
  <p:slideViewPr>
    <p:cSldViewPr snapToGrid="0">
      <p:cViewPr varScale="1">
        <p:scale>
          <a:sx n="110" d="100"/>
          <a:sy n="110" d="100"/>
        </p:scale>
        <p:origin x="642" y="36"/>
      </p:cViewPr>
      <p:guideLst>
        <p:guide orient="horz" pos="3672"/>
        <p:guide pos="151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notesMaster" Target="notesMasters/notesMaster1.xml"/><Relationship Id="rId47" Type="http://schemas.openxmlformats.org/officeDocument/2006/relationships/theme" Target="theme/theme1.xml"/><Relationship Id="rId50" Type="http://schemas.microsoft.com/office/2015/10/relationships/revisionInfo" Target="revisionInfo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handoutMaster" Target="handoutMasters/handoutMaster1.xml"/><Relationship Id="rId48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viewProps" Target="view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\,\ Xing" userId="0abaf677-3e52-4571-98e7-5bba8bb0f0dc" providerId="ADAL" clId="{3B2E4546-258C-461D-9865-0DF5620D2AD3}"/>
    <pc:docChg chg="undo redo custSel addSld delSld modSld addMainMaster delMainMaster modMainMaster">
      <pc:chgData name="Lu\,\ Xing" userId="0abaf677-3e52-4571-98e7-5bba8bb0f0dc" providerId="ADAL" clId="{3B2E4546-258C-461D-9865-0DF5620D2AD3}" dt="2020-07-16T18:59:36.919" v="345" actId="478"/>
      <pc:docMkLst>
        <pc:docMk/>
      </pc:docMkLst>
      <pc:sldChg chg="modSp mod">
        <pc:chgData name="Lu\,\ Xing" userId="0abaf677-3e52-4571-98e7-5bba8bb0f0dc" providerId="ADAL" clId="{3B2E4546-258C-461D-9865-0DF5620D2AD3}" dt="2020-07-16T17:45:16.003" v="33" actId="1035"/>
        <pc:sldMkLst>
          <pc:docMk/>
          <pc:sldMk cId="1572146255" sldId="256"/>
        </pc:sldMkLst>
        <pc:spChg chg="mod">
          <ac:chgData name="Lu\,\ Xing" userId="0abaf677-3e52-4571-98e7-5bba8bb0f0dc" providerId="ADAL" clId="{3B2E4546-258C-461D-9865-0DF5620D2AD3}" dt="2020-07-16T17:45:16.003" v="33" actId="1035"/>
          <ac:spMkLst>
            <pc:docMk/>
            <pc:sldMk cId="1572146255" sldId="256"/>
            <ac:spMk id="7" creationId="{ACA4F305-59FA-4EF2-9C40-88E9A89F0225}"/>
          </ac:spMkLst>
        </pc:spChg>
      </pc:sldChg>
      <pc:sldChg chg="modSp mod">
        <pc:chgData name="Lu\,\ Xing" userId="0abaf677-3e52-4571-98e7-5bba8bb0f0dc" providerId="ADAL" clId="{3B2E4546-258C-461D-9865-0DF5620D2AD3}" dt="2020-07-16T18:04:49.099" v="326" actId="403"/>
        <pc:sldMkLst>
          <pc:docMk/>
          <pc:sldMk cId="2969923161" sldId="636"/>
        </pc:sldMkLst>
        <pc:spChg chg="mod">
          <ac:chgData name="Lu\,\ Xing" userId="0abaf677-3e52-4571-98e7-5bba8bb0f0dc" providerId="ADAL" clId="{3B2E4546-258C-461D-9865-0DF5620D2AD3}" dt="2020-07-16T18:03:28.531" v="325"/>
          <ac:spMkLst>
            <pc:docMk/>
            <pc:sldMk cId="2969923161" sldId="636"/>
            <ac:spMk id="2" creationId="{F04DDBF8-555B-48CE-8D90-6F1CEF50A863}"/>
          </ac:spMkLst>
        </pc:spChg>
        <pc:spChg chg="mod">
          <ac:chgData name="Lu\,\ Xing" userId="0abaf677-3e52-4571-98e7-5bba8bb0f0dc" providerId="ADAL" clId="{3B2E4546-258C-461D-9865-0DF5620D2AD3}" dt="2020-07-16T18:04:49.099" v="326" actId="403"/>
          <ac:spMkLst>
            <pc:docMk/>
            <pc:sldMk cId="2969923161" sldId="636"/>
            <ac:spMk id="3" creationId="{2672DCEF-3910-4053-953E-1E172C796A88}"/>
          </ac:spMkLst>
        </pc:spChg>
      </pc:sldChg>
      <pc:sldChg chg="addSp delSp modSp new add del mod">
        <pc:chgData name="Lu\,\ Xing" userId="0abaf677-3e52-4571-98e7-5bba8bb0f0dc" providerId="ADAL" clId="{3B2E4546-258C-461D-9865-0DF5620D2AD3}" dt="2020-07-16T18:59:36.919" v="345" actId="478"/>
        <pc:sldMkLst>
          <pc:docMk/>
          <pc:sldMk cId="3166375498" sldId="637"/>
        </pc:sldMkLst>
        <pc:spChg chg="mod">
          <ac:chgData name="Lu\,\ Xing" userId="0abaf677-3e52-4571-98e7-5bba8bb0f0dc" providerId="ADAL" clId="{3B2E4546-258C-461D-9865-0DF5620D2AD3}" dt="2020-07-16T18:00:15.337" v="318"/>
          <ac:spMkLst>
            <pc:docMk/>
            <pc:sldMk cId="3166375498" sldId="637"/>
            <ac:spMk id="2" creationId="{025B99B2-B58D-4619-A480-E4ABB796C681}"/>
          </ac:spMkLst>
        </pc:spChg>
        <pc:spChg chg="add mod">
          <ac:chgData name="Lu\,\ Xing" userId="0abaf677-3e52-4571-98e7-5bba8bb0f0dc" providerId="ADAL" clId="{3B2E4546-258C-461D-9865-0DF5620D2AD3}" dt="2020-07-16T18:18:37.440" v="338" actId="14100"/>
          <ac:spMkLst>
            <pc:docMk/>
            <pc:sldMk cId="3166375498" sldId="637"/>
            <ac:spMk id="3" creationId="{8E33FE95-365A-40FF-A294-E9F67FF83B05}"/>
          </ac:spMkLst>
        </pc:spChg>
        <pc:spChg chg="add mod">
          <ac:chgData name="Lu\,\ Xing" userId="0abaf677-3e52-4571-98e7-5bba8bb0f0dc" providerId="ADAL" clId="{3B2E4546-258C-461D-9865-0DF5620D2AD3}" dt="2020-07-16T18:00:52.459" v="319"/>
          <ac:spMkLst>
            <pc:docMk/>
            <pc:sldMk cId="3166375498" sldId="637"/>
            <ac:spMk id="4" creationId="{275FC42B-10ED-421A-8DD7-31DAAFA68E65}"/>
          </ac:spMkLst>
        </pc:spChg>
        <pc:graphicFrameChg chg="add del mod">
          <ac:chgData name="Lu\,\ Xing" userId="0abaf677-3e52-4571-98e7-5bba8bb0f0dc" providerId="ADAL" clId="{3B2E4546-258C-461D-9865-0DF5620D2AD3}" dt="2020-07-16T18:15:48.936" v="329" actId="478"/>
          <ac:graphicFrameMkLst>
            <pc:docMk/>
            <pc:sldMk cId="3166375498" sldId="637"/>
            <ac:graphicFrameMk id="5" creationId="{AC4C9A9A-AC9A-4DFC-A6AA-AFCF32C9A665}"/>
          </ac:graphicFrameMkLst>
        </pc:graphicFrameChg>
        <pc:picChg chg="add del mod">
          <ac:chgData name="Lu\,\ Xing" userId="0abaf677-3e52-4571-98e7-5bba8bb0f0dc" providerId="ADAL" clId="{3B2E4546-258C-461D-9865-0DF5620D2AD3}" dt="2020-07-16T18:18:27.512" v="337" actId="478"/>
          <ac:picMkLst>
            <pc:docMk/>
            <pc:sldMk cId="3166375498" sldId="637"/>
            <ac:picMk id="7" creationId="{968DF7C9-4ADE-4C45-BFE9-1732867875FF}"/>
          </ac:picMkLst>
        </pc:picChg>
        <pc:picChg chg="add del mod">
          <ac:chgData name="Lu\,\ Xing" userId="0abaf677-3e52-4571-98e7-5bba8bb0f0dc" providerId="ADAL" clId="{3B2E4546-258C-461D-9865-0DF5620D2AD3}" dt="2020-07-16T18:59:36.264" v="344" actId="478"/>
          <ac:picMkLst>
            <pc:docMk/>
            <pc:sldMk cId="3166375498" sldId="637"/>
            <ac:picMk id="9" creationId="{920BF18A-E40C-4DCC-B2D4-5085B3C7AEC9}"/>
          </ac:picMkLst>
        </pc:picChg>
        <pc:picChg chg="add del mod">
          <ac:chgData name="Lu\,\ Xing" userId="0abaf677-3e52-4571-98e7-5bba8bb0f0dc" providerId="ADAL" clId="{3B2E4546-258C-461D-9865-0DF5620D2AD3}" dt="2020-07-16T18:59:36.919" v="345" actId="478"/>
          <ac:picMkLst>
            <pc:docMk/>
            <pc:sldMk cId="3166375498" sldId="637"/>
            <ac:picMk id="11" creationId="{95BE0576-9E2A-4522-9C93-6873211180B4}"/>
          </ac:picMkLst>
        </pc:picChg>
      </pc:sldChg>
      <pc:sldChg chg="new del">
        <pc:chgData name="Lu\,\ Xing" userId="0abaf677-3e52-4571-98e7-5bba8bb0f0dc" providerId="ADAL" clId="{3B2E4546-258C-461D-9865-0DF5620D2AD3}" dt="2020-07-16T17:59:15.132" v="276" actId="680"/>
        <pc:sldMkLst>
          <pc:docMk/>
          <pc:sldMk cId="3307805287" sldId="637"/>
        </pc:sldMkLst>
      </pc:sldChg>
      <pc:sldMasterChg chg="addSldLayout delSldLayout modSldLayout">
        <pc:chgData name="Lu\,\ Xing" userId="0abaf677-3e52-4571-98e7-5bba8bb0f0dc" providerId="ADAL" clId="{3B2E4546-258C-461D-9865-0DF5620D2AD3}" dt="2020-07-16T18:02:11.539" v="323" actId="478"/>
        <pc:sldMasterMkLst>
          <pc:docMk/>
          <pc:sldMasterMk cId="1543710303" sldId="2147483708"/>
        </pc:sldMasterMkLst>
        <pc:sldLayoutChg chg="modSp mod">
          <pc:chgData name="Lu\,\ Xing" userId="0abaf677-3e52-4571-98e7-5bba8bb0f0dc" providerId="ADAL" clId="{3B2E4546-258C-461D-9865-0DF5620D2AD3}" dt="2020-07-16T17:44:26.395" v="0" actId="1037"/>
          <pc:sldLayoutMkLst>
            <pc:docMk/>
            <pc:sldMasterMk cId="1543710303" sldId="2147483708"/>
            <pc:sldLayoutMk cId="2688766642" sldId="2147483709"/>
          </pc:sldLayoutMkLst>
          <pc:picChg chg="mod">
            <ac:chgData name="Lu\,\ Xing" userId="0abaf677-3e52-4571-98e7-5bba8bb0f0dc" providerId="ADAL" clId="{3B2E4546-258C-461D-9865-0DF5620D2AD3}" dt="2020-07-16T17:44:26.395" v="0" actId="1037"/>
            <ac:picMkLst>
              <pc:docMk/>
              <pc:sldMasterMk cId="1543710303" sldId="2147483708"/>
              <pc:sldLayoutMk cId="2688766642" sldId="2147483709"/>
              <ac:picMk id="3" creationId="{DD8D07BE-7410-4635-AE88-FAF4156CB928}"/>
            </ac:picMkLst>
          </pc:picChg>
        </pc:sldLayoutChg>
        <pc:sldLayoutChg chg="modSp mod">
          <pc:chgData name="Lu\,\ Xing" userId="0abaf677-3e52-4571-98e7-5bba8bb0f0dc" providerId="ADAL" clId="{3B2E4546-258C-461D-9865-0DF5620D2AD3}" dt="2020-07-16T17:45:39.098" v="48" actId="1038"/>
          <pc:sldLayoutMkLst>
            <pc:docMk/>
            <pc:sldMasterMk cId="1543710303" sldId="2147483708"/>
            <pc:sldLayoutMk cId="1586509273" sldId="2147483710"/>
          </pc:sldLayoutMkLst>
          <pc:spChg chg="mod">
            <ac:chgData name="Lu\,\ Xing" userId="0abaf677-3e52-4571-98e7-5bba8bb0f0dc" providerId="ADAL" clId="{3B2E4546-258C-461D-9865-0DF5620D2AD3}" dt="2020-07-16T17:45:39.098" v="48" actId="1038"/>
            <ac:spMkLst>
              <pc:docMk/>
              <pc:sldMasterMk cId="1543710303" sldId="2147483708"/>
              <pc:sldLayoutMk cId="1586509273" sldId="2147483710"/>
              <ac:spMk id="2" creationId="{00000000-0000-0000-0000-000000000000}"/>
            </ac:spMkLst>
          </pc:spChg>
        </pc:sldLayoutChg>
        <pc:sldLayoutChg chg="addSp delSp modSp mod">
          <pc:chgData name="Lu\,\ Xing" userId="0abaf677-3e52-4571-98e7-5bba8bb0f0dc" providerId="ADAL" clId="{3B2E4546-258C-461D-9865-0DF5620D2AD3}" dt="2020-07-16T18:02:11.539" v="323" actId="478"/>
          <pc:sldLayoutMkLst>
            <pc:docMk/>
            <pc:sldMasterMk cId="1543710303" sldId="2147483708"/>
            <pc:sldLayoutMk cId="282237698" sldId="2147483711"/>
          </pc:sldLayoutMkLst>
          <pc:spChg chg="add del mod">
            <ac:chgData name="Lu\,\ Xing" userId="0abaf677-3e52-4571-98e7-5bba8bb0f0dc" providerId="ADAL" clId="{3B2E4546-258C-461D-9865-0DF5620D2AD3}" dt="2020-07-16T18:00:15.337" v="318"/>
            <ac:spMkLst>
              <pc:docMk/>
              <pc:sldMasterMk cId="1543710303" sldId="2147483708"/>
              <pc:sldLayoutMk cId="282237698" sldId="2147483711"/>
              <ac:spMk id="2" creationId="{00000000-0000-0000-0000-000000000000}"/>
            </ac:spMkLst>
          </pc:spChg>
          <pc:spChg chg="del mod">
            <ac:chgData name="Lu\,\ Xing" userId="0abaf677-3e52-4571-98e7-5bba8bb0f0dc" providerId="ADAL" clId="{3B2E4546-258C-461D-9865-0DF5620D2AD3}" dt="2020-07-16T17:49:37.754" v="81" actId="478"/>
            <ac:spMkLst>
              <pc:docMk/>
              <pc:sldMasterMk cId="1543710303" sldId="2147483708"/>
              <pc:sldLayoutMk cId="282237698" sldId="2147483711"/>
              <ac:spMk id="3" creationId="{00000000-0000-0000-0000-000000000000}"/>
            </ac:spMkLst>
          </pc:spChg>
          <pc:spChg chg="add del mod">
            <ac:chgData name="Lu\,\ Xing" userId="0abaf677-3e52-4571-98e7-5bba8bb0f0dc" providerId="ADAL" clId="{3B2E4546-258C-461D-9865-0DF5620D2AD3}" dt="2020-07-16T17:59:48.498" v="296" actId="478"/>
            <ac:spMkLst>
              <pc:docMk/>
              <pc:sldMasterMk cId="1543710303" sldId="2147483708"/>
              <pc:sldLayoutMk cId="282237698" sldId="2147483711"/>
              <ac:spMk id="4" creationId="{FBCEFDB8-C019-40B1-8023-4FCF6CB5EAA7}"/>
            </ac:spMkLst>
          </pc:spChg>
          <pc:spChg chg="add del mod">
            <ac:chgData name="Lu\,\ Xing" userId="0abaf677-3e52-4571-98e7-5bba8bb0f0dc" providerId="ADAL" clId="{3B2E4546-258C-461D-9865-0DF5620D2AD3}" dt="2020-07-16T17:59:49.797" v="304" actId="478"/>
            <ac:spMkLst>
              <pc:docMk/>
              <pc:sldMasterMk cId="1543710303" sldId="2147483708"/>
              <pc:sldLayoutMk cId="282237698" sldId="2147483711"/>
              <ac:spMk id="5" creationId="{299CDFF4-A1BF-46F3-A86D-124F988C877D}"/>
            </ac:spMkLst>
          </pc:spChg>
          <pc:spChg chg="add del">
            <ac:chgData name="Lu\,\ Xing" userId="0abaf677-3e52-4571-98e7-5bba8bb0f0dc" providerId="ADAL" clId="{3B2E4546-258C-461D-9865-0DF5620D2AD3}" dt="2020-07-16T18:02:11.539" v="323" actId="478"/>
            <ac:spMkLst>
              <pc:docMk/>
              <pc:sldMasterMk cId="1543710303" sldId="2147483708"/>
              <pc:sldLayoutMk cId="282237698" sldId="2147483711"/>
              <ac:spMk id="6" creationId="{00000000-0000-0000-0000-000000000000}"/>
            </ac:spMkLst>
          </pc:spChg>
          <pc:spChg chg="add del mod">
            <ac:chgData name="Lu\,\ Xing" userId="0abaf677-3e52-4571-98e7-5bba8bb0f0dc" providerId="ADAL" clId="{3B2E4546-258C-461D-9865-0DF5620D2AD3}" dt="2020-07-16T17:54:25.278" v="206" actId="478"/>
            <ac:spMkLst>
              <pc:docMk/>
              <pc:sldMasterMk cId="1543710303" sldId="2147483708"/>
              <pc:sldLayoutMk cId="282237698" sldId="2147483711"/>
              <ac:spMk id="7" creationId="{A7D17469-015B-4F5D-A6E4-EAEF9DABA82E}"/>
            </ac:spMkLst>
          </pc:spChg>
          <pc:spChg chg="add del mod">
            <ac:chgData name="Lu\,\ Xing" userId="0abaf677-3e52-4571-98e7-5bba8bb0f0dc" providerId="ADAL" clId="{3B2E4546-258C-461D-9865-0DF5620D2AD3}" dt="2020-07-16T17:59:51.052" v="311" actId="478"/>
            <ac:spMkLst>
              <pc:docMk/>
              <pc:sldMasterMk cId="1543710303" sldId="2147483708"/>
              <pc:sldLayoutMk cId="282237698" sldId="2147483711"/>
              <ac:spMk id="8" creationId="{4DA93EFC-C847-44FA-8DCE-AAED760A6CDC}"/>
            </ac:spMkLst>
          </pc:spChg>
          <pc:spChg chg="add del">
            <ac:chgData name="Lu\,\ Xing" userId="0abaf677-3e52-4571-98e7-5bba8bb0f0dc" providerId="ADAL" clId="{3B2E4546-258C-461D-9865-0DF5620D2AD3}" dt="2020-07-16T17:59:49.618" v="301" actId="11529"/>
            <ac:spMkLst>
              <pc:docMk/>
              <pc:sldMasterMk cId="1543710303" sldId="2147483708"/>
              <pc:sldLayoutMk cId="282237698" sldId="2147483711"/>
              <ac:spMk id="10" creationId="{2B7C85A5-2FF3-4611-9D91-4E9645C372A5}"/>
            </ac:spMkLst>
          </pc:spChg>
          <pc:spChg chg="add del mod">
            <ac:chgData name="Lu\,\ Xing" userId="0abaf677-3e52-4571-98e7-5bba8bb0f0dc" providerId="ADAL" clId="{3B2E4546-258C-461D-9865-0DF5620D2AD3}" dt="2020-07-16T18:01:19.907" v="320" actId="478"/>
            <ac:spMkLst>
              <pc:docMk/>
              <pc:sldMasterMk cId="1543710303" sldId="2147483708"/>
              <pc:sldLayoutMk cId="282237698" sldId="2147483711"/>
              <ac:spMk id="11" creationId="{832FC611-EC8B-433D-87BE-8F520DC7C2D2}"/>
            </ac:spMkLst>
          </pc:spChg>
          <pc:spChg chg="add del mod">
            <ac:chgData name="Lu\,\ Xing" userId="0abaf677-3e52-4571-98e7-5bba8bb0f0dc" providerId="ADAL" clId="{3B2E4546-258C-461D-9865-0DF5620D2AD3}" dt="2020-07-16T18:01:21.042" v="321" actId="478"/>
            <ac:spMkLst>
              <pc:docMk/>
              <pc:sldMasterMk cId="1543710303" sldId="2147483708"/>
              <pc:sldLayoutMk cId="282237698" sldId="2147483711"/>
              <ac:spMk id="12" creationId="{B8FB6516-484E-4A26-9D8E-7305FB729666}"/>
            </ac:spMkLst>
          </pc:spChg>
          <pc:spChg chg="add del mod">
            <ac:chgData name="Lu\,\ Xing" userId="0abaf677-3e52-4571-98e7-5bba8bb0f0dc" providerId="ADAL" clId="{3B2E4546-258C-461D-9865-0DF5620D2AD3}" dt="2020-07-16T18:00:13.777" v="317"/>
            <ac:spMkLst>
              <pc:docMk/>
              <pc:sldMasterMk cId="1543710303" sldId="2147483708"/>
              <pc:sldLayoutMk cId="282237698" sldId="2147483711"/>
              <ac:spMk id="13" creationId="{5BD7FF41-18C3-451C-B68B-82D9FB5D5C9B}"/>
            </ac:spMkLst>
          </pc:spChg>
        </pc:sldLayoutChg>
        <pc:sldLayoutChg chg="delSp del mod">
          <pc:chgData name="Lu\,\ Xing" userId="0abaf677-3e52-4571-98e7-5bba8bb0f0dc" providerId="ADAL" clId="{3B2E4546-258C-461D-9865-0DF5620D2AD3}" dt="2020-07-16T17:49:04.450" v="68" actId="2696"/>
          <pc:sldLayoutMkLst>
            <pc:docMk/>
            <pc:sldMasterMk cId="1543710303" sldId="2147483708"/>
            <pc:sldLayoutMk cId="519929128" sldId="2147483711"/>
          </pc:sldLayoutMkLst>
          <pc:picChg chg="del">
            <ac:chgData name="Lu\,\ Xing" userId="0abaf677-3e52-4571-98e7-5bba8bb0f0dc" providerId="ADAL" clId="{3B2E4546-258C-461D-9865-0DF5620D2AD3}" dt="2020-07-16T17:47:31.155" v="65" actId="478"/>
            <ac:picMkLst>
              <pc:docMk/>
              <pc:sldMasterMk cId="1543710303" sldId="2147483708"/>
              <pc:sldLayoutMk cId="519929128" sldId="2147483711"/>
              <ac:picMk id="3" creationId="{DD8D07BE-7410-4635-AE88-FAF4156CB928}"/>
            </ac:picMkLst>
          </pc:picChg>
          <pc:picChg chg="del">
            <ac:chgData name="Lu\,\ Xing" userId="0abaf677-3e52-4571-98e7-5bba8bb0f0dc" providerId="ADAL" clId="{3B2E4546-258C-461D-9865-0DF5620D2AD3}" dt="2020-07-16T17:47:32.410" v="66" actId="478"/>
            <ac:picMkLst>
              <pc:docMk/>
              <pc:sldMasterMk cId="1543710303" sldId="2147483708"/>
              <pc:sldLayoutMk cId="519929128" sldId="2147483711"/>
              <ac:picMk id="3074" creationId="{A4E4EFC4-B198-4B7C-ACE4-A69689369993}"/>
            </ac:picMkLst>
          </pc:picChg>
        </pc:sldLayoutChg>
        <pc:sldLayoutChg chg="modSp new del mod">
          <pc:chgData name="Lu\,\ Xing" userId="0abaf677-3e52-4571-98e7-5bba8bb0f0dc" providerId="ADAL" clId="{3B2E4546-258C-461D-9865-0DF5620D2AD3}" dt="2020-07-16T17:45:59.796" v="64" actId="2696"/>
          <pc:sldLayoutMkLst>
            <pc:docMk/>
            <pc:sldMasterMk cId="1543710303" sldId="2147483708"/>
            <pc:sldLayoutMk cId="2285153999" sldId="2147483711"/>
          </pc:sldLayoutMkLst>
          <pc:spChg chg="mod">
            <ac:chgData name="Lu\,\ Xing" userId="0abaf677-3e52-4571-98e7-5bba8bb0f0dc" providerId="ADAL" clId="{3B2E4546-258C-461D-9865-0DF5620D2AD3}" dt="2020-07-16T17:45:57.066" v="63" actId="1076"/>
            <ac:spMkLst>
              <pc:docMk/>
              <pc:sldMasterMk cId="1543710303" sldId="2147483708"/>
              <pc:sldLayoutMk cId="2285153999" sldId="2147483711"/>
              <ac:spMk id="2" creationId="{38BD40EB-B577-458F-919F-A808E88A1233}"/>
            </ac:spMkLst>
          </pc:spChg>
        </pc:sldLayoutChg>
      </pc:sldMasterChg>
      <pc:sldMasterChg chg="new del mod addSldLayout delSldLayout">
        <pc:chgData name="Lu\,\ Xing" userId="0abaf677-3e52-4571-98e7-5bba8bb0f0dc" providerId="ADAL" clId="{3B2E4546-258C-461D-9865-0DF5620D2AD3}" dt="2020-07-16T17:45:51.460" v="61" actId="2696"/>
        <pc:sldMasterMkLst>
          <pc:docMk/>
          <pc:sldMasterMk cId="2706307101" sldId="2147483711"/>
        </pc:sldMasterMkLst>
        <pc:sldLayoutChg chg="new del replId">
          <pc:chgData name="Lu\,\ Xing" userId="0abaf677-3e52-4571-98e7-5bba8bb0f0dc" providerId="ADAL" clId="{3B2E4546-258C-461D-9865-0DF5620D2AD3}" dt="2020-07-16T17:45:51.409" v="50" actId="2696"/>
          <pc:sldLayoutMkLst>
            <pc:docMk/>
            <pc:sldMasterMk cId="2706307101" sldId="2147483711"/>
            <pc:sldLayoutMk cId="1512244576" sldId="2147483712"/>
          </pc:sldLayoutMkLst>
        </pc:sldLayoutChg>
        <pc:sldLayoutChg chg="new del replId">
          <pc:chgData name="Lu\,\ Xing" userId="0abaf677-3e52-4571-98e7-5bba8bb0f0dc" providerId="ADAL" clId="{3B2E4546-258C-461D-9865-0DF5620D2AD3}" dt="2020-07-16T17:45:51.413" v="51" actId="2696"/>
          <pc:sldLayoutMkLst>
            <pc:docMk/>
            <pc:sldMasterMk cId="2706307101" sldId="2147483711"/>
            <pc:sldLayoutMk cId="2581541703" sldId="2147483713"/>
          </pc:sldLayoutMkLst>
        </pc:sldLayoutChg>
        <pc:sldLayoutChg chg="new del replId">
          <pc:chgData name="Lu\,\ Xing" userId="0abaf677-3e52-4571-98e7-5bba8bb0f0dc" providerId="ADAL" clId="{3B2E4546-258C-461D-9865-0DF5620D2AD3}" dt="2020-07-16T17:45:51.416" v="52" actId="2696"/>
          <pc:sldLayoutMkLst>
            <pc:docMk/>
            <pc:sldMasterMk cId="2706307101" sldId="2147483711"/>
            <pc:sldLayoutMk cId="2171307282" sldId="2147483714"/>
          </pc:sldLayoutMkLst>
        </pc:sldLayoutChg>
        <pc:sldLayoutChg chg="new del replId">
          <pc:chgData name="Lu\,\ Xing" userId="0abaf677-3e52-4571-98e7-5bba8bb0f0dc" providerId="ADAL" clId="{3B2E4546-258C-461D-9865-0DF5620D2AD3}" dt="2020-07-16T17:45:51.427" v="53" actId="2696"/>
          <pc:sldLayoutMkLst>
            <pc:docMk/>
            <pc:sldMasterMk cId="2706307101" sldId="2147483711"/>
            <pc:sldLayoutMk cId="1749878" sldId="2147483715"/>
          </pc:sldLayoutMkLst>
        </pc:sldLayoutChg>
        <pc:sldLayoutChg chg="new del replId">
          <pc:chgData name="Lu\,\ Xing" userId="0abaf677-3e52-4571-98e7-5bba8bb0f0dc" providerId="ADAL" clId="{3B2E4546-258C-461D-9865-0DF5620D2AD3}" dt="2020-07-16T17:45:51.430" v="54" actId="2696"/>
          <pc:sldLayoutMkLst>
            <pc:docMk/>
            <pc:sldMasterMk cId="2706307101" sldId="2147483711"/>
            <pc:sldLayoutMk cId="2910586647" sldId="2147483716"/>
          </pc:sldLayoutMkLst>
        </pc:sldLayoutChg>
        <pc:sldLayoutChg chg="new del replId">
          <pc:chgData name="Lu\,\ Xing" userId="0abaf677-3e52-4571-98e7-5bba8bb0f0dc" providerId="ADAL" clId="{3B2E4546-258C-461D-9865-0DF5620D2AD3}" dt="2020-07-16T17:45:51.433" v="55" actId="2696"/>
          <pc:sldLayoutMkLst>
            <pc:docMk/>
            <pc:sldMasterMk cId="2706307101" sldId="2147483711"/>
            <pc:sldLayoutMk cId="750285656" sldId="2147483717"/>
          </pc:sldLayoutMkLst>
        </pc:sldLayoutChg>
        <pc:sldLayoutChg chg="new del replId">
          <pc:chgData name="Lu\,\ Xing" userId="0abaf677-3e52-4571-98e7-5bba8bb0f0dc" providerId="ADAL" clId="{3B2E4546-258C-461D-9865-0DF5620D2AD3}" dt="2020-07-16T17:45:51.446" v="56" actId="2696"/>
          <pc:sldLayoutMkLst>
            <pc:docMk/>
            <pc:sldMasterMk cId="2706307101" sldId="2147483711"/>
            <pc:sldLayoutMk cId="4123000934" sldId="2147483718"/>
          </pc:sldLayoutMkLst>
        </pc:sldLayoutChg>
        <pc:sldLayoutChg chg="new del replId">
          <pc:chgData name="Lu\,\ Xing" userId="0abaf677-3e52-4571-98e7-5bba8bb0f0dc" providerId="ADAL" clId="{3B2E4546-258C-461D-9865-0DF5620D2AD3}" dt="2020-07-16T17:45:51.450" v="57" actId="2696"/>
          <pc:sldLayoutMkLst>
            <pc:docMk/>
            <pc:sldMasterMk cId="2706307101" sldId="2147483711"/>
            <pc:sldLayoutMk cId="1908036088" sldId="2147483719"/>
          </pc:sldLayoutMkLst>
        </pc:sldLayoutChg>
        <pc:sldLayoutChg chg="new del replId">
          <pc:chgData name="Lu\,\ Xing" userId="0abaf677-3e52-4571-98e7-5bba8bb0f0dc" providerId="ADAL" clId="{3B2E4546-258C-461D-9865-0DF5620D2AD3}" dt="2020-07-16T17:45:51.453" v="58" actId="2696"/>
          <pc:sldLayoutMkLst>
            <pc:docMk/>
            <pc:sldMasterMk cId="2706307101" sldId="2147483711"/>
            <pc:sldLayoutMk cId="3929557967" sldId="2147483720"/>
          </pc:sldLayoutMkLst>
        </pc:sldLayoutChg>
        <pc:sldLayoutChg chg="new del replId">
          <pc:chgData name="Lu\,\ Xing" userId="0abaf677-3e52-4571-98e7-5bba8bb0f0dc" providerId="ADAL" clId="{3B2E4546-258C-461D-9865-0DF5620D2AD3}" dt="2020-07-16T17:45:51.455" v="59" actId="2696"/>
          <pc:sldLayoutMkLst>
            <pc:docMk/>
            <pc:sldMasterMk cId="2706307101" sldId="2147483711"/>
            <pc:sldLayoutMk cId="4172443495" sldId="2147483721"/>
          </pc:sldLayoutMkLst>
        </pc:sldLayoutChg>
        <pc:sldLayoutChg chg="new del replId">
          <pc:chgData name="Lu\,\ Xing" userId="0abaf677-3e52-4571-98e7-5bba8bb0f0dc" providerId="ADAL" clId="{3B2E4546-258C-461D-9865-0DF5620D2AD3}" dt="2020-07-16T17:45:51.456" v="60" actId="2696"/>
          <pc:sldLayoutMkLst>
            <pc:docMk/>
            <pc:sldMasterMk cId="2706307101" sldId="2147483711"/>
            <pc:sldLayoutMk cId="1650863574" sldId="2147483722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dirty="0"/>
              <a:t>Iowa State University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8A096C-EDB8-4267-93F4-6A2CF06C4900}" type="datetimeFigureOut">
              <a:rPr lang="en-US" smtClean="0"/>
              <a:t>9/1/2021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4DE6D9-7AC9-4873-B5AA-FC780846B33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323137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dirty="0"/>
              <a:t>Iowa State University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FA9424-1BF8-469D-892F-33B04E3BFDA9}" type="datetimeFigureOut">
              <a:rPr lang="en-US" smtClean="0"/>
              <a:t>9/1/2021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BE3B06-9540-4A94-8A33-A0C451DED9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1239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65694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283634" y="3489325"/>
            <a:ext cx="18473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 sz="2400" dirty="0"/>
          </a:p>
        </p:txBody>
      </p:sp>
      <p:cxnSp>
        <p:nvCxnSpPr>
          <p:cNvPr id="24" name="直接连接符 34">
            <a:extLst>
              <a:ext uri="{FF2B5EF4-FFF2-40B4-BE49-F238E27FC236}">
                <a16:creationId xmlns:a16="http://schemas.microsoft.com/office/drawing/2014/main" id="{54E2B0C0-185E-420E-A645-920C5F4294E2}"/>
              </a:ext>
            </a:extLst>
          </p:cNvPr>
          <p:cNvCxnSpPr>
            <a:cxnSpLocks/>
          </p:cNvCxnSpPr>
          <p:nvPr/>
        </p:nvCxnSpPr>
        <p:spPr>
          <a:xfrm>
            <a:off x="1912471" y="3148819"/>
            <a:ext cx="8759719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A large city landscape&#10;&#10;Description automatically generated">
            <a:extLst>
              <a:ext uri="{FF2B5EF4-FFF2-40B4-BE49-F238E27FC236}">
                <a16:creationId xmlns:a16="http://schemas.microsoft.com/office/drawing/2014/main" id="{DD8D07BE-7410-4635-AE88-FAF4156CB92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702"/>
          <a:stretch/>
        </p:blipFill>
        <p:spPr>
          <a:xfrm>
            <a:off x="0" y="0"/>
            <a:ext cx="12192000" cy="2897574"/>
          </a:xfrm>
          <a:prstGeom prst="rect">
            <a:avLst/>
          </a:prstGeom>
        </p:spPr>
      </p:pic>
      <p:pic>
        <p:nvPicPr>
          <p:cNvPr id="3074" name="Picture 2" descr="Image result for tamu mechanical engineering logo">
            <a:extLst>
              <a:ext uri="{FF2B5EF4-FFF2-40B4-BE49-F238E27FC236}">
                <a16:creationId xmlns:a16="http://schemas.microsoft.com/office/drawing/2014/main" id="{A4E4EFC4-B198-4B7C-ACE4-A6968936999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954" y="0"/>
            <a:ext cx="9982092" cy="1407886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accent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8766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632" y="58056"/>
            <a:ext cx="5580138" cy="522516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673" y="1059651"/>
            <a:ext cx="11690653" cy="4528349"/>
          </a:xfrm>
          <a:prstGeom prst="rect">
            <a:avLst/>
          </a:prstGeom>
        </p:spPr>
        <p:txBody>
          <a:bodyPr/>
          <a:lstStyle>
            <a:lvl1pPr marL="342900" indent="-342900">
              <a:buFont typeface="Wingdings" panose="05000000000000000000" pitchFamily="2" charset="2"/>
              <a:buChar char="Ø"/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buFont typeface="Wingdings" panose="05000000000000000000" pitchFamily="2" charset="2"/>
              <a:buChar char="§"/>
              <a:defRPr sz="22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98773" y="586740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F5788D6C-99D7-413E-ADFE-611CCD720EE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509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3632" y="58056"/>
            <a:ext cx="5580138" cy="522516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Questions?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98773" y="586740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F5788D6C-99D7-413E-ADFE-611CCD720EE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237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6492876"/>
            <a:ext cx="12192000" cy="365125"/>
          </a:xfrm>
          <a:prstGeom prst="rect">
            <a:avLst/>
          </a:prstGeom>
          <a:solidFill>
            <a:srgbClr val="8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035" name="Text Box 11"/>
          <p:cNvSpPr txBox="1">
            <a:spLocks noChangeArrowheads="1"/>
          </p:cNvSpPr>
          <p:nvPr/>
        </p:nvSpPr>
        <p:spPr bwMode="auto">
          <a:xfrm>
            <a:off x="283634" y="3489325"/>
            <a:ext cx="18473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 sz="2400" dirty="0"/>
          </a:p>
        </p:txBody>
      </p:sp>
      <p:sp>
        <p:nvSpPr>
          <p:cNvPr id="1036" name="Text Box 12"/>
          <p:cNvSpPr txBox="1">
            <a:spLocks noChangeArrowheads="1"/>
          </p:cNvSpPr>
          <p:nvPr/>
        </p:nvSpPr>
        <p:spPr bwMode="auto">
          <a:xfrm>
            <a:off x="2" y="6540778"/>
            <a:ext cx="371565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 baseline="0" dirty="0">
                <a:solidFill>
                  <a:schemeClr val="bg1"/>
                </a:solidFill>
                <a:latin typeface="Univers 65 Bold" charset="0"/>
              </a:rPr>
              <a:t>BUILDING ENERGY AND HVAC&amp;R RESEARCH GROUP</a:t>
            </a:r>
          </a:p>
          <a:p>
            <a:pPr algn="l"/>
            <a:endParaRPr lang="en-US" sz="1200" dirty="0">
              <a:solidFill>
                <a:schemeClr val="bg1"/>
              </a:solidFill>
              <a:latin typeface="Univers 65 Bold" charset="0"/>
            </a:endParaRPr>
          </a:p>
        </p:txBody>
      </p:sp>
      <p:sp>
        <p:nvSpPr>
          <p:cNvPr id="10" name="Slide Number Placeholder 5"/>
          <p:cNvSpPr txBox="1">
            <a:spLocks/>
          </p:cNvSpPr>
          <p:nvPr/>
        </p:nvSpPr>
        <p:spPr>
          <a:xfrm>
            <a:off x="7614251" y="6492876"/>
            <a:ext cx="44512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400" i="1" dirty="0">
                <a:solidFill>
                  <a:schemeClr val="bg1"/>
                </a:solidFill>
              </a:rPr>
              <a:t>Slide </a:t>
            </a:r>
            <a:fld id="{F5788D6C-99D7-413E-ADFE-611CCD720EE3}" type="slidenum">
              <a:rPr lang="en-US" sz="1400" i="1" smtClean="0">
                <a:solidFill>
                  <a:schemeClr val="bg1"/>
                </a:solidFill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400" i="1" dirty="0">
              <a:solidFill>
                <a:schemeClr val="bg1"/>
              </a:solidFill>
            </a:endParaRP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17CE338B-2458-4219-9B07-C4542F7F2E2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67506"/>
            <a:ext cx="12192000" cy="185570"/>
          </a:xfrm>
          <a:prstGeom prst="rect">
            <a:avLst/>
          </a:prstGeom>
          <a:solidFill>
            <a:srgbClr val="A41E34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76523231-2462-4DFD-88C7-AD8B03EEB395}"/>
              </a:ext>
            </a:extLst>
          </p:cNvPr>
          <p:cNvSpPr txBox="1">
            <a:spLocks/>
          </p:cNvSpPr>
          <p:nvPr userDrawn="1"/>
        </p:nvSpPr>
        <p:spPr>
          <a:xfrm>
            <a:off x="7614251" y="6492876"/>
            <a:ext cx="44512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400" i="1" dirty="0">
                <a:solidFill>
                  <a:schemeClr val="bg1"/>
                </a:solidFill>
              </a:rPr>
              <a:t>Slide </a:t>
            </a:r>
            <a:fld id="{F5788D6C-99D7-413E-ADFE-611CCD720EE3}" type="slidenum">
              <a:rPr lang="en-US" sz="1400" i="1" smtClean="0">
                <a:solidFill>
                  <a:schemeClr val="bg1"/>
                </a:solidFill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400" i="1" dirty="0">
              <a:solidFill>
                <a:schemeClr val="bg1"/>
              </a:solidFill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7EC8A98F-5A51-4D0F-9B9F-899E34767E3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67506"/>
            <a:ext cx="12192000" cy="185570"/>
          </a:xfrm>
          <a:prstGeom prst="rect">
            <a:avLst/>
          </a:prstGeom>
          <a:solidFill>
            <a:srgbClr val="8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pic>
        <p:nvPicPr>
          <p:cNvPr id="1028" name="Picture 4" descr="Image result for tamu mechanical engineering logo">
            <a:extLst>
              <a:ext uri="{FF2B5EF4-FFF2-40B4-BE49-F238E27FC236}">
                <a16:creationId xmlns:a16="http://schemas.microsoft.com/office/drawing/2014/main" id="{46CC522B-8A49-4A6F-A1AD-10C37724FED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2183" y="29028"/>
            <a:ext cx="4263924" cy="638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3710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</p:sldLayoutIdLst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500">
          <a:solidFill>
            <a:srgbClr val="CE1126"/>
          </a:solidFill>
          <a:latin typeface="Calibri" panose="020F0502020204030204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500">
          <a:solidFill>
            <a:srgbClr val="CE1126"/>
          </a:solidFill>
          <a:latin typeface="Univers 67 CondensedBold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500">
          <a:solidFill>
            <a:srgbClr val="CE1126"/>
          </a:solidFill>
          <a:latin typeface="Univers 67 CondensedBold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500">
          <a:solidFill>
            <a:srgbClr val="CE1126"/>
          </a:solidFill>
          <a:latin typeface="Univers 67 CondensedBold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500">
          <a:solidFill>
            <a:srgbClr val="CE1126"/>
          </a:solidFill>
          <a:latin typeface="Univers 67 CondensedBold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500">
          <a:solidFill>
            <a:srgbClr val="CE1126"/>
          </a:solidFill>
          <a:latin typeface="Univers 67 CondensedBold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500">
          <a:solidFill>
            <a:srgbClr val="CE1126"/>
          </a:solidFill>
          <a:latin typeface="Univers 67 CondensedBold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500">
          <a:solidFill>
            <a:srgbClr val="CE1126"/>
          </a:solidFill>
          <a:latin typeface="Univers 67 CondensedBold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500">
          <a:solidFill>
            <a:srgbClr val="CE1126"/>
          </a:solidFill>
          <a:latin typeface="Univers 67 CondensedBold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CE1126"/>
        </a:buClr>
        <a:buSzPct val="80000"/>
        <a:buFont typeface="Times" charset="0"/>
        <a:buChar char="•"/>
        <a:defRPr sz="26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CE1126"/>
        </a:buClr>
        <a:buSzPct val="80000"/>
        <a:buFont typeface="Times" charset="0"/>
        <a:buChar char="•"/>
        <a:defRPr sz="2600">
          <a:solidFill>
            <a:schemeClr val="tx1"/>
          </a:solidFill>
          <a:latin typeface="Calibri Light" panose="020F0302020204030204" pitchFamily="34" charset="0"/>
          <a:ea typeface="Geneva" charset="-128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CE1126"/>
        </a:buClr>
        <a:buSzPct val="80000"/>
        <a:buFont typeface="Times" charset="0"/>
        <a:buChar char="•"/>
        <a:defRPr sz="2600">
          <a:solidFill>
            <a:schemeClr val="tx1"/>
          </a:solidFill>
          <a:latin typeface="Calibri Light" panose="020F0302020204030204" pitchFamily="34" charset="0"/>
          <a:ea typeface="Geneva" charset="-128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CE1126"/>
        </a:buClr>
        <a:buSzPct val="80000"/>
        <a:buFont typeface="Times" charset="0"/>
        <a:buChar char="•"/>
        <a:defRPr sz="2600">
          <a:solidFill>
            <a:schemeClr val="tx1"/>
          </a:solidFill>
          <a:latin typeface="Calibri Light" panose="020F0302020204030204" pitchFamily="34" charset="0"/>
          <a:ea typeface="Geneva" charset="-128"/>
        </a:defRPr>
      </a:lvl4pPr>
      <a:lvl5pPr marL="1828800" indent="0" algn="l" rtl="0" eaLnBrk="1" fontAlgn="base" hangingPunct="1">
        <a:spcBef>
          <a:spcPct val="20000"/>
        </a:spcBef>
        <a:spcAft>
          <a:spcPct val="0"/>
        </a:spcAft>
        <a:buClr>
          <a:srgbClr val="CE1126"/>
        </a:buClr>
        <a:buSzPct val="80000"/>
        <a:buFont typeface="Times" charset="0"/>
        <a:buNone/>
        <a:defRPr sz="2600">
          <a:solidFill>
            <a:schemeClr val="tx1"/>
          </a:solidFill>
          <a:latin typeface="Calibri Light" panose="020F0302020204030204" pitchFamily="34" charset="0"/>
          <a:ea typeface="Geneva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CE1126"/>
        </a:buClr>
        <a:buSzPct val="80000"/>
        <a:buFont typeface="Times" charset="0"/>
        <a:buChar char="•"/>
        <a:defRPr sz="2600">
          <a:solidFill>
            <a:srgbClr val="7A6E67"/>
          </a:solidFill>
          <a:latin typeface="+mn-lt"/>
          <a:ea typeface="Geneva" charset="-128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CE1126"/>
        </a:buClr>
        <a:buSzPct val="80000"/>
        <a:buFont typeface="Times" charset="0"/>
        <a:buChar char="•"/>
        <a:defRPr sz="2600">
          <a:solidFill>
            <a:srgbClr val="7A6E67"/>
          </a:solidFill>
          <a:latin typeface="+mn-lt"/>
          <a:ea typeface="Geneva" charset="-128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CE1126"/>
        </a:buClr>
        <a:buSzPct val="80000"/>
        <a:buFont typeface="Times" charset="0"/>
        <a:buChar char="•"/>
        <a:defRPr sz="2600">
          <a:solidFill>
            <a:srgbClr val="7A6E67"/>
          </a:solidFill>
          <a:latin typeface="+mn-lt"/>
          <a:ea typeface="Geneva" charset="-128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CE1126"/>
        </a:buClr>
        <a:buSzPct val="80000"/>
        <a:buFont typeface="Times" charset="0"/>
        <a:buChar char="•"/>
        <a:defRPr sz="2600">
          <a:solidFill>
            <a:srgbClr val="7A6E67"/>
          </a:solidFill>
          <a:latin typeface="+mn-lt"/>
          <a:ea typeface="Geneva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2" Type="http://schemas.openxmlformats.org/officeDocument/2006/relationships/image" Target="../media/image20.png"/><Relationship Id="rId16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5" Type="http://schemas.openxmlformats.org/officeDocument/2006/relationships/image" Target="../media/image3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Relationship Id="rId14" Type="http://schemas.openxmlformats.org/officeDocument/2006/relationships/image" Target="../media/image3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image" Target="../media/image51.png"/><Relationship Id="rId3" Type="http://schemas.openxmlformats.org/officeDocument/2006/relationships/image" Target="../media/image410.png"/><Relationship Id="rId7" Type="http://schemas.openxmlformats.org/officeDocument/2006/relationships/image" Target="../media/image45.png"/><Relationship Id="rId12" Type="http://schemas.openxmlformats.org/officeDocument/2006/relationships/image" Target="../media/image50.png"/><Relationship Id="rId2" Type="http://schemas.openxmlformats.org/officeDocument/2006/relationships/image" Target="../media/image400.png"/><Relationship Id="rId16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11" Type="http://schemas.openxmlformats.org/officeDocument/2006/relationships/image" Target="../media/image49.png"/><Relationship Id="rId5" Type="http://schemas.openxmlformats.org/officeDocument/2006/relationships/image" Target="../media/image43.png"/><Relationship Id="rId15" Type="http://schemas.openxmlformats.org/officeDocument/2006/relationships/image" Target="../media/image53.png"/><Relationship Id="rId10" Type="http://schemas.openxmlformats.org/officeDocument/2006/relationships/image" Target="../media/image48.png"/><Relationship Id="rId4" Type="http://schemas.openxmlformats.org/officeDocument/2006/relationships/image" Target="../media/image42.png"/><Relationship Id="rId9" Type="http://schemas.openxmlformats.org/officeDocument/2006/relationships/image" Target="../media/image47.png"/><Relationship Id="rId14" Type="http://schemas.openxmlformats.org/officeDocument/2006/relationships/image" Target="../media/image52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D2D20B3-69F9-4E61-881B-9080E1412E3A}"/>
              </a:ext>
            </a:extLst>
          </p:cNvPr>
          <p:cNvSpPr txBox="1"/>
          <p:nvPr/>
        </p:nvSpPr>
        <p:spPr>
          <a:xfrm>
            <a:off x="914401" y="5277621"/>
            <a:ext cx="99990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Yangyang Fu, PhD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C97A9C-3412-4269-B78B-7055D0207829}"/>
              </a:ext>
            </a:extLst>
          </p:cNvPr>
          <p:cNvSpPr txBox="1"/>
          <p:nvPr/>
        </p:nvSpPr>
        <p:spPr>
          <a:xfrm>
            <a:off x="1134094" y="5927351"/>
            <a:ext cx="9559636" cy="786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Texas A&amp;M University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8/30/2021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A4F305-59FA-4EF2-9C40-88E9A89F0225}"/>
              </a:ext>
            </a:extLst>
          </p:cNvPr>
          <p:cNvSpPr txBox="1"/>
          <p:nvPr/>
        </p:nvSpPr>
        <p:spPr>
          <a:xfrm>
            <a:off x="1228888" y="3075057"/>
            <a:ext cx="973422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an Equation-based Object-oriented Modeling Language: Modelica</a:t>
            </a:r>
          </a:p>
        </p:txBody>
      </p:sp>
    </p:spTree>
    <p:extLst>
      <p:ext uri="{BB962C8B-B14F-4D97-AF65-F5344CB8AC3E}">
        <p14:creationId xmlns:p14="http://schemas.microsoft.com/office/powerpoint/2010/main" val="15721462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1AABD-5CB9-44B4-A47D-F310F226A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Electrical Example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7ED2AA-ACA2-4CC3-936C-06937C50C992}"/>
              </a:ext>
            </a:extLst>
          </p:cNvPr>
          <p:cNvSpPr txBox="1"/>
          <p:nvPr/>
        </p:nvSpPr>
        <p:spPr>
          <a:xfrm>
            <a:off x="1349829" y="4740457"/>
            <a:ext cx="28167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Low-Pass RLC Filter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CC81C1E-657D-4E50-920B-A0EF86AE430B}"/>
                  </a:ext>
                </a:extLst>
              </p:cNvPr>
              <p:cNvSpPr txBox="1"/>
              <p:nvPr/>
            </p:nvSpPr>
            <p:spPr>
              <a:xfrm>
                <a:off x="7110547" y="1838094"/>
                <a:ext cx="114864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𝑹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CC81C1E-657D-4E50-920B-A0EF86AE43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0547" y="1838094"/>
                <a:ext cx="1148648" cy="369332"/>
              </a:xfrm>
              <a:prstGeom prst="rect">
                <a:avLst/>
              </a:prstGeom>
              <a:blipFill>
                <a:blip r:embed="rId3"/>
                <a:stretch>
                  <a:fillRect l="-5820" r="-5820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643603E-4C66-4276-A296-11C2831FDE34}"/>
                  </a:ext>
                </a:extLst>
              </p:cNvPr>
              <p:cNvSpPr txBox="1"/>
              <p:nvPr/>
            </p:nvSpPr>
            <p:spPr>
              <a:xfrm>
                <a:off x="7110547" y="2385863"/>
                <a:ext cx="1363002" cy="7012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𝑪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𝑑𝑉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643603E-4C66-4276-A296-11C2831FDE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0547" y="2385863"/>
                <a:ext cx="1363002" cy="70121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CA3FD1D-C64D-402A-AB74-52C5A6D4DAB0}"/>
                  </a:ext>
                </a:extLst>
              </p:cNvPr>
              <p:cNvSpPr txBox="1"/>
              <p:nvPr/>
            </p:nvSpPr>
            <p:spPr>
              <a:xfrm>
                <a:off x="7110547" y="3265518"/>
                <a:ext cx="2048381" cy="7012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CA3FD1D-C64D-402A-AB74-52C5A6D4DA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0547" y="3265518"/>
                <a:ext cx="2048381" cy="70121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B6B5756-C785-47B3-9FFC-76469CBCBD99}"/>
                  </a:ext>
                </a:extLst>
              </p:cNvPr>
              <p:cNvSpPr txBox="1"/>
              <p:nvPr/>
            </p:nvSpPr>
            <p:spPr>
              <a:xfrm>
                <a:off x="7110547" y="4145173"/>
                <a:ext cx="160467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B6B5756-C785-47B3-9FFC-76469CBCBD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0547" y="4145173"/>
                <a:ext cx="1604670" cy="369332"/>
              </a:xfrm>
              <a:prstGeom prst="rect">
                <a:avLst/>
              </a:prstGeom>
              <a:blipFill>
                <a:blip r:embed="rId6"/>
                <a:stretch>
                  <a:fillRect l="-3788" r="-379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Arrow: Right 11">
            <a:extLst>
              <a:ext uri="{FF2B5EF4-FFF2-40B4-BE49-F238E27FC236}">
                <a16:creationId xmlns:a16="http://schemas.microsoft.com/office/drawing/2014/main" id="{2CC4D955-46E2-4895-AFA3-3FA08180FFBC}"/>
              </a:ext>
            </a:extLst>
          </p:cNvPr>
          <p:cNvSpPr/>
          <p:nvPr/>
        </p:nvSpPr>
        <p:spPr bwMode="auto">
          <a:xfrm>
            <a:off x="5233851" y="3016159"/>
            <a:ext cx="1367246" cy="296092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65ED35A-7FCE-4978-9208-3E26CB475689}"/>
              </a:ext>
            </a:extLst>
          </p:cNvPr>
          <p:cNvSpPr txBox="1"/>
          <p:nvPr/>
        </p:nvSpPr>
        <p:spPr>
          <a:xfrm>
            <a:off x="4921619" y="2135348"/>
            <a:ext cx="18677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Mathematical Representation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4107CAE-1530-400C-AD67-FF3D474181B5}"/>
              </a:ext>
            </a:extLst>
          </p:cNvPr>
          <p:cNvSpPr txBox="1"/>
          <p:nvPr/>
        </p:nvSpPr>
        <p:spPr>
          <a:xfrm>
            <a:off x="9158928" y="1838094"/>
            <a:ext cx="29111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Knowns:</a:t>
            </a:r>
          </a:p>
          <a:p>
            <a:r>
              <a:rPr lang="en-US" dirty="0"/>
              <a:t>  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1C3CDF7C-2063-4F8F-9F8C-DB2557B03C53}"/>
                  </a:ext>
                </a:extLst>
              </p:cNvPr>
              <p:cNvSpPr/>
              <p:nvPr/>
            </p:nvSpPr>
            <p:spPr>
              <a:xfrm>
                <a:off x="9680857" y="2291060"/>
                <a:ext cx="153433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𝑹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𝑪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1C3CDF7C-2063-4F8F-9F8C-DB2557B03C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0857" y="2291060"/>
                <a:ext cx="1534330" cy="461665"/>
              </a:xfrm>
              <a:prstGeom prst="rect">
                <a:avLst/>
              </a:prstGeom>
              <a:blipFill>
                <a:blip r:embed="rId7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10FC064B-EA0A-4B68-871C-EAB934E67015}"/>
              </a:ext>
            </a:extLst>
          </p:cNvPr>
          <p:cNvSpPr txBox="1"/>
          <p:nvPr/>
        </p:nvSpPr>
        <p:spPr>
          <a:xfrm>
            <a:off x="9158928" y="2865566"/>
            <a:ext cx="29111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Unknowns:</a:t>
            </a:r>
          </a:p>
          <a:p>
            <a:r>
              <a:rPr lang="en-US" dirty="0"/>
              <a:t>  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9FCBE0B5-B516-4466-AC5E-31B50C03ADB6}"/>
                  </a:ext>
                </a:extLst>
              </p:cNvPr>
              <p:cNvSpPr/>
              <p:nvPr/>
            </p:nvSpPr>
            <p:spPr>
              <a:xfrm>
                <a:off x="9704806" y="3347739"/>
                <a:ext cx="156664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9FCBE0B5-B516-4466-AC5E-31B50C03AD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4806" y="3347739"/>
                <a:ext cx="1566647" cy="461665"/>
              </a:xfrm>
              <a:prstGeom prst="rect">
                <a:avLst/>
              </a:prstGeom>
              <a:blipFill>
                <a:blip r:embed="rId8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A73DE04C-2748-4DF8-A81C-B7A17136C4D4}"/>
              </a:ext>
            </a:extLst>
          </p:cNvPr>
          <p:cNvSpPr txBox="1"/>
          <p:nvPr/>
        </p:nvSpPr>
        <p:spPr>
          <a:xfrm>
            <a:off x="7403438" y="5084501"/>
            <a:ext cx="46708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 unknowns with 4 equations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02885FE-192D-4CCB-909A-B18E63A54E9A}"/>
              </a:ext>
            </a:extLst>
          </p:cNvPr>
          <p:cNvGrpSpPr/>
          <p:nvPr/>
        </p:nvGrpSpPr>
        <p:grpSpPr>
          <a:xfrm>
            <a:off x="499219" y="2022760"/>
            <a:ext cx="4621384" cy="2035958"/>
            <a:chOff x="499219" y="2022760"/>
            <a:chExt cx="4621384" cy="2035958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80907A0B-D24B-4783-9DBA-5B466B7AB7D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9219" y="2022760"/>
              <a:ext cx="3936005" cy="2035958"/>
            </a:xfrm>
            <a:prstGeom prst="rect">
              <a:avLst/>
            </a:prstGeom>
          </p:spPr>
        </p:pic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A4958E2C-8276-4398-972A-E64B720B74DB}"/>
                </a:ext>
              </a:extLst>
            </p:cNvPr>
            <p:cNvCxnSpPr/>
            <p:nvPr/>
          </p:nvCxnSpPr>
          <p:spPr bwMode="auto">
            <a:xfrm>
              <a:off x="4664165" y="2135979"/>
              <a:ext cx="0" cy="1922739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800000"/>
              </a:solidFill>
              <a:prstDash val="solid"/>
              <a:round/>
              <a:headEnd type="arrow" w="med" len="med"/>
              <a:tailEnd type="arrow" w="med" len="med"/>
            </a:ln>
            <a:effectLst/>
          </p:spPr>
        </p:cxn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DFB9B26-7189-4AE9-8087-30E181F7F3A5}"/>
                </a:ext>
              </a:extLst>
            </p:cNvPr>
            <p:cNvSpPr txBox="1"/>
            <p:nvPr/>
          </p:nvSpPr>
          <p:spPr>
            <a:xfrm>
              <a:off x="4621748" y="2840684"/>
              <a:ext cx="49885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rgbClr val="800000"/>
                  </a:solidFill>
                </a:rPr>
                <a:t>V?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733232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2C38F-BFCD-4214-BB1F-611DC0328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632" y="58056"/>
            <a:ext cx="7301534" cy="522516"/>
          </a:xfrm>
        </p:spPr>
        <p:txBody>
          <a:bodyPr/>
          <a:lstStyle/>
          <a:p>
            <a:r>
              <a:rPr lang="en-US" dirty="0"/>
              <a:t>A Straight-forward Way – Flat Model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E533302-1F1F-4C07-9476-A53D71A1356B}"/>
              </a:ext>
            </a:extLst>
          </p:cNvPr>
          <p:cNvSpPr/>
          <p:nvPr/>
        </p:nvSpPr>
        <p:spPr>
          <a:xfrm>
            <a:off x="514351" y="987961"/>
            <a:ext cx="657225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model</a:t>
            </a:r>
            <a:r>
              <a:rPr lang="en-US" sz="1400" dirty="0">
                <a:latin typeface="Courier New" panose="02070309020205020404" pitchFamily="49" charset="0"/>
              </a:rPr>
              <a:t> RLC1 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"A low-pass RLC filter example using text editor"</a:t>
            </a:r>
            <a:endParaRPr lang="en-US" sz="1400" dirty="0">
              <a:latin typeface="MS Shell Dlg 2" panose="020B0604030504040204" pitchFamily="34" charset="0"/>
            </a:endParaRPr>
          </a:p>
          <a:p>
            <a:r>
              <a:rPr lang="en-US" sz="1400" dirty="0">
                <a:latin typeface="Courier New" panose="02070309020205020404" pitchFamily="49" charset="0"/>
              </a:rPr>
              <a:t>  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type</a:t>
            </a:r>
            <a:r>
              <a:rPr lang="en-US" sz="1400" dirty="0">
                <a:latin typeface="Courier New" panose="02070309020205020404" pitchFamily="49" charset="0"/>
              </a:rPr>
              <a:t> Voltage=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Real</a:t>
            </a:r>
            <a:r>
              <a:rPr lang="en-US" sz="1400" dirty="0">
                <a:latin typeface="Courier New" panose="02070309020205020404" pitchFamily="49" charset="0"/>
              </a:rPr>
              <a:t>(unit="V");</a:t>
            </a:r>
            <a:endParaRPr lang="en-US" sz="1400" dirty="0">
              <a:latin typeface="MS Shell Dlg 2" panose="020B0604030504040204" pitchFamily="34" charset="0"/>
            </a:endParaRPr>
          </a:p>
          <a:p>
            <a:r>
              <a:rPr lang="en-US" sz="1400" dirty="0">
                <a:latin typeface="Courier New" panose="02070309020205020404" pitchFamily="49" charset="0"/>
              </a:rPr>
              <a:t>  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type</a:t>
            </a:r>
            <a:r>
              <a:rPr lang="en-US" sz="1400" dirty="0">
                <a:latin typeface="Courier New" panose="02070309020205020404" pitchFamily="49" charset="0"/>
              </a:rPr>
              <a:t> Current=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Real</a:t>
            </a:r>
            <a:r>
              <a:rPr lang="en-US" sz="1400" dirty="0">
                <a:latin typeface="Courier New" panose="02070309020205020404" pitchFamily="49" charset="0"/>
              </a:rPr>
              <a:t>(unit="A");</a:t>
            </a:r>
            <a:endParaRPr lang="en-US" sz="1400" dirty="0">
              <a:latin typeface="MS Shell Dlg 2" panose="020B0604030504040204" pitchFamily="34" charset="0"/>
            </a:endParaRPr>
          </a:p>
          <a:p>
            <a:r>
              <a:rPr lang="en-US" sz="1400" dirty="0">
                <a:latin typeface="Courier New" panose="02070309020205020404" pitchFamily="49" charset="0"/>
              </a:rPr>
              <a:t>  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type</a:t>
            </a:r>
            <a:r>
              <a:rPr lang="en-US" sz="1400" dirty="0">
                <a:latin typeface="Courier New" panose="02070309020205020404" pitchFamily="49" charset="0"/>
              </a:rPr>
              <a:t> Resistance=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Real</a:t>
            </a:r>
            <a:r>
              <a:rPr lang="en-US" sz="1400" dirty="0">
                <a:latin typeface="Courier New" panose="02070309020205020404" pitchFamily="49" charset="0"/>
              </a:rPr>
              <a:t>(unit="Ohm");</a:t>
            </a:r>
            <a:endParaRPr lang="en-US" sz="1400" dirty="0">
              <a:latin typeface="MS Shell Dlg 2" panose="020B0604030504040204" pitchFamily="34" charset="0"/>
            </a:endParaRPr>
          </a:p>
          <a:p>
            <a:r>
              <a:rPr lang="en-US" sz="1400" dirty="0">
                <a:latin typeface="Courier New" panose="02070309020205020404" pitchFamily="49" charset="0"/>
              </a:rPr>
              <a:t>  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type</a:t>
            </a:r>
            <a:r>
              <a:rPr lang="en-US" sz="1400" dirty="0">
                <a:latin typeface="Courier New" panose="02070309020205020404" pitchFamily="49" charset="0"/>
              </a:rPr>
              <a:t> Capacitance=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Real</a:t>
            </a:r>
            <a:r>
              <a:rPr lang="en-US" sz="1400" dirty="0">
                <a:latin typeface="Courier New" panose="02070309020205020404" pitchFamily="49" charset="0"/>
              </a:rPr>
              <a:t>(unit="F");</a:t>
            </a:r>
            <a:endParaRPr lang="en-US" sz="1400" dirty="0">
              <a:latin typeface="MS Shell Dlg 2" panose="020B0604030504040204" pitchFamily="34" charset="0"/>
            </a:endParaRPr>
          </a:p>
          <a:p>
            <a:r>
              <a:rPr lang="en-US" sz="1400" dirty="0">
                <a:latin typeface="Courier New" panose="02070309020205020404" pitchFamily="49" charset="0"/>
              </a:rPr>
              <a:t>  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type</a:t>
            </a:r>
            <a:r>
              <a:rPr lang="en-US" sz="1400" dirty="0">
                <a:latin typeface="Courier New" panose="02070309020205020404" pitchFamily="49" charset="0"/>
              </a:rPr>
              <a:t> Inductance=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Real</a:t>
            </a:r>
            <a:r>
              <a:rPr lang="en-US" sz="1400" dirty="0">
                <a:latin typeface="Courier New" panose="02070309020205020404" pitchFamily="49" charset="0"/>
              </a:rPr>
              <a:t>(unit="H");</a:t>
            </a:r>
            <a:endParaRPr lang="en-US" sz="1400" dirty="0">
              <a:latin typeface="MS Shell Dlg 2" panose="020B0604030504040204" pitchFamily="34" charset="0"/>
            </a:endParaRPr>
          </a:p>
          <a:p>
            <a:r>
              <a:rPr lang="en-US" sz="1400" dirty="0">
                <a:latin typeface="Courier New" panose="02070309020205020404" pitchFamily="49" charset="0"/>
              </a:rPr>
              <a:t>  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parameter 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Voltage</a:t>
            </a:r>
            <a:r>
              <a:rPr lang="en-US" sz="1400" dirty="0">
                <a:latin typeface="Courier New" panose="02070309020205020404" pitchFamily="49" charset="0"/>
              </a:rPr>
              <a:t> </a:t>
            </a:r>
            <a:r>
              <a:rPr lang="en-US" sz="1400" dirty="0" err="1">
                <a:latin typeface="Courier New" panose="02070309020205020404" pitchFamily="49" charset="0"/>
              </a:rPr>
              <a:t>Vb</a:t>
            </a:r>
            <a:r>
              <a:rPr lang="en-US" sz="1400" dirty="0">
                <a:latin typeface="Courier New" panose="02070309020205020404" pitchFamily="49" charset="0"/>
              </a:rPr>
              <a:t>=24 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"Battery voltage"</a:t>
            </a:r>
            <a:r>
              <a:rPr lang="en-US" sz="1400" dirty="0">
                <a:latin typeface="Courier New" panose="02070309020205020404" pitchFamily="49" charset="0"/>
              </a:rPr>
              <a:t>;</a:t>
            </a:r>
            <a:endParaRPr lang="en-US" sz="1400" dirty="0">
              <a:latin typeface="MS Shell Dlg 2" panose="020B0604030504040204" pitchFamily="34" charset="0"/>
            </a:endParaRPr>
          </a:p>
          <a:p>
            <a:r>
              <a:rPr lang="en-US" sz="1400" dirty="0">
                <a:latin typeface="Courier New" panose="02070309020205020404" pitchFamily="49" charset="0"/>
              </a:rPr>
              <a:t>  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parameter 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Inductance</a:t>
            </a:r>
            <a:r>
              <a:rPr lang="en-US" sz="1400" dirty="0">
                <a:latin typeface="Courier New" panose="02070309020205020404" pitchFamily="49" charset="0"/>
              </a:rPr>
              <a:t> L = 1;</a:t>
            </a:r>
            <a:endParaRPr lang="en-US" sz="1400" dirty="0">
              <a:latin typeface="MS Shell Dlg 2" panose="020B0604030504040204" pitchFamily="34" charset="0"/>
            </a:endParaRPr>
          </a:p>
          <a:p>
            <a:r>
              <a:rPr lang="en-US" sz="1400" dirty="0">
                <a:latin typeface="Courier New" panose="02070309020205020404" pitchFamily="49" charset="0"/>
              </a:rPr>
              <a:t>  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parameter 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Resistance</a:t>
            </a:r>
            <a:r>
              <a:rPr lang="en-US" sz="1400" dirty="0">
                <a:latin typeface="Courier New" panose="02070309020205020404" pitchFamily="49" charset="0"/>
              </a:rPr>
              <a:t> R = 100;</a:t>
            </a:r>
            <a:endParaRPr lang="en-US" sz="1400" dirty="0">
              <a:latin typeface="MS Shell Dlg 2" panose="020B0604030504040204" pitchFamily="34" charset="0"/>
            </a:endParaRPr>
          </a:p>
          <a:p>
            <a:r>
              <a:rPr lang="en-US" sz="1400" dirty="0">
                <a:latin typeface="Courier New" panose="02070309020205020404" pitchFamily="49" charset="0"/>
              </a:rPr>
              <a:t>  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parameter 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Capacitance</a:t>
            </a:r>
            <a:r>
              <a:rPr lang="en-US" sz="1400" dirty="0">
                <a:latin typeface="Courier New" panose="02070309020205020404" pitchFamily="49" charset="0"/>
              </a:rPr>
              <a:t> C = 1e-3;</a:t>
            </a:r>
            <a:endParaRPr lang="en-US" sz="1400" dirty="0">
              <a:latin typeface="MS Shell Dlg 2" panose="020B0604030504040204" pitchFamily="34" charset="0"/>
            </a:endParaRPr>
          </a:p>
          <a:p>
            <a:r>
              <a:rPr lang="en-US" sz="1400" dirty="0">
                <a:latin typeface="Courier New" panose="02070309020205020404" pitchFamily="49" charset="0"/>
              </a:rPr>
              <a:t>  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Voltage</a:t>
            </a:r>
            <a:r>
              <a:rPr lang="en-US" sz="1400" dirty="0">
                <a:latin typeface="Courier New" panose="02070309020205020404" pitchFamily="49" charset="0"/>
              </a:rPr>
              <a:t> V;</a:t>
            </a:r>
            <a:endParaRPr lang="en-US" sz="1400" dirty="0">
              <a:latin typeface="MS Shell Dlg 2" panose="020B0604030504040204" pitchFamily="34" charset="0"/>
            </a:endParaRPr>
          </a:p>
          <a:p>
            <a:r>
              <a:rPr lang="en-US" sz="1400" dirty="0">
                <a:latin typeface="Courier New" panose="02070309020205020404" pitchFamily="49" charset="0"/>
              </a:rPr>
              <a:t>  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Current</a:t>
            </a:r>
            <a:r>
              <a:rPr lang="en-US" sz="1400" dirty="0">
                <a:latin typeface="Courier New" panose="02070309020205020404" pitchFamily="49" charset="0"/>
              </a:rPr>
              <a:t> </a:t>
            </a:r>
            <a:r>
              <a:rPr lang="en-US" sz="1400" dirty="0" err="1">
                <a:latin typeface="Courier New" panose="02070309020205020404" pitchFamily="49" charset="0"/>
              </a:rPr>
              <a:t>i_L</a:t>
            </a:r>
            <a:r>
              <a:rPr lang="en-US" sz="1400" dirty="0">
                <a:latin typeface="Courier New" panose="02070309020205020404" pitchFamily="49" charset="0"/>
              </a:rPr>
              <a:t>;</a:t>
            </a:r>
            <a:endParaRPr lang="en-US" sz="1400" dirty="0">
              <a:latin typeface="MS Shell Dlg 2" panose="020B0604030504040204" pitchFamily="34" charset="0"/>
            </a:endParaRPr>
          </a:p>
          <a:p>
            <a:r>
              <a:rPr lang="en-US" sz="1400" dirty="0">
                <a:latin typeface="Courier New" panose="02070309020205020404" pitchFamily="49" charset="0"/>
              </a:rPr>
              <a:t>  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Current</a:t>
            </a:r>
            <a:r>
              <a:rPr lang="en-US" sz="1400" dirty="0">
                <a:latin typeface="Courier New" panose="02070309020205020404" pitchFamily="49" charset="0"/>
              </a:rPr>
              <a:t> </a:t>
            </a:r>
            <a:r>
              <a:rPr lang="en-US" sz="1400" dirty="0" err="1">
                <a:latin typeface="Courier New" panose="02070309020205020404" pitchFamily="49" charset="0"/>
              </a:rPr>
              <a:t>i_R</a:t>
            </a:r>
            <a:r>
              <a:rPr lang="en-US" sz="1400" dirty="0">
                <a:latin typeface="Courier New" panose="02070309020205020404" pitchFamily="49" charset="0"/>
              </a:rPr>
              <a:t>;</a:t>
            </a:r>
            <a:endParaRPr lang="en-US" sz="1400" dirty="0">
              <a:latin typeface="MS Shell Dlg 2" panose="020B0604030504040204" pitchFamily="34" charset="0"/>
            </a:endParaRPr>
          </a:p>
          <a:p>
            <a:r>
              <a:rPr lang="en-US" sz="1400" dirty="0">
                <a:latin typeface="Courier New" panose="02070309020205020404" pitchFamily="49" charset="0"/>
              </a:rPr>
              <a:t>  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Current</a:t>
            </a:r>
            <a:r>
              <a:rPr lang="en-US" sz="1400" dirty="0">
                <a:latin typeface="Courier New" panose="02070309020205020404" pitchFamily="49" charset="0"/>
              </a:rPr>
              <a:t> </a:t>
            </a:r>
            <a:r>
              <a:rPr lang="en-US" sz="1400" dirty="0" err="1">
                <a:latin typeface="Courier New" panose="02070309020205020404" pitchFamily="49" charset="0"/>
              </a:rPr>
              <a:t>i_C</a:t>
            </a:r>
            <a:r>
              <a:rPr lang="en-US" sz="1400" dirty="0">
                <a:latin typeface="Courier New" panose="02070309020205020404" pitchFamily="49" charset="0"/>
              </a:rPr>
              <a:t>;</a:t>
            </a:r>
            <a:endParaRPr lang="en-US" sz="1400" dirty="0">
              <a:latin typeface="MS Shell Dlg 2" panose="020B0604030504040204" pitchFamily="34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equation </a:t>
            </a:r>
            <a:endParaRPr lang="en-US" sz="1400" dirty="0">
              <a:latin typeface="MS Shell Dlg 2" panose="020B0604030504040204" pitchFamily="34" charset="0"/>
            </a:endParaRPr>
          </a:p>
          <a:p>
            <a:r>
              <a:rPr lang="en-US" sz="1400" dirty="0">
                <a:latin typeface="Courier New" panose="02070309020205020404" pitchFamily="49" charset="0"/>
              </a:rPr>
              <a:t>  V = </a:t>
            </a:r>
            <a:r>
              <a:rPr lang="en-US" sz="1400" dirty="0" err="1">
                <a:latin typeface="Courier New" panose="02070309020205020404" pitchFamily="49" charset="0"/>
              </a:rPr>
              <a:t>i_R</a:t>
            </a:r>
            <a:r>
              <a:rPr lang="en-US" sz="1400" dirty="0">
                <a:latin typeface="Courier New" panose="02070309020205020404" pitchFamily="49" charset="0"/>
              </a:rPr>
              <a:t>*R;</a:t>
            </a:r>
            <a:endParaRPr lang="en-US" sz="1400" dirty="0">
              <a:latin typeface="MS Shell Dlg 2" panose="020B0604030504040204" pitchFamily="34" charset="0"/>
            </a:endParaRPr>
          </a:p>
          <a:p>
            <a:r>
              <a:rPr lang="en-US" sz="1400" dirty="0">
                <a:latin typeface="Courier New" panose="02070309020205020404" pitchFamily="49" charset="0"/>
              </a:rPr>
              <a:t>  C*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der</a:t>
            </a:r>
            <a:r>
              <a:rPr lang="en-US" sz="1400" dirty="0">
                <a:latin typeface="Courier New" panose="02070309020205020404" pitchFamily="49" charset="0"/>
              </a:rPr>
              <a:t>(V) = </a:t>
            </a:r>
            <a:r>
              <a:rPr lang="en-US" sz="1400" dirty="0" err="1">
                <a:latin typeface="Courier New" panose="02070309020205020404" pitchFamily="49" charset="0"/>
              </a:rPr>
              <a:t>i_C</a:t>
            </a:r>
            <a:r>
              <a:rPr lang="en-US" sz="1400" dirty="0">
                <a:latin typeface="Courier New" panose="02070309020205020404" pitchFamily="49" charset="0"/>
              </a:rPr>
              <a:t>;</a:t>
            </a:r>
            <a:endParaRPr lang="en-US" sz="1400" dirty="0">
              <a:latin typeface="MS Shell Dlg 2" panose="020B0604030504040204" pitchFamily="34" charset="0"/>
            </a:endParaRPr>
          </a:p>
          <a:p>
            <a:r>
              <a:rPr lang="en-US" sz="1400" dirty="0">
                <a:latin typeface="Courier New" panose="02070309020205020404" pitchFamily="49" charset="0"/>
              </a:rPr>
              <a:t>  L*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der</a:t>
            </a:r>
            <a:r>
              <a:rPr lang="en-US" sz="1400" dirty="0"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</a:rPr>
              <a:t>i_L</a:t>
            </a:r>
            <a:r>
              <a:rPr lang="en-US" sz="1400" dirty="0">
                <a:latin typeface="Courier New" panose="02070309020205020404" pitchFamily="49" charset="0"/>
              </a:rPr>
              <a:t>) = (</a:t>
            </a:r>
            <a:r>
              <a:rPr lang="en-US" sz="1400" dirty="0" err="1">
                <a:latin typeface="Courier New" panose="02070309020205020404" pitchFamily="49" charset="0"/>
              </a:rPr>
              <a:t>Vb</a:t>
            </a:r>
            <a:r>
              <a:rPr lang="en-US" sz="1400" dirty="0">
                <a:latin typeface="Courier New" panose="02070309020205020404" pitchFamily="49" charset="0"/>
              </a:rPr>
              <a:t>-V);</a:t>
            </a:r>
            <a:endParaRPr lang="en-US" sz="1400" dirty="0">
              <a:latin typeface="MS Shell Dlg 2" panose="020B0604030504040204" pitchFamily="34" charset="0"/>
            </a:endParaRPr>
          </a:p>
          <a:p>
            <a:r>
              <a:rPr lang="en-US" sz="1400" dirty="0">
                <a:latin typeface="Courier New" panose="02070309020205020404" pitchFamily="49" charset="0"/>
              </a:rPr>
              <a:t>  </a:t>
            </a:r>
            <a:r>
              <a:rPr lang="en-US" sz="1400" dirty="0" err="1">
                <a:latin typeface="Courier New" panose="02070309020205020404" pitchFamily="49" charset="0"/>
              </a:rPr>
              <a:t>i_L</a:t>
            </a:r>
            <a:r>
              <a:rPr lang="en-US" sz="1400" dirty="0">
                <a:latin typeface="Courier New" panose="02070309020205020404" pitchFamily="49" charset="0"/>
              </a:rPr>
              <a:t>=</a:t>
            </a:r>
            <a:r>
              <a:rPr lang="en-US" sz="1400" dirty="0" err="1">
                <a:latin typeface="Courier New" panose="02070309020205020404" pitchFamily="49" charset="0"/>
              </a:rPr>
              <a:t>i_R+i_C</a:t>
            </a:r>
            <a:r>
              <a:rPr lang="en-US" sz="1400" dirty="0">
                <a:latin typeface="Courier New" panose="02070309020205020404" pitchFamily="49" charset="0"/>
              </a:rPr>
              <a:t>;</a:t>
            </a:r>
            <a:endParaRPr lang="en-US" sz="1400" dirty="0">
              <a:latin typeface="MS Shell Dlg 2" panose="020B0604030504040204" pitchFamily="34" charset="0"/>
            </a:endParaRPr>
          </a:p>
          <a:p>
            <a:endParaRPr lang="en-US" sz="1400" dirty="0">
              <a:latin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</a:rPr>
              <a:t>  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annotation </a:t>
            </a:r>
            <a:r>
              <a:rPr lang="en-US" sz="1400" dirty="0">
                <a:latin typeface="Courier New" panose="02070309020205020404" pitchFamily="49" charset="0"/>
              </a:rPr>
              <a:t>(experiment(</a:t>
            </a:r>
            <a:r>
              <a:rPr lang="en-US" sz="1400" dirty="0" err="1">
                <a:latin typeface="Courier New" panose="02070309020205020404" pitchFamily="49" charset="0"/>
              </a:rPr>
              <a:t>StartTime</a:t>
            </a:r>
            <a:r>
              <a:rPr lang="en-US" sz="1400" dirty="0">
                <a:latin typeface="Courier New" panose="02070309020205020404" pitchFamily="49" charset="0"/>
              </a:rPr>
              <a:t>=0,</a:t>
            </a:r>
            <a:endParaRPr lang="en-US" sz="1400" dirty="0">
              <a:latin typeface="MS Shell Dlg 2" panose="020B0604030504040204" pitchFamily="34" charset="0"/>
            </a:endParaRPr>
          </a:p>
          <a:p>
            <a:r>
              <a:rPr lang="en-US" sz="1400" dirty="0">
                <a:latin typeface="Courier New" panose="02070309020205020404" pitchFamily="49" charset="0"/>
              </a:rPr>
              <a:t>                </a:t>
            </a:r>
            <a:r>
              <a:rPr lang="en-US" sz="1400" dirty="0" err="1">
                <a:latin typeface="Courier New" panose="02070309020205020404" pitchFamily="49" charset="0"/>
              </a:rPr>
              <a:t>StopTime</a:t>
            </a:r>
            <a:r>
              <a:rPr lang="en-US" sz="1400" dirty="0">
                <a:latin typeface="Courier New" panose="02070309020205020404" pitchFamily="49" charset="0"/>
              </a:rPr>
              <a:t>=2,</a:t>
            </a:r>
            <a:endParaRPr lang="en-US" sz="1400" dirty="0">
              <a:latin typeface="MS Shell Dlg 2" panose="020B0604030504040204" pitchFamily="34" charset="0"/>
            </a:endParaRPr>
          </a:p>
          <a:p>
            <a:r>
              <a:rPr lang="en-US" sz="1400" dirty="0">
                <a:latin typeface="Courier New" panose="02070309020205020404" pitchFamily="49" charset="0"/>
              </a:rPr>
              <a:t>                __</a:t>
            </a:r>
            <a:r>
              <a:rPr lang="en-US" sz="1400" dirty="0" err="1">
                <a:latin typeface="Courier New" panose="02070309020205020404" pitchFamily="49" charset="0"/>
              </a:rPr>
              <a:t>Dymola_Algorithm</a:t>
            </a:r>
            <a:r>
              <a:rPr lang="en-US" sz="1400" dirty="0">
                <a:latin typeface="Courier New" panose="02070309020205020404" pitchFamily="49" charset="0"/>
              </a:rPr>
              <a:t>="</a:t>
            </a:r>
            <a:r>
              <a:rPr lang="en-US" sz="1400" dirty="0" err="1">
                <a:latin typeface="Courier New" panose="02070309020205020404" pitchFamily="49" charset="0"/>
              </a:rPr>
              <a:t>Dassl</a:t>
            </a:r>
            <a:r>
              <a:rPr lang="en-US" sz="1400" dirty="0">
                <a:latin typeface="Courier New" panose="02070309020205020404" pitchFamily="49" charset="0"/>
              </a:rPr>
              <a:t>"));</a:t>
            </a:r>
            <a:endParaRPr lang="en-US" sz="1400" dirty="0">
              <a:latin typeface="MS Shell Dlg 2" panose="020B0604030504040204" pitchFamily="34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end </a:t>
            </a:r>
            <a:r>
              <a:rPr lang="en-US" sz="1400" dirty="0">
                <a:latin typeface="Courier New" panose="02070309020205020404" pitchFamily="49" charset="0"/>
              </a:rPr>
              <a:t>RLC1;</a:t>
            </a:r>
            <a:endParaRPr lang="en-US" sz="1400" dirty="0">
              <a:latin typeface="MS Shell Dlg 2" panose="020B060403050404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EFE3B7F-413C-4DE5-B2A2-804023810D0F}"/>
              </a:ext>
            </a:extLst>
          </p:cNvPr>
          <p:cNvSpPr/>
          <p:nvPr/>
        </p:nvSpPr>
        <p:spPr bwMode="auto">
          <a:xfrm>
            <a:off x="514351" y="987960"/>
            <a:ext cx="6572250" cy="278865"/>
          </a:xfrm>
          <a:prstGeom prst="rect">
            <a:avLst/>
          </a:prstGeom>
          <a:noFill/>
          <a:ln w="38100">
            <a:solidFill>
              <a:srgbClr val="A41E34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noFill/>
              <a:effectLst/>
              <a:latin typeface="Times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3DE56D3-F220-43A1-859E-1ECBA2AF1091}"/>
              </a:ext>
            </a:extLst>
          </p:cNvPr>
          <p:cNvSpPr/>
          <p:nvPr/>
        </p:nvSpPr>
        <p:spPr bwMode="auto">
          <a:xfrm>
            <a:off x="514351" y="5972075"/>
            <a:ext cx="6572250" cy="278865"/>
          </a:xfrm>
          <a:prstGeom prst="rect">
            <a:avLst/>
          </a:prstGeom>
          <a:noFill/>
          <a:ln w="38100">
            <a:solidFill>
              <a:srgbClr val="A41E34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noFill/>
              <a:effectLst/>
              <a:latin typeface="Times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4D88A4-D4AD-4EF1-B7BA-158568270E33}"/>
              </a:ext>
            </a:extLst>
          </p:cNvPr>
          <p:cNvSpPr txBox="1"/>
          <p:nvPr/>
        </p:nvSpPr>
        <p:spPr>
          <a:xfrm>
            <a:off x="8261441" y="2638196"/>
            <a:ext cx="31399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Define a model </a:t>
            </a:r>
            <a:r>
              <a:rPr lang="en-US" b="1" dirty="0">
                <a:solidFill>
                  <a:srgbClr val="800000"/>
                </a:solidFill>
              </a:rPr>
              <a:t>RLC1</a:t>
            </a:r>
            <a:r>
              <a:rPr lang="en-US" dirty="0"/>
              <a:t> and provide </a:t>
            </a:r>
            <a:r>
              <a:rPr lang="en-US" dirty="0">
                <a:solidFill>
                  <a:srgbClr val="800000"/>
                </a:solidFill>
              </a:rPr>
              <a:t>descriptive documentation</a:t>
            </a:r>
          </a:p>
        </p:txBody>
      </p:sp>
    </p:spTree>
    <p:extLst>
      <p:ext uri="{BB962C8B-B14F-4D97-AF65-F5344CB8AC3E}">
        <p14:creationId xmlns:p14="http://schemas.microsoft.com/office/powerpoint/2010/main" val="5888485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2C38F-BFCD-4214-BB1F-611DC0328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631" y="58056"/>
            <a:ext cx="7588917" cy="522516"/>
          </a:xfrm>
        </p:spPr>
        <p:txBody>
          <a:bodyPr/>
          <a:lstStyle/>
          <a:p>
            <a:r>
              <a:rPr lang="en-US" dirty="0"/>
              <a:t>A Straight-forward Way – Flat Model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E533302-1F1F-4C07-9476-A53D71A1356B}"/>
              </a:ext>
            </a:extLst>
          </p:cNvPr>
          <p:cNvSpPr/>
          <p:nvPr/>
        </p:nvSpPr>
        <p:spPr>
          <a:xfrm>
            <a:off x="514351" y="987961"/>
            <a:ext cx="657225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model</a:t>
            </a:r>
            <a:r>
              <a:rPr lang="en-US" sz="1400" dirty="0">
                <a:latin typeface="Courier New" panose="02070309020205020404" pitchFamily="49" charset="0"/>
              </a:rPr>
              <a:t> RLC1 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"A low-pass RLC filter example using text editor"</a:t>
            </a:r>
            <a:endParaRPr lang="en-US" sz="1400" dirty="0">
              <a:latin typeface="MS Shell Dlg 2" panose="020B0604030504040204" pitchFamily="34" charset="0"/>
            </a:endParaRPr>
          </a:p>
          <a:p>
            <a:r>
              <a:rPr lang="en-US" sz="1400" dirty="0">
                <a:latin typeface="Courier New" panose="02070309020205020404" pitchFamily="49" charset="0"/>
              </a:rPr>
              <a:t>  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type</a:t>
            </a:r>
            <a:r>
              <a:rPr lang="en-US" sz="1400" dirty="0">
                <a:latin typeface="Courier New" panose="02070309020205020404" pitchFamily="49" charset="0"/>
              </a:rPr>
              <a:t> Voltage=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Real</a:t>
            </a:r>
            <a:r>
              <a:rPr lang="en-US" sz="1400" dirty="0">
                <a:latin typeface="Courier New" panose="02070309020205020404" pitchFamily="49" charset="0"/>
              </a:rPr>
              <a:t>(unit="V");</a:t>
            </a:r>
            <a:endParaRPr lang="en-US" sz="1400" dirty="0">
              <a:latin typeface="MS Shell Dlg 2" panose="020B0604030504040204" pitchFamily="34" charset="0"/>
            </a:endParaRPr>
          </a:p>
          <a:p>
            <a:r>
              <a:rPr lang="en-US" sz="1400" dirty="0">
                <a:latin typeface="Courier New" panose="02070309020205020404" pitchFamily="49" charset="0"/>
              </a:rPr>
              <a:t>  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type</a:t>
            </a:r>
            <a:r>
              <a:rPr lang="en-US" sz="1400" dirty="0">
                <a:latin typeface="Courier New" panose="02070309020205020404" pitchFamily="49" charset="0"/>
              </a:rPr>
              <a:t> Current=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Real</a:t>
            </a:r>
            <a:r>
              <a:rPr lang="en-US" sz="1400" dirty="0">
                <a:latin typeface="Courier New" panose="02070309020205020404" pitchFamily="49" charset="0"/>
              </a:rPr>
              <a:t>(unit="A");</a:t>
            </a:r>
            <a:endParaRPr lang="en-US" sz="1400" dirty="0">
              <a:latin typeface="MS Shell Dlg 2" panose="020B0604030504040204" pitchFamily="34" charset="0"/>
            </a:endParaRPr>
          </a:p>
          <a:p>
            <a:r>
              <a:rPr lang="en-US" sz="1400" dirty="0">
                <a:latin typeface="Courier New" panose="02070309020205020404" pitchFamily="49" charset="0"/>
              </a:rPr>
              <a:t>  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type</a:t>
            </a:r>
            <a:r>
              <a:rPr lang="en-US" sz="1400" dirty="0">
                <a:latin typeface="Courier New" panose="02070309020205020404" pitchFamily="49" charset="0"/>
              </a:rPr>
              <a:t> Resistance=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Real</a:t>
            </a:r>
            <a:r>
              <a:rPr lang="en-US" sz="1400" dirty="0">
                <a:latin typeface="Courier New" panose="02070309020205020404" pitchFamily="49" charset="0"/>
              </a:rPr>
              <a:t>(unit="Ohm");</a:t>
            </a:r>
            <a:endParaRPr lang="en-US" sz="1400" dirty="0">
              <a:latin typeface="MS Shell Dlg 2" panose="020B0604030504040204" pitchFamily="34" charset="0"/>
            </a:endParaRPr>
          </a:p>
          <a:p>
            <a:r>
              <a:rPr lang="en-US" sz="1400" dirty="0">
                <a:latin typeface="Courier New" panose="02070309020205020404" pitchFamily="49" charset="0"/>
              </a:rPr>
              <a:t>  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type</a:t>
            </a:r>
            <a:r>
              <a:rPr lang="en-US" sz="1400" dirty="0">
                <a:latin typeface="Courier New" panose="02070309020205020404" pitchFamily="49" charset="0"/>
              </a:rPr>
              <a:t> Capacitance=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Real</a:t>
            </a:r>
            <a:r>
              <a:rPr lang="en-US" sz="1400" dirty="0">
                <a:latin typeface="Courier New" panose="02070309020205020404" pitchFamily="49" charset="0"/>
              </a:rPr>
              <a:t>(unit="F");</a:t>
            </a:r>
            <a:endParaRPr lang="en-US" sz="1400" dirty="0">
              <a:latin typeface="MS Shell Dlg 2" panose="020B0604030504040204" pitchFamily="34" charset="0"/>
            </a:endParaRPr>
          </a:p>
          <a:p>
            <a:r>
              <a:rPr lang="en-US" sz="1400" dirty="0">
                <a:latin typeface="Courier New" panose="02070309020205020404" pitchFamily="49" charset="0"/>
              </a:rPr>
              <a:t>  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type</a:t>
            </a:r>
            <a:r>
              <a:rPr lang="en-US" sz="1400" dirty="0">
                <a:latin typeface="Courier New" panose="02070309020205020404" pitchFamily="49" charset="0"/>
              </a:rPr>
              <a:t> Inductance=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Real</a:t>
            </a:r>
            <a:r>
              <a:rPr lang="en-US" sz="1400" dirty="0">
                <a:latin typeface="Courier New" panose="02070309020205020404" pitchFamily="49" charset="0"/>
              </a:rPr>
              <a:t>(unit="H");</a:t>
            </a:r>
            <a:endParaRPr lang="en-US" sz="1400" dirty="0">
              <a:latin typeface="MS Shell Dlg 2" panose="020B0604030504040204" pitchFamily="34" charset="0"/>
            </a:endParaRPr>
          </a:p>
          <a:p>
            <a:r>
              <a:rPr lang="en-US" sz="1400" dirty="0">
                <a:latin typeface="Courier New" panose="02070309020205020404" pitchFamily="49" charset="0"/>
              </a:rPr>
              <a:t>  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parameter 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Voltage</a:t>
            </a:r>
            <a:r>
              <a:rPr lang="en-US" sz="1400" dirty="0">
                <a:latin typeface="Courier New" panose="02070309020205020404" pitchFamily="49" charset="0"/>
              </a:rPr>
              <a:t> </a:t>
            </a:r>
            <a:r>
              <a:rPr lang="en-US" sz="1400" dirty="0" err="1">
                <a:latin typeface="Courier New" panose="02070309020205020404" pitchFamily="49" charset="0"/>
              </a:rPr>
              <a:t>Vb</a:t>
            </a:r>
            <a:r>
              <a:rPr lang="en-US" sz="1400" dirty="0">
                <a:latin typeface="Courier New" panose="02070309020205020404" pitchFamily="49" charset="0"/>
              </a:rPr>
              <a:t>=24 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"Battery voltage"</a:t>
            </a:r>
            <a:r>
              <a:rPr lang="en-US" sz="1400" dirty="0">
                <a:latin typeface="Courier New" panose="02070309020205020404" pitchFamily="49" charset="0"/>
              </a:rPr>
              <a:t>;</a:t>
            </a:r>
            <a:endParaRPr lang="en-US" sz="1400" dirty="0">
              <a:latin typeface="MS Shell Dlg 2" panose="020B0604030504040204" pitchFamily="34" charset="0"/>
            </a:endParaRPr>
          </a:p>
          <a:p>
            <a:r>
              <a:rPr lang="en-US" sz="1400" dirty="0">
                <a:latin typeface="Courier New" panose="02070309020205020404" pitchFamily="49" charset="0"/>
              </a:rPr>
              <a:t>  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parameter 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Inductance</a:t>
            </a:r>
            <a:r>
              <a:rPr lang="en-US" sz="1400" dirty="0">
                <a:latin typeface="Courier New" panose="02070309020205020404" pitchFamily="49" charset="0"/>
              </a:rPr>
              <a:t> L = 1;</a:t>
            </a:r>
            <a:endParaRPr lang="en-US" sz="1400" dirty="0">
              <a:latin typeface="MS Shell Dlg 2" panose="020B0604030504040204" pitchFamily="34" charset="0"/>
            </a:endParaRPr>
          </a:p>
          <a:p>
            <a:r>
              <a:rPr lang="en-US" sz="1400" dirty="0">
                <a:latin typeface="Courier New" panose="02070309020205020404" pitchFamily="49" charset="0"/>
              </a:rPr>
              <a:t>  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parameter 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Resistance</a:t>
            </a:r>
            <a:r>
              <a:rPr lang="en-US" sz="1400" dirty="0">
                <a:latin typeface="Courier New" panose="02070309020205020404" pitchFamily="49" charset="0"/>
              </a:rPr>
              <a:t> R = 100;</a:t>
            </a:r>
            <a:endParaRPr lang="en-US" sz="1400" dirty="0">
              <a:latin typeface="MS Shell Dlg 2" panose="020B0604030504040204" pitchFamily="34" charset="0"/>
            </a:endParaRPr>
          </a:p>
          <a:p>
            <a:r>
              <a:rPr lang="en-US" sz="1400" dirty="0">
                <a:latin typeface="Courier New" panose="02070309020205020404" pitchFamily="49" charset="0"/>
              </a:rPr>
              <a:t>  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parameter 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Capacitance</a:t>
            </a:r>
            <a:r>
              <a:rPr lang="en-US" sz="1400" dirty="0">
                <a:latin typeface="Courier New" panose="02070309020205020404" pitchFamily="49" charset="0"/>
              </a:rPr>
              <a:t> C = 1e-3;</a:t>
            </a:r>
            <a:endParaRPr lang="en-US" sz="1400" dirty="0">
              <a:latin typeface="MS Shell Dlg 2" panose="020B0604030504040204" pitchFamily="34" charset="0"/>
            </a:endParaRPr>
          </a:p>
          <a:p>
            <a:r>
              <a:rPr lang="en-US" sz="1400" dirty="0">
                <a:latin typeface="Courier New" panose="02070309020205020404" pitchFamily="49" charset="0"/>
              </a:rPr>
              <a:t>  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Voltage</a:t>
            </a:r>
            <a:r>
              <a:rPr lang="en-US" sz="1400" dirty="0">
                <a:latin typeface="Courier New" panose="02070309020205020404" pitchFamily="49" charset="0"/>
              </a:rPr>
              <a:t> V;</a:t>
            </a:r>
            <a:endParaRPr lang="en-US" sz="1400" dirty="0">
              <a:latin typeface="MS Shell Dlg 2" panose="020B0604030504040204" pitchFamily="34" charset="0"/>
            </a:endParaRPr>
          </a:p>
          <a:p>
            <a:r>
              <a:rPr lang="en-US" sz="1400" dirty="0">
                <a:latin typeface="Courier New" panose="02070309020205020404" pitchFamily="49" charset="0"/>
              </a:rPr>
              <a:t>  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Current</a:t>
            </a:r>
            <a:r>
              <a:rPr lang="en-US" sz="1400" dirty="0">
                <a:latin typeface="Courier New" panose="02070309020205020404" pitchFamily="49" charset="0"/>
              </a:rPr>
              <a:t> </a:t>
            </a:r>
            <a:r>
              <a:rPr lang="en-US" sz="1400" dirty="0" err="1">
                <a:latin typeface="Courier New" panose="02070309020205020404" pitchFamily="49" charset="0"/>
              </a:rPr>
              <a:t>i_L</a:t>
            </a:r>
            <a:r>
              <a:rPr lang="en-US" sz="1400" dirty="0">
                <a:latin typeface="Courier New" panose="02070309020205020404" pitchFamily="49" charset="0"/>
              </a:rPr>
              <a:t>;</a:t>
            </a:r>
            <a:endParaRPr lang="en-US" sz="1400" dirty="0">
              <a:latin typeface="MS Shell Dlg 2" panose="020B0604030504040204" pitchFamily="34" charset="0"/>
            </a:endParaRPr>
          </a:p>
          <a:p>
            <a:r>
              <a:rPr lang="en-US" sz="1400" dirty="0">
                <a:latin typeface="Courier New" panose="02070309020205020404" pitchFamily="49" charset="0"/>
              </a:rPr>
              <a:t>  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Current</a:t>
            </a:r>
            <a:r>
              <a:rPr lang="en-US" sz="1400" dirty="0">
                <a:latin typeface="Courier New" panose="02070309020205020404" pitchFamily="49" charset="0"/>
              </a:rPr>
              <a:t> </a:t>
            </a:r>
            <a:r>
              <a:rPr lang="en-US" sz="1400" dirty="0" err="1">
                <a:latin typeface="Courier New" panose="02070309020205020404" pitchFamily="49" charset="0"/>
              </a:rPr>
              <a:t>i_R</a:t>
            </a:r>
            <a:r>
              <a:rPr lang="en-US" sz="1400" dirty="0">
                <a:latin typeface="Courier New" panose="02070309020205020404" pitchFamily="49" charset="0"/>
              </a:rPr>
              <a:t>;</a:t>
            </a:r>
            <a:endParaRPr lang="en-US" sz="1400" dirty="0">
              <a:latin typeface="MS Shell Dlg 2" panose="020B0604030504040204" pitchFamily="34" charset="0"/>
            </a:endParaRPr>
          </a:p>
          <a:p>
            <a:r>
              <a:rPr lang="en-US" sz="1400" dirty="0">
                <a:latin typeface="Courier New" panose="02070309020205020404" pitchFamily="49" charset="0"/>
              </a:rPr>
              <a:t>  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Current</a:t>
            </a:r>
            <a:r>
              <a:rPr lang="en-US" sz="1400" dirty="0">
                <a:latin typeface="Courier New" panose="02070309020205020404" pitchFamily="49" charset="0"/>
              </a:rPr>
              <a:t> </a:t>
            </a:r>
            <a:r>
              <a:rPr lang="en-US" sz="1400" dirty="0" err="1">
                <a:latin typeface="Courier New" panose="02070309020205020404" pitchFamily="49" charset="0"/>
              </a:rPr>
              <a:t>i_C</a:t>
            </a:r>
            <a:r>
              <a:rPr lang="en-US" sz="1400" dirty="0">
                <a:latin typeface="Courier New" panose="02070309020205020404" pitchFamily="49" charset="0"/>
              </a:rPr>
              <a:t>;</a:t>
            </a:r>
            <a:endParaRPr lang="en-US" sz="1400" dirty="0">
              <a:latin typeface="MS Shell Dlg 2" panose="020B0604030504040204" pitchFamily="34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equation </a:t>
            </a:r>
            <a:endParaRPr lang="en-US" sz="1400" dirty="0">
              <a:latin typeface="MS Shell Dlg 2" panose="020B0604030504040204" pitchFamily="34" charset="0"/>
            </a:endParaRPr>
          </a:p>
          <a:p>
            <a:r>
              <a:rPr lang="en-US" sz="1400" dirty="0">
                <a:latin typeface="Courier New" panose="02070309020205020404" pitchFamily="49" charset="0"/>
              </a:rPr>
              <a:t>  V = </a:t>
            </a:r>
            <a:r>
              <a:rPr lang="en-US" sz="1400" dirty="0" err="1">
                <a:latin typeface="Courier New" panose="02070309020205020404" pitchFamily="49" charset="0"/>
              </a:rPr>
              <a:t>i_R</a:t>
            </a:r>
            <a:r>
              <a:rPr lang="en-US" sz="1400" dirty="0">
                <a:latin typeface="Courier New" panose="02070309020205020404" pitchFamily="49" charset="0"/>
              </a:rPr>
              <a:t>*R;</a:t>
            </a:r>
            <a:endParaRPr lang="en-US" sz="1400" dirty="0">
              <a:latin typeface="MS Shell Dlg 2" panose="020B0604030504040204" pitchFamily="34" charset="0"/>
            </a:endParaRPr>
          </a:p>
          <a:p>
            <a:r>
              <a:rPr lang="en-US" sz="1400" dirty="0">
                <a:latin typeface="Courier New" panose="02070309020205020404" pitchFamily="49" charset="0"/>
              </a:rPr>
              <a:t>  C*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der</a:t>
            </a:r>
            <a:r>
              <a:rPr lang="en-US" sz="1400" dirty="0">
                <a:latin typeface="Courier New" panose="02070309020205020404" pitchFamily="49" charset="0"/>
              </a:rPr>
              <a:t>(V) = </a:t>
            </a:r>
            <a:r>
              <a:rPr lang="en-US" sz="1400" dirty="0" err="1">
                <a:latin typeface="Courier New" panose="02070309020205020404" pitchFamily="49" charset="0"/>
              </a:rPr>
              <a:t>i_C</a:t>
            </a:r>
            <a:r>
              <a:rPr lang="en-US" sz="1400" dirty="0">
                <a:latin typeface="Courier New" panose="02070309020205020404" pitchFamily="49" charset="0"/>
              </a:rPr>
              <a:t>;</a:t>
            </a:r>
            <a:endParaRPr lang="en-US" sz="1400" dirty="0">
              <a:latin typeface="MS Shell Dlg 2" panose="020B0604030504040204" pitchFamily="34" charset="0"/>
            </a:endParaRPr>
          </a:p>
          <a:p>
            <a:r>
              <a:rPr lang="en-US" sz="1400" dirty="0">
                <a:latin typeface="Courier New" panose="02070309020205020404" pitchFamily="49" charset="0"/>
              </a:rPr>
              <a:t>  L*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der</a:t>
            </a:r>
            <a:r>
              <a:rPr lang="en-US" sz="1400" dirty="0"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</a:rPr>
              <a:t>i_L</a:t>
            </a:r>
            <a:r>
              <a:rPr lang="en-US" sz="1400" dirty="0">
                <a:latin typeface="Courier New" panose="02070309020205020404" pitchFamily="49" charset="0"/>
              </a:rPr>
              <a:t>) = (</a:t>
            </a:r>
            <a:r>
              <a:rPr lang="en-US" sz="1400" dirty="0" err="1">
                <a:latin typeface="Courier New" panose="02070309020205020404" pitchFamily="49" charset="0"/>
              </a:rPr>
              <a:t>Vb</a:t>
            </a:r>
            <a:r>
              <a:rPr lang="en-US" sz="1400" dirty="0">
                <a:latin typeface="Courier New" panose="02070309020205020404" pitchFamily="49" charset="0"/>
              </a:rPr>
              <a:t>-V);</a:t>
            </a:r>
            <a:endParaRPr lang="en-US" sz="1400" dirty="0">
              <a:latin typeface="MS Shell Dlg 2" panose="020B0604030504040204" pitchFamily="34" charset="0"/>
            </a:endParaRPr>
          </a:p>
          <a:p>
            <a:r>
              <a:rPr lang="en-US" sz="1400" dirty="0">
                <a:latin typeface="Courier New" panose="02070309020205020404" pitchFamily="49" charset="0"/>
              </a:rPr>
              <a:t>  </a:t>
            </a:r>
            <a:r>
              <a:rPr lang="en-US" sz="1400" dirty="0" err="1">
                <a:latin typeface="Courier New" panose="02070309020205020404" pitchFamily="49" charset="0"/>
              </a:rPr>
              <a:t>i_L</a:t>
            </a:r>
            <a:r>
              <a:rPr lang="en-US" sz="1400" dirty="0">
                <a:latin typeface="Courier New" panose="02070309020205020404" pitchFamily="49" charset="0"/>
              </a:rPr>
              <a:t>=</a:t>
            </a:r>
            <a:r>
              <a:rPr lang="en-US" sz="1400" dirty="0" err="1">
                <a:latin typeface="Courier New" panose="02070309020205020404" pitchFamily="49" charset="0"/>
              </a:rPr>
              <a:t>i_R+i_C</a:t>
            </a:r>
            <a:r>
              <a:rPr lang="en-US" sz="1400" dirty="0">
                <a:latin typeface="Courier New" panose="02070309020205020404" pitchFamily="49" charset="0"/>
              </a:rPr>
              <a:t>;</a:t>
            </a:r>
            <a:endParaRPr lang="en-US" sz="1400" dirty="0">
              <a:latin typeface="MS Shell Dlg 2" panose="020B0604030504040204" pitchFamily="34" charset="0"/>
            </a:endParaRPr>
          </a:p>
          <a:p>
            <a:endParaRPr lang="en-US" sz="1400" dirty="0">
              <a:latin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</a:rPr>
              <a:t>  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annotation </a:t>
            </a:r>
            <a:r>
              <a:rPr lang="en-US" sz="1400" dirty="0">
                <a:latin typeface="Courier New" panose="02070309020205020404" pitchFamily="49" charset="0"/>
              </a:rPr>
              <a:t>(experiment(</a:t>
            </a:r>
            <a:r>
              <a:rPr lang="en-US" sz="1400" dirty="0" err="1">
                <a:latin typeface="Courier New" panose="02070309020205020404" pitchFamily="49" charset="0"/>
              </a:rPr>
              <a:t>StartTime</a:t>
            </a:r>
            <a:r>
              <a:rPr lang="en-US" sz="1400" dirty="0">
                <a:latin typeface="Courier New" panose="02070309020205020404" pitchFamily="49" charset="0"/>
              </a:rPr>
              <a:t>=0,</a:t>
            </a:r>
            <a:endParaRPr lang="en-US" sz="1400" dirty="0">
              <a:latin typeface="MS Shell Dlg 2" panose="020B0604030504040204" pitchFamily="34" charset="0"/>
            </a:endParaRPr>
          </a:p>
          <a:p>
            <a:r>
              <a:rPr lang="en-US" sz="1400" dirty="0">
                <a:latin typeface="Courier New" panose="02070309020205020404" pitchFamily="49" charset="0"/>
              </a:rPr>
              <a:t>                </a:t>
            </a:r>
            <a:r>
              <a:rPr lang="en-US" sz="1400" dirty="0" err="1">
                <a:latin typeface="Courier New" panose="02070309020205020404" pitchFamily="49" charset="0"/>
              </a:rPr>
              <a:t>StopTime</a:t>
            </a:r>
            <a:r>
              <a:rPr lang="en-US" sz="1400" dirty="0">
                <a:latin typeface="Courier New" panose="02070309020205020404" pitchFamily="49" charset="0"/>
              </a:rPr>
              <a:t>=2,</a:t>
            </a:r>
            <a:endParaRPr lang="en-US" sz="1400" dirty="0">
              <a:latin typeface="MS Shell Dlg 2" panose="020B0604030504040204" pitchFamily="34" charset="0"/>
            </a:endParaRPr>
          </a:p>
          <a:p>
            <a:r>
              <a:rPr lang="en-US" sz="1400" dirty="0">
                <a:latin typeface="Courier New" panose="02070309020205020404" pitchFamily="49" charset="0"/>
              </a:rPr>
              <a:t>                __</a:t>
            </a:r>
            <a:r>
              <a:rPr lang="en-US" sz="1400" dirty="0" err="1">
                <a:latin typeface="Courier New" panose="02070309020205020404" pitchFamily="49" charset="0"/>
              </a:rPr>
              <a:t>Dymola_Algorithm</a:t>
            </a:r>
            <a:r>
              <a:rPr lang="en-US" sz="1400" dirty="0">
                <a:latin typeface="Courier New" panose="02070309020205020404" pitchFamily="49" charset="0"/>
              </a:rPr>
              <a:t>="</a:t>
            </a:r>
            <a:r>
              <a:rPr lang="en-US" sz="1400" dirty="0" err="1">
                <a:latin typeface="Courier New" panose="02070309020205020404" pitchFamily="49" charset="0"/>
              </a:rPr>
              <a:t>Dassl</a:t>
            </a:r>
            <a:r>
              <a:rPr lang="en-US" sz="1400" dirty="0">
                <a:latin typeface="Courier New" panose="02070309020205020404" pitchFamily="49" charset="0"/>
              </a:rPr>
              <a:t>"));</a:t>
            </a:r>
            <a:endParaRPr lang="en-US" sz="1400" dirty="0">
              <a:latin typeface="MS Shell Dlg 2" panose="020B0604030504040204" pitchFamily="34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end </a:t>
            </a:r>
            <a:r>
              <a:rPr lang="en-US" sz="1400" dirty="0">
                <a:latin typeface="Courier New" panose="02070309020205020404" pitchFamily="49" charset="0"/>
              </a:rPr>
              <a:t>RLC1;</a:t>
            </a:r>
            <a:endParaRPr lang="en-US" sz="1400" dirty="0">
              <a:latin typeface="MS Shell Dlg 2" panose="020B060403050404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EFE3B7F-413C-4DE5-B2A2-804023810D0F}"/>
              </a:ext>
            </a:extLst>
          </p:cNvPr>
          <p:cNvSpPr/>
          <p:nvPr/>
        </p:nvSpPr>
        <p:spPr bwMode="auto">
          <a:xfrm>
            <a:off x="766900" y="1275343"/>
            <a:ext cx="5964826" cy="1049846"/>
          </a:xfrm>
          <a:prstGeom prst="rect">
            <a:avLst/>
          </a:prstGeom>
          <a:noFill/>
          <a:ln w="38100">
            <a:solidFill>
              <a:srgbClr val="A41E34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noFill/>
              <a:effectLst/>
              <a:latin typeface="Times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AA9761-ABFB-41AB-975E-0C4E878952BA}"/>
              </a:ext>
            </a:extLst>
          </p:cNvPr>
          <p:cNvSpPr txBox="1"/>
          <p:nvPr/>
        </p:nvSpPr>
        <p:spPr>
          <a:xfrm>
            <a:off x="7872548" y="1384767"/>
            <a:ext cx="31399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Define different unit </a:t>
            </a:r>
            <a:r>
              <a:rPr lang="en-US" dirty="0">
                <a:solidFill>
                  <a:srgbClr val="800000"/>
                </a:solidFill>
              </a:rPr>
              <a:t>classes</a:t>
            </a:r>
            <a:r>
              <a:rPr lang="en-US" dirty="0"/>
              <a:t> by using </a:t>
            </a:r>
            <a:r>
              <a:rPr lang="en-US" b="1" dirty="0">
                <a:solidFill>
                  <a:srgbClr val="800000"/>
                </a:solidFill>
              </a:rPr>
              <a:t>type</a:t>
            </a:r>
          </a:p>
        </p:txBody>
      </p:sp>
    </p:spTree>
    <p:extLst>
      <p:ext uri="{BB962C8B-B14F-4D97-AF65-F5344CB8AC3E}">
        <p14:creationId xmlns:p14="http://schemas.microsoft.com/office/powerpoint/2010/main" val="28985965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2C38F-BFCD-4214-BB1F-611DC0328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632" y="58056"/>
            <a:ext cx="7728254" cy="522516"/>
          </a:xfrm>
        </p:spPr>
        <p:txBody>
          <a:bodyPr/>
          <a:lstStyle/>
          <a:p>
            <a:r>
              <a:rPr lang="en-US" dirty="0"/>
              <a:t>A Straight-forward Way – Flat Model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E533302-1F1F-4C07-9476-A53D71A1356B}"/>
              </a:ext>
            </a:extLst>
          </p:cNvPr>
          <p:cNvSpPr/>
          <p:nvPr/>
        </p:nvSpPr>
        <p:spPr>
          <a:xfrm>
            <a:off x="514351" y="987961"/>
            <a:ext cx="657225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model</a:t>
            </a:r>
            <a:r>
              <a:rPr lang="en-US" sz="1400" dirty="0">
                <a:latin typeface="Courier New" panose="02070309020205020404" pitchFamily="49" charset="0"/>
              </a:rPr>
              <a:t> RLC1 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"A low-pass RLC filter example using text editor"</a:t>
            </a:r>
            <a:endParaRPr lang="en-US" sz="1400" dirty="0">
              <a:latin typeface="MS Shell Dlg 2" panose="020B0604030504040204" pitchFamily="34" charset="0"/>
            </a:endParaRPr>
          </a:p>
          <a:p>
            <a:r>
              <a:rPr lang="en-US" sz="1400" dirty="0">
                <a:latin typeface="Courier New" panose="02070309020205020404" pitchFamily="49" charset="0"/>
              </a:rPr>
              <a:t>  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type</a:t>
            </a:r>
            <a:r>
              <a:rPr lang="en-US" sz="1400" dirty="0">
                <a:latin typeface="Courier New" panose="02070309020205020404" pitchFamily="49" charset="0"/>
              </a:rPr>
              <a:t> Voltage=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Real</a:t>
            </a:r>
            <a:r>
              <a:rPr lang="en-US" sz="1400" dirty="0">
                <a:latin typeface="Courier New" panose="02070309020205020404" pitchFamily="49" charset="0"/>
              </a:rPr>
              <a:t>(unit="V");</a:t>
            </a:r>
            <a:endParaRPr lang="en-US" sz="1400" dirty="0">
              <a:latin typeface="MS Shell Dlg 2" panose="020B0604030504040204" pitchFamily="34" charset="0"/>
            </a:endParaRPr>
          </a:p>
          <a:p>
            <a:r>
              <a:rPr lang="en-US" sz="1400" dirty="0">
                <a:latin typeface="Courier New" panose="02070309020205020404" pitchFamily="49" charset="0"/>
              </a:rPr>
              <a:t>  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type</a:t>
            </a:r>
            <a:r>
              <a:rPr lang="en-US" sz="1400" dirty="0">
                <a:latin typeface="Courier New" panose="02070309020205020404" pitchFamily="49" charset="0"/>
              </a:rPr>
              <a:t> Current=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Real</a:t>
            </a:r>
            <a:r>
              <a:rPr lang="en-US" sz="1400" dirty="0">
                <a:latin typeface="Courier New" panose="02070309020205020404" pitchFamily="49" charset="0"/>
              </a:rPr>
              <a:t>(unit="A");</a:t>
            </a:r>
            <a:endParaRPr lang="en-US" sz="1400" dirty="0">
              <a:latin typeface="MS Shell Dlg 2" panose="020B0604030504040204" pitchFamily="34" charset="0"/>
            </a:endParaRPr>
          </a:p>
          <a:p>
            <a:r>
              <a:rPr lang="en-US" sz="1400" dirty="0">
                <a:latin typeface="Courier New" panose="02070309020205020404" pitchFamily="49" charset="0"/>
              </a:rPr>
              <a:t>  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type</a:t>
            </a:r>
            <a:r>
              <a:rPr lang="en-US" sz="1400" dirty="0">
                <a:latin typeface="Courier New" panose="02070309020205020404" pitchFamily="49" charset="0"/>
              </a:rPr>
              <a:t> Resistance=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Real</a:t>
            </a:r>
            <a:r>
              <a:rPr lang="en-US" sz="1400" dirty="0">
                <a:latin typeface="Courier New" panose="02070309020205020404" pitchFamily="49" charset="0"/>
              </a:rPr>
              <a:t>(unit="Ohm");</a:t>
            </a:r>
            <a:endParaRPr lang="en-US" sz="1400" dirty="0">
              <a:latin typeface="MS Shell Dlg 2" panose="020B0604030504040204" pitchFamily="34" charset="0"/>
            </a:endParaRPr>
          </a:p>
          <a:p>
            <a:r>
              <a:rPr lang="en-US" sz="1400" dirty="0">
                <a:latin typeface="Courier New" panose="02070309020205020404" pitchFamily="49" charset="0"/>
              </a:rPr>
              <a:t>  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type</a:t>
            </a:r>
            <a:r>
              <a:rPr lang="en-US" sz="1400" dirty="0">
                <a:latin typeface="Courier New" panose="02070309020205020404" pitchFamily="49" charset="0"/>
              </a:rPr>
              <a:t> Capacitance=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Real</a:t>
            </a:r>
            <a:r>
              <a:rPr lang="en-US" sz="1400" dirty="0">
                <a:latin typeface="Courier New" panose="02070309020205020404" pitchFamily="49" charset="0"/>
              </a:rPr>
              <a:t>(unit="F");</a:t>
            </a:r>
            <a:endParaRPr lang="en-US" sz="1400" dirty="0">
              <a:latin typeface="MS Shell Dlg 2" panose="020B0604030504040204" pitchFamily="34" charset="0"/>
            </a:endParaRPr>
          </a:p>
          <a:p>
            <a:r>
              <a:rPr lang="en-US" sz="1400" dirty="0">
                <a:latin typeface="Courier New" panose="02070309020205020404" pitchFamily="49" charset="0"/>
              </a:rPr>
              <a:t>  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type</a:t>
            </a:r>
            <a:r>
              <a:rPr lang="en-US" sz="1400" dirty="0">
                <a:latin typeface="Courier New" panose="02070309020205020404" pitchFamily="49" charset="0"/>
              </a:rPr>
              <a:t> Inductance=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Real</a:t>
            </a:r>
            <a:r>
              <a:rPr lang="en-US" sz="1400" dirty="0">
                <a:latin typeface="Courier New" panose="02070309020205020404" pitchFamily="49" charset="0"/>
              </a:rPr>
              <a:t>(unit="H");</a:t>
            </a:r>
            <a:endParaRPr lang="en-US" sz="1400" dirty="0">
              <a:latin typeface="MS Shell Dlg 2" panose="020B0604030504040204" pitchFamily="34" charset="0"/>
            </a:endParaRPr>
          </a:p>
          <a:p>
            <a:r>
              <a:rPr lang="en-US" sz="1400" dirty="0">
                <a:latin typeface="Courier New" panose="02070309020205020404" pitchFamily="49" charset="0"/>
              </a:rPr>
              <a:t>  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parameter 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Voltage</a:t>
            </a:r>
            <a:r>
              <a:rPr lang="en-US" sz="1400" dirty="0">
                <a:latin typeface="Courier New" panose="02070309020205020404" pitchFamily="49" charset="0"/>
              </a:rPr>
              <a:t> </a:t>
            </a:r>
            <a:r>
              <a:rPr lang="en-US" sz="1400" dirty="0" err="1">
                <a:latin typeface="Courier New" panose="02070309020205020404" pitchFamily="49" charset="0"/>
              </a:rPr>
              <a:t>Vb</a:t>
            </a:r>
            <a:r>
              <a:rPr lang="en-US" sz="1400" dirty="0">
                <a:latin typeface="Courier New" panose="02070309020205020404" pitchFamily="49" charset="0"/>
              </a:rPr>
              <a:t>=24 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"Battery voltage"</a:t>
            </a:r>
            <a:r>
              <a:rPr lang="en-US" sz="1400" dirty="0">
                <a:latin typeface="Courier New" panose="02070309020205020404" pitchFamily="49" charset="0"/>
              </a:rPr>
              <a:t>;</a:t>
            </a:r>
            <a:endParaRPr lang="en-US" sz="1400" dirty="0">
              <a:latin typeface="MS Shell Dlg 2" panose="020B0604030504040204" pitchFamily="34" charset="0"/>
            </a:endParaRPr>
          </a:p>
          <a:p>
            <a:r>
              <a:rPr lang="en-US" sz="1400" dirty="0">
                <a:latin typeface="Courier New" panose="02070309020205020404" pitchFamily="49" charset="0"/>
              </a:rPr>
              <a:t>  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parameter 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Inductance</a:t>
            </a:r>
            <a:r>
              <a:rPr lang="en-US" sz="1400" dirty="0">
                <a:latin typeface="Courier New" panose="02070309020205020404" pitchFamily="49" charset="0"/>
              </a:rPr>
              <a:t> L = 1;</a:t>
            </a:r>
            <a:endParaRPr lang="en-US" sz="1400" dirty="0">
              <a:latin typeface="MS Shell Dlg 2" panose="020B0604030504040204" pitchFamily="34" charset="0"/>
            </a:endParaRPr>
          </a:p>
          <a:p>
            <a:r>
              <a:rPr lang="en-US" sz="1400" dirty="0">
                <a:latin typeface="Courier New" panose="02070309020205020404" pitchFamily="49" charset="0"/>
              </a:rPr>
              <a:t>  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parameter 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Resistance</a:t>
            </a:r>
            <a:r>
              <a:rPr lang="en-US" sz="1400" dirty="0">
                <a:latin typeface="Courier New" panose="02070309020205020404" pitchFamily="49" charset="0"/>
              </a:rPr>
              <a:t> R = 100;</a:t>
            </a:r>
            <a:endParaRPr lang="en-US" sz="1400" dirty="0">
              <a:latin typeface="MS Shell Dlg 2" panose="020B0604030504040204" pitchFamily="34" charset="0"/>
            </a:endParaRPr>
          </a:p>
          <a:p>
            <a:r>
              <a:rPr lang="en-US" sz="1400" dirty="0">
                <a:latin typeface="Courier New" panose="02070309020205020404" pitchFamily="49" charset="0"/>
              </a:rPr>
              <a:t>  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parameter 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Capacitance</a:t>
            </a:r>
            <a:r>
              <a:rPr lang="en-US" sz="1400" dirty="0">
                <a:latin typeface="Courier New" panose="02070309020205020404" pitchFamily="49" charset="0"/>
              </a:rPr>
              <a:t> C = 1e-3;</a:t>
            </a:r>
            <a:endParaRPr lang="en-US" sz="1400" dirty="0">
              <a:latin typeface="MS Shell Dlg 2" panose="020B0604030504040204" pitchFamily="34" charset="0"/>
            </a:endParaRPr>
          </a:p>
          <a:p>
            <a:r>
              <a:rPr lang="en-US" sz="1400" dirty="0">
                <a:latin typeface="Courier New" panose="02070309020205020404" pitchFamily="49" charset="0"/>
              </a:rPr>
              <a:t>  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Voltage</a:t>
            </a:r>
            <a:r>
              <a:rPr lang="en-US" sz="1400" dirty="0">
                <a:latin typeface="Courier New" panose="02070309020205020404" pitchFamily="49" charset="0"/>
              </a:rPr>
              <a:t> V;</a:t>
            </a:r>
            <a:endParaRPr lang="en-US" sz="1400" dirty="0">
              <a:latin typeface="MS Shell Dlg 2" panose="020B0604030504040204" pitchFamily="34" charset="0"/>
            </a:endParaRPr>
          </a:p>
          <a:p>
            <a:r>
              <a:rPr lang="en-US" sz="1400" dirty="0">
                <a:latin typeface="Courier New" panose="02070309020205020404" pitchFamily="49" charset="0"/>
              </a:rPr>
              <a:t>  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Current</a:t>
            </a:r>
            <a:r>
              <a:rPr lang="en-US" sz="1400" dirty="0">
                <a:latin typeface="Courier New" panose="02070309020205020404" pitchFamily="49" charset="0"/>
              </a:rPr>
              <a:t> </a:t>
            </a:r>
            <a:r>
              <a:rPr lang="en-US" sz="1400" dirty="0" err="1">
                <a:latin typeface="Courier New" panose="02070309020205020404" pitchFamily="49" charset="0"/>
              </a:rPr>
              <a:t>i_L</a:t>
            </a:r>
            <a:r>
              <a:rPr lang="en-US" sz="1400" dirty="0">
                <a:latin typeface="Courier New" panose="02070309020205020404" pitchFamily="49" charset="0"/>
              </a:rPr>
              <a:t>;</a:t>
            </a:r>
            <a:endParaRPr lang="en-US" sz="1400" dirty="0">
              <a:latin typeface="MS Shell Dlg 2" panose="020B0604030504040204" pitchFamily="34" charset="0"/>
            </a:endParaRPr>
          </a:p>
          <a:p>
            <a:r>
              <a:rPr lang="en-US" sz="1400" dirty="0">
                <a:latin typeface="Courier New" panose="02070309020205020404" pitchFamily="49" charset="0"/>
              </a:rPr>
              <a:t>  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Current</a:t>
            </a:r>
            <a:r>
              <a:rPr lang="en-US" sz="1400" dirty="0">
                <a:latin typeface="Courier New" panose="02070309020205020404" pitchFamily="49" charset="0"/>
              </a:rPr>
              <a:t> </a:t>
            </a:r>
            <a:r>
              <a:rPr lang="en-US" sz="1400" dirty="0" err="1">
                <a:latin typeface="Courier New" panose="02070309020205020404" pitchFamily="49" charset="0"/>
              </a:rPr>
              <a:t>i_R</a:t>
            </a:r>
            <a:r>
              <a:rPr lang="en-US" sz="1400" dirty="0">
                <a:latin typeface="Courier New" panose="02070309020205020404" pitchFamily="49" charset="0"/>
              </a:rPr>
              <a:t>;</a:t>
            </a:r>
            <a:endParaRPr lang="en-US" sz="1400" dirty="0">
              <a:latin typeface="MS Shell Dlg 2" panose="020B0604030504040204" pitchFamily="34" charset="0"/>
            </a:endParaRPr>
          </a:p>
          <a:p>
            <a:r>
              <a:rPr lang="en-US" sz="1400" dirty="0">
                <a:latin typeface="Courier New" panose="02070309020205020404" pitchFamily="49" charset="0"/>
              </a:rPr>
              <a:t>  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Current</a:t>
            </a:r>
            <a:r>
              <a:rPr lang="en-US" sz="1400" dirty="0">
                <a:latin typeface="Courier New" panose="02070309020205020404" pitchFamily="49" charset="0"/>
              </a:rPr>
              <a:t> </a:t>
            </a:r>
            <a:r>
              <a:rPr lang="en-US" sz="1400" dirty="0" err="1">
                <a:latin typeface="Courier New" panose="02070309020205020404" pitchFamily="49" charset="0"/>
              </a:rPr>
              <a:t>i_C</a:t>
            </a:r>
            <a:r>
              <a:rPr lang="en-US" sz="1400" dirty="0">
                <a:latin typeface="Courier New" panose="02070309020205020404" pitchFamily="49" charset="0"/>
              </a:rPr>
              <a:t>;</a:t>
            </a:r>
            <a:endParaRPr lang="en-US" sz="1400" dirty="0">
              <a:latin typeface="MS Shell Dlg 2" panose="020B0604030504040204" pitchFamily="34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equation </a:t>
            </a:r>
            <a:endParaRPr lang="en-US" sz="1400" dirty="0">
              <a:latin typeface="MS Shell Dlg 2" panose="020B0604030504040204" pitchFamily="34" charset="0"/>
            </a:endParaRPr>
          </a:p>
          <a:p>
            <a:r>
              <a:rPr lang="en-US" sz="1400" dirty="0">
                <a:latin typeface="Courier New" panose="02070309020205020404" pitchFamily="49" charset="0"/>
              </a:rPr>
              <a:t>  V = </a:t>
            </a:r>
            <a:r>
              <a:rPr lang="en-US" sz="1400" dirty="0" err="1">
                <a:latin typeface="Courier New" panose="02070309020205020404" pitchFamily="49" charset="0"/>
              </a:rPr>
              <a:t>i_R</a:t>
            </a:r>
            <a:r>
              <a:rPr lang="en-US" sz="1400" dirty="0">
                <a:latin typeface="Courier New" panose="02070309020205020404" pitchFamily="49" charset="0"/>
              </a:rPr>
              <a:t>*R;</a:t>
            </a:r>
            <a:endParaRPr lang="en-US" sz="1400" dirty="0">
              <a:latin typeface="MS Shell Dlg 2" panose="020B0604030504040204" pitchFamily="34" charset="0"/>
            </a:endParaRPr>
          </a:p>
          <a:p>
            <a:r>
              <a:rPr lang="en-US" sz="1400" dirty="0">
                <a:latin typeface="Courier New" panose="02070309020205020404" pitchFamily="49" charset="0"/>
              </a:rPr>
              <a:t>  C*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der</a:t>
            </a:r>
            <a:r>
              <a:rPr lang="en-US" sz="1400" dirty="0">
                <a:latin typeface="Courier New" panose="02070309020205020404" pitchFamily="49" charset="0"/>
              </a:rPr>
              <a:t>(V) = </a:t>
            </a:r>
            <a:r>
              <a:rPr lang="en-US" sz="1400" dirty="0" err="1">
                <a:latin typeface="Courier New" panose="02070309020205020404" pitchFamily="49" charset="0"/>
              </a:rPr>
              <a:t>i_C</a:t>
            </a:r>
            <a:r>
              <a:rPr lang="en-US" sz="1400" dirty="0">
                <a:latin typeface="Courier New" panose="02070309020205020404" pitchFamily="49" charset="0"/>
              </a:rPr>
              <a:t>;</a:t>
            </a:r>
            <a:endParaRPr lang="en-US" sz="1400" dirty="0">
              <a:latin typeface="MS Shell Dlg 2" panose="020B0604030504040204" pitchFamily="34" charset="0"/>
            </a:endParaRPr>
          </a:p>
          <a:p>
            <a:r>
              <a:rPr lang="en-US" sz="1400" dirty="0">
                <a:latin typeface="Courier New" panose="02070309020205020404" pitchFamily="49" charset="0"/>
              </a:rPr>
              <a:t>  L*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der</a:t>
            </a:r>
            <a:r>
              <a:rPr lang="en-US" sz="1400" dirty="0"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</a:rPr>
              <a:t>i_L</a:t>
            </a:r>
            <a:r>
              <a:rPr lang="en-US" sz="1400" dirty="0">
                <a:latin typeface="Courier New" panose="02070309020205020404" pitchFamily="49" charset="0"/>
              </a:rPr>
              <a:t>) = (</a:t>
            </a:r>
            <a:r>
              <a:rPr lang="en-US" sz="1400" dirty="0" err="1">
                <a:latin typeface="Courier New" panose="02070309020205020404" pitchFamily="49" charset="0"/>
              </a:rPr>
              <a:t>Vb</a:t>
            </a:r>
            <a:r>
              <a:rPr lang="en-US" sz="1400" dirty="0">
                <a:latin typeface="Courier New" panose="02070309020205020404" pitchFamily="49" charset="0"/>
              </a:rPr>
              <a:t>-V);</a:t>
            </a:r>
            <a:endParaRPr lang="en-US" sz="1400" dirty="0">
              <a:latin typeface="MS Shell Dlg 2" panose="020B0604030504040204" pitchFamily="34" charset="0"/>
            </a:endParaRPr>
          </a:p>
          <a:p>
            <a:r>
              <a:rPr lang="en-US" sz="1400" dirty="0">
                <a:latin typeface="Courier New" panose="02070309020205020404" pitchFamily="49" charset="0"/>
              </a:rPr>
              <a:t>  </a:t>
            </a:r>
            <a:r>
              <a:rPr lang="en-US" sz="1400" dirty="0" err="1">
                <a:latin typeface="Courier New" panose="02070309020205020404" pitchFamily="49" charset="0"/>
              </a:rPr>
              <a:t>i_L</a:t>
            </a:r>
            <a:r>
              <a:rPr lang="en-US" sz="1400" dirty="0">
                <a:latin typeface="Courier New" panose="02070309020205020404" pitchFamily="49" charset="0"/>
              </a:rPr>
              <a:t>=</a:t>
            </a:r>
            <a:r>
              <a:rPr lang="en-US" sz="1400" dirty="0" err="1">
                <a:latin typeface="Courier New" panose="02070309020205020404" pitchFamily="49" charset="0"/>
              </a:rPr>
              <a:t>i_R+i_C</a:t>
            </a:r>
            <a:r>
              <a:rPr lang="en-US" sz="1400" dirty="0">
                <a:latin typeface="Courier New" panose="02070309020205020404" pitchFamily="49" charset="0"/>
              </a:rPr>
              <a:t>;</a:t>
            </a:r>
            <a:endParaRPr lang="en-US" sz="1400" dirty="0">
              <a:latin typeface="MS Shell Dlg 2" panose="020B0604030504040204" pitchFamily="34" charset="0"/>
            </a:endParaRPr>
          </a:p>
          <a:p>
            <a:endParaRPr lang="en-US" sz="1400" dirty="0">
              <a:latin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</a:rPr>
              <a:t>  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annotation </a:t>
            </a:r>
            <a:r>
              <a:rPr lang="en-US" sz="1400" dirty="0">
                <a:latin typeface="Courier New" panose="02070309020205020404" pitchFamily="49" charset="0"/>
              </a:rPr>
              <a:t>(experiment(</a:t>
            </a:r>
            <a:r>
              <a:rPr lang="en-US" sz="1400" dirty="0" err="1">
                <a:latin typeface="Courier New" panose="02070309020205020404" pitchFamily="49" charset="0"/>
              </a:rPr>
              <a:t>StartTime</a:t>
            </a:r>
            <a:r>
              <a:rPr lang="en-US" sz="1400" dirty="0">
                <a:latin typeface="Courier New" panose="02070309020205020404" pitchFamily="49" charset="0"/>
              </a:rPr>
              <a:t>=0,</a:t>
            </a:r>
            <a:endParaRPr lang="en-US" sz="1400" dirty="0">
              <a:latin typeface="MS Shell Dlg 2" panose="020B0604030504040204" pitchFamily="34" charset="0"/>
            </a:endParaRPr>
          </a:p>
          <a:p>
            <a:r>
              <a:rPr lang="en-US" sz="1400" dirty="0">
                <a:latin typeface="Courier New" panose="02070309020205020404" pitchFamily="49" charset="0"/>
              </a:rPr>
              <a:t>                </a:t>
            </a:r>
            <a:r>
              <a:rPr lang="en-US" sz="1400" dirty="0" err="1">
                <a:latin typeface="Courier New" panose="02070309020205020404" pitchFamily="49" charset="0"/>
              </a:rPr>
              <a:t>StopTime</a:t>
            </a:r>
            <a:r>
              <a:rPr lang="en-US" sz="1400" dirty="0">
                <a:latin typeface="Courier New" panose="02070309020205020404" pitchFamily="49" charset="0"/>
              </a:rPr>
              <a:t>=2,</a:t>
            </a:r>
            <a:endParaRPr lang="en-US" sz="1400" dirty="0">
              <a:latin typeface="MS Shell Dlg 2" panose="020B0604030504040204" pitchFamily="34" charset="0"/>
            </a:endParaRPr>
          </a:p>
          <a:p>
            <a:r>
              <a:rPr lang="en-US" sz="1400" dirty="0">
                <a:latin typeface="Courier New" panose="02070309020205020404" pitchFamily="49" charset="0"/>
              </a:rPr>
              <a:t>                __</a:t>
            </a:r>
            <a:r>
              <a:rPr lang="en-US" sz="1400" dirty="0" err="1">
                <a:latin typeface="Courier New" panose="02070309020205020404" pitchFamily="49" charset="0"/>
              </a:rPr>
              <a:t>Dymola_Algorithm</a:t>
            </a:r>
            <a:r>
              <a:rPr lang="en-US" sz="1400" dirty="0">
                <a:latin typeface="Courier New" panose="02070309020205020404" pitchFamily="49" charset="0"/>
              </a:rPr>
              <a:t>="</a:t>
            </a:r>
            <a:r>
              <a:rPr lang="en-US" sz="1400" dirty="0" err="1">
                <a:latin typeface="Courier New" panose="02070309020205020404" pitchFamily="49" charset="0"/>
              </a:rPr>
              <a:t>Dassl</a:t>
            </a:r>
            <a:r>
              <a:rPr lang="en-US" sz="1400" dirty="0">
                <a:latin typeface="Courier New" panose="02070309020205020404" pitchFamily="49" charset="0"/>
              </a:rPr>
              <a:t>"));</a:t>
            </a:r>
            <a:endParaRPr lang="en-US" sz="1400" dirty="0">
              <a:latin typeface="MS Shell Dlg 2" panose="020B0604030504040204" pitchFamily="34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end </a:t>
            </a:r>
            <a:r>
              <a:rPr lang="en-US" sz="1400" dirty="0">
                <a:latin typeface="Courier New" panose="02070309020205020404" pitchFamily="49" charset="0"/>
              </a:rPr>
              <a:t>RLC1;</a:t>
            </a:r>
            <a:endParaRPr lang="en-US" sz="1400" dirty="0">
              <a:latin typeface="MS Shell Dlg 2" panose="020B060403050404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EFE3B7F-413C-4DE5-B2A2-804023810D0F}"/>
              </a:ext>
            </a:extLst>
          </p:cNvPr>
          <p:cNvSpPr/>
          <p:nvPr/>
        </p:nvSpPr>
        <p:spPr bwMode="auto">
          <a:xfrm>
            <a:off x="740773" y="2311663"/>
            <a:ext cx="6156415" cy="875674"/>
          </a:xfrm>
          <a:prstGeom prst="rect">
            <a:avLst/>
          </a:prstGeom>
          <a:noFill/>
          <a:ln w="38100">
            <a:solidFill>
              <a:srgbClr val="A41E34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noFill/>
              <a:effectLst/>
              <a:latin typeface="Times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0ED85E-2161-4C1B-A4FE-9C5C325536F5}"/>
              </a:ext>
            </a:extLst>
          </p:cNvPr>
          <p:cNvSpPr txBox="1"/>
          <p:nvPr/>
        </p:nvSpPr>
        <p:spPr>
          <a:xfrm>
            <a:off x="7739198" y="1163853"/>
            <a:ext cx="393845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Define model </a:t>
            </a:r>
            <a:r>
              <a:rPr lang="en-US" b="1" dirty="0">
                <a:solidFill>
                  <a:srgbClr val="800000"/>
                </a:solidFill>
              </a:rPr>
              <a:t>parameter</a:t>
            </a:r>
            <a:r>
              <a:rPr lang="en-US" b="1" dirty="0"/>
              <a:t>s</a:t>
            </a:r>
            <a:r>
              <a:rPr lang="en-US" dirty="0"/>
              <a:t> (usually represent physical sizes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endParaRPr lang="en-US" b="1" dirty="0">
              <a:solidFill>
                <a:srgbClr val="800000"/>
              </a:solidFill>
            </a:endParaRPr>
          </a:p>
          <a:p>
            <a:r>
              <a:rPr lang="en-US" dirty="0">
                <a:solidFill>
                  <a:srgbClr val="800000"/>
                </a:solidFill>
              </a:rPr>
              <a:t>Parameter is changeable before simulation, but is not changeable during simulation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E23B7F8-2FCB-4260-A003-44659D35E292}"/>
              </a:ext>
            </a:extLst>
          </p:cNvPr>
          <p:cNvSpPr txBox="1"/>
          <p:nvPr/>
        </p:nvSpPr>
        <p:spPr>
          <a:xfrm>
            <a:off x="6525025" y="4330999"/>
            <a:ext cx="29737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800000"/>
                </a:solidFill>
              </a:rPr>
              <a:t>Modelica Declaration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C5797A6-454A-4DCE-ACF4-C91A5A933653}"/>
              </a:ext>
            </a:extLst>
          </p:cNvPr>
          <p:cNvGrpSpPr/>
          <p:nvPr/>
        </p:nvGrpSpPr>
        <p:grpSpPr>
          <a:xfrm>
            <a:off x="6339847" y="4826657"/>
            <a:ext cx="5614028" cy="973751"/>
            <a:chOff x="6339847" y="4826657"/>
            <a:chExt cx="5614028" cy="973751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106C980-CDD6-475E-9740-7F475983F3BD}"/>
                </a:ext>
              </a:extLst>
            </p:cNvPr>
            <p:cNvSpPr txBox="1"/>
            <p:nvPr/>
          </p:nvSpPr>
          <p:spPr>
            <a:xfrm>
              <a:off x="6858739" y="5159690"/>
              <a:ext cx="7867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rgbClr val="800000"/>
                  </a:solidFill>
                </a:rPr>
                <a:t>prefix 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6DBC9D6-44F9-49EC-99E2-748980C4F350}"/>
                </a:ext>
              </a:extLst>
            </p:cNvPr>
            <p:cNvSpPr txBox="1"/>
            <p:nvPr/>
          </p:nvSpPr>
          <p:spPr>
            <a:xfrm>
              <a:off x="7958117" y="5154077"/>
              <a:ext cx="7196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rgbClr val="800000"/>
                  </a:solidFill>
                </a:rPr>
                <a:t>class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24DCCE5-6379-43CE-AFDD-C6C185CDE901}"/>
                </a:ext>
              </a:extLst>
            </p:cNvPr>
            <p:cNvSpPr txBox="1"/>
            <p:nvPr/>
          </p:nvSpPr>
          <p:spPr>
            <a:xfrm>
              <a:off x="8779194" y="5154077"/>
              <a:ext cx="9820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rgbClr val="800000"/>
                  </a:solidFill>
                </a:rPr>
                <a:t>instance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4766248-1623-4A60-BEFF-662122B9C712}"/>
                </a:ext>
              </a:extLst>
            </p:cNvPr>
            <p:cNvSpPr/>
            <p:nvPr/>
          </p:nvSpPr>
          <p:spPr>
            <a:xfrm>
              <a:off x="6339847" y="4826657"/>
              <a:ext cx="5614028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>
                  <a:latin typeface="Courier New" panose="02070309020205020404" pitchFamily="49" charset="0"/>
                </a:rPr>
                <a:t>  </a:t>
              </a:r>
              <a:r>
                <a:rPr lang="en-US" sz="1600" dirty="0">
                  <a:solidFill>
                    <a:srgbClr val="0000FF"/>
                  </a:solidFill>
                  <a:latin typeface="Courier New" panose="02070309020205020404" pitchFamily="49" charset="0"/>
                </a:rPr>
                <a:t>parameter </a:t>
              </a:r>
              <a:r>
                <a:rPr lang="en-US" sz="1600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Voltage</a:t>
              </a:r>
              <a:r>
                <a:rPr lang="en-US" sz="1600" dirty="0">
                  <a:latin typeface="Courier New" panose="02070309020205020404" pitchFamily="49" charset="0"/>
                </a:rPr>
                <a:t> </a:t>
              </a:r>
              <a:r>
                <a:rPr lang="en-US" sz="1600" dirty="0" err="1">
                  <a:latin typeface="Courier New" panose="02070309020205020404" pitchFamily="49" charset="0"/>
                </a:rPr>
                <a:t>Vb</a:t>
              </a:r>
              <a:r>
                <a:rPr lang="en-US" sz="1600" dirty="0">
                  <a:latin typeface="Courier New" panose="02070309020205020404" pitchFamily="49" charset="0"/>
                </a:rPr>
                <a:t>=24 </a:t>
              </a:r>
              <a:r>
                <a:rPr lang="en-US" sz="1600" dirty="0">
                  <a:solidFill>
                    <a:srgbClr val="006400"/>
                  </a:solidFill>
                  <a:latin typeface="Courier New" panose="02070309020205020404" pitchFamily="49" charset="0"/>
                </a:rPr>
                <a:t>"Battery voltage"</a:t>
              </a:r>
              <a:r>
                <a:rPr lang="en-US" sz="1600" dirty="0">
                  <a:latin typeface="Courier New" panose="02070309020205020404" pitchFamily="49" charset="0"/>
                </a:rPr>
                <a:t>;</a:t>
              </a:r>
              <a:endParaRPr lang="en-US" sz="1600" dirty="0">
                <a:latin typeface="MS Shell Dlg 2" panose="020B0604030504040204" pitchFamily="34" charset="0"/>
              </a:endParaRP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8A3EE6AF-7F65-4BB8-BE9B-1B3C3F9FE6A1}"/>
                </a:ext>
              </a:extLst>
            </p:cNvPr>
            <p:cNvCxnSpPr/>
            <p:nvPr/>
          </p:nvCxnSpPr>
          <p:spPr bwMode="auto">
            <a:xfrm flipV="1">
              <a:off x="7155180" y="5090160"/>
              <a:ext cx="60960" cy="17526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F4C84649-40A8-44CD-BA25-56DA7687DE7A}"/>
                </a:ext>
              </a:extLst>
            </p:cNvPr>
            <p:cNvCxnSpPr/>
            <p:nvPr/>
          </p:nvCxnSpPr>
          <p:spPr bwMode="auto">
            <a:xfrm flipV="1">
              <a:off x="8242788" y="5081420"/>
              <a:ext cx="60960" cy="17526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3F088E3-5551-47F1-A97B-3474E58E92E6}"/>
                </a:ext>
              </a:extLst>
            </p:cNvPr>
            <p:cNvCxnSpPr>
              <a:cxnSpLocks/>
            </p:cNvCxnSpPr>
            <p:nvPr/>
          </p:nvCxnSpPr>
          <p:spPr bwMode="auto">
            <a:xfrm flipH="1" flipV="1">
              <a:off x="9051844" y="5095363"/>
              <a:ext cx="111425" cy="16131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698BD8C-3D04-4755-A55F-5C31748B2847}"/>
                </a:ext>
              </a:extLst>
            </p:cNvPr>
            <p:cNvSpPr txBox="1"/>
            <p:nvPr/>
          </p:nvSpPr>
          <p:spPr>
            <a:xfrm>
              <a:off x="9891979" y="5154077"/>
              <a:ext cx="17237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rgbClr val="800000"/>
                  </a:solidFill>
                </a:rPr>
                <a:t>descriptive doc (optional)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3E7B0D34-36EF-4C8E-9F08-65D843C4E11C}"/>
                </a:ext>
              </a:extLst>
            </p:cNvPr>
            <p:cNvCxnSpPr>
              <a:cxnSpLocks/>
            </p:cNvCxnSpPr>
            <p:nvPr/>
          </p:nvCxnSpPr>
          <p:spPr bwMode="auto">
            <a:xfrm flipH="1" flipV="1">
              <a:off x="10380913" y="5107077"/>
              <a:ext cx="111425" cy="16131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980E8D1-14D5-4D75-90E5-90BE9F28D777}"/>
              </a:ext>
            </a:extLst>
          </p:cNvPr>
          <p:cNvCxnSpPr/>
          <p:nvPr/>
        </p:nvCxnSpPr>
        <p:spPr bwMode="auto">
          <a:xfrm>
            <a:off x="5057775" y="2514600"/>
            <a:ext cx="1839413" cy="181639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80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8299054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2C38F-BFCD-4214-BB1F-611DC0328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631" y="58056"/>
            <a:ext cx="7345077" cy="522516"/>
          </a:xfrm>
        </p:spPr>
        <p:txBody>
          <a:bodyPr/>
          <a:lstStyle/>
          <a:p>
            <a:r>
              <a:rPr lang="en-US" dirty="0"/>
              <a:t>A Straight-forward Way – Flat Model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E533302-1F1F-4C07-9476-A53D71A1356B}"/>
              </a:ext>
            </a:extLst>
          </p:cNvPr>
          <p:cNvSpPr/>
          <p:nvPr/>
        </p:nvSpPr>
        <p:spPr>
          <a:xfrm>
            <a:off x="514351" y="987961"/>
            <a:ext cx="657225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model</a:t>
            </a:r>
            <a:r>
              <a:rPr lang="en-US" sz="1400" dirty="0">
                <a:latin typeface="Courier New" panose="02070309020205020404" pitchFamily="49" charset="0"/>
              </a:rPr>
              <a:t> RLC1 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"A low-pass RLC filter example using text editor"</a:t>
            </a:r>
            <a:endParaRPr lang="en-US" sz="1400" dirty="0">
              <a:latin typeface="MS Shell Dlg 2" panose="020B0604030504040204" pitchFamily="34" charset="0"/>
            </a:endParaRPr>
          </a:p>
          <a:p>
            <a:r>
              <a:rPr lang="en-US" sz="1400" dirty="0">
                <a:latin typeface="Courier New" panose="02070309020205020404" pitchFamily="49" charset="0"/>
              </a:rPr>
              <a:t>  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type</a:t>
            </a:r>
            <a:r>
              <a:rPr lang="en-US" sz="1400" dirty="0">
                <a:latin typeface="Courier New" panose="02070309020205020404" pitchFamily="49" charset="0"/>
              </a:rPr>
              <a:t> Voltage=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Real</a:t>
            </a:r>
            <a:r>
              <a:rPr lang="en-US" sz="1400" dirty="0">
                <a:latin typeface="Courier New" panose="02070309020205020404" pitchFamily="49" charset="0"/>
              </a:rPr>
              <a:t>(unit="V");</a:t>
            </a:r>
            <a:endParaRPr lang="en-US" sz="1400" dirty="0">
              <a:latin typeface="MS Shell Dlg 2" panose="020B0604030504040204" pitchFamily="34" charset="0"/>
            </a:endParaRPr>
          </a:p>
          <a:p>
            <a:r>
              <a:rPr lang="en-US" sz="1400" dirty="0">
                <a:latin typeface="Courier New" panose="02070309020205020404" pitchFamily="49" charset="0"/>
              </a:rPr>
              <a:t>  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type</a:t>
            </a:r>
            <a:r>
              <a:rPr lang="en-US" sz="1400" dirty="0">
                <a:latin typeface="Courier New" panose="02070309020205020404" pitchFamily="49" charset="0"/>
              </a:rPr>
              <a:t> Current=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Real</a:t>
            </a:r>
            <a:r>
              <a:rPr lang="en-US" sz="1400" dirty="0">
                <a:latin typeface="Courier New" panose="02070309020205020404" pitchFamily="49" charset="0"/>
              </a:rPr>
              <a:t>(unit="A");</a:t>
            </a:r>
            <a:endParaRPr lang="en-US" sz="1400" dirty="0">
              <a:latin typeface="MS Shell Dlg 2" panose="020B0604030504040204" pitchFamily="34" charset="0"/>
            </a:endParaRPr>
          </a:p>
          <a:p>
            <a:r>
              <a:rPr lang="en-US" sz="1400" dirty="0">
                <a:latin typeface="Courier New" panose="02070309020205020404" pitchFamily="49" charset="0"/>
              </a:rPr>
              <a:t>  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type</a:t>
            </a:r>
            <a:r>
              <a:rPr lang="en-US" sz="1400" dirty="0">
                <a:latin typeface="Courier New" panose="02070309020205020404" pitchFamily="49" charset="0"/>
              </a:rPr>
              <a:t> Resistance=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Real</a:t>
            </a:r>
            <a:r>
              <a:rPr lang="en-US" sz="1400" dirty="0">
                <a:latin typeface="Courier New" panose="02070309020205020404" pitchFamily="49" charset="0"/>
              </a:rPr>
              <a:t>(unit="Ohm");</a:t>
            </a:r>
            <a:endParaRPr lang="en-US" sz="1400" dirty="0">
              <a:latin typeface="MS Shell Dlg 2" panose="020B0604030504040204" pitchFamily="34" charset="0"/>
            </a:endParaRPr>
          </a:p>
          <a:p>
            <a:r>
              <a:rPr lang="en-US" sz="1400" dirty="0">
                <a:latin typeface="Courier New" panose="02070309020205020404" pitchFamily="49" charset="0"/>
              </a:rPr>
              <a:t>  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type</a:t>
            </a:r>
            <a:r>
              <a:rPr lang="en-US" sz="1400" dirty="0">
                <a:latin typeface="Courier New" panose="02070309020205020404" pitchFamily="49" charset="0"/>
              </a:rPr>
              <a:t> Capacitance=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Real</a:t>
            </a:r>
            <a:r>
              <a:rPr lang="en-US" sz="1400" dirty="0">
                <a:latin typeface="Courier New" panose="02070309020205020404" pitchFamily="49" charset="0"/>
              </a:rPr>
              <a:t>(unit="F");</a:t>
            </a:r>
            <a:endParaRPr lang="en-US" sz="1400" dirty="0">
              <a:latin typeface="MS Shell Dlg 2" panose="020B0604030504040204" pitchFamily="34" charset="0"/>
            </a:endParaRPr>
          </a:p>
          <a:p>
            <a:r>
              <a:rPr lang="en-US" sz="1400" dirty="0">
                <a:latin typeface="Courier New" panose="02070309020205020404" pitchFamily="49" charset="0"/>
              </a:rPr>
              <a:t>  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type</a:t>
            </a:r>
            <a:r>
              <a:rPr lang="en-US" sz="1400" dirty="0">
                <a:latin typeface="Courier New" panose="02070309020205020404" pitchFamily="49" charset="0"/>
              </a:rPr>
              <a:t> Inductance=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Real</a:t>
            </a:r>
            <a:r>
              <a:rPr lang="en-US" sz="1400" dirty="0">
                <a:latin typeface="Courier New" panose="02070309020205020404" pitchFamily="49" charset="0"/>
              </a:rPr>
              <a:t>(unit="H");</a:t>
            </a:r>
            <a:endParaRPr lang="en-US" sz="1400" dirty="0">
              <a:latin typeface="MS Shell Dlg 2" panose="020B0604030504040204" pitchFamily="34" charset="0"/>
            </a:endParaRPr>
          </a:p>
          <a:p>
            <a:r>
              <a:rPr lang="en-US" sz="1400" dirty="0">
                <a:latin typeface="Courier New" panose="02070309020205020404" pitchFamily="49" charset="0"/>
              </a:rPr>
              <a:t>  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parameter 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Voltage</a:t>
            </a:r>
            <a:r>
              <a:rPr lang="en-US" sz="1400" dirty="0">
                <a:latin typeface="Courier New" panose="02070309020205020404" pitchFamily="49" charset="0"/>
              </a:rPr>
              <a:t> </a:t>
            </a:r>
            <a:r>
              <a:rPr lang="en-US" sz="1400" dirty="0" err="1">
                <a:latin typeface="Courier New" panose="02070309020205020404" pitchFamily="49" charset="0"/>
              </a:rPr>
              <a:t>Vb</a:t>
            </a:r>
            <a:r>
              <a:rPr lang="en-US" sz="1400" dirty="0">
                <a:latin typeface="Courier New" panose="02070309020205020404" pitchFamily="49" charset="0"/>
              </a:rPr>
              <a:t>=24 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"Battery voltage"</a:t>
            </a:r>
            <a:r>
              <a:rPr lang="en-US" sz="1400" dirty="0">
                <a:latin typeface="Courier New" panose="02070309020205020404" pitchFamily="49" charset="0"/>
              </a:rPr>
              <a:t>;</a:t>
            </a:r>
            <a:endParaRPr lang="en-US" sz="1400" dirty="0">
              <a:latin typeface="MS Shell Dlg 2" panose="020B0604030504040204" pitchFamily="34" charset="0"/>
            </a:endParaRPr>
          </a:p>
          <a:p>
            <a:r>
              <a:rPr lang="en-US" sz="1400" dirty="0">
                <a:latin typeface="Courier New" panose="02070309020205020404" pitchFamily="49" charset="0"/>
              </a:rPr>
              <a:t>  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parameter 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Inductance</a:t>
            </a:r>
            <a:r>
              <a:rPr lang="en-US" sz="1400" dirty="0">
                <a:latin typeface="Courier New" panose="02070309020205020404" pitchFamily="49" charset="0"/>
              </a:rPr>
              <a:t> L = 1;</a:t>
            </a:r>
            <a:endParaRPr lang="en-US" sz="1400" dirty="0">
              <a:latin typeface="MS Shell Dlg 2" panose="020B0604030504040204" pitchFamily="34" charset="0"/>
            </a:endParaRPr>
          </a:p>
          <a:p>
            <a:r>
              <a:rPr lang="en-US" sz="1400" dirty="0">
                <a:latin typeface="Courier New" panose="02070309020205020404" pitchFamily="49" charset="0"/>
              </a:rPr>
              <a:t>  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parameter 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Resistance</a:t>
            </a:r>
            <a:r>
              <a:rPr lang="en-US" sz="1400" dirty="0">
                <a:latin typeface="Courier New" panose="02070309020205020404" pitchFamily="49" charset="0"/>
              </a:rPr>
              <a:t> R = 100;</a:t>
            </a:r>
            <a:endParaRPr lang="en-US" sz="1400" dirty="0">
              <a:latin typeface="MS Shell Dlg 2" panose="020B0604030504040204" pitchFamily="34" charset="0"/>
            </a:endParaRPr>
          </a:p>
          <a:p>
            <a:r>
              <a:rPr lang="en-US" sz="1400" dirty="0">
                <a:latin typeface="Courier New" panose="02070309020205020404" pitchFamily="49" charset="0"/>
              </a:rPr>
              <a:t>  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parameter 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Capacitance</a:t>
            </a:r>
            <a:r>
              <a:rPr lang="en-US" sz="1400" dirty="0">
                <a:latin typeface="Courier New" panose="02070309020205020404" pitchFamily="49" charset="0"/>
              </a:rPr>
              <a:t> C = 1e-3;</a:t>
            </a:r>
            <a:endParaRPr lang="en-US" sz="1400" dirty="0">
              <a:latin typeface="MS Shell Dlg 2" panose="020B0604030504040204" pitchFamily="34" charset="0"/>
            </a:endParaRPr>
          </a:p>
          <a:p>
            <a:r>
              <a:rPr lang="en-US" sz="1400" dirty="0">
                <a:latin typeface="Courier New" panose="02070309020205020404" pitchFamily="49" charset="0"/>
              </a:rPr>
              <a:t>  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Voltage</a:t>
            </a:r>
            <a:r>
              <a:rPr lang="en-US" sz="1400" dirty="0">
                <a:latin typeface="Courier New" panose="02070309020205020404" pitchFamily="49" charset="0"/>
              </a:rPr>
              <a:t> V;</a:t>
            </a:r>
            <a:endParaRPr lang="en-US" sz="1400" dirty="0">
              <a:latin typeface="MS Shell Dlg 2" panose="020B0604030504040204" pitchFamily="34" charset="0"/>
            </a:endParaRPr>
          </a:p>
          <a:p>
            <a:r>
              <a:rPr lang="en-US" sz="1400" dirty="0">
                <a:latin typeface="Courier New" panose="02070309020205020404" pitchFamily="49" charset="0"/>
              </a:rPr>
              <a:t>  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Current</a:t>
            </a:r>
            <a:r>
              <a:rPr lang="en-US" sz="1400" dirty="0">
                <a:latin typeface="Courier New" panose="02070309020205020404" pitchFamily="49" charset="0"/>
              </a:rPr>
              <a:t> </a:t>
            </a:r>
            <a:r>
              <a:rPr lang="en-US" sz="1400" dirty="0" err="1">
                <a:latin typeface="Courier New" panose="02070309020205020404" pitchFamily="49" charset="0"/>
              </a:rPr>
              <a:t>i_L</a:t>
            </a:r>
            <a:r>
              <a:rPr lang="en-US" sz="1400" dirty="0">
                <a:latin typeface="Courier New" panose="02070309020205020404" pitchFamily="49" charset="0"/>
              </a:rPr>
              <a:t>;</a:t>
            </a:r>
            <a:endParaRPr lang="en-US" sz="1400" dirty="0">
              <a:latin typeface="MS Shell Dlg 2" panose="020B0604030504040204" pitchFamily="34" charset="0"/>
            </a:endParaRPr>
          </a:p>
          <a:p>
            <a:r>
              <a:rPr lang="en-US" sz="1400" dirty="0">
                <a:latin typeface="Courier New" panose="02070309020205020404" pitchFamily="49" charset="0"/>
              </a:rPr>
              <a:t>  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Current</a:t>
            </a:r>
            <a:r>
              <a:rPr lang="en-US" sz="1400" dirty="0">
                <a:latin typeface="Courier New" panose="02070309020205020404" pitchFamily="49" charset="0"/>
              </a:rPr>
              <a:t> </a:t>
            </a:r>
            <a:r>
              <a:rPr lang="en-US" sz="1400" dirty="0" err="1">
                <a:latin typeface="Courier New" panose="02070309020205020404" pitchFamily="49" charset="0"/>
              </a:rPr>
              <a:t>i_R</a:t>
            </a:r>
            <a:r>
              <a:rPr lang="en-US" sz="1400" dirty="0">
                <a:latin typeface="Courier New" panose="02070309020205020404" pitchFamily="49" charset="0"/>
              </a:rPr>
              <a:t>;</a:t>
            </a:r>
            <a:endParaRPr lang="en-US" sz="1400" dirty="0">
              <a:latin typeface="MS Shell Dlg 2" panose="020B0604030504040204" pitchFamily="34" charset="0"/>
            </a:endParaRPr>
          </a:p>
          <a:p>
            <a:r>
              <a:rPr lang="en-US" sz="1400" dirty="0">
                <a:latin typeface="Courier New" panose="02070309020205020404" pitchFamily="49" charset="0"/>
              </a:rPr>
              <a:t>  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Current</a:t>
            </a:r>
            <a:r>
              <a:rPr lang="en-US" sz="1400" dirty="0">
                <a:latin typeface="Courier New" panose="02070309020205020404" pitchFamily="49" charset="0"/>
              </a:rPr>
              <a:t> </a:t>
            </a:r>
            <a:r>
              <a:rPr lang="en-US" sz="1400" dirty="0" err="1">
                <a:latin typeface="Courier New" panose="02070309020205020404" pitchFamily="49" charset="0"/>
              </a:rPr>
              <a:t>i_C</a:t>
            </a:r>
            <a:r>
              <a:rPr lang="en-US" sz="1400" dirty="0">
                <a:latin typeface="Courier New" panose="02070309020205020404" pitchFamily="49" charset="0"/>
              </a:rPr>
              <a:t>;</a:t>
            </a:r>
            <a:endParaRPr lang="en-US" sz="1400" dirty="0">
              <a:latin typeface="MS Shell Dlg 2" panose="020B0604030504040204" pitchFamily="34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equation </a:t>
            </a:r>
            <a:endParaRPr lang="en-US" sz="1400" dirty="0">
              <a:latin typeface="MS Shell Dlg 2" panose="020B0604030504040204" pitchFamily="34" charset="0"/>
            </a:endParaRPr>
          </a:p>
          <a:p>
            <a:r>
              <a:rPr lang="en-US" sz="1400" dirty="0">
                <a:latin typeface="Courier New" panose="02070309020205020404" pitchFamily="49" charset="0"/>
              </a:rPr>
              <a:t>  V = </a:t>
            </a:r>
            <a:r>
              <a:rPr lang="en-US" sz="1400" dirty="0" err="1">
                <a:latin typeface="Courier New" panose="02070309020205020404" pitchFamily="49" charset="0"/>
              </a:rPr>
              <a:t>i_R</a:t>
            </a:r>
            <a:r>
              <a:rPr lang="en-US" sz="1400" dirty="0">
                <a:latin typeface="Courier New" panose="02070309020205020404" pitchFamily="49" charset="0"/>
              </a:rPr>
              <a:t>*R;</a:t>
            </a:r>
            <a:endParaRPr lang="en-US" sz="1400" dirty="0">
              <a:latin typeface="MS Shell Dlg 2" panose="020B0604030504040204" pitchFamily="34" charset="0"/>
            </a:endParaRPr>
          </a:p>
          <a:p>
            <a:r>
              <a:rPr lang="en-US" sz="1400" dirty="0">
                <a:latin typeface="Courier New" panose="02070309020205020404" pitchFamily="49" charset="0"/>
              </a:rPr>
              <a:t>  C*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der</a:t>
            </a:r>
            <a:r>
              <a:rPr lang="en-US" sz="1400" dirty="0">
                <a:latin typeface="Courier New" panose="02070309020205020404" pitchFamily="49" charset="0"/>
              </a:rPr>
              <a:t>(V) = </a:t>
            </a:r>
            <a:r>
              <a:rPr lang="en-US" sz="1400" dirty="0" err="1">
                <a:latin typeface="Courier New" panose="02070309020205020404" pitchFamily="49" charset="0"/>
              </a:rPr>
              <a:t>i_C</a:t>
            </a:r>
            <a:r>
              <a:rPr lang="en-US" sz="1400" dirty="0">
                <a:latin typeface="Courier New" panose="02070309020205020404" pitchFamily="49" charset="0"/>
              </a:rPr>
              <a:t>;</a:t>
            </a:r>
            <a:endParaRPr lang="en-US" sz="1400" dirty="0">
              <a:latin typeface="MS Shell Dlg 2" panose="020B0604030504040204" pitchFamily="34" charset="0"/>
            </a:endParaRPr>
          </a:p>
          <a:p>
            <a:r>
              <a:rPr lang="en-US" sz="1400" dirty="0">
                <a:latin typeface="Courier New" panose="02070309020205020404" pitchFamily="49" charset="0"/>
              </a:rPr>
              <a:t>  L*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der</a:t>
            </a:r>
            <a:r>
              <a:rPr lang="en-US" sz="1400" dirty="0"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</a:rPr>
              <a:t>i_L</a:t>
            </a:r>
            <a:r>
              <a:rPr lang="en-US" sz="1400" dirty="0">
                <a:latin typeface="Courier New" panose="02070309020205020404" pitchFamily="49" charset="0"/>
              </a:rPr>
              <a:t>) = (</a:t>
            </a:r>
            <a:r>
              <a:rPr lang="en-US" sz="1400" dirty="0" err="1">
                <a:latin typeface="Courier New" panose="02070309020205020404" pitchFamily="49" charset="0"/>
              </a:rPr>
              <a:t>Vb</a:t>
            </a:r>
            <a:r>
              <a:rPr lang="en-US" sz="1400" dirty="0">
                <a:latin typeface="Courier New" panose="02070309020205020404" pitchFamily="49" charset="0"/>
              </a:rPr>
              <a:t>-V);</a:t>
            </a:r>
            <a:endParaRPr lang="en-US" sz="1400" dirty="0">
              <a:latin typeface="MS Shell Dlg 2" panose="020B0604030504040204" pitchFamily="34" charset="0"/>
            </a:endParaRPr>
          </a:p>
          <a:p>
            <a:r>
              <a:rPr lang="en-US" sz="1400" dirty="0">
                <a:latin typeface="Courier New" panose="02070309020205020404" pitchFamily="49" charset="0"/>
              </a:rPr>
              <a:t>  </a:t>
            </a:r>
            <a:r>
              <a:rPr lang="en-US" sz="1400" dirty="0" err="1">
                <a:latin typeface="Courier New" panose="02070309020205020404" pitchFamily="49" charset="0"/>
              </a:rPr>
              <a:t>i_L</a:t>
            </a:r>
            <a:r>
              <a:rPr lang="en-US" sz="1400" dirty="0">
                <a:latin typeface="Courier New" panose="02070309020205020404" pitchFamily="49" charset="0"/>
              </a:rPr>
              <a:t>=</a:t>
            </a:r>
            <a:r>
              <a:rPr lang="en-US" sz="1400" dirty="0" err="1">
                <a:latin typeface="Courier New" panose="02070309020205020404" pitchFamily="49" charset="0"/>
              </a:rPr>
              <a:t>i_R+i_C</a:t>
            </a:r>
            <a:r>
              <a:rPr lang="en-US" sz="1400" dirty="0">
                <a:latin typeface="Courier New" panose="02070309020205020404" pitchFamily="49" charset="0"/>
              </a:rPr>
              <a:t>;</a:t>
            </a:r>
            <a:endParaRPr lang="en-US" sz="1400" dirty="0">
              <a:latin typeface="MS Shell Dlg 2" panose="020B0604030504040204" pitchFamily="34" charset="0"/>
            </a:endParaRPr>
          </a:p>
          <a:p>
            <a:endParaRPr lang="en-US" sz="1400" dirty="0">
              <a:latin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</a:rPr>
              <a:t>  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annotation </a:t>
            </a:r>
            <a:r>
              <a:rPr lang="en-US" sz="1400" dirty="0">
                <a:latin typeface="Courier New" panose="02070309020205020404" pitchFamily="49" charset="0"/>
              </a:rPr>
              <a:t>(experiment(</a:t>
            </a:r>
            <a:r>
              <a:rPr lang="en-US" sz="1400" dirty="0" err="1">
                <a:latin typeface="Courier New" panose="02070309020205020404" pitchFamily="49" charset="0"/>
              </a:rPr>
              <a:t>StartTime</a:t>
            </a:r>
            <a:r>
              <a:rPr lang="en-US" sz="1400" dirty="0">
                <a:latin typeface="Courier New" panose="02070309020205020404" pitchFamily="49" charset="0"/>
              </a:rPr>
              <a:t>=0,</a:t>
            </a:r>
            <a:endParaRPr lang="en-US" sz="1400" dirty="0">
              <a:latin typeface="MS Shell Dlg 2" panose="020B0604030504040204" pitchFamily="34" charset="0"/>
            </a:endParaRPr>
          </a:p>
          <a:p>
            <a:r>
              <a:rPr lang="en-US" sz="1400" dirty="0">
                <a:latin typeface="Courier New" panose="02070309020205020404" pitchFamily="49" charset="0"/>
              </a:rPr>
              <a:t>                </a:t>
            </a:r>
            <a:r>
              <a:rPr lang="en-US" sz="1400" dirty="0" err="1">
                <a:latin typeface="Courier New" panose="02070309020205020404" pitchFamily="49" charset="0"/>
              </a:rPr>
              <a:t>StopTime</a:t>
            </a:r>
            <a:r>
              <a:rPr lang="en-US" sz="1400" dirty="0">
                <a:latin typeface="Courier New" panose="02070309020205020404" pitchFamily="49" charset="0"/>
              </a:rPr>
              <a:t>=2,</a:t>
            </a:r>
            <a:endParaRPr lang="en-US" sz="1400" dirty="0">
              <a:latin typeface="MS Shell Dlg 2" panose="020B0604030504040204" pitchFamily="34" charset="0"/>
            </a:endParaRPr>
          </a:p>
          <a:p>
            <a:r>
              <a:rPr lang="en-US" sz="1400" dirty="0">
                <a:latin typeface="Courier New" panose="02070309020205020404" pitchFamily="49" charset="0"/>
              </a:rPr>
              <a:t>                __</a:t>
            </a:r>
            <a:r>
              <a:rPr lang="en-US" sz="1400" dirty="0" err="1">
                <a:latin typeface="Courier New" panose="02070309020205020404" pitchFamily="49" charset="0"/>
              </a:rPr>
              <a:t>Dymola_Algorithm</a:t>
            </a:r>
            <a:r>
              <a:rPr lang="en-US" sz="1400" dirty="0">
                <a:latin typeface="Courier New" panose="02070309020205020404" pitchFamily="49" charset="0"/>
              </a:rPr>
              <a:t>="</a:t>
            </a:r>
            <a:r>
              <a:rPr lang="en-US" sz="1400" dirty="0" err="1">
                <a:latin typeface="Courier New" panose="02070309020205020404" pitchFamily="49" charset="0"/>
              </a:rPr>
              <a:t>Dassl</a:t>
            </a:r>
            <a:r>
              <a:rPr lang="en-US" sz="1400" dirty="0">
                <a:latin typeface="Courier New" panose="02070309020205020404" pitchFamily="49" charset="0"/>
              </a:rPr>
              <a:t>"));</a:t>
            </a:r>
            <a:endParaRPr lang="en-US" sz="1400" dirty="0">
              <a:latin typeface="MS Shell Dlg 2" panose="020B0604030504040204" pitchFamily="34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end </a:t>
            </a:r>
            <a:r>
              <a:rPr lang="en-US" sz="1400" dirty="0">
                <a:latin typeface="Courier New" panose="02070309020205020404" pitchFamily="49" charset="0"/>
              </a:rPr>
              <a:t>RLC1;</a:t>
            </a:r>
            <a:endParaRPr lang="en-US" sz="1400" dirty="0">
              <a:latin typeface="MS Shell Dlg 2" panose="020B060403050404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EFE3B7F-413C-4DE5-B2A2-804023810D0F}"/>
              </a:ext>
            </a:extLst>
          </p:cNvPr>
          <p:cNvSpPr/>
          <p:nvPr/>
        </p:nvSpPr>
        <p:spPr bwMode="auto">
          <a:xfrm>
            <a:off x="722268" y="3181613"/>
            <a:ext cx="6156415" cy="875674"/>
          </a:xfrm>
          <a:prstGeom prst="rect">
            <a:avLst/>
          </a:prstGeom>
          <a:noFill/>
          <a:ln w="38100">
            <a:solidFill>
              <a:srgbClr val="A41E34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noFill/>
              <a:effectLst/>
              <a:latin typeface="Times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FC66EE-C71C-446F-A712-F5ACB9E8A9DC}"/>
              </a:ext>
            </a:extLst>
          </p:cNvPr>
          <p:cNvSpPr txBox="1"/>
          <p:nvPr/>
        </p:nvSpPr>
        <p:spPr>
          <a:xfrm>
            <a:off x="7294518" y="1748963"/>
            <a:ext cx="46117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Define model </a:t>
            </a:r>
            <a:r>
              <a:rPr lang="en-US" b="1" dirty="0">
                <a:solidFill>
                  <a:srgbClr val="800000"/>
                </a:solidFill>
              </a:rPr>
              <a:t>variable</a:t>
            </a:r>
            <a:r>
              <a:rPr lang="en-US" b="1" dirty="0"/>
              <a:t>s </a:t>
            </a:r>
            <a:r>
              <a:rPr lang="en-US" dirty="0"/>
              <a:t>representing unknowns.</a:t>
            </a:r>
          </a:p>
          <a:p>
            <a:endParaRPr lang="en-US" b="1" dirty="0">
              <a:solidFill>
                <a:srgbClr val="800000"/>
              </a:solidFill>
            </a:endParaRPr>
          </a:p>
          <a:p>
            <a:r>
              <a:rPr lang="en-US" dirty="0">
                <a:solidFill>
                  <a:srgbClr val="800000"/>
                </a:solidFill>
              </a:rPr>
              <a:t>Variable is changeable during   simulation, and dependent on other variables or parameters. </a:t>
            </a:r>
          </a:p>
        </p:txBody>
      </p:sp>
    </p:spTree>
    <p:extLst>
      <p:ext uri="{BB962C8B-B14F-4D97-AF65-F5344CB8AC3E}">
        <p14:creationId xmlns:p14="http://schemas.microsoft.com/office/powerpoint/2010/main" val="42372894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2C38F-BFCD-4214-BB1F-611DC0328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631" y="58056"/>
            <a:ext cx="7353785" cy="522516"/>
          </a:xfrm>
        </p:spPr>
        <p:txBody>
          <a:bodyPr/>
          <a:lstStyle/>
          <a:p>
            <a:r>
              <a:rPr lang="en-US" dirty="0"/>
              <a:t>A Straight-forward Way – Flat Model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E533302-1F1F-4C07-9476-A53D71A1356B}"/>
              </a:ext>
            </a:extLst>
          </p:cNvPr>
          <p:cNvSpPr/>
          <p:nvPr/>
        </p:nvSpPr>
        <p:spPr>
          <a:xfrm>
            <a:off x="514351" y="987961"/>
            <a:ext cx="657225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model</a:t>
            </a:r>
            <a:r>
              <a:rPr lang="en-US" sz="1400" dirty="0">
                <a:latin typeface="Courier New" panose="02070309020205020404" pitchFamily="49" charset="0"/>
              </a:rPr>
              <a:t> RLC1 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"A low-pass RLC filter example using text editor"</a:t>
            </a:r>
            <a:endParaRPr lang="en-US" sz="1400" dirty="0">
              <a:latin typeface="MS Shell Dlg 2" panose="020B0604030504040204" pitchFamily="34" charset="0"/>
            </a:endParaRPr>
          </a:p>
          <a:p>
            <a:r>
              <a:rPr lang="en-US" sz="1400" dirty="0">
                <a:latin typeface="Courier New" panose="02070309020205020404" pitchFamily="49" charset="0"/>
              </a:rPr>
              <a:t>  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type</a:t>
            </a:r>
            <a:r>
              <a:rPr lang="en-US" sz="1400" dirty="0">
                <a:latin typeface="Courier New" panose="02070309020205020404" pitchFamily="49" charset="0"/>
              </a:rPr>
              <a:t> Voltage=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Real</a:t>
            </a:r>
            <a:r>
              <a:rPr lang="en-US" sz="1400" dirty="0">
                <a:latin typeface="Courier New" panose="02070309020205020404" pitchFamily="49" charset="0"/>
              </a:rPr>
              <a:t>(unit="V");</a:t>
            </a:r>
            <a:endParaRPr lang="en-US" sz="1400" dirty="0">
              <a:latin typeface="MS Shell Dlg 2" panose="020B0604030504040204" pitchFamily="34" charset="0"/>
            </a:endParaRPr>
          </a:p>
          <a:p>
            <a:r>
              <a:rPr lang="en-US" sz="1400" dirty="0">
                <a:latin typeface="Courier New" panose="02070309020205020404" pitchFamily="49" charset="0"/>
              </a:rPr>
              <a:t>  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type</a:t>
            </a:r>
            <a:r>
              <a:rPr lang="en-US" sz="1400" dirty="0">
                <a:latin typeface="Courier New" panose="02070309020205020404" pitchFamily="49" charset="0"/>
              </a:rPr>
              <a:t> Current=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Real</a:t>
            </a:r>
            <a:r>
              <a:rPr lang="en-US" sz="1400" dirty="0">
                <a:latin typeface="Courier New" panose="02070309020205020404" pitchFamily="49" charset="0"/>
              </a:rPr>
              <a:t>(unit="A");</a:t>
            </a:r>
            <a:endParaRPr lang="en-US" sz="1400" dirty="0">
              <a:latin typeface="MS Shell Dlg 2" panose="020B0604030504040204" pitchFamily="34" charset="0"/>
            </a:endParaRPr>
          </a:p>
          <a:p>
            <a:r>
              <a:rPr lang="en-US" sz="1400" dirty="0">
                <a:latin typeface="Courier New" panose="02070309020205020404" pitchFamily="49" charset="0"/>
              </a:rPr>
              <a:t>  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type</a:t>
            </a:r>
            <a:r>
              <a:rPr lang="en-US" sz="1400" dirty="0">
                <a:latin typeface="Courier New" panose="02070309020205020404" pitchFamily="49" charset="0"/>
              </a:rPr>
              <a:t> Resistance=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Real</a:t>
            </a:r>
            <a:r>
              <a:rPr lang="en-US" sz="1400" dirty="0">
                <a:latin typeface="Courier New" panose="02070309020205020404" pitchFamily="49" charset="0"/>
              </a:rPr>
              <a:t>(unit="Ohm");</a:t>
            </a:r>
            <a:endParaRPr lang="en-US" sz="1400" dirty="0">
              <a:latin typeface="MS Shell Dlg 2" panose="020B0604030504040204" pitchFamily="34" charset="0"/>
            </a:endParaRPr>
          </a:p>
          <a:p>
            <a:r>
              <a:rPr lang="en-US" sz="1400" dirty="0">
                <a:latin typeface="Courier New" panose="02070309020205020404" pitchFamily="49" charset="0"/>
              </a:rPr>
              <a:t>  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type</a:t>
            </a:r>
            <a:r>
              <a:rPr lang="en-US" sz="1400" dirty="0">
                <a:latin typeface="Courier New" panose="02070309020205020404" pitchFamily="49" charset="0"/>
              </a:rPr>
              <a:t> Capacitance=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Real</a:t>
            </a:r>
            <a:r>
              <a:rPr lang="en-US" sz="1400" dirty="0">
                <a:latin typeface="Courier New" panose="02070309020205020404" pitchFamily="49" charset="0"/>
              </a:rPr>
              <a:t>(unit="F");</a:t>
            </a:r>
            <a:endParaRPr lang="en-US" sz="1400" dirty="0">
              <a:latin typeface="MS Shell Dlg 2" panose="020B0604030504040204" pitchFamily="34" charset="0"/>
            </a:endParaRPr>
          </a:p>
          <a:p>
            <a:r>
              <a:rPr lang="en-US" sz="1400" dirty="0">
                <a:latin typeface="Courier New" panose="02070309020205020404" pitchFamily="49" charset="0"/>
              </a:rPr>
              <a:t>  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type</a:t>
            </a:r>
            <a:r>
              <a:rPr lang="en-US" sz="1400" dirty="0">
                <a:latin typeface="Courier New" panose="02070309020205020404" pitchFamily="49" charset="0"/>
              </a:rPr>
              <a:t> Inductance=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Real</a:t>
            </a:r>
            <a:r>
              <a:rPr lang="en-US" sz="1400" dirty="0">
                <a:latin typeface="Courier New" panose="02070309020205020404" pitchFamily="49" charset="0"/>
              </a:rPr>
              <a:t>(unit="H");</a:t>
            </a:r>
            <a:endParaRPr lang="en-US" sz="1400" dirty="0">
              <a:latin typeface="MS Shell Dlg 2" panose="020B0604030504040204" pitchFamily="34" charset="0"/>
            </a:endParaRPr>
          </a:p>
          <a:p>
            <a:r>
              <a:rPr lang="en-US" sz="1400" dirty="0">
                <a:latin typeface="Courier New" panose="02070309020205020404" pitchFamily="49" charset="0"/>
              </a:rPr>
              <a:t>  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parameter 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Voltage</a:t>
            </a:r>
            <a:r>
              <a:rPr lang="en-US" sz="1400" dirty="0">
                <a:latin typeface="Courier New" panose="02070309020205020404" pitchFamily="49" charset="0"/>
              </a:rPr>
              <a:t> </a:t>
            </a:r>
            <a:r>
              <a:rPr lang="en-US" sz="1400" dirty="0" err="1">
                <a:latin typeface="Courier New" panose="02070309020205020404" pitchFamily="49" charset="0"/>
              </a:rPr>
              <a:t>Vb</a:t>
            </a:r>
            <a:r>
              <a:rPr lang="en-US" sz="1400" dirty="0">
                <a:latin typeface="Courier New" panose="02070309020205020404" pitchFamily="49" charset="0"/>
              </a:rPr>
              <a:t>=24 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"Battery voltage"</a:t>
            </a:r>
            <a:r>
              <a:rPr lang="en-US" sz="1400" dirty="0">
                <a:latin typeface="Courier New" panose="02070309020205020404" pitchFamily="49" charset="0"/>
              </a:rPr>
              <a:t>;</a:t>
            </a:r>
            <a:endParaRPr lang="en-US" sz="1400" dirty="0">
              <a:latin typeface="MS Shell Dlg 2" panose="020B0604030504040204" pitchFamily="34" charset="0"/>
            </a:endParaRPr>
          </a:p>
          <a:p>
            <a:r>
              <a:rPr lang="en-US" sz="1400" dirty="0">
                <a:latin typeface="Courier New" panose="02070309020205020404" pitchFamily="49" charset="0"/>
              </a:rPr>
              <a:t>  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parameter 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Inductance</a:t>
            </a:r>
            <a:r>
              <a:rPr lang="en-US" sz="1400" dirty="0">
                <a:latin typeface="Courier New" panose="02070309020205020404" pitchFamily="49" charset="0"/>
              </a:rPr>
              <a:t> L = 1;</a:t>
            </a:r>
            <a:endParaRPr lang="en-US" sz="1400" dirty="0">
              <a:latin typeface="MS Shell Dlg 2" panose="020B0604030504040204" pitchFamily="34" charset="0"/>
            </a:endParaRPr>
          </a:p>
          <a:p>
            <a:r>
              <a:rPr lang="en-US" sz="1400" dirty="0">
                <a:latin typeface="Courier New" panose="02070309020205020404" pitchFamily="49" charset="0"/>
              </a:rPr>
              <a:t>  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parameter 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Resistance</a:t>
            </a:r>
            <a:r>
              <a:rPr lang="en-US" sz="1400" dirty="0">
                <a:latin typeface="Courier New" panose="02070309020205020404" pitchFamily="49" charset="0"/>
              </a:rPr>
              <a:t> R = 100;</a:t>
            </a:r>
            <a:endParaRPr lang="en-US" sz="1400" dirty="0">
              <a:latin typeface="MS Shell Dlg 2" panose="020B0604030504040204" pitchFamily="34" charset="0"/>
            </a:endParaRPr>
          </a:p>
          <a:p>
            <a:r>
              <a:rPr lang="en-US" sz="1400" dirty="0">
                <a:latin typeface="Courier New" panose="02070309020205020404" pitchFamily="49" charset="0"/>
              </a:rPr>
              <a:t>  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parameter 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Capacitance</a:t>
            </a:r>
            <a:r>
              <a:rPr lang="en-US" sz="1400" dirty="0">
                <a:latin typeface="Courier New" panose="02070309020205020404" pitchFamily="49" charset="0"/>
              </a:rPr>
              <a:t> C = 1e-3;</a:t>
            </a:r>
            <a:endParaRPr lang="en-US" sz="1400" dirty="0">
              <a:latin typeface="MS Shell Dlg 2" panose="020B0604030504040204" pitchFamily="34" charset="0"/>
            </a:endParaRPr>
          </a:p>
          <a:p>
            <a:r>
              <a:rPr lang="en-US" sz="1400" dirty="0">
                <a:latin typeface="Courier New" panose="02070309020205020404" pitchFamily="49" charset="0"/>
              </a:rPr>
              <a:t>  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Voltage</a:t>
            </a:r>
            <a:r>
              <a:rPr lang="en-US" sz="1400" dirty="0">
                <a:latin typeface="Courier New" panose="02070309020205020404" pitchFamily="49" charset="0"/>
              </a:rPr>
              <a:t> V;</a:t>
            </a:r>
            <a:endParaRPr lang="en-US" sz="1400" dirty="0">
              <a:latin typeface="MS Shell Dlg 2" panose="020B0604030504040204" pitchFamily="34" charset="0"/>
            </a:endParaRPr>
          </a:p>
          <a:p>
            <a:r>
              <a:rPr lang="en-US" sz="1400" dirty="0">
                <a:latin typeface="Courier New" panose="02070309020205020404" pitchFamily="49" charset="0"/>
              </a:rPr>
              <a:t>  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Current</a:t>
            </a:r>
            <a:r>
              <a:rPr lang="en-US" sz="1400" dirty="0">
                <a:latin typeface="Courier New" panose="02070309020205020404" pitchFamily="49" charset="0"/>
              </a:rPr>
              <a:t> </a:t>
            </a:r>
            <a:r>
              <a:rPr lang="en-US" sz="1400" dirty="0" err="1">
                <a:latin typeface="Courier New" panose="02070309020205020404" pitchFamily="49" charset="0"/>
              </a:rPr>
              <a:t>i_L</a:t>
            </a:r>
            <a:r>
              <a:rPr lang="en-US" sz="1400" dirty="0">
                <a:latin typeface="Courier New" panose="02070309020205020404" pitchFamily="49" charset="0"/>
              </a:rPr>
              <a:t>;</a:t>
            </a:r>
            <a:endParaRPr lang="en-US" sz="1400" dirty="0">
              <a:latin typeface="MS Shell Dlg 2" panose="020B0604030504040204" pitchFamily="34" charset="0"/>
            </a:endParaRPr>
          </a:p>
          <a:p>
            <a:r>
              <a:rPr lang="en-US" sz="1400" dirty="0">
                <a:latin typeface="Courier New" panose="02070309020205020404" pitchFamily="49" charset="0"/>
              </a:rPr>
              <a:t>  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Current</a:t>
            </a:r>
            <a:r>
              <a:rPr lang="en-US" sz="1400" dirty="0">
                <a:latin typeface="Courier New" panose="02070309020205020404" pitchFamily="49" charset="0"/>
              </a:rPr>
              <a:t> </a:t>
            </a:r>
            <a:r>
              <a:rPr lang="en-US" sz="1400" dirty="0" err="1">
                <a:latin typeface="Courier New" panose="02070309020205020404" pitchFamily="49" charset="0"/>
              </a:rPr>
              <a:t>i_R</a:t>
            </a:r>
            <a:r>
              <a:rPr lang="en-US" sz="1400" dirty="0">
                <a:latin typeface="Courier New" panose="02070309020205020404" pitchFamily="49" charset="0"/>
              </a:rPr>
              <a:t>;</a:t>
            </a:r>
            <a:endParaRPr lang="en-US" sz="1400" dirty="0">
              <a:latin typeface="MS Shell Dlg 2" panose="020B0604030504040204" pitchFamily="34" charset="0"/>
            </a:endParaRPr>
          </a:p>
          <a:p>
            <a:r>
              <a:rPr lang="en-US" sz="1400" dirty="0">
                <a:latin typeface="Courier New" panose="02070309020205020404" pitchFamily="49" charset="0"/>
              </a:rPr>
              <a:t>  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Current</a:t>
            </a:r>
            <a:r>
              <a:rPr lang="en-US" sz="1400" dirty="0">
                <a:latin typeface="Courier New" panose="02070309020205020404" pitchFamily="49" charset="0"/>
              </a:rPr>
              <a:t> </a:t>
            </a:r>
            <a:r>
              <a:rPr lang="en-US" sz="1400" dirty="0" err="1">
                <a:latin typeface="Courier New" panose="02070309020205020404" pitchFamily="49" charset="0"/>
              </a:rPr>
              <a:t>i_C</a:t>
            </a:r>
            <a:r>
              <a:rPr lang="en-US" sz="1400" dirty="0">
                <a:latin typeface="Courier New" panose="02070309020205020404" pitchFamily="49" charset="0"/>
              </a:rPr>
              <a:t>;</a:t>
            </a:r>
            <a:endParaRPr lang="en-US" sz="1400" dirty="0">
              <a:latin typeface="MS Shell Dlg 2" panose="020B0604030504040204" pitchFamily="34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equation </a:t>
            </a:r>
            <a:endParaRPr lang="en-US" sz="1400" dirty="0">
              <a:latin typeface="MS Shell Dlg 2" panose="020B0604030504040204" pitchFamily="34" charset="0"/>
            </a:endParaRPr>
          </a:p>
          <a:p>
            <a:r>
              <a:rPr lang="en-US" sz="1400" dirty="0">
                <a:latin typeface="Courier New" panose="02070309020205020404" pitchFamily="49" charset="0"/>
              </a:rPr>
              <a:t>  V = </a:t>
            </a:r>
            <a:r>
              <a:rPr lang="en-US" sz="1400" dirty="0" err="1">
                <a:latin typeface="Courier New" panose="02070309020205020404" pitchFamily="49" charset="0"/>
              </a:rPr>
              <a:t>i_R</a:t>
            </a:r>
            <a:r>
              <a:rPr lang="en-US" sz="1400" dirty="0">
                <a:latin typeface="Courier New" panose="02070309020205020404" pitchFamily="49" charset="0"/>
              </a:rPr>
              <a:t>*R;</a:t>
            </a:r>
            <a:endParaRPr lang="en-US" sz="1400" dirty="0">
              <a:latin typeface="MS Shell Dlg 2" panose="020B0604030504040204" pitchFamily="34" charset="0"/>
            </a:endParaRPr>
          </a:p>
          <a:p>
            <a:r>
              <a:rPr lang="en-US" sz="1400" dirty="0">
                <a:latin typeface="Courier New" panose="02070309020205020404" pitchFamily="49" charset="0"/>
              </a:rPr>
              <a:t>  C*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der</a:t>
            </a:r>
            <a:r>
              <a:rPr lang="en-US" sz="1400" dirty="0">
                <a:latin typeface="Courier New" panose="02070309020205020404" pitchFamily="49" charset="0"/>
              </a:rPr>
              <a:t>(V) = </a:t>
            </a:r>
            <a:r>
              <a:rPr lang="en-US" sz="1400" dirty="0" err="1">
                <a:latin typeface="Courier New" panose="02070309020205020404" pitchFamily="49" charset="0"/>
              </a:rPr>
              <a:t>i_C</a:t>
            </a:r>
            <a:r>
              <a:rPr lang="en-US" sz="1400" dirty="0">
                <a:latin typeface="Courier New" panose="02070309020205020404" pitchFamily="49" charset="0"/>
              </a:rPr>
              <a:t>;</a:t>
            </a:r>
            <a:endParaRPr lang="en-US" sz="1400" dirty="0">
              <a:latin typeface="MS Shell Dlg 2" panose="020B0604030504040204" pitchFamily="34" charset="0"/>
            </a:endParaRPr>
          </a:p>
          <a:p>
            <a:r>
              <a:rPr lang="en-US" sz="1400" dirty="0">
                <a:latin typeface="Courier New" panose="02070309020205020404" pitchFamily="49" charset="0"/>
              </a:rPr>
              <a:t>  L*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der</a:t>
            </a:r>
            <a:r>
              <a:rPr lang="en-US" sz="1400" dirty="0"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</a:rPr>
              <a:t>i_L</a:t>
            </a:r>
            <a:r>
              <a:rPr lang="en-US" sz="1400" dirty="0">
                <a:latin typeface="Courier New" panose="02070309020205020404" pitchFamily="49" charset="0"/>
              </a:rPr>
              <a:t>) = (</a:t>
            </a:r>
            <a:r>
              <a:rPr lang="en-US" sz="1400" dirty="0" err="1">
                <a:latin typeface="Courier New" panose="02070309020205020404" pitchFamily="49" charset="0"/>
              </a:rPr>
              <a:t>Vb</a:t>
            </a:r>
            <a:r>
              <a:rPr lang="en-US" sz="1400" dirty="0">
                <a:latin typeface="Courier New" panose="02070309020205020404" pitchFamily="49" charset="0"/>
              </a:rPr>
              <a:t>-V);</a:t>
            </a:r>
            <a:endParaRPr lang="en-US" sz="1400" dirty="0">
              <a:latin typeface="MS Shell Dlg 2" panose="020B0604030504040204" pitchFamily="34" charset="0"/>
            </a:endParaRPr>
          </a:p>
          <a:p>
            <a:r>
              <a:rPr lang="en-US" sz="1400" dirty="0">
                <a:latin typeface="Courier New" panose="02070309020205020404" pitchFamily="49" charset="0"/>
              </a:rPr>
              <a:t>  </a:t>
            </a:r>
            <a:r>
              <a:rPr lang="en-US" sz="1400" dirty="0" err="1">
                <a:latin typeface="Courier New" panose="02070309020205020404" pitchFamily="49" charset="0"/>
              </a:rPr>
              <a:t>i_L</a:t>
            </a:r>
            <a:r>
              <a:rPr lang="en-US" sz="1400" dirty="0">
                <a:latin typeface="Courier New" panose="02070309020205020404" pitchFamily="49" charset="0"/>
              </a:rPr>
              <a:t>=</a:t>
            </a:r>
            <a:r>
              <a:rPr lang="en-US" sz="1400" dirty="0" err="1">
                <a:latin typeface="Courier New" panose="02070309020205020404" pitchFamily="49" charset="0"/>
              </a:rPr>
              <a:t>i_R+i_C</a:t>
            </a:r>
            <a:r>
              <a:rPr lang="en-US" sz="1400" dirty="0">
                <a:latin typeface="Courier New" panose="02070309020205020404" pitchFamily="49" charset="0"/>
              </a:rPr>
              <a:t>;</a:t>
            </a:r>
            <a:endParaRPr lang="en-US" sz="1400" dirty="0">
              <a:latin typeface="MS Shell Dlg 2" panose="020B0604030504040204" pitchFamily="34" charset="0"/>
            </a:endParaRPr>
          </a:p>
          <a:p>
            <a:endParaRPr lang="en-US" sz="1400" dirty="0">
              <a:latin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</a:rPr>
              <a:t>  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annotation </a:t>
            </a:r>
            <a:r>
              <a:rPr lang="en-US" sz="1400" dirty="0">
                <a:latin typeface="Courier New" panose="02070309020205020404" pitchFamily="49" charset="0"/>
              </a:rPr>
              <a:t>(experiment(</a:t>
            </a:r>
            <a:r>
              <a:rPr lang="en-US" sz="1400" dirty="0" err="1">
                <a:latin typeface="Courier New" panose="02070309020205020404" pitchFamily="49" charset="0"/>
              </a:rPr>
              <a:t>StartTime</a:t>
            </a:r>
            <a:r>
              <a:rPr lang="en-US" sz="1400" dirty="0">
                <a:latin typeface="Courier New" panose="02070309020205020404" pitchFamily="49" charset="0"/>
              </a:rPr>
              <a:t>=0,</a:t>
            </a:r>
            <a:endParaRPr lang="en-US" sz="1400" dirty="0">
              <a:latin typeface="MS Shell Dlg 2" panose="020B0604030504040204" pitchFamily="34" charset="0"/>
            </a:endParaRPr>
          </a:p>
          <a:p>
            <a:r>
              <a:rPr lang="en-US" sz="1400" dirty="0">
                <a:latin typeface="Courier New" panose="02070309020205020404" pitchFamily="49" charset="0"/>
              </a:rPr>
              <a:t>                </a:t>
            </a:r>
            <a:r>
              <a:rPr lang="en-US" sz="1400" dirty="0" err="1">
                <a:latin typeface="Courier New" panose="02070309020205020404" pitchFamily="49" charset="0"/>
              </a:rPr>
              <a:t>StopTime</a:t>
            </a:r>
            <a:r>
              <a:rPr lang="en-US" sz="1400" dirty="0">
                <a:latin typeface="Courier New" panose="02070309020205020404" pitchFamily="49" charset="0"/>
              </a:rPr>
              <a:t>=2,</a:t>
            </a:r>
            <a:endParaRPr lang="en-US" sz="1400" dirty="0">
              <a:latin typeface="MS Shell Dlg 2" panose="020B0604030504040204" pitchFamily="34" charset="0"/>
            </a:endParaRPr>
          </a:p>
          <a:p>
            <a:r>
              <a:rPr lang="en-US" sz="1400" dirty="0">
                <a:latin typeface="Courier New" panose="02070309020205020404" pitchFamily="49" charset="0"/>
              </a:rPr>
              <a:t>                __</a:t>
            </a:r>
            <a:r>
              <a:rPr lang="en-US" sz="1400" dirty="0" err="1">
                <a:latin typeface="Courier New" panose="02070309020205020404" pitchFamily="49" charset="0"/>
              </a:rPr>
              <a:t>Dymola_Algorithm</a:t>
            </a:r>
            <a:r>
              <a:rPr lang="en-US" sz="1400" dirty="0">
                <a:latin typeface="Courier New" panose="02070309020205020404" pitchFamily="49" charset="0"/>
              </a:rPr>
              <a:t>="</a:t>
            </a:r>
            <a:r>
              <a:rPr lang="en-US" sz="1400" dirty="0" err="1">
                <a:latin typeface="Courier New" panose="02070309020205020404" pitchFamily="49" charset="0"/>
              </a:rPr>
              <a:t>Dassl</a:t>
            </a:r>
            <a:r>
              <a:rPr lang="en-US" sz="1400" dirty="0">
                <a:latin typeface="Courier New" panose="02070309020205020404" pitchFamily="49" charset="0"/>
              </a:rPr>
              <a:t>"));</a:t>
            </a:r>
            <a:endParaRPr lang="en-US" sz="1400" dirty="0">
              <a:latin typeface="MS Shell Dlg 2" panose="020B0604030504040204" pitchFamily="34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end </a:t>
            </a:r>
            <a:r>
              <a:rPr lang="en-US" sz="1400" dirty="0">
                <a:latin typeface="Courier New" panose="02070309020205020404" pitchFamily="49" charset="0"/>
              </a:rPr>
              <a:t>RLC1;</a:t>
            </a:r>
            <a:endParaRPr lang="en-US" sz="1400" dirty="0">
              <a:latin typeface="MS Shell Dlg 2" panose="020B060403050404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479025-741F-4297-BA69-3BD3ECC44607}"/>
              </a:ext>
            </a:extLst>
          </p:cNvPr>
          <p:cNvSpPr txBox="1"/>
          <p:nvPr/>
        </p:nvSpPr>
        <p:spPr>
          <a:xfrm>
            <a:off x="7094267" y="4174202"/>
            <a:ext cx="46117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Define model </a:t>
            </a:r>
            <a:r>
              <a:rPr lang="en-US" b="1" dirty="0">
                <a:solidFill>
                  <a:srgbClr val="800000"/>
                </a:solidFill>
              </a:rPr>
              <a:t>equation</a:t>
            </a:r>
            <a:r>
              <a:rPr lang="en-US" b="1" dirty="0"/>
              <a:t>s </a:t>
            </a:r>
            <a:r>
              <a:rPr lang="en-US" dirty="0"/>
              <a:t>based on physical laws.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453CD56-306B-4C80-BC08-A0D072EDE1F7}"/>
              </a:ext>
            </a:extLst>
          </p:cNvPr>
          <p:cNvGrpSpPr/>
          <p:nvPr/>
        </p:nvGrpSpPr>
        <p:grpSpPr>
          <a:xfrm>
            <a:off x="514351" y="3604062"/>
            <a:ext cx="6156415" cy="1612372"/>
            <a:chOff x="514351" y="3604062"/>
            <a:chExt cx="6156415" cy="161237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EFE3B7F-413C-4DE5-B2A2-804023810D0F}"/>
                </a:ext>
              </a:extLst>
            </p:cNvPr>
            <p:cNvSpPr/>
            <p:nvPr/>
          </p:nvSpPr>
          <p:spPr bwMode="auto">
            <a:xfrm>
              <a:off x="514351" y="4008928"/>
              <a:ext cx="6156415" cy="1207506"/>
            </a:xfrm>
            <a:prstGeom prst="rect">
              <a:avLst/>
            </a:prstGeom>
            <a:noFill/>
            <a:ln w="38100">
              <a:solidFill>
                <a:srgbClr val="A41E34"/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noFill/>
                <a:effectLst/>
                <a:latin typeface="Times" charset="0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4017A35C-6BE5-49BF-9B5C-B67A2C6F6FFE}"/>
                </a:ext>
              </a:extLst>
            </p:cNvPr>
            <p:cNvSpPr txBox="1"/>
            <p:nvPr/>
          </p:nvSpPr>
          <p:spPr>
            <a:xfrm>
              <a:off x="3100992" y="3604062"/>
              <a:ext cx="859531" cy="338554"/>
            </a:xfrm>
            <a:prstGeom prst="rect">
              <a:avLst/>
            </a:prstGeom>
            <a:noFill/>
            <a:ln>
              <a:solidFill>
                <a:srgbClr val="8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Resistor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2F4E237-408A-4D08-8A94-07546EF1C6E8}"/>
                </a:ext>
              </a:extLst>
            </p:cNvPr>
            <p:cNvSpPr txBox="1"/>
            <p:nvPr/>
          </p:nvSpPr>
          <p:spPr>
            <a:xfrm>
              <a:off x="3468240" y="4066827"/>
              <a:ext cx="984565" cy="338554"/>
            </a:xfrm>
            <a:prstGeom prst="rect">
              <a:avLst/>
            </a:prstGeom>
            <a:noFill/>
            <a:ln>
              <a:solidFill>
                <a:srgbClr val="8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Capacitor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B4836ED-2701-48AB-8455-1A89D91120E6}"/>
                </a:ext>
              </a:extLst>
            </p:cNvPr>
            <p:cNvSpPr txBox="1"/>
            <p:nvPr/>
          </p:nvSpPr>
          <p:spPr>
            <a:xfrm>
              <a:off x="4190261" y="4452166"/>
              <a:ext cx="881973" cy="338554"/>
            </a:xfrm>
            <a:prstGeom prst="rect">
              <a:avLst/>
            </a:prstGeom>
            <a:noFill/>
            <a:ln>
              <a:solidFill>
                <a:srgbClr val="8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Inductor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7608FBB-E121-4214-BCC1-0A7FB0128CCF}"/>
                </a:ext>
              </a:extLst>
            </p:cNvPr>
            <p:cNvSpPr txBox="1"/>
            <p:nvPr/>
          </p:nvSpPr>
          <p:spPr>
            <a:xfrm>
              <a:off x="4110760" y="4837506"/>
              <a:ext cx="1228221" cy="338554"/>
            </a:xfrm>
            <a:prstGeom prst="rect">
              <a:avLst/>
            </a:prstGeom>
            <a:noFill/>
            <a:ln>
              <a:solidFill>
                <a:srgbClr val="8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Current Law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B264861D-7C37-4C51-A4A5-62F435FDA294}"/>
                </a:ext>
              </a:extLst>
            </p:cNvPr>
            <p:cNvCxnSpPr/>
            <p:nvPr/>
          </p:nvCxnSpPr>
          <p:spPr bwMode="auto">
            <a:xfrm flipV="1">
              <a:off x="2066192" y="3803000"/>
              <a:ext cx="1034800" cy="55511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8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FF77106A-4B37-466D-B65B-97A96A895CBE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2444834" y="4182312"/>
              <a:ext cx="1023406" cy="41549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8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10E335D1-2FFA-40D1-AE19-DC46CBD0BF0A}"/>
                </a:ext>
              </a:extLst>
            </p:cNvPr>
            <p:cNvCxnSpPr>
              <a:cxnSpLocks/>
              <a:endCxn id="8" idx="1"/>
            </p:cNvCxnSpPr>
            <p:nvPr/>
          </p:nvCxnSpPr>
          <p:spPr bwMode="auto">
            <a:xfrm flipV="1">
              <a:off x="2956537" y="4621443"/>
              <a:ext cx="1233724" cy="17020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8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F90372D0-BB06-4D31-B8FF-80831004582B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2147965" y="5005199"/>
              <a:ext cx="1962795" cy="3786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8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9498803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2C38F-BFCD-4214-BB1F-611DC0328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631" y="58056"/>
            <a:ext cx="7379911" cy="522516"/>
          </a:xfrm>
        </p:spPr>
        <p:txBody>
          <a:bodyPr/>
          <a:lstStyle/>
          <a:p>
            <a:r>
              <a:rPr lang="en-US" dirty="0"/>
              <a:t>A Straight-forward Way – Flat Model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E533302-1F1F-4C07-9476-A53D71A1356B}"/>
              </a:ext>
            </a:extLst>
          </p:cNvPr>
          <p:cNvSpPr/>
          <p:nvPr/>
        </p:nvSpPr>
        <p:spPr>
          <a:xfrm>
            <a:off x="514351" y="987961"/>
            <a:ext cx="657225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model</a:t>
            </a:r>
            <a:r>
              <a:rPr lang="en-US" sz="1400" dirty="0">
                <a:latin typeface="Courier New" panose="02070309020205020404" pitchFamily="49" charset="0"/>
              </a:rPr>
              <a:t> RLC1 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"A low-pass RLC filter example using text editor"</a:t>
            </a:r>
            <a:endParaRPr lang="en-US" sz="1400" dirty="0">
              <a:latin typeface="MS Shell Dlg 2" panose="020B0604030504040204" pitchFamily="34" charset="0"/>
            </a:endParaRPr>
          </a:p>
          <a:p>
            <a:r>
              <a:rPr lang="en-US" sz="1400" dirty="0">
                <a:latin typeface="Courier New" panose="02070309020205020404" pitchFamily="49" charset="0"/>
              </a:rPr>
              <a:t>  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type</a:t>
            </a:r>
            <a:r>
              <a:rPr lang="en-US" sz="1400" dirty="0">
                <a:latin typeface="Courier New" panose="02070309020205020404" pitchFamily="49" charset="0"/>
              </a:rPr>
              <a:t> Voltage=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Real</a:t>
            </a:r>
            <a:r>
              <a:rPr lang="en-US" sz="1400" dirty="0">
                <a:latin typeface="Courier New" panose="02070309020205020404" pitchFamily="49" charset="0"/>
              </a:rPr>
              <a:t>(unit="V");</a:t>
            </a:r>
            <a:endParaRPr lang="en-US" sz="1400" dirty="0">
              <a:latin typeface="MS Shell Dlg 2" panose="020B0604030504040204" pitchFamily="34" charset="0"/>
            </a:endParaRPr>
          </a:p>
          <a:p>
            <a:r>
              <a:rPr lang="en-US" sz="1400" dirty="0">
                <a:latin typeface="Courier New" panose="02070309020205020404" pitchFamily="49" charset="0"/>
              </a:rPr>
              <a:t>  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type</a:t>
            </a:r>
            <a:r>
              <a:rPr lang="en-US" sz="1400" dirty="0">
                <a:latin typeface="Courier New" panose="02070309020205020404" pitchFamily="49" charset="0"/>
              </a:rPr>
              <a:t> Current=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Real</a:t>
            </a:r>
            <a:r>
              <a:rPr lang="en-US" sz="1400" dirty="0">
                <a:latin typeface="Courier New" panose="02070309020205020404" pitchFamily="49" charset="0"/>
              </a:rPr>
              <a:t>(unit="A");</a:t>
            </a:r>
            <a:endParaRPr lang="en-US" sz="1400" dirty="0">
              <a:latin typeface="MS Shell Dlg 2" panose="020B0604030504040204" pitchFamily="34" charset="0"/>
            </a:endParaRPr>
          </a:p>
          <a:p>
            <a:r>
              <a:rPr lang="en-US" sz="1400" dirty="0">
                <a:latin typeface="Courier New" panose="02070309020205020404" pitchFamily="49" charset="0"/>
              </a:rPr>
              <a:t>  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type</a:t>
            </a:r>
            <a:r>
              <a:rPr lang="en-US" sz="1400" dirty="0">
                <a:latin typeface="Courier New" panose="02070309020205020404" pitchFamily="49" charset="0"/>
              </a:rPr>
              <a:t> Resistance=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Real</a:t>
            </a:r>
            <a:r>
              <a:rPr lang="en-US" sz="1400" dirty="0">
                <a:latin typeface="Courier New" panose="02070309020205020404" pitchFamily="49" charset="0"/>
              </a:rPr>
              <a:t>(unit="Ohm");</a:t>
            </a:r>
            <a:endParaRPr lang="en-US" sz="1400" dirty="0">
              <a:latin typeface="MS Shell Dlg 2" panose="020B0604030504040204" pitchFamily="34" charset="0"/>
            </a:endParaRPr>
          </a:p>
          <a:p>
            <a:r>
              <a:rPr lang="en-US" sz="1400" dirty="0">
                <a:latin typeface="Courier New" panose="02070309020205020404" pitchFamily="49" charset="0"/>
              </a:rPr>
              <a:t>  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type</a:t>
            </a:r>
            <a:r>
              <a:rPr lang="en-US" sz="1400" dirty="0">
                <a:latin typeface="Courier New" panose="02070309020205020404" pitchFamily="49" charset="0"/>
              </a:rPr>
              <a:t> Capacitance=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Real</a:t>
            </a:r>
            <a:r>
              <a:rPr lang="en-US" sz="1400" dirty="0">
                <a:latin typeface="Courier New" panose="02070309020205020404" pitchFamily="49" charset="0"/>
              </a:rPr>
              <a:t>(unit="F");</a:t>
            </a:r>
            <a:endParaRPr lang="en-US" sz="1400" dirty="0">
              <a:latin typeface="MS Shell Dlg 2" panose="020B0604030504040204" pitchFamily="34" charset="0"/>
            </a:endParaRPr>
          </a:p>
          <a:p>
            <a:r>
              <a:rPr lang="en-US" sz="1400" dirty="0">
                <a:latin typeface="Courier New" panose="02070309020205020404" pitchFamily="49" charset="0"/>
              </a:rPr>
              <a:t>  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type</a:t>
            </a:r>
            <a:r>
              <a:rPr lang="en-US" sz="1400" dirty="0">
                <a:latin typeface="Courier New" panose="02070309020205020404" pitchFamily="49" charset="0"/>
              </a:rPr>
              <a:t> Inductance=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Real</a:t>
            </a:r>
            <a:r>
              <a:rPr lang="en-US" sz="1400" dirty="0">
                <a:latin typeface="Courier New" panose="02070309020205020404" pitchFamily="49" charset="0"/>
              </a:rPr>
              <a:t>(unit="H");</a:t>
            </a:r>
            <a:endParaRPr lang="en-US" sz="1400" dirty="0">
              <a:latin typeface="MS Shell Dlg 2" panose="020B0604030504040204" pitchFamily="34" charset="0"/>
            </a:endParaRPr>
          </a:p>
          <a:p>
            <a:r>
              <a:rPr lang="en-US" sz="1400" dirty="0">
                <a:latin typeface="Courier New" panose="02070309020205020404" pitchFamily="49" charset="0"/>
              </a:rPr>
              <a:t>  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parameter 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Voltage</a:t>
            </a:r>
            <a:r>
              <a:rPr lang="en-US" sz="1400" dirty="0">
                <a:latin typeface="Courier New" panose="02070309020205020404" pitchFamily="49" charset="0"/>
              </a:rPr>
              <a:t> </a:t>
            </a:r>
            <a:r>
              <a:rPr lang="en-US" sz="1400" dirty="0" err="1">
                <a:latin typeface="Courier New" panose="02070309020205020404" pitchFamily="49" charset="0"/>
              </a:rPr>
              <a:t>Vb</a:t>
            </a:r>
            <a:r>
              <a:rPr lang="en-US" sz="1400" dirty="0">
                <a:latin typeface="Courier New" panose="02070309020205020404" pitchFamily="49" charset="0"/>
              </a:rPr>
              <a:t>=24 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"Battery voltage"</a:t>
            </a:r>
            <a:r>
              <a:rPr lang="en-US" sz="1400" dirty="0">
                <a:latin typeface="Courier New" panose="02070309020205020404" pitchFamily="49" charset="0"/>
              </a:rPr>
              <a:t>;</a:t>
            </a:r>
            <a:endParaRPr lang="en-US" sz="1400" dirty="0">
              <a:latin typeface="MS Shell Dlg 2" panose="020B0604030504040204" pitchFamily="34" charset="0"/>
            </a:endParaRPr>
          </a:p>
          <a:p>
            <a:r>
              <a:rPr lang="en-US" sz="1400" dirty="0">
                <a:latin typeface="Courier New" panose="02070309020205020404" pitchFamily="49" charset="0"/>
              </a:rPr>
              <a:t>  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parameter 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Inductance</a:t>
            </a:r>
            <a:r>
              <a:rPr lang="en-US" sz="1400" dirty="0">
                <a:latin typeface="Courier New" panose="02070309020205020404" pitchFamily="49" charset="0"/>
              </a:rPr>
              <a:t> L = 1;</a:t>
            </a:r>
            <a:endParaRPr lang="en-US" sz="1400" dirty="0">
              <a:latin typeface="MS Shell Dlg 2" panose="020B0604030504040204" pitchFamily="34" charset="0"/>
            </a:endParaRPr>
          </a:p>
          <a:p>
            <a:r>
              <a:rPr lang="en-US" sz="1400" dirty="0">
                <a:latin typeface="Courier New" panose="02070309020205020404" pitchFamily="49" charset="0"/>
              </a:rPr>
              <a:t>  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parameter 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Resistance</a:t>
            </a:r>
            <a:r>
              <a:rPr lang="en-US" sz="1400" dirty="0">
                <a:latin typeface="Courier New" panose="02070309020205020404" pitchFamily="49" charset="0"/>
              </a:rPr>
              <a:t> R = 100;</a:t>
            </a:r>
            <a:endParaRPr lang="en-US" sz="1400" dirty="0">
              <a:latin typeface="MS Shell Dlg 2" panose="020B0604030504040204" pitchFamily="34" charset="0"/>
            </a:endParaRPr>
          </a:p>
          <a:p>
            <a:r>
              <a:rPr lang="en-US" sz="1400" dirty="0">
                <a:latin typeface="Courier New" panose="02070309020205020404" pitchFamily="49" charset="0"/>
              </a:rPr>
              <a:t>  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parameter 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Capacitance</a:t>
            </a:r>
            <a:r>
              <a:rPr lang="en-US" sz="1400" dirty="0">
                <a:latin typeface="Courier New" panose="02070309020205020404" pitchFamily="49" charset="0"/>
              </a:rPr>
              <a:t> C = 1e-3;</a:t>
            </a:r>
            <a:endParaRPr lang="en-US" sz="1400" dirty="0">
              <a:latin typeface="MS Shell Dlg 2" panose="020B0604030504040204" pitchFamily="34" charset="0"/>
            </a:endParaRPr>
          </a:p>
          <a:p>
            <a:r>
              <a:rPr lang="en-US" sz="1400" dirty="0">
                <a:latin typeface="Courier New" panose="02070309020205020404" pitchFamily="49" charset="0"/>
              </a:rPr>
              <a:t>  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Voltage</a:t>
            </a:r>
            <a:r>
              <a:rPr lang="en-US" sz="1400" dirty="0">
                <a:latin typeface="Courier New" panose="02070309020205020404" pitchFamily="49" charset="0"/>
              </a:rPr>
              <a:t> V;</a:t>
            </a:r>
            <a:endParaRPr lang="en-US" sz="1400" dirty="0">
              <a:latin typeface="MS Shell Dlg 2" panose="020B0604030504040204" pitchFamily="34" charset="0"/>
            </a:endParaRPr>
          </a:p>
          <a:p>
            <a:r>
              <a:rPr lang="en-US" sz="1400" dirty="0">
                <a:latin typeface="Courier New" panose="02070309020205020404" pitchFamily="49" charset="0"/>
              </a:rPr>
              <a:t>  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Current</a:t>
            </a:r>
            <a:r>
              <a:rPr lang="en-US" sz="1400" dirty="0">
                <a:latin typeface="Courier New" panose="02070309020205020404" pitchFamily="49" charset="0"/>
              </a:rPr>
              <a:t> </a:t>
            </a:r>
            <a:r>
              <a:rPr lang="en-US" sz="1400" dirty="0" err="1">
                <a:latin typeface="Courier New" panose="02070309020205020404" pitchFamily="49" charset="0"/>
              </a:rPr>
              <a:t>i_L</a:t>
            </a:r>
            <a:r>
              <a:rPr lang="en-US" sz="1400" dirty="0">
                <a:latin typeface="Courier New" panose="02070309020205020404" pitchFamily="49" charset="0"/>
              </a:rPr>
              <a:t>;</a:t>
            </a:r>
            <a:endParaRPr lang="en-US" sz="1400" dirty="0">
              <a:latin typeface="MS Shell Dlg 2" panose="020B0604030504040204" pitchFamily="34" charset="0"/>
            </a:endParaRPr>
          </a:p>
          <a:p>
            <a:r>
              <a:rPr lang="en-US" sz="1400" dirty="0">
                <a:latin typeface="Courier New" panose="02070309020205020404" pitchFamily="49" charset="0"/>
              </a:rPr>
              <a:t>  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Current</a:t>
            </a:r>
            <a:r>
              <a:rPr lang="en-US" sz="1400" dirty="0">
                <a:latin typeface="Courier New" panose="02070309020205020404" pitchFamily="49" charset="0"/>
              </a:rPr>
              <a:t> </a:t>
            </a:r>
            <a:r>
              <a:rPr lang="en-US" sz="1400" dirty="0" err="1">
                <a:latin typeface="Courier New" panose="02070309020205020404" pitchFamily="49" charset="0"/>
              </a:rPr>
              <a:t>i_R</a:t>
            </a:r>
            <a:r>
              <a:rPr lang="en-US" sz="1400" dirty="0">
                <a:latin typeface="Courier New" panose="02070309020205020404" pitchFamily="49" charset="0"/>
              </a:rPr>
              <a:t>;</a:t>
            </a:r>
            <a:endParaRPr lang="en-US" sz="1400" dirty="0">
              <a:latin typeface="MS Shell Dlg 2" panose="020B0604030504040204" pitchFamily="34" charset="0"/>
            </a:endParaRPr>
          </a:p>
          <a:p>
            <a:r>
              <a:rPr lang="en-US" sz="1400" dirty="0">
                <a:latin typeface="Courier New" panose="02070309020205020404" pitchFamily="49" charset="0"/>
              </a:rPr>
              <a:t>  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Current</a:t>
            </a:r>
            <a:r>
              <a:rPr lang="en-US" sz="1400" dirty="0">
                <a:latin typeface="Courier New" panose="02070309020205020404" pitchFamily="49" charset="0"/>
              </a:rPr>
              <a:t> </a:t>
            </a:r>
            <a:r>
              <a:rPr lang="en-US" sz="1400" dirty="0" err="1">
                <a:latin typeface="Courier New" panose="02070309020205020404" pitchFamily="49" charset="0"/>
              </a:rPr>
              <a:t>i_C</a:t>
            </a:r>
            <a:r>
              <a:rPr lang="en-US" sz="1400" dirty="0">
                <a:latin typeface="Courier New" panose="02070309020205020404" pitchFamily="49" charset="0"/>
              </a:rPr>
              <a:t>;</a:t>
            </a:r>
            <a:endParaRPr lang="en-US" sz="1400" dirty="0">
              <a:latin typeface="MS Shell Dlg 2" panose="020B0604030504040204" pitchFamily="34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equation </a:t>
            </a:r>
            <a:endParaRPr lang="en-US" sz="1400" dirty="0">
              <a:latin typeface="MS Shell Dlg 2" panose="020B0604030504040204" pitchFamily="34" charset="0"/>
            </a:endParaRPr>
          </a:p>
          <a:p>
            <a:r>
              <a:rPr lang="en-US" sz="1400" dirty="0">
                <a:latin typeface="Courier New" panose="02070309020205020404" pitchFamily="49" charset="0"/>
              </a:rPr>
              <a:t>  V = </a:t>
            </a:r>
            <a:r>
              <a:rPr lang="en-US" sz="1400" dirty="0" err="1">
                <a:latin typeface="Courier New" panose="02070309020205020404" pitchFamily="49" charset="0"/>
              </a:rPr>
              <a:t>i_R</a:t>
            </a:r>
            <a:r>
              <a:rPr lang="en-US" sz="1400" dirty="0">
                <a:latin typeface="Courier New" panose="02070309020205020404" pitchFamily="49" charset="0"/>
              </a:rPr>
              <a:t>*R;</a:t>
            </a:r>
            <a:endParaRPr lang="en-US" sz="1400" dirty="0">
              <a:latin typeface="MS Shell Dlg 2" panose="020B0604030504040204" pitchFamily="34" charset="0"/>
            </a:endParaRPr>
          </a:p>
          <a:p>
            <a:r>
              <a:rPr lang="en-US" sz="1400" dirty="0">
                <a:latin typeface="Courier New" panose="02070309020205020404" pitchFamily="49" charset="0"/>
              </a:rPr>
              <a:t>  C*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der</a:t>
            </a:r>
            <a:r>
              <a:rPr lang="en-US" sz="1400" dirty="0">
                <a:latin typeface="Courier New" panose="02070309020205020404" pitchFamily="49" charset="0"/>
              </a:rPr>
              <a:t>(V) = </a:t>
            </a:r>
            <a:r>
              <a:rPr lang="en-US" sz="1400" dirty="0" err="1">
                <a:latin typeface="Courier New" panose="02070309020205020404" pitchFamily="49" charset="0"/>
              </a:rPr>
              <a:t>i_C</a:t>
            </a:r>
            <a:r>
              <a:rPr lang="en-US" sz="1400" dirty="0">
                <a:latin typeface="Courier New" panose="02070309020205020404" pitchFamily="49" charset="0"/>
              </a:rPr>
              <a:t>;</a:t>
            </a:r>
            <a:endParaRPr lang="en-US" sz="1400" dirty="0">
              <a:latin typeface="MS Shell Dlg 2" panose="020B0604030504040204" pitchFamily="34" charset="0"/>
            </a:endParaRPr>
          </a:p>
          <a:p>
            <a:r>
              <a:rPr lang="en-US" sz="1400" dirty="0">
                <a:latin typeface="Courier New" panose="02070309020205020404" pitchFamily="49" charset="0"/>
              </a:rPr>
              <a:t>  L*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der</a:t>
            </a:r>
            <a:r>
              <a:rPr lang="en-US" sz="1400" dirty="0"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</a:rPr>
              <a:t>i_L</a:t>
            </a:r>
            <a:r>
              <a:rPr lang="en-US" sz="1400" dirty="0">
                <a:latin typeface="Courier New" panose="02070309020205020404" pitchFamily="49" charset="0"/>
              </a:rPr>
              <a:t>) = (</a:t>
            </a:r>
            <a:r>
              <a:rPr lang="en-US" sz="1400" dirty="0" err="1">
                <a:latin typeface="Courier New" panose="02070309020205020404" pitchFamily="49" charset="0"/>
              </a:rPr>
              <a:t>Vb</a:t>
            </a:r>
            <a:r>
              <a:rPr lang="en-US" sz="1400" dirty="0">
                <a:latin typeface="Courier New" panose="02070309020205020404" pitchFamily="49" charset="0"/>
              </a:rPr>
              <a:t>-V);</a:t>
            </a:r>
            <a:endParaRPr lang="en-US" sz="1400" dirty="0">
              <a:latin typeface="MS Shell Dlg 2" panose="020B0604030504040204" pitchFamily="34" charset="0"/>
            </a:endParaRPr>
          </a:p>
          <a:p>
            <a:r>
              <a:rPr lang="en-US" sz="1400" dirty="0">
                <a:latin typeface="Courier New" panose="02070309020205020404" pitchFamily="49" charset="0"/>
              </a:rPr>
              <a:t>  </a:t>
            </a:r>
            <a:r>
              <a:rPr lang="en-US" sz="1400" dirty="0" err="1">
                <a:latin typeface="Courier New" panose="02070309020205020404" pitchFamily="49" charset="0"/>
              </a:rPr>
              <a:t>i_L</a:t>
            </a:r>
            <a:r>
              <a:rPr lang="en-US" sz="1400" dirty="0">
                <a:latin typeface="Courier New" panose="02070309020205020404" pitchFamily="49" charset="0"/>
              </a:rPr>
              <a:t>=</a:t>
            </a:r>
            <a:r>
              <a:rPr lang="en-US" sz="1400" dirty="0" err="1">
                <a:latin typeface="Courier New" panose="02070309020205020404" pitchFamily="49" charset="0"/>
              </a:rPr>
              <a:t>i_R+i_C</a:t>
            </a:r>
            <a:r>
              <a:rPr lang="en-US" sz="1400" dirty="0">
                <a:latin typeface="Courier New" panose="02070309020205020404" pitchFamily="49" charset="0"/>
              </a:rPr>
              <a:t>;</a:t>
            </a:r>
            <a:endParaRPr lang="en-US" sz="1400" dirty="0">
              <a:latin typeface="MS Shell Dlg 2" panose="020B0604030504040204" pitchFamily="34" charset="0"/>
            </a:endParaRPr>
          </a:p>
          <a:p>
            <a:endParaRPr lang="en-US" sz="1400" dirty="0">
              <a:latin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</a:rPr>
              <a:t>  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annotation </a:t>
            </a:r>
            <a:r>
              <a:rPr lang="en-US" sz="1400" dirty="0">
                <a:latin typeface="Courier New" panose="02070309020205020404" pitchFamily="49" charset="0"/>
              </a:rPr>
              <a:t>(experiment(</a:t>
            </a:r>
            <a:r>
              <a:rPr lang="en-US" sz="1400" dirty="0" err="1">
                <a:latin typeface="Courier New" panose="02070309020205020404" pitchFamily="49" charset="0"/>
              </a:rPr>
              <a:t>StartTime</a:t>
            </a:r>
            <a:r>
              <a:rPr lang="en-US" sz="1400" dirty="0">
                <a:latin typeface="Courier New" panose="02070309020205020404" pitchFamily="49" charset="0"/>
              </a:rPr>
              <a:t>=0,</a:t>
            </a:r>
            <a:endParaRPr lang="en-US" sz="1400" dirty="0">
              <a:latin typeface="MS Shell Dlg 2" panose="020B0604030504040204" pitchFamily="34" charset="0"/>
            </a:endParaRPr>
          </a:p>
          <a:p>
            <a:r>
              <a:rPr lang="en-US" sz="1400" dirty="0">
                <a:latin typeface="Courier New" panose="02070309020205020404" pitchFamily="49" charset="0"/>
              </a:rPr>
              <a:t>                </a:t>
            </a:r>
            <a:r>
              <a:rPr lang="en-US" sz="1400" dirty="0" err="1">
                <a:latin typeface="Courier New" panose="02070309020205020404" pitchFamily="49" charset="0"/>
              </a:rPr>
              <a:t>StopTime</a:t>
            </a:r>
            <a:r>
              <a:rPr lang="en-US" sz="1400" dirty="0">
                <a:latin typeface="Courier New" panose="02070309020205020404" pitchFamily="49" charset="0"/>
              </a:rPr>
              <a:t>=2,</a:t>
            </a:r>
            <a:endParaRPr lang="en-US" sz="1400" dirty="0">
              <a:latin typeface="MS Shell Dlg 2" panose="020B0604030504040204" pitchFamily="34" charset="0"/>
            </a:endParaRPr>
          </a:p>
          <a:p>
            <a:r>
              <a:rPr lang="en-US" sz="1400" dirty="0">
                <a:latin typeface="Courier New" panose="02070309020205020404" pitchFamily="49" charset="0"/>
              </a:rPr>
              <a:t>                __</a:t>
            </a:r>
            <a:r>
              <a:rPr lang="en-US" sz="1400" dirty="0" err="1">
                <a:latin typeface="Courier New" panose="02070309020205020404" pitchFamily="49" charset="0"/>
              </a:rPr>
              <a:t>Dymola_Algorithm</a:t>
            </a:r>
            <a:r>
              <a:rPr lang="en-US" sz="1400" dirty="0">
                <a:latin typeface="Courier New" panose="02070309020205020404" pitchFamily="49" charset="0"/>
              </a:rPr>
              <a:t>="</a:t>
            </a:r>
            <a:r>
              <a:rPr lang="en-US" sz="1400" dirty="0" err="1">
                <a:latin typeface="Courier New" panose="02070309020205020404" pitchFamily="49" charset="0"/>
              </a:rPr>
              <a:t>Dassl</a:t>
            </a:r>
            <a:r>
              <a:rPr lang="en-US" sz="1400" dirty="0">
                <a:latin typeface="Courier New" panose="02070309020205020404" pitchFamily="49" charset="0"/>
              </a:rPr>
              <a:t>"));</a:t>
            </a:r>
            <a:endParaRPr lang="en-US" sz="1400" dirty="0">
              <a:latin typeface="MS Shell Dlg 2" panose="020B0604030504040204" pitchFamily="34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end </a:t>
            </a:r>
            <a:r>
              <a:rPr lang="en-US" sz="1400" dirty="0">
                <a:latin typeface="Courier New" panose="02070309020205020404" pitchFamily="49" charset="0"/>
              </a:rPr>
              <a:t>RLC1;</a:t>
            </a:r>
            <a:endParaRPr lang="en-US" sz="1400" dirty="0">
              <a:latin typeface="MS Shell Dlg 2" panose="020B060403050404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EFE3B7F-413C-4DE5-B2A2-804023810D0F}"/>
              </a:ext>
            </a:extLst>
          </p:cNvPr>
          <p:cNvSpPr/>
          <p:nvPr/>
        </p:nvSpPr>
        <p:spPr bwMode="auto">
          <a:xfrm>
            <a:off x="722268" y="5216433"/>
            <a:ext cx="6156415" cy="757645"/>
          </a:xfrm>
          <a:prstGeom prst="rect">
            <a:avLst/>
          </a:prstGeom>
          <a:noFill/>
          <a:ln w="38100">
            <a:solidFill>
              <a:srgbClr val="A41E34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noFill/>
              <a:effectLst/>
              <a:latin typeface="Times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176286-E116-4A15-9734-E990858525CE}"/>
              </a:ext>
            </a:extLst>
          </p:cNvPr>
          <p:cNvSpPr txBox="1"/>
          <p:nvPr/>
        </p:nvSpPr>
        <p:spPr>
          <a:xfrm>
            <a:off x="7217359" y="5143081"/>
            <a:ext cx="46117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Define others, e.g., experiment setup</a:t>
            </a:r>
          </a:p>
        </p:txBody>
      </p:sp>
    </p:spTree>
    <p:extLst>
      <p:ext uri="{BB962C8B-B14F-4D97-AF65-F5344CB8AC3E}">
        <p14:creationId xmlns:p14="http://schemas.microsoft.com/office/powerpoint/2010/main" val="36156398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9079B-3433-4ED5-9F8B-81B23C61C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631" y="58056"/>
            <a:ext cx="7475705" cy="522516"/>
          </a:xfrm>
        </p:spPr>
        <p:txBody>
          <a:bodyPr/>
          <a:lstStyle/>
          <a:p>
            <a:r>
              <a:rPr lang="en-US" dirty="0"/>
              <a:t>A “Modelica” Way – Hierarchical Model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78DD6E8-18F4-41C6-A621-15EBA627EDE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59603"/>
            <a:ext cx="2207052" cy="114163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A136554-F2A4-4E9D-8AE7-59547257BFA0}"/>
              </a:ext>
            </a:extLst>
          </p:cNvPr>
          <p:cNvSpPr/>
          <p:nvPr/>
        </p:nvSpPr>
        <p:spPr>
          <a:xfrm>
            <a:off x="5894805" y="1628480"/>
            <a:ext cx="636507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</a:rPr>
              <a:t>model</a:t>
            </a:r>
            <a:r>
              <a:rPr lang="en-US" sz="1200" dirty="0">
                <a:latin typeface="Courier New" panose="02070309020205020404" pitchFamily="49" charset="0"/>
              </a:rPr>
              <a:t> RLC2 </a:t>
            </a:r>
            <a:r>
              <a:rPr lang="en-US" sz="1200" dirty="0">
                <a:solidFill>
                  <a:srgbClr val="006400"/>
                </a:solidFill>
                <a:latin typeface="Courier New" panose="02070309020205020404" pitchFamily="49" charset="0"/>
              </a:rPr>
              <a:t>"A low pass RLC filter using graphical editor"</a:t>
            </a:r>
          </a:p>
          <a:p>
            <a:r>
              <a:rPr lang="en-US" sz="1200" dirty="0">
                <a:latin typeface="Courier New" panose="02070309020205020404" pitchFamily="49" charset="0"/>
              </a:rPr>
              <a:t>  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</a:rPr>
              <a:t>parameter </a:t>
            </a:r>
            <a:r>
              <a:rPr lang="en-US" sz="1200" dirty="0" err="1">
                <a:solidFill>
                  <a:srgbClr val="FF0000"/>
                </a:solidFill>
                <a:latin typeface="Courier New" panose="02070309020205020404" pitchFamily="49" charset="0"/>
              </a:rPr>
              <a:t>Modelica.SIunits.Inductance</a:t>
            </a:r>
            <a:r>
              <a:rPr lang="en-US" sz="1200" dirty="0">
                <a:latin typeface="Courier New" panose="02070309020205020404" pitchFamily="49" charset="0"/>
              </a:rPr>
              <a:t> L=1;</a:t>
            </a:r>
            <a:endParaRPr lang="en-US" sz="1200" dirty="0">
              <a:latin typeface="MS Shell Dlg 2" panose="020B0604030504040204" pitchFamily="34" charset="0"/>
            </a:endParaRPr>
          </a:p>
          <a:p>
            <a:r>
              <a:rPr lang="en-US" sz="1200" dirty="0">
                <a:latin typeface="Courier New" panose="02070309020205020404" pitchFamily="49" charset="0"/>
              </a:rPr>
              <a:t>  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</a:rPr>
              <a:t>parameter </a:t>
            </a:r>
            <a:r>
              <a:rPr lang="en-US" sz="1200" dirty="0" err="1">
                <a:solidFill>
                  <a:srgbClr val="FF0000"/>
                </a:solidFill>
                <a:latin typeface="Courier New" panose="02070309020205020404" pitchFamily="49" charset="0"/>
              </a:rPr>
              <a:t>Modelica.SIunits.Resistance</a:t>
            </a:r>
            <a:r>
              <a:rPr lang="en-US" sz="1200" dirty="0">
                <a:latin typeface="Courier New" panose="02070309020205020404" pitchFamily="49" charset="0"/>
              </a:rPr>
              <a:t> R=100;</a:t>
            </a:r>
            <a:endParaRPr lang="en-US" sz="1200" dirty="0">
              <a:latin typeface="MS Shell Dlg 2" panose="020B0604030504040204" pitchFamily="34" charset="0"/>
            </a:endParaRPr>
          </a:p>
          <a:p>
            <a:r>
              <a:rPr lang="en-US" sz="1200" dirty="0">
                <a:latin typeface="Courier New" panose="02070309020205020404" pitchFamily="49" charset="0"/>
              </a:rPr>
              <a:t>  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</a:rPr>
              <a:t>parameter </a:t>
            </a:r>
            <a:r>
              <a:rPr lang="en-US" sz="1200" dirty="0" err="1">
                <a:solidFill>
                  <a:srgbClr val="FF0000"/>
                </a:solidFill>
                <a:latin typeface="Courier New" panose="02070309020205020404" pitchFamily="49" charset="0"/>
              </a:rPr>
              <a:t>Modelica.SIunits.Voltage</a:t>
            </a:r>
            <a:r>
              <a:rPr lang="en-US" sz="1200" dirty="0">
                <a:latin typeface="Courier New" panose="02070309020205020404" pitchFamily="49" charset="0"/>
              </a:rPr>
              <a:t> </a:t>
            </a:r>
            <a:r>
              <a:rPr lang="en-US" sz="1200" dirty="0" err="1">
                <a:latin typeface="Courier New" panose="02070309020205020404" pitchFamily="49" charset="0"/>
              </a:rPr>
              <a:t>Vb</a:t>
            </a:r>
            <a:r>
              <a:rPr lang="en-US" sz="1200" dirty="0">
                <a:latin typeface="Courier New" panose="02070309020205020404" pitchFamily="49" charset="0"/>
              </a:rPr>
              <a:t>=24 </a:t>
            </a:r>
            <a:r>
              <a:rPr lang="en-US" sz="1200" dirty="0">
                <a:solidFill>
                  <a:srgbClr val="006400"/>
                </a:solidFill>
                <a:latin typeface="Courier New" panose="02070309020205020404" pitchFamily="49" charset="0"/>
              </a:rPr>
              <a:t>“Battery voltage"</a:t>
            </a:r>
            <a:r>
              <a:rPr lang="en-US" sz="1200" dirty="0">
                <a:latin typeface="Courier New" panose="02070309020205020404" pitchFamily="49" charset="0"/>
              </a:rPr>
              <a:t>;</a:t>
            </a:r>
            <a:endParaRPr lang="en-US" sz="1200" dirty="0">
              <a:latin typeface="MS Shell Dlg 2" panose="020B0604030504040204" pitchFamily="34" charset="0"/>
            </a:endParaRPr>
          </a:p>
          <a:p>
            <a:r>
              <a:rPr lang="en-US" sz="1200" dirty="0">
                <a:latin typeface="Courier New" panose="02070309020205020404" pitchFamily="49" charset="0"/>
              </a:rPr>
              <a:t>  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</a:rPr>
              <a:t>parameter </a:t>
            </a:r>
            <a:r>
              <a:rPr lang="en-US" sz="1200" dirty="0" err="1">
                <a:solidFill>
                  <a:srgbClr val="FF0000"/>
                </a:solidFill>
                <a:latin typeface="Courier New" panose="02070309020205020404" pitchFamily="49" charset="0"/>
              </a:rPr>
              <a:t>Modelica.SIunits.Capacitance</a:t>
            </a:r>
            <a:r>
              <a:rPr lang="en-US" sz="1200" dirty="0">
                <a:latin typeface="Courier New" panose="02070309020205020404" pitchFamily="49" charset="0"/>
              </a:rPr>
              <a:t> C=1e-03 </a:t>
            </a:r>
          </a:p>
          <a:p>
            <a:r>
              <a:rPr lang="en-US" sz="1200" dirty="0">
                <a:latin typeface="Courier New" panose="02070309020205020404" pitchFamily="49" charset="0"/>
              </a:rPr>
              <a:t>  </a:t>
            </a:r>
            <a:r>
              <a:rPr lang="en-US" sz="1200" dirty="0" err="1">
                <a:solidFill>
                  <a:srgbClr val="FF0000"/>
                </a:solidFill>
                <a:latin typeface="Courier New" panose="02070309020205020404" pitchFamily="49" charset="0"/>
              </a:rPr>
              <a:t>Modelica.Electrical.Analog.Basic.Inductor</a:t>
            </a:r>
            <a:r>
              <a:rPr lang="en-US" sz="1200" dirty="0">
                <a:latin typeface="Courier New" panose="02070309020205020404" pitchFamily="49" charset="0"/>
              </a:rPr>
              <a:t> inductor(L=L);</a:t>
            </a:r>
            <a:endParaRPr lang="en-US" sz="1200" dirty="0">
              <a:latin typeface="MS Shell Dlg 2" panose="020B0604030504040204" pitchFamily="34" charset="0"/>
            </a:endParaRPr>
          </a:p>
          <a:p>
            <a:r>
              <a:rPr lang="en-US" sz="1200" dirty="0">
                <a:latin typeface="Courier New" panose="02070309020205020404" pitchFamily="49" charset="0"/>
              </a:rPr>
              <a:t>  </a:t>
            </a:r>
            <a:r>
              <a:rPr lang="en-US" sz="1200" dirty="0" err="1">
                <a:solidFill>
                  <a:srgbClr val="FF0000"/>
                </a:solidFill>
                <a:latin typeface="Courier New" panose="02070309020205020404" pitchFamily="49" charset="0"/>
              </a:rPr>
              <a:t>Modelica.Electrical.Analog.Basic.Resistor</a:t>
            </a:r>
            <a:r>
              <a:rPr lang="en-US" sz="1200" dirty="0">
                <a:latin typeface="Courier New" panose="02070309020205020404" pitchFamily="49" charset="0"/>
              </a:rPr>
              <a:t> resistor(R=R);</a:t>
            </a:r>
            <a:endParaRPr lang="en-US" sz="1200" dirty="0">
              <a:latin typeface="MS Shell Dlg 2" panose="020B0604030504040204" pitchFamily="34" charset="0"/>
            </a:endParaRPr>
          </a:p>
          <a:p>
            <a:r>
              <a:rPr lang="en-US" sz="1200" dirty="0">
                <a:latin typeface="Courier New" panose="02070309020205020404" pitchFamily="49" charset="0"/>
              </a:rPr>
              <a:t>  </a:t>
            </a:r>
            <a:r>
              <a:rPr lang="en-US" sz="1200" dirty="0" err="1">
                <a:solidFill>
                  <a:srgbClr val="FF0000"/>
                </a:solidFill>
                <a:latin typeface="Courier New" panose="02070309020205020404" pitchFamily="49" charset="0"/>
              </a:rPr>
              <a:t>Modelica.Electrical.Analog.Basic.Capacitor</a:t>
            </a:r>
            <a:r>
              <a:rPr lang="en-US" sz="1200" dirty="0">
                <a:latin typeface="Courier New" panose="02070309020205020404" pitchFamily="49" charset="0"/>
              </a:rPr>
              <a:t> capacitor(C=C);</a:t>
            </a:r>
            <a:endParaRPr lang="en-US" sz="1200" dirty="0">
              <a:latin typeface="MS Shell Dlg 2" panose="020B0604030504040204" pitchFamily="34" charset="0"/>
            </a:endParaRPr>
          </a:p>
          <a:p>
            <a:r>
              <a:rPr lang="en-US" sz="1200" dirty="0">
                <a:latin typeface="Courier New" panose="02070309020205020404" pitchFamily="49" charset="0"/>
              </a:rPr>
              <a:t>  </a:t>
            </a:r>
            <a:r>
              <a:rPr lang="en-US" sz="1200" dirty="0" err="1">
                <a:solidFill>
                  <a:srgbClr val="FF0000"/>
                </a:solidFill>
                <a:latin typeface="Courier New" panose="02070309020205020404" pitchFamily="49" charset="0"/>
              </a:rPr>
              <a:t>Modelica.Electrical.Analog.Sources.ConstantVoltage</a:t>
            </a:r>
            <a:r>
              <a:rPr lang="en-US" sz="1200" dirty="0">
                <a:latin typeface="Courier New" panose="02070309020205020404" pitchFamily="49" charset="0"/>
              </a:rPr>
              <a:t> battery(V=</a:t>
            </a:r>
            <a:r>
              <a:rPr lang="en-US" sz="1200" dirty="0" err="1">
                <a:latin typeface="Courier New" panose="02070309020205020404" pitchFamily="49" charset="0"/>
              </a:rPr>
              <a:t>Vb</a:t>
            </a:r>
            <a:r>
              <a:rPr lang="en-US" sz="1200" dirty="0">
                <a:latin typeface="Courier New" panose="02070309020205020404" pitchFamily="49" charset="0"/>
              </a:rPr>
              <a:t>);</a:t>
            </a:r>
            <a:endParaRPr lang="en-US" sz="1200" dirty="0">
              <a:latin typeface="MS Shell Dlg 2" panose="020B0604030504040204" pitchFamily="34" charset="0"/>
            </a:endParaRPr>
          </a:p>
          <a:p>
            <a:r>
              <a:rPr lang="en-US" sz="1200" dirty="0">
                <a:latin typeface="Courier New" panose="02070309020205020404" pitchFamily="49" charset="0"/>
              </a:rPr>
              <a:t>  </a:t>
            </a:r>
            <a:r>
              <a:rPr lang="en-US" sz="1200" dirty="0" err="1">
                <a:solidFill>
                  <a:srgbClr val="FF0000"/>
                </a:solidFill>
                <a:latin typeface="Courier New" panose="02070309020205020404" pitchFamily="49" charset="0"/>
              </a:rPr>
              <a:t>Modelica.Electrical.Analog.Basic.Ground</a:t>
            </a:r>
            <a:r>
              <a:rPr lang="en-US" sz="1200" dirty="0">
                <a:latin typeface="Courier New" panose="02070309020205020404" pitchFamily="49" charset="0"/>
              </a:rPr>
              <a:t> ground</a:t>
            </a:r>
            <a:r>
              <a:rPr lang="en-US" sz="1200" dirty="0">
                <a:latin typeface="MS Shell Dlg 2" panose="020B0604030504040204" pitchFamily="34" charset="0"/>
              </a:rPr>
              <a:t>;</a:t>
            </a:r>
            <a:endParaRPr lang="en-US" sz="1200" dirty="0">
              <a:latin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</a:rPr>
              <a:t>equation </a:t>
            </a:r>
            <a:endParaRPr lang="en-US" sz="1200" dirty="0">
              <a:latin typeface="MS Shell Dlg 2" panose="020B0604030504040204" pitchFamily="34" charset="0"/>
            </a:endParaRPr>
          </a:p>
          <a:p>
            <a:r>
              <a:rPr lang="en-US" sz="1200" dirty="0">
                <a:latin typeface="Courier New" panose="02070309020205020404" pitchFamily="49" charset="0"/>
              </a:rPr>
              <a:t>  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connect</a:t>
            </a:r>
            <a:r>
              <a:rPr lang="en-US" sz="1200" dirty="0">
                <a:latin typeface="Courier New" panose="02070309020205020404" pitchFamily="49" charset="0"/>
              </a:rPr>
              <a:t>(</a:t>
            </a:r>
            <a:r>
              <a:rPr lang="en-US" sz="1200" dirty="0" err="1">
                <a:latin typeface="Courier New" panose="02070309020205020404" pitchFamily="49" charset="0"/>
              </a:rPr>
              <a:t>resistor.n</a:t>
            </a:r>
            <a:r>
              <a:rPr lang="en-US" sz="1200" dirty="0">
                <a:latin typeface="Courier New" panose="02070309020205020404" pitchFamily="49" charset="0"/>
              </a:rPr>
              <a:t>, </a:t>
            </a:r>
            <a:r>
              <a:rPr lang="en-US" sz="1200" dirty="0" err="1">
                <a:latin typeface="Courier New" panose="02070309020205020404" pitchFamily="49" charset="0"/>
              </a:rPr>
              <a:t>battery.p</a:t>
            </a:r>
            <a:r>
              <a:rPr lang="en-US" sz="1200" dirty="0">
                <a:latin typeface="Courier New" panose="02070309020205020404" pitchFamily="49" charset="0"/>
              </a:rPr>
              <a:t>);</a:t>
            </a:r>
            <a:endParaRPr lang="en-US" sz="1200" dirty="0">
              <a:latin typeface="MS Shell Dlg 2" panose="020B0604030504040204" pitchFamily="34" charset="0"/>
            </a:endParaRPr>
          </a:p>
          <a:p>
            <a:r>
              <a:rPr lang="en-US" sz="1200" dirty="0">
                <a:latin typeface="Courier New" panose="02070309020205020404" pitchFamily="49" charset="0"/>
              </a:rPr>
              <a:t>  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connect</a:t>
            </a:r>
            <a:r>
              <a:rPr lang="en-US" sz="1200" dirty="0">
                <a:latin typeface="Courier New" panose="02070309020205020404" pitchFamily="49" charset="0"/>
              </a:rPr>
              <a:t>(</a:t>
            </a:r>
            <a:r>
              <a:rPr lang="en-US" sz="1200" dirty="0" err="1">
                <a:latin typeface="Courier New" panose="02070309020205020404" pitchFamily="49" charset="0"/>
              </a:rPr>
              <a:t>capacitor.n</a:t>
            </a:r>
            <a:r>
              <a:rPr lang="en-US" sz="1200" dirty="0">
                <a:latin typeface="Courier New" panose="02070309020205020404" pitchFamily="49" charset="0"/>
              </a:rPr>
              <a:t>, </a:t>
            </a:r>
            <a:r>
              <a:rPr lang="en-US" sz="1200" dirty="0" err="1">
                <a:latin typeface="Courier New" panose="02070309020205020404" pitchFamily="49" charset="0"/>
              </a:rPr>
              <a:t>battery.p</a:t>
            </a:r>
            <a:r>
              <a:rPr lang="en-US" sz="1200" dirty="0">
                <a:latin typeface="Courier New" panose="02070309020205020404" pitchFamily="49" charset="0"/>
              </a:rPr>
              <a:t>);</a:t>
            </a:r>
            <a:endParaRPr lang="en-US" sz="1200" dirty="0">
              <a:latin typeface="MS Shell Dlg 2" panose="020B0604030504040204" pitchFamily="34" charset="0"/>
            </a:endParaRPr>
          </a:p>
          <a:p>
            <a:r>
              <a:rPr lang="en-US" sz="1200" dirty="0">
                <a:latin typeface="Courier New" panose="02070309020205020404" pitchFamily="49" charset="0"/>
              </a:rPr>
              <a:t>  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connect</a:t>
            </a:r>
            <a:r>
              <a:rPr lang="en-US" sz="1200" dirty="0">
                <a:latin typeface="Courier New" panose="02070309020205020404" pitchFamily="49" charset="0"/>
              </a:rPr>
              <a:t>(</a:t>
            </a:r>
            <a:r>
              <a:rPr lang="en-US" sz="1200" dirty="0" err="1">
                <a:latin typeface="Courier New" panose="02070309020205020404" pitchFamily="49" charset="0"/>
              </a:rPr>
              <a:t>battery.p</a:t>
            </a:r>
            <a:r>
              <a:rPr lang="en-US" sz="1200" dirty="0">
                <a:latin typeface="Courier New" panose="02070309020205020404" pitchFamily="49" charset="0"/>
              </a:rPr>
              <a:t>, </a:t>
            </a:r>
            <a:r>
              <a:rPr lang="en-US" sz="1200" dirty="0" err="1">
                <a:latin typeface="Courier New" panose="02070309020205020404" pitchFamily="49" charset="0"/>
              </a:rPr>
              <a:t>ground.p</a:t>
            </a:r>
            <a:r>
              <a:rPr lang="en-US" sz="1200" dirty="0">
                <a:latin typeface="Courier New" panose="02070309020205020404" pitchFamily="49" charset="0"/>
              </a:rPr>
              <a:t>)</a:t>
            </a:r>
            <a:r>
              <a:rPr lang="en-US" sz="1200" dirty="0">
                <a:latin typeface="MS Shell Dlg 2" panose="020B0604030504040204" pitchFamily="34" charset="0"/>
              </a:rPr>
              <a:t>;</a:t>
            </a:r>
          </a:p>
          <a:p>
            <a:r>
              <a:rPr lang="en-US" sz="1200" dirty="0">
                <a:latin typeface="Courier New" panose="02070309020205020404" pitchFamily="49" charset="0"/>
              </a:rPr>
              <a:t>  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connect</a:t>
            </a:r>
            <a:r>
              <a:rPr lang="en-US" sz="1200" dirty="0">
                <a:latin typeface="Courier New" panose="02070309020205020404" pitchFamily="49" charset="0"/>
              </a:rPr>
              <a:t>(</a:t>
            </a:r>
            <a:r>
              <a:rPr lang="en-US" sz="1200" dirty="0" err="1">
                <a:latin typeface="Courier New" panose="02070309020205020404" pitchFamily="49" charset="0"/>
              </a:rPr>
              <a:t>battery.n</a:t>
            </a:r>
            <a:r>
              <a:rPr lang="en-US" sz="1200" dirty="0">
                <a:latin typeface="Courier New" panose="02070309020205020404" pitchFamily="49" charset="0"/>
              </a:rPr>
              <a:t>, </a:t>
            </a:r>
            <a:r>
              <a:rPr lang="en-US" sz="1200" dirty="0" err="1">
                <a:latin typeface="Courier New" panose="02070309020205020404" pitchFamily="49" charset="0"/>
              </a:rPr>
              <a:t>inductor.p</a:t>
            </a:r>
            <a:r>
              <a:rPr lang="en-US" sz="1200" dirty="0"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</a:rPr>
              <a:t>;</a:t>
            </a:r>
            <a:endParaRPr lang="en-US" sz="1200" dirty="0">
              <a:latin typeface="MS Shell Dlg 2" panose="020B0604030504040204" pitchFamily="34" charset="0"/>
            </a:endParaRPr>
          </a:p>
          <a:p>
            <a:r>
              <a:rPr lang="en-US" sz="1200" dirty="0">
                <a:latin typeface="Courier New" panose="02070309020205020404" pitchFamily="49" charset="0"/>
              </a:rPr>
              <a:t>  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connect</a:t>
            </a:r>
            <a:r>
              <a:rPr lang="en-US" sz="1200" dirty="0">
                <a:latin typeface="Courier New" panose="02070309020205020404" pitchFamily="49" charset="0"/>
              </a:rPr>
              <a:t>(</a:t>
            </a:r>
            <a:r>
              <a:rPr lang="en-US" sz="1200" dirty="0" err="1">
                <a:latin typeface="Courier New" panose="02070309020205020404" pitchFamily="49" charset="0"/>
              </a:rPr>
              <a:t>capacitor.p</a:t>
            </a:r>
            <a:r>
              <a:rPr lang="en-US" sz="1200" dirty="0">
                <a:latin typeface="Courier New" panose="02070309020205020404" pitchFamily="49" charset="0"/>
              </a:rPr>
              <a:t>, </a:t>
            </a:r>
            <a:r>
              <a:rPr lang="en-US" sz="1200" dirty="0" err="1">
                <a:latin typeface="Courier New" panose="02070309020205020404" pitchFamily="49" charset="0"/>
              </a:rPr>
              <a:t>inductor.n</a:t>
            </a:r>
            <a:r>
              <a:rPr lang="en-US" sz="1200" dirty="0">
                <a:latin typeface="Courier New" panose="02070309020205020404" pitchFamily="49" charset="0"/>
              </a:rPr>
              <a:t>)</a:t>
            </a:r>
            <a:r>
              <a:rPr lang="en-US" sz="1200" dirty="0">
                <a:latin typeface="MS Shell Dlg 2" panose="020B0604030504040204" pitchFamily="34" charset="0"/>
              </a:rPr>
              <a:t>;</a:t>
            </a:r>
          </a:p>
          <a:p>
            <a:r>
              <a:rPr lang="en-US" sz="1200" dirty="0">
                <a:latin typeface="Courier New" panose="02070309020205020404" pitchFamily="49" charset="0"/>
              </a:rPr>
              <a:t>  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connect</a:t>
            </a:r>
            <a:r>
              <a:rPr lang="en-US" sz="1200" dirty="0">
                <a:latin typeface="Courier New" panose="02070309020205020404" pitchFamily="49" charset="0"/>
              </a:rPr>
              <a:t>(</a:t>
            </a:r>
            <a:r>
              <a:rPr lang="en-US" sz="1200" dirty="0" err="1">
                <a:latin typeface="Courier New" panose="02070309020205020404" pitchFamily="49" charset="0"/>
              </a:rPr>
              <a:t>inductor.n</a:t>
            </a:r>
            <a:r>
              <a:rPr lang="en-US" sz="1200" dirty="0">
                <a:latin typeface="Courier New" panose="02070309020205020404" pitchFamily="49" charset="0"/>
              </a:rPr>
              <a:t>, </a:t>
            </a:r>
            <a:r>
              <a:rPr lang="en-US" sz="1200" dirty="0" err="1">
                <a:latin typeface="Courier New" panose="02070309020205020404" pitchFamily="49" charset="0"/>
              </a:rPr>
              <a:t>resistor.p</a:t>
            </a:r>
            <a:r>
              <a:rPr lang="en-US" sz="1200" dirty="0">
                <a:latin typeface="Courier New" panose="02070309020205020404" pitchFamily="49" charset="0"/>
              </a:rPr>
              <a:t>)</a:t>
            </a:r>
            <a:r>
              <a:rPr lang="en-US" sz="1200" dirty="0">
                <a:latin typeface="MS Shell Dlg 2" panose="020B0604030504040204" pitchFamily="34" charset="0"/>
              </a:rPr>
              <a:t>;</a:t>
            </a:r>
          </a:p>
          <a:p>
            <a:r>
              <a:rPr lang="en-US" sz="1200" dirty="0">
                <a:latin typeface="Courier New" panose="02070309020205020404" pitchFamily="49" charset="0"/>
              </a:rPr>
              <a:t>  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</a:rPr>
              <a:t>annotation </a:t>
            </a:r>
            <a:r>
              <a:rPr lang="en-US" sz="1200" dirty="0">
                <a:latin typeface="Courier New" panose="02070309020205020404" pitchFamily="49" charset="0"/>
              </a:rPr>
              <a:t>(experiment(</a:t>
            </a:r>
            <a:r>
              <a:rPr lang="en-US" sz="1200" dirty="0" err="1">
                <a:latin typeface="Courier New" panose="02070309020205020404" pitchFamily="49" charset="0"/>
              </a:rPr>
              <a:t>StartTime</a:t>
            </a:r>
            <a:r>
              <a:rPr lang="en-US" sz="1200" dirty="0">
                <a:latin typeface="Courier New" panose="02070309020205020404" pitchFamily="49" charset="0"/>
              </a:rPr>
              <a:t>=0,</a:t>
            </a:r>
            <a:endParaRPr lang="en-US" sz="1200" dirty="0">
              <a:latin typeface="MS Shell Dlg 2" panose="020B0604030504040204" pitchFamily="34" charset="0"/>
            </a:endParaRPr>
          </a:p>
          <a:p>
            <a:r>
              <a:rPr lang="en-US" sz="1200" dirty="0">
                <a:latin typeface="Courier New" panose="02070309020205020404" pitchFamily="49" charset="0"/>
              </a:rPr>
              <a:t>                </a:t>
            </a:r>
            <a:r>
              <a:rPr lang="en-US" sz="1200" dirty="0" err="1">
                <a:latin typeface="Courier New" panose="02070309020205020404" pitchFamily="49" charset="0"/>
              </a:rPr>
              <a:t>StopTime</a:t>
            </a:r>
            <a:r>
              <a:rPr lang="en-US" sz="1200" dirty="0">
                <a:latin typeface="Courier New" panose="02070309020205020404" pitchFamily="49" charset="0"/>
              </a:rPr>
              <a:t>=2,</a:t>
            </a:r>
            <a:endParaRPr lang="en-US" sz="1200" dirty="0">
              <a:latin typeface="MS Shell Dlg 2" panose="020B0604030504040204" pitchFamily="34" charset="0"/>
            </a:endParaRPr>
          </a:p>
          <a:p>
            <a:r>
              <a:rPr lang="en-US" sz="1200" dirty="0">
                <a:latin typeface="Courier New" panose="02070309020205020404" pitchFamily="49" charset="0"/>
              </a:rPr>
              <a:t>                __</a:t>
            </a:r>
            <a:r>
              <a:rPr lang="en-US" sz="1200" dirty="0" err="1">
                <a:latin typeface="Courier New" panose="02070309020205020404" pitchFamily="49" charset="0"/>
              </a:rPr>
              <a:t>Dymola_Algorithm</a:t>
            </a:r>
            <a:r>
              <a:rPr lang="en-US" sz="1200" dirty="0">
                <a:latin typeface="Courier New" panose="02070309020205020404" pitchFamily="49" charset="0"/>
              </a:rPr>
              <a:t>="</a:t>
            </a:r>
            <a:r>
              <a:rPr lang="en-US" sz="1200" dirty="0" err="1">
                <a:latin typeface="Courier New" panose="02070309020205020404" pitchFamily="49" charset="0"/>
              </a:rPr>
              <a:t>Dassl</a:t>
            </a:r>
            <a:r>
              <a:rPr lang="en-US" sz="1200" dirty="0">
                <a:latin typeface="Courier New" panose="02070309020205020404" pitchFamily="49" charset="0"/>
              </a:rPr>
              <a:t>"));</a:t>
            </a:r>
            <a:endParaRPr lang="en-US" sz="1200" dirty="0">
              <a:latin typeface="MS Shell Dlg 2" panose="020B0604030504040204" pitchFamily="34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</a:rPr>
              <a:t>end </a:t>
            </a:r>
            <a:r>
              <a:rPr lang="en-US" sz="1200" dirty="0">
                <a:latin typeface="Courier New" panose="02070309020205020404" pitchFamily="49" charset="0"/>
              </a:rPr>
              <a:t>RLC2;</a:t>
            </a:r>
            <a:endParaRPr lang="en-US" sz="1200" dirty="0">
              <a:latin typeface="MS Shell Dlg 2" panose="020B0604030504040204" pitchFamily="34" charset="0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3457F0A-AE85-42E3-A5E5-166B6F354033}"/>
              </a:ext>
            </a:extLst>
          </p:cNvPr>
          <p:cNvCxnSpPr>
            <a:cxnSpLocks/>
          </p:cNvCxnSpPr>
          <p:nvPr/>
        </p:nvCxnSpPr>
        <p:spPr bwMode="auto">
          <a:xfrm>
            <a:off x="5025814" y="2441643"/>
            <a:ext cx="868991" cy="20489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8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D368FE8-1D2A-44F7-AEDF-08076384CF27}"/>
              </a:ext>
            </a:extLst>
          </p:cNvPr>
          <p:cNvGrpSpPr/>
          <p:nvPr/>
        </p:nvGrpSpPr>
        <p:grpSpPr>
          <a:xfrm>
            <a:off x="273992" y="1086914"/>
            <a:ext cx="5822008" cy="5253596"/>
            <a:chOff x="273992" y="1086914"/>
            <a:chExt cx="5822008" cy="5253596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44A55D61-61FB-4C0B-879E-652F7632F27D}"/>
                </a:ext>
              </a:extLst>
            </p:cNvPr>
            <p:cNvGrpSpPr/>
            <p:nvPr/>
          </p:nvGrpSpPr>
          <p:grpSpPr>
            <a:xfrm>
              <a:off x="273992" y="1086914"/>
              <a:ext cx="5099893" cy="5253596"/>
              <a:chOff x="273992" y="1086914"/>
              <a:chExt cx="5099893" cy="5253596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C5625AE4-1DD7-4A98-AD80-0DDBC0BA44F8}"/>
                  </a:ext>
                </a:extLst>
              </p:cNvPr>
              <p:cNvGrpSpPr/>
              <p:nvPr/>
            </p:nvGrpSpPr>
            <p:grpSpPr>
              <a:xfrm>
                <a:off x="273992" y="1086914"/>
                <a:ext cx="5099893" cy="5051668"/>
                <a:chOff x="273992" y="1086914"/>
                <a:chExt cx="5099893" cy="5051668"/>
              </a:xfrm>
            </p:grpSpPr>
            <p:pic>
              <p:nvPicPr>
                <p:cNvPr id="5" name="Picture 4">
                  <a:extLst>
                    <a:ext uri="{FF2B5EF4-FFF2-40B4-BE49-F238E27FC236}">
                      <a16:creationId xmlns:a16="http://schemas.microsoft.com/office/drawing/2014/main" id="{51406295-01C6-48D4-A8BB-D8994E70530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481044" y="4211465"/>
                  <a:ext cx="2892841" cy="1927117"/>
                </a:xfrm>
                <a:prstGeom prst="rect">
                  <a:avLst/>
                </a:prstGeom>
              </p:spPr>
            </p:pic>
            <p:pic>
              <p:nvPicPr>
                <p:cNvPr id="7" name="Picture 6">
                  <a:extLst>
                    <a:ext uri="{FF2B5EF4-FFF2-40B4-BE49-F238E27FC236}">
                      <a16:creationId xmlns:a16="http://schemas.microsoft.com/office/drawing/2014/main" id="{26B4696F-85D7-4DE3-A5A0-FE4CE45A5B6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481044" y="1086914"/>
                  <a:ext cx="2814711" cy="1927118"/>
                </a:xfrm>
                <a:prstGeom prst="rect">
                  <a:avLst/>
                </a:prstGeom>
              </p:spPr>
            </p:pic>
            <p:cxnSp>
              <p:nvCxnSpPr>
                <p:cNvPr id="4" name="Straight Arrow Connector 3">
                  <a:extLst>
                    <a:ext uri="{FF2B5EF4-FFF2-40B4-BE49-F238E27FC236}">
                      <a16:creationId xmlns:a16="http://schemas.microsoft.com/office/drawing/2014/main" id="{2DA644E9-65B2-4F69-A3B6-F64D938F87F3}"/>
                    </a:ext>
                  </a:extLst>
                </p:cNvPr>
                <p:cNvCxnSpPr/>
                <p:nvPr/>
              </p:nvCxnSpPr>
              <p:spPr bwMode="auto">
                <a:xfrm flipV="1">
                  <a:off x="1354015" y="2294792"/>
                  <a:ext cx="1127029" cy="518746"/>
                </a:xfrm>
                <a:prstGeom prst="straightConnector1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rgbClr val="800000"/>
                  </a:solidFill>
                  <a:prstDash val="solid"/>
                  <a:round/>
                  <a:headEnd type="none" w="med" len="med"/>
                  <a:tailEnd type="triangle"/>
                </a:ln>
                <a:effectLst/>
              </p:spPr>
            </p:cxnSp>
            <p:cxnSp>
              <p:nvCxnSpPr>
                <p:cNvPr id="9" name="Straight Arrow Connector 8">
                  <a:extLst>
                    <a:ext uri="{FF2B5EF4-FFF2-40B4-BE49-F238E27FC236}">
                      <a16:creationId xmlns:a16="http://schemas.microsoft.com/office/drawing/2014/main" id="{2061D22D-C928-498B-BADD-0C3DD999BDAC}"/>
                    </a:ext>
                  </a:extLst>
                </p:cNvPr>
                <p:cNvCxnSpPr>
                  <a:cxnSpLocks/>
                  <a:endCxn id="5" idx="1"/>
                </p:cNvCxnSpPr>
                <p:nvPr/>
              </p:nvCxnSpPr>
              <p:spPr bwMode="auto">
                <a:xfrm>
                  <a:off x="1491212" y="4303836"/>
                  <a:ext cx="989832" cy="871188"/>
                </a:xfrm>
                <a:prstGeom prst="straightConnector1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rgbClr val="800000"/>
                  </a:solidFill>
                  <a:prstDash val="solid"/>
                  <a:round/>
                  <a:headEnd type="none" w="med" len="med"/>
                  <a:tailEnd type="triangle"/>
                </a:ln>
                <a:effectLst/>
              </p:spPr>
            </p:cxnSp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7E163EA3-7ABB-45D9-92CE-53316EEB46F0}"/>
                    </a:ext>
                  </a:extLst>
                </p:cNvPr>
                <p:cNvSpPr txBox="1"/>
                <p:nvPr/>
              </p:nvSpPr>
              <p:spPr>
                <a:xfrm>
                  <a:off x="283631" y="2184833"/>
                  <a:ext cx="220445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800" dirty="0">
                      <a:solidFill>
                        <a:srgbClr val="800000"/>
                      </a:solidFill>
                    </a:rPr>
                    <a:t>Direct Representation</a:t>
                  </a:r>
                </a:p>
              </p:txBody>
            </p:sp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F07D48F8-4EAE-4D2A-BF9E-EAD8BD6B29D3}"/>
                    </a:ext>
                  </a:extLst>
                </p:cNvPr>
                <p:cNvSpPr txBox="1"/>
                <p:nvPr/>
              </p:nvSpPr>
              <p:spPr>
                <a:xfrm>
                  <a:off x="273992" y="4462700"/>
                  <a:ext cx="2207052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800" dirty="0">
                      <a:solidFill>
                        <a:srgbClr val="800000"/>
                      </a:solidFill>
                    </a:rPr>
                    <a:t>Direct Representation with Virtual Sensors</a:t>
                  </a:r>
                </a:p>
              </p:txBody>
            </p:sp>
          </p:grp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FF68932-3DEB-4211-B7E0-9A9A555BA10E}"/>
                  </a:ext>
                </a:extLst>
              </p:cNvPr>
              <p:cNvSpPr txBox="1"/>
              <p:nvPr/>
            </p:nvSpPr>
            <p:spPr>
              <a:xfrm>
                <a:off x="3438604" y="2930330"/>
                <a:ext cx="12028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800" b="1" dirty="0">
                    <a:solidFill>
                      <a:srgbClr val="800000"/>
                    </a:solidFill>
                  </a:rPr>
                  <a:t>RLC2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2765109-FA4B-4B79-9B0F-8499D4651D6D}"/>
                  </a:ext>
                </a:extLst>
              </p:cNvPr>
              <p:cNvSpPr txBox="1"/>
              <p:nvPr/>
            </p:nvSpPr>
            <p:spPr>
              <a:xfrm>
                <a:off x="2672289" y="5971178"/>
                <a:ext cx="25850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800" b="1" dirty="0">
                    <a:solidFill>
                      <a:srgbClr val="800000"/>
                    </a:solidFill>
                  </a:rPr>
                  <a:t>RLC2WithSensors</a:t>
                </a: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CDF32B4-6446-4087-BB9A-738CB435E12D}"/>
                </a:ext>
              </a:extLst>
            </p:cNvPr>
            <p:cNvSpPr txBox="1"/>
            <p:nvPr/>
          </p:nvSpPr>
          <p:spPr>
            <a:xfrm>
              <a:off x="4893152" y="2196143"/>
              <a:ext cx="12028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>
                  <a:solidFill>
                    <a:srgbClr val="800000"/>
                  </a:solidFill>
                </a:rPr>
                <a:t>Source Code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43367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087B1-AA61-45FD-A7BA-02B4CA194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 Code Comparison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068C761-60E7-4657-953D-E0C8F068808A}"/>
              </a:ext>
            </a:extLst>
          </p:cNvPr>
          <p:cNvSpPr/>
          <p:nvPr/>
        </p:nvSpPr>
        <p:spPr>
          <a:xfrm>
            <a:off x="115992" y="905232"/>
            <a:ext cx="4974168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model</a:t>
            </a:r>
            <a:r>
              <a:rPr lang="en-US" sz="1400" dirty="0">
                <a:latin typeface="Courier New" panose="02070309020205020404" pitchFamily="49" charset="0"/>
              </a:rPr>
              <a:t> RLC1 </a:t>
            </a:r>
          </a:p>
          <a:p>
            <a:r>
              <a:rPr lang="en-US" sz="1400" dirty="0">
                <a:latin typeface="Courier New" panose="02070309020205020404" pitchFamily="49" charset="0"/>
              </a:rPr>
              <a:t>  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type</a:t>
            </a:r>
            <a:r>
              <a:rPr lang="en-US" sz="1400" dirty="0">
                <a:latin typeface="Courier New" panose="02070309020205020404" pitchFamily="49" charset="0"/>
              </a:rPr>
              <a:t> Voltage=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Real</a:t>
            </a:r>
            <a:r>
              <a:rPr lang="en-US" sz="1400" dirty="0">
                <a:latin typeface="Courier New" panose="02070309020205020404" pitchFamily="49" charset="0"/>
              </a:rPr>
              <a:t>(unit="V");</a:t>
            </a:r>
            <a:endParaRPr lang="en-US" sz="1400" dirty="0">
              <a:latin typeface="MS Shell Dlg 2" panose="020B0604030504040204" pitchFamily="34" charset="0"/>
            </a:endParaRPr>
          </a:p>
          <a:p>
            <a:r>
              <a:rPr lang="en-US" sz="1400" dirty="0">
                <a:latin typeface="Courier New" panose="02070309020205020404" pitchFamily="49" charset="0"/>
              </a:rPr>
              <a:t>  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type</a:t>
            </a:r>
            <a:r>
              <a:rPr lang="en-US" sz="1400" dirty="0">
                <a:latin typeface="Courier New" panose="02070309020205020404" pitchFamily="49" charset="0"/>
              </a:rPr>
              <a:t> Current=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Real</a:t>
            </a:r>
            <a:r>
              <a:rPr lang="en-US" sz="1400" dirty="0">
                <a:latin typeface="Courier New" panose="02070309020205020404" pitchFamily="49" charset="0"/>
              </a:rPr>
              <a:t>(unit="A");</a:t>
            </a:r>
            <a:endParaRPr lang="en-US" sz="1400" dirty="0">
              <a:latin typeface="MS Shell Dlg 2" panose="020B0604030504040204" pitchFamily="34" charset="0"/>
            </a:endParaRPr>
          </a:p>
          <a:p>
            <a:r>
              <a:rPr lang="en-US" sz="1400" dirty="0">
                <a:latin typeface="Courier New" panose="02070309020205020404" pitchFamily="49" charset="0"/>
              </a:rPr>
              <a:t>  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type</a:t>
            </a:r>
            <a:r>
              <a:rPr lang="en-US" sz="1400" dirty="0">
                <a:latin typeface="Courier New" panose="02070309020205020404" pitchFamily="49" charset="0"/>
              </a:rPr>
              <a:t> Resistance=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Real</a:t>
            </a:r>
            <a:r>
              <a:rPr lang="en-US" sz="1400" dirty="0">
                <a:latin typeface="Courier New" panose="02070309020205020404" pitchFamily="49" charset="0"/>
              </a:rPr>
              <a:t>(unit="Ohm");</a:t>
            </a:r>
            <a:endParaRPr lang="en-US" sz="1400" dirty="0">
              <a:latin typeface="MS Shell Dlg 2" panose="020B0604030504040204" pitchFamily="34" charset="0"/>
            </a:endParaRPr>
          </a:p>
          <a:p>
            <a:r>
              <a:rPr lang="en-US" sz="1400" dirty="0">
                <a:latin typeface="Courier New" panose="02070309020205020404" pitchFamily="49" charset="0"/>
              </a:rPr>
              <a:t>  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type</a:t>
            </a:r>
            <a:r>
              <a:rPr lang="en-US" sz="1400" dirty="0">
                <a:latin typeface="Courier New" panose="02070309020205020404" pitchFamily="49" charset="0"/>
              </a:rPr>
              <a:t> Capacitance=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Real</a:t>
            </a:r>
            <a:r>
              <a:rPr lang="en-US" sz="1400" dirty="0">
                <a:latin typeface="Courier New" panose="02070309020205020404" pitchFamily="49" charset="0"/>
              </a:rPr>
              <a:t>(unit="F");</a:t>
            </a:r>
            <a:endParaRPr lang="en-US" sz="1400" dirty="0">
              <a:latin typeface="MS Shell Dlg 2" panose="020B0604030504040204" pitchFamily="34" charset="0"/>
            </a:endParaRPr>
          </a:p>
          <a:p>
            <a:r>
              <a:rPr lang="en-US" sz="1400" dirty="0">
                <a:latin typeface="Courier New" panose="02070309020205020404" pitchFamily="49" charset="0"/>
              </a:rPr>
              <a:t>  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type</a:t>
            </a:r>
            <a:r>
              <a:rPr lang="en-US" sz="1400" dirty="0">
                <a:latin typeface="Courier New" panose="02070309020205020404" pitchFamily="49" charset="0"/>
              </a:rPr>
              <a:t> Inductance=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Real</a:t>
            </a:r>
            <a:r>
              <a:rPr lang="en-US" sz="1400" dirty="0">
                <a:latin typeface="Courier New" panose="02070309020205020404" pitchFamily="49" charset="0"/>
              </a:rPr>
              <a:t>(unit="H");</a:t>
            </a:r>
            <a:endParaRPr lang="en-US" sz="1400" dirty="0">
              <a:latin typeface="MS Shell Dlg 2" panose="020B0604030504040204" pitchFamily="34" charset="0"/>
            </a:endParaRPr>
          </a:p>
          <a:p>
            <a:r>
              <a:rPr lang="en-US" sz="1400" dirty="0">
                <a:latin typeface="Courier New" panose="02070309020205020404" pitchFamily="49" charset="0"/>
              </a:rPr>
              <a:t>  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parameter 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Voltage</a:t>
            </a:r>
            <a:r>
              <a:rPr lang="en-US" sz="1400" dirty="0">
                <a:latin typeface="Courier New" panose="02070309020205020404" pitchFamily="49" charset="0"/>
              </a:rPr>
              <a:t> </a:t>
            </a:r>
            <a:r>
              <a:rPr lang="en-US" sz="1400" dirty="0" err="1">
                <a:latin typeface="Courier New" panose="02070309020205020404" pitchFamily="49" charset="0"/>
              </a:rPr>
              <a:t>Vb</a:t>
            </a:r>
            <a:r>
              <a:rPr lang="en-US" sz="1400" dirty="0">
                <a:latin typeface="Courier New" panose="02070309020205020404" pitchFamily="49" charset="0"/>
              </a:rPr>
              <a:t>=24 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"Battery voltage"</a:t>
            </a:r>
            <a:r>
              <a:rPr lang="en-US" sz="1400" dirty="0">
                <a:latin typeface="Courier New" panose="02070309020205020404" pitchFamily="49" charset="0"/>
              </a:rPr>
              <a:t>;</a:t>
            </a:r>
            <a:endParaRPr lang="en-US" sz="1400" dirty="0">
              <a:latin typeface="MS Shell Dlg 2" panose="020B0604030504040204" pitchFamily="34" charset="0"/>
            </a:endParaRPr>
          </a:p>
          <a:p>
            <a:r>
              <a:rPr lang="en-US" sz="1400" dirty="0">
                <a:latin typeface="Courier New" panose="02070309020205020404" pitchFamily="49" charset="0"/>
              </a:rPr>
              <a:t>  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parameter 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Inductance</a:t>
            </a:r>
            <a:r>
              <a:rPr lang="en-US" sz="1400" dirty="0">
                <a:latin typeface="Courier New" panose="02070309020205020404" pitchFamily="49" charset="0"/>
              </a:rPr>
              <a:t> L=1;</a:t>
            </a:r>
            <a:endParaRPr lang="en-US" sz="1400" dirty="0">
              <a:latin typeface="MS Shell Dlg 2" panose="020B0604030504040204" pitchFamily="34" charset="0"/>
            </a:endParaRPr>
          </a:p>
          <a:p>
            <a:r>
              <a:rPr lang="en-US" sz="1400" dirty="0">
                <a:latin typeface="Courier New" panose="02070309020205020404" pitchFamily="49" charset="0"/>
              </a:rPr>
              <a:t>  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parameter 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Resistance</a:t>
            </a:r>
            <a:r>
              <a:rPr lang="en-US" sz="1400" dirty="0">
                <a:latin typeface="Courier New" panose="02070309020205020404" pitchFamily="49" charset="0"/>
              </a:rPr>
              <a:t> R=100;</a:t>
            </a:r>
            <a:endParaRPr lang="en-US" sz="1400" dirty="0">
              <a:latin typeface="MS Shell Dlg 2" panose="020B0604030504040204" pitchFamily="34" charset="0"/>
            </a:endParaRPr>
          </a:p>
          <a:p>
            <a:r>
              <a:rPr lang="en-US" sz="1400" dirty="0">
                <a:latin typeface="Courier New" panose="02070309020205020404" pitchFamily="49" charset="0"/>
              </a:rPr>
              <a:t>  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parameter 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Capacitance</a:t>
            </a:r>
            <a:r>
              <a:rPr lang="en-US" sz="1400" dirty="0">
                <a:latin typeface="Courier New" panose="02070309020205020404" pitchFamily="49" charset="0"/>
              </a:rPr>
              <a:t> C=1e-3;</a:t>
            </a:r>
            <a:endParaRPr lang="en-US" sz="1400" dirty="0">
              <a:latin typeface="MS Shell Dlg 2" panose="020B0604030504040204" pitchFamily="34" charset="0"/>
            </a:endParaRPr>
          </a:p>
          <a:p>
            <a:r>
              <a:rPr lang="en-US" sz="1400" dirty="0">
                <a:latin typeface="Courier New" panose="02070309020205020404" pitchFamily="49" charset="0"/>
              </a:rPr>
              <a:t>  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Voltage</a:t>
            </a:r>
            <a:r>
              <a:rPr lang="en-US" sz="1400" dirty="0">
                <a:latin typeface="Courier New" panose="02070309020205020404" pitchFamily="49" charset="0"/>
              </a:rPr>
              <a:t> V;</a:t>
            </a:r>
            <a:endParaRPr lang="en-US" sz="1400" dirty="0">
              <a:latin typeface="MS Shell Dlg 2" panose="020B0604030504040204" pitchFamily="34" charset="0"/>
            </a:endParaRPr>
          </a:p>
          <a:p>
            <a:r>
              <a:rPr lang="en-US" sz="1400" dirty="0">
                <a:latin typeface="Courier New" panose="02070309020205020404" pitchFamily="49" charset="0"/>
              </a:rPr>
              <a:t>  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Current</a:t>
            </a:r>
            <a:r>
              <a:rPr lang="en-US" sz="1400" dirty="0">
                <a:latin typeface="Courier New" panose="02070309020205020404" pitchFamily="49" charset="0"/>
              </a:rPr>
              <a:t> </a:t>
            </a:r>
            <a:r>
              <a:rPr lang="en-US" sz="1400" dirty="0" err="1">
                <a:latin typeface="Courier New" panose="02070309020205020404" pitchFamily="49" charset="0"/>
              </a:rPr>
              <a:t>i_L</a:t>
            </a:r>
            <a:r>
              <a:rPr lang="en-US" sz="1400" dirty="0">
                <a:latin typeface="Courier New" panose="02070309020205020404" pitchFamily="49" charset="0"/>
              </a:rPr>
              <a:t>;</a:t>
            </a:r>
            <a:endParaRPr lang="en-US" sz="1400" dirty="0">
              <a:latin typeface="MS Shell Dlg 2" panose="020B0604030504040204" pitchFamily="34" charset="0"/>
            </a:endParaRPr>
          </a:p>
          <a:p>
            <a:r>
              <a:rPr lang="en-US" sz="1400" dirty="0">
                <a:latin typeface="Courier New" panose="02070309020205020404" pitchFamily="49" charset="0"/>
              </a:rPr>
              <a:t>  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Current</a:t>
            </a:r>
            <a:r>
              <a:rPr lang="en-US" sz="1400" dirty="0">
                <a:latin typeface="Courier New" panose="02070309020205020404" pitchFamily="49" charset="0"/>
              </a:rPr>
              <a:t> </a:t>
            </a:r>
            <a:r>
              <a:rPr lang="en-US" sz="1400" dirty="0" err="1">
                <a:latin typeface="Courier New" panose="02070309020205020404" pitchFamily="49" charset="0"/>
              </a:rPr>
              <a:t>i_R</a:t>
            </a:r>
            <a:r>
              <a:rPr lang="en-US" sz="1400" dirty="0">
                <a:latin typeface="Courier New" panose="02070309020205020404" pitchFamily="49" charset="0"/>
              </a:rPr>
              <a:t>;</a:t>
            </a:r>
            <a:endParaRPr lang="en-US" sz="1400" dirty="0">
              <a:latin typeface="MS Shell Dlg 2" panose="020B0604030504040204" pitchFamily="34" charset="0"/>
            </a:endParaRPr>
          </a:p>
          <a:p>
            <a:r>
              <a:rPr lang="en-US" sz="1400" dirty="0">
                <a:latin typeface="Courier New" panose="02070309020205020404" pitchFamily="49" charset="0"/>
              </a:rPr>
              <a:t>  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Current</a:t>
            </a:r>
            <a:r>
              <a:rPr lang="en-US" sz="1400" dirty="0">
                <a:latin typeface="Courier New" panose="02070309020205020404" pitchFamily="49" charset="0"/>
              </a:rPr>
              <a:t> </a:t>
            </a:r>
            <a:r>
              <a:rPr lang="en-US" sz="1400" dirty="0" err="1">
                <a:latin typeface="Courier New" panose="02070309020205020404" pitchFamily="49" charset="0"/>
              </a:rPr>
              <a:t>i_C</a:t>
            </a:r>
            <a:r>
              <a:rPr lang="en-US" sz="1400" dirty="0">
                <a:latin typeface="Courier New" panose="02070309020205020404" pitchFamily="49" charset="0"/>
              </a:rPr>
              <a:t>;</a:t>
            </a:r>
            <a:endParaRPr lang="en-US" sz="1400" dirty="0">
              <a:latin typeface="MS Shell Dlg 2" panose="020B0604030504040204" pitchFamily="34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equation</a:t>
            </a:r>
          </a:p>
          <a:p>
            <a:r>
              <a:rPr lang="en-US" sz="1400" dirty="0">
                <a:latin typeface="Courier New" panose="02070309020205020404" pitchFamily="49" charset="0"/>
              </a:rPr>
              <a:t>  L*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der</a:t>
            </a:r>
            <a:r>
              <a:rPr lang="en-US" sz="1400" dirty="0"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</a:rPr>
              <a:t>i_L</a:t>
            </a:r>
            <a:r>
              <a:rPr lang="en-US" sz="1400" dirty="0">
                <a:latin typeface="Courier New" panose="02070309020205020404" pitchFamily="49" charset="0"/>
              </a:rPr>
              <a:t>) = (</a:t>
            </a:r>
            <a:r>
              <a:rPr lang="en-US" sz="1400" dirty="0" err="1">
                <a:latin typeface="Courier New" panose="02070309020205020404" pitchFamily="49" charset="0"/>
              </a:rPr>
              <a:t>Vb</a:t>
            </a:r>
            <a:r>
              <a:rPr lang="en-US" sz="1400" dirty="0">
                <a:latin typeface="Courier New" panose="02070309020205020404" pitchFamily="49" charset="0"/>
              </a:rPr>
              <a:t>-V);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 </a:t>
            </a:r>
            <a:endParaRPr lang="en-US" sz="1400" dirty="0">
              <a:latin typeface="MS Shell Dlg 2" panose="020B0604030504040204" pitchFamily="34" charset="0"/>
            </a:endParaRPr>
          </a:p>
          <a:p>
            <a:r>
              <a:rPr lang="en-US" sz="1400" dirty="0">
                <a:latin typeface="Courier New" panose="02070309020205020404" pitchFamily="49" charset="0"/>
              </a:rPr>
              <a:t>  V = </a:t>
            </a:r>
            <a:r>
              <a:rPr lang="en-US" sz="1400" dirty="0" err="1">
                <a:latin typeface="Courier New" panose="02070309020205020404" pitchFamily="49" charset="0"/>
              </a:rPr>
              <a:t>i_R</a:t>
            </a:r>
            <a:r>
              <a:rPr lang="en-US" sz="1400" dirty="0">
                <a:latin typeface="Courier New" panose="02070309020205020404" pitchFamily="49" charset="0"/>
              </a:rPr>
              <a:t>*R;</a:t>
            </a:r>
            <a:endParaRPr lang="en-US" sz="1400" dirty="0">
              <a:latin typeface="MS Shell Dlg 2" panose="020B0604030504040204" pitchFamily="34" charset="0"/>
            </a:endParaRPr>
          </a:p>
          <a:p>
            <a:r>
              <a:rPr lang="en-US" sz="1400" dirty="0">
                <a:latin typeface="Courier New" panose="02070309020205020404" pitchFamily="49" charset="0"/>
              </a:rPr>
              <a:t>  C*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der</a:t>
            </a:r>
            <a:r>
              <a:rPr lang="en-US" sz="1400" dirty="0">
                <a:latin typeface="Courier New" panose="02070309020205020404" pitchFamily="49" charset="0"/>
              </a:rPr>
              <a:t>(V) = </a:t>
            </a:r>
            <a:r>
              <a:rPr lang="en-US" sz="1400" dirty="0" err="1">
                <a:latin typeface="Courier New" panose="02070309020205020404" pitchFamily="49" charset="0"/>
              </a:rPr>
              <a:t>i_C</a:t>
            </a:r>
            <a:r>
              <a:rPr lang="en-US" sz="1400" dirty="0">
                <a:latin typeface="Courier New" panose="02070309020205020404" pitchFamily="49" charset="0"/>
              </a:rPr>
              <a:t>;</a:t>
            </a:r>
            <a:endParaRPr lang="en-US" sz="1400" dirty="0">
              <a:latin typeface="MS Shell Dlg 2" panose="020B0604030504040204" pitchFamily="34" charset="0"/>
            </a:endParaRPr>
          </a:p>
          <a:p>
            <a:r>
              <a:rPr lang="en-US" sz="1400" dirty="0">
                <a:latin typeface="Courier New" panose="02070309020205020404" pitchFamily="49" charset="0"/>
              </a:rPr>
              <a:t>  </a:t>
            </a:r>
            <a:r>
              <a:rPr lang="en-US" sz="1400" dirty="0" err="1">
                <a:latin typeface="Courier New" panose="02070309020205020404" pitchFamily="49" charset="0"/>
              </a:rPr>
              <a:t>i_L</a:t>
            </a:r>
            <a:r>
              <a:rPr lang="en-US" sz="1400" dirty="0">
                <a:latin typeface="Courier New" panose="02070309020205020404" pitchFamily="49" charset="0"/>
              </a:rPr>
              <a:t>=</a:t>
            </a:r>
            <a:r>
              <a:rPr lang="en-US" sz="1400" dirty="0" err="1">
                <a:latin typeface="Courier New" panose="02070309020205020404" pitchFamily="49" charset="0"/>
              </a:rPr>
              <a:t>i_R+i_C</a:t>
            </a:r>
            <a:r>
              <a:rPr lang="en-US" sz="1400" dirty="0">
                <a:latin typeface="Courier New" panose="02070309020205020404" pitchFamily="49" charset="0"/>
              </a:rPr>
              <a:t>;</a:t>
            </a:r>
          </a:p>
          <a:p>
            <a:r>
              <a:rPr lang="en-US" sz="1400" dirty="0">
                <a:latin typeface="Courier New" panose="02070309020205020404" pitchFamily="49" charset="0"/>
              </a:rPr>
              <a:t>  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annotation </a:t>
            </a:r>
            <a:r>
              <a:rPr lang="en-US" sz="1400" dirty="0">
                <a:latin typeface="Courier New" panose="02070309020205020404" pitchFamily="49" charset="0"/>
              </a:rPr>
              <a:t>(experiment(</a:t>
            </a:r>
            <a:r>
              <a:rPr lang="en-US" sz="1400" dirty="0" err="1">
                <a:latin typeface="Courier New" panose="02070309020205020404" pitchFamily="49" charset="0"/>
              </a:rPr>
              <a:t>StartTime</a:t>
            </a:r>
            <a:r>
              <a:rPr lang="en-US" sz="1400" dirty="0">
                <a:latin typeface="Courier New" panose="02070309020205020404" pitchFamily="49" charset="0"/>
              </a:rPr>
              <a:t>=0,</a:t>
            </a:r>
            <a:endParaRPr lang="en-US" sz="1400" dirty="0">
              <a:latin typeface="MS Shell Dlg 2" panose="020B0604030504040204" pitchFamily="34" charset="0"/>
            </a:endParaRPr>
          </a:p>
          <a:p>
            <a:r>
              <a:rPr lang="en-US" sz="1400" dirty="0">
                <a:latin typeface="Courier New" panose="02070309020205020404" pitchFamily="49" charset="0"/>
              </a:rPr>
              <a:t>                </a:t>
            </a:r>
            <a:r>
              <a:rPr lang="en-US" sz="1400" dirty="0" err="1">
                <a:latin typeface="Courier New" panose="02070309020205020404" pitchFamily="49" charset="0"/>
              </a:rPr>
              <a:t>StopTime</a:t>
            </a:r>
            <a:r>
              <a:rPr lang="en-US" sz="1400" dirty="0">
                <a:latin typeface="Courier New" panose="02070309020205020404" pitchFamily="49" charset="0"/>
              </a:rPr>
              <a:t>=2,</a:t>
            </a:r>
            <a:endParaRPr lang="en-US" sz="1400" dirty="0">
              <a:latin typeface="MS Shell Dlg 2" panose="020B0604030504040204" pitchFamily="34" charset="0"/>
            </a:endParaRPr>
          </a:p>
          <a:p>
            <a:r>
              <a:rPr lang="en-US" sz="1400" dirty="0">
                <a:latin typeface="Courier New" panose="02070309020205020404" pitchFamily="49" charset="0"/>
              </a:rPr>
              <a:t>                __</a:t>
            </a:r>
            <a:r>
              <a:rPr lang="en-US" sz="1400" dirty="0" err="1">
                <a:latin typeface="Courier New" panose="02070309020205020404" pitchFamily="49" charset="0"/>
              </a:rPr>
              <a:t>Dymola_Algorithm</a:t>
            </a:r>
            <a:r>
              <a:rPr lang="en-US" sz="1400" dirty="0">
                <a:latin typeface="Courier New" panose="02070309020205020404" pitchFamily="49" charset="0"/>
              </a:rPr>
              <a:t>="</a:t>
            </a:r>
            <a:r>
              <a:rPr lang="en-US" sz="1400" dirty="0" err="1">
                <a:latin typeface="Courier New" panose="02070309020205020404" pitchFamily="49" charset="0"/>
              </a:rPr>
              <a:t>Dassl</a:t>
            </a:r>
            <a:r>
              <a:rPr lang="en-US" sz="1400" dirty="0">
                <a:latin typeface="Courier New" panose="02070309020205020404" pitchFamily="49" charset="0"/>
              </a:rPr>
              <a:t>"));</a:t>
            </a:r>
            <a:endParaRPr lang="en-US" sz="1400" dirty="0">
              <a:latin typeface="MS Shell Dlg 2" panose="020B0604030504040204" pitchFamily="34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end </a:t>
            </a:r>
            <a:r>
              <a:rPr lang="en-US" sz="1400" dirty="0">
                <a:latin typeface="Courier New" panose="02070309020205020404" pitchFamily="49" charset="0"/>
              </a:rPr>
              <a:t>RLC1;</a:t>
            </a:r>
            <a:endParaRPr lang="en-US" sz="1400" dirty="0">
              <a:latin typeface="MS Shell Dlg 2" panose="020B060403050404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9A9A04F-A3E8-4C9E-8806-5068E08A95A9}"/>
              </a:ext>
            </a:extLst>
          </p:cNvPr>
          <p:cNvSpPr/>
          <p:nvPr/>
        </p:nvSpPr>
        <p:spPr>
          <a:xfrm>
            <a:off x="4937762" y="1889936"/>
            <a:ext cx="7345680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model</a:t>
            </a:r>
            <a:r>
              <a:rPr lang="en-US" sz="1400" dirty="0">
                <a:latin typeface="Courier New" panose="02070309020205020404" pitchFamily="49" charset="0"/>
              </a:rPr>
              <a:t> RLC2 </a:t>
            </a:r>
          </a:p>
          <a:p>
            <a:r>
              <a:rPr lang="en-US" sz="1400" dirty="0">
                <a:latin typeface="Courier New" panose="02070309020205020404" pitchFamily="49" charset="0"/>
              </a:rPr>
              <a:t>  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parameter 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</a:rPr>
              <a:t>Modelica.SIunits.Voltage</a:t>
            </a:r>
            <a:r>
              <a:rPr lang="en-US" sz="1400" dirty="0">
                <a:latin typeface="Courier New" panose="02070309020205020404" pitchFamily="49" charset="0"/>
              </a:rPr>
              <a:t> </a:t>
            </a:r>
            <a:r>
              <a:rPr lang="en-US" sz="1400" dirty="0" err="1">
                <a:latin typeface="Courier New" panose="02070309020205020404" pitchFamily="49" charset="0"/>
              </a:rPr>
              <a:t>Vb</a:t>
            </a:r>
            <a:r>
              <a:rPr lang="en-US" sz="1400" dirty="0">
                <a:latin typeface="Courier New" panose="02070309020205020404" pitchFamily="49" charset="0"/>
              </a:rPr>
              <a:t>=24 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“Battery voltage"</a:t>
            </a:r>
            <a:r>
              <a:rPr lang="en-US" sz="1400" dirty="0">
                <a:latin typeface="Courier New" panose="02070309020205020404" pitchFamily="49" charset="0"/>
              </a:rPr>
              <a:t>;  </a:t>
            </a:r>
          </a:p>
          <a:p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  parameter 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</a:rPr>
              <a:t>Modelica.SIunits.Inductance</a:t>
            </a:r>
            <a:r>
              <a:rPr lang="en-US" sz="1400" dirty="0">
                <a:latin typeface="Courier New" panose="02070309020205020404" pitchFamily="49" charset="0"/>
              </a:rPr>
              <a:t> L=1;</a:t>
            </a:r>
            <a:endParaRPr lang="en-US" sz="1400" dirty="0">
              <a:latin typeface="MS Shell Dlg 2" panose="020B0604030504040204" pitchFamily="34" charset="0"/>
            </a:endParaRPr>
          </a:p>
          <a:p>
            <a:r>
              <a:rPr lang="en-US" sz="1400" dirty="0">
                <a:latin typeface="Courier New" panose="02070309020205020404" pitchFamily="49" charset="0"/>
              </a:rPr>
              <a:t>  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parameter 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</a:rPr>
              <a:t>Modelica.SIunits.Resistance</a:t>
            </a:r>
            <a:r>
              <a:rPr lang="en-US" sz="1400" dirty="0">
                <a:latin typeface="Courier New" panose="02070309020205020404" pitchFamily="49" charset="0"/>
              </a:rPr>
              <a:t> R=100;</a:t>
            </a:r>
            <a:endParaRPr lang="en-US" sz="1400" dirty="0">
              <a:latin typeface="MS Shell Dlg 2" panose="020B0604030504040204" pitchFamily="34" charset="0"/>
            </a:endParaRPr>
          </a:p>
          <a:p>
            <a:r>
              <a:rPr lang="en-US" sz="1400" dirty="0">
                <a:latin typeface="Courier New" panose="02070309020205020404" pitchFamily="49" charset="0"/>
              </a:rPr>
              <a:t>  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parameter 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</a:rPr>
              <a:t>Modelica.SIunits.Capacitance</a:t>
            </a:r>
            <a:r>
              <a:rPr lang="en-US" sz="1400" dirty="0">
                <a:latin typeface="Courier New" panose="02070309020205020404" pitchFamily="49" charset="0"/>
              </a:rPr>
              <a:t> C=1e-03 </a:t>
            </a:r>
          </a:p>
          <a:p>
            <a:r>
              <a:rPr lang="en-US" sz="1400" dirty="0">
                <a:latin typeface="Courier New" panose="02070309020205020404" pitchFamily="49" charset="0"/>
              </a:rPr>
              <a:t>  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</a:rPr>
              <a:t>Modelica.Electrical.Analog.Basic.Inductor</a:t>
            </a:r>
            <a:r>
              <a:rPr lang="en-US" sz="1400" dirty="0">
                <a:latin typeface="Courier New" panose="02070309020205020404" pitchFamily="49" charset="0"/>
              </a:rPr>
              <a:t> inductor(L=L);</a:t>
            </a:r>
            <a:endParaRPr lang="en-US" sz="1400" dirty="0">
              <a:latin typeface="MS Shell Dlg 2" panose="020B0604030504040204" pitchFamily="34" charset="0"/>
            </a:endParaRPr>
          </a:p>
          <a:p>
            <a:r>
              <a:rPr lang="en-US" sz="1400" dirty="0">
                <a:latin typeface="Courier New" panose="02070309020205020404" pitchFamily="49" charset="0"/>
              </a:rPr>
              <a:t>  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</a:rPr>
              <a:t>Modelica.Electrical.Analog.Basic.Resistor</a:t>
            </a:r>
            <a:r>
              <a:rPr lang="en-US" sz="1400" dirty="0">
                <a:latin typeface="Courier New" panose="02070309020205020404" pitchFamily="49" charset="0"/>
              </a:rPr>
              <a:t> resistor(R=R);</a:t>
            </a:r>
            <a:endParaRPr lang="en-US" sz="1400" dirty="0">
              <a:latin typeface="MS Shell Dlg 2" panose="020B0604030504040204" pitchFamily="34" charset="0"/>
            </a:endParaRPr>
          </a:p>
          <a:p>
            <a:r>
              <a:rPr lang="en-US" sz="1400" dirty="0">
                <a:latin typeface="Courier New" panose="02070309020205020404" pitchFamily="49" charset="0"/>
              </a:rPr>
              <a:t>  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</a:rPr>
              <a:t>Modelica.Electrical.Analog.Basic.Capacitor</a:t>
            </a:r>
            <a:r>
              <a:rPr lang="en-US" sz="1400" dirty="0">
                <a:latin typeface="Courier New" panose="02070309020205020404" pitchFamily="49" charset="0"/>
              </a:rPr>
              <a:t> capacitor(C=C);</a:t>
            </a:r>
            <a:endParaRPr lang="en-US" sz="1400" dirty="0">
              <a:latin typeface="MS Shell Dlg 2" panose="020B0604030504040204" pitchFamily="34" charset="0"/>
            </a:endParaRPr>
          </a:p>
          <a:p>
            <a:r>
              <a:rPr lang="en-US" sz="1400" dirty="0">
                <a:latin typeface="Courier New" panose="02070309020205020404" pitchFamily="49" charset="0"/>
              </a:rPr>
              <a:t>  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</a:rPr>
              <a:t>Modelica.Electrical.Analog.Sources.ConstantVoltage</a:t>
            </a:r>
            <a:r>
              <a:rPr lang="en-US" sz="1400" dirty="0">
                <a:latin typeface="Courier New" panose="02070309020205020404" pitchFamily="49" charset="0"/>
              </a:rPr>
              <a:t> battery(V=</a:t>
            </a:r>
            <a:r>
              <a:rPr lang="en-US" sz="1400" dirty="0" err="1">
                <a:latin typeface="Courier New" panose="02070309020205020404" pitchFamily="49" charset="0"/>
              </a:rPr>
              <a:t>Vb</a:t>
            </a:r>
            <a:r>
              <a:rPr lang="en-US" sz="1400" dirty="0">
                <a:latin typeface="Courier New" panose="02070309020205020404" pitchFamily="49" charset="0"/>
              </a:rPr>
              <a:t>);</a:t>
            </a:r>
            <a:endParaRPr lang="en-US" sz="1400" dirty="0">
              <a:latin typeface="MS Shell Dlg 2" panose="020B0604030504040204" pitchFamily="34" charset="0"/>
            </a:endParaRPr>
          </a:p>
          <a:p>
            <a:r>
              <a:rPr lang="en-US" sz="1400" dirty="0">
                <a:latin typeface="Courier New" panose="02070309020205020404" pitchFamily="49" charset="0"/>
              </a:rPr>
              <a:t>  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</a:rPr>
              <a:t>Modelica.Electrical.Analog.Basic.Ground</a:t>
            </a:r>
            <a:r>
              <a:rPr lang="en-US" sz="1400" dirty="0">
                <a:latin typeface="Courier New" panose="02070309020205020404" pitchFamily="49" charset="0"/>
              </a:rPr>
              <a:t> ground</a:t>
            </a:r>
            <a:r>
              <a:rPr lang="en-US" sz="1400" dirty="0">
                <a:latin typeface="MS Shell Dlg 2" panose="020B0604030504040204" pitchFamily="34" charset="0"/>
              </a:rPr>
              <a:t>;</a:t>
            </a:r>
            <a:endParaRPr lang="en-US" sz="1400" dirty="0"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equation </a:t>
            </a:r>
            <a:endParaRPr lang="en-US" sz="1400" dirty="0">
              <a:latin typeface="MS Shell Dlg 2" panose="020B0604030504040204" pitchFamily="34" charset="0"/>
            </a:endParaRPr>
          </a:p>
          <a:p>
            <a:r>
              <a:rPr lang="en-US" sz="1400" dirty="0">
                <a:latin typeface="Courier New" panose="02070309020205020404" pitchFamily="49" charset="0"/>
              </a:rPr>
              <a:t>  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connect</a:t>
            </a:r>
            <a:r>
              <a:rPr lang="en-US" sz="1400" dirty="0"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</a:rPr>
              <a:t>resistor.n</a:t>
            </a:r>
            <a:r>
              <a:rPr lang="en-US" sz="1400" dirty="0">
                <a:latin typeface="Courier New" panose="02070309020205020404" pitchFamily="49" charset="0"/>
              </a:rPr>
              <a:t>, </a:t>
            </a:r>
            <a:r>
              <a:rPr lang="en-US" sz="1400" dirty="0" err="1">
                <a:latin typeface="Courier New" panose="02070309020205020404" pitchFamily="49" charset="0"/>
              </a:rPr>
              <a:t>battery.p</a:t>
            </a:r>
            <a:r>
              <a:rPr lang="en-US" sz="1400" dirty="0">
                <a:latin typeface="Courier New" panose="02070309020205020404" pitchFamily="49" charset="0"/>
              </a:rPr>
              <a:t>);</a:t>
            </a:r>
            <a:endParaRPr lang="en-US" sz="1400" dirty="0">
              <a:latin typeface="MS Shell Dlg 2" panose="020B0604030504040204" pitchFamily="34" charset="0"/>
            </a:endParaRPr>
          </a:p>
          <a:p>
            <a:r>
              <a:rPr lang="en-US" sz="1400" dirty="0">
                <a:latin typeface="Courier New" panose="02070309020205020404" pitchFamily="49" charset="0"/>
              </a:rPr>
              <a:t>  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connect</a:t>
            </a:r>
            <a:r>
              <a:rPr lang="en-US" sz="1400" dirty="0"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</a:rPr>
              <a:t>capacitor.n</a:t>
            </a:r>
            <a:r>
              <a:rPr lang="en-US" sz="1400" dirty="0">
                <a:latin typeface="Courier New" panose="02070309020205020404" pitchFamily="49" charset="0"/>
              </a:rPr>
              <a:t>, </a:t>
            </a:r>
            <a:r>
              <a:rPr lang="en-US" sz="1400" dirty="0" err="1">
                <a:latin typeface="Courier New" panose="02070309020205020404" pitchFamily="49" charset="0"/>
              </a:rPr>
              <a:t>battery.p</a:t>
            </a:r>
            <a:r>
              <a:rPr lang="en-US" sz="1400" dirty="0">
                <a:latin typeface="Courier New" panose="02070309020205020404" pitchFamily="49" charset="0"/>
              </a:rPr>
              <a:t>);</a:t>
            </a:r>
            <a:endParaRPr lang="en-US" sz="1400" dirty="0">
              <a:latin typeface="MS Shell Dlg 2" panose="020B0604030504040204" pitchFamily="34" charset="0"/>
            </a:endParaRPr>
          </a:p>
          <a:p>
            <a:r>
              <a:rPr lang="en-US" sz="1400" dirty="0">
                <a:latin typeface="Courier New" panose="02070309020205020404" pitchFamily="49" charset="0"/>
              </a:rPr>
              <a:t>  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connect</a:t>
            </a:r>
            <a:r>
              <a:rPr lang="en-US" sz="1400" dirty="0"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</a:rPr>
              <a:t>battery.p</a:t>
            </a:r>
            <a:r>
              <a:rPr lang="en-US" sz="1400" dirty="0">
                <a:latin typeface="Courier New" panose="02070309020205020404" pitchFamily="49" charset="0"/>
              </a:rPr>
              <a:t>, </a:t>
            </a:r>
            <a:r>
              <a:rPr lang="en-US" sz="1400" dirty="0" err="1">
                <a:latin typeface="Courier New" panose="02070309020205020404" pitchFamily="49" charset="0"/>
              </a:rPr>
              <a:t>ground.p</a:t>
            </a:r>
            <a:r>
              <a:rPr lang="en-US" sz="1400" dirty="0">
                <a:latin typeface="Courier New" panose="02070309020205020404" pitchFamily="49" charset="0"/>
              </a:rPr>
              <a:t>)</a:t>
            </a:r>
            <a:r>
              <a:rPr lang="en-US" sz="1400" dirty="0">
                <a:latin typeface="MS Shell Dlg 2" panose="020B0604030504040204" pitchFamily="34" charset="0"/>
              </a:rPr>
              <a:t>;</a:t>
            </a:r>
          </a:p>
          <a:p>
            <a:r>
              <a:rPr lang="en-US" sz="1400" dirty="0">
                <a:latin typeface="Courier New" panose="02070309020205020404" pitchFamily="49" charset="0"/>
              </a:rPr>
              <a:t>  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connect</a:t>
            </a:r>
            <a:r>
              <a:rPr lang="en-US" sz="1400" dirty="0"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</a:rPr>
              <a:t>battery.n</a:t>
            </a:r>
            <a:r>
              <a:rPr lang="en-US" sz="1400" dirty="0">
                <a:latin typeface="Courier New" panose="02070309020205020404" pitchFamily="49" charset="0"/>
              </a:rPr>
              <a:t>, </a:t>
            </a:r>
            <a:r>
              <a:rPr lang="en-US" sz="1400" dirty="0" err="1">
                <a:latin typeface="Courier New" panose="02070309020205020404" pitchFamily="49" charset="0"/>
              </a:rPr>
              <a:t>inductor.p</a:t>
            </a:r>
            <a:r>
              <a:rPr lang="en-US" sz="1400" dirty="0">
                <a:latin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;</a:t>
            </a:r>
            <a:endParaRPr lang="en-US" sz="1400" dirty="0">
              <a:latin typeface="MS Shell Dlg 2" panose="020B0604030504040204" pitchFamily="34" charset="0"/>
            </a:endParaRPr>
          </a:p>
          <a:p>
            <a:r>
              <a:rPr lang="en-US" sz="1400" dirty="0">
                <a:latin typeface="Courier New" panose="02070309020205020404" pitchFamily="49" charset="0"/>
              </a:rPr>
              <a:t>  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connect</a:t>
            </a:r>
            <a:r>
              <a:rPr lang="en-US" sz="1400" dirty="0"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</a:rPr>
              <a:t>capacitor.p</a:t>
            </a:r>
            <a:r>
              <a:rPr lang="en-US" sz="1400" dirty="0">
                <a:latin typeface="Courier New" panose="02070309020205020404" pitchFamily="49" charset="0"/>
              </a:rPr>
              <a:t>, </a:t>
            </a:r>
            <a:r>
              <a:rPr lang="en-US" sz="1400" dirty="0" err="1">
                <a:latin typeface="Courier New" panose="02070309020205020404" pitchFamily="49" charset="0"/>
              </a:rPr>
              <a:t>inductor.n</a:t>
            </a:r>
            <a:r>
              <a:rPr lang="en-US" sz="1400" dirty="0">
                <a:latin typeface="Courier New" panose="02070309020205020404" pitchFamily="49" charset="0"/>
              </a:rPr>
              <a:t>)</a:t>
            </a:r>
            <a:r>
              <a:rPr lang="en-US" sz="1400" dirty="0">
                <a:latin typeface="MS Shell Dlg 2" panose="020B0604030504040204" pitchFamily="34" charset="0"/>
              </a:rPr>
              <a:t>;</a:t>
            </a:r>
          </a:p>
          <a:p>
            <a:r>
              <a:rPr lang="en-US" sz="1400" dirty="0">
                <a:latin typeface="Courier New" panose="02070309020205020404" pitchFamily="49" charset="0"/>
              </a:rPr>
              <a:t>  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connect</a:t>
            </a:r>
            <a:r>
              <a:rPr lang="en-US" sz="1400" dirty="0"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</a:rPr>
              <a:t>inductor.n</a:t>
            </a:r>
            <a:r>
              <a:rPr lang="en-US" sz="1400" dirty="0">
                <a:latin typeface="Courier New" panose="02070309020205020404" pitchFamily="49" charset="0"/>
              </a:rPr>
              <a:t>, </a:t>
            </a:r>
            <a:r>
              <a:rPr lang="en-US" sz="1400" dirty="0" err="1">
                <a:latin typeface="Courier New" panose="02070309020205020404" pitchFamily="49" charset="0"/>
              </a:rPr>
              <a:t>resistor.p</a:t>
            </a:r>
            <a:r>
              <a:rPr lang="en-US" sz="1400" dirty="0">
                <a:latin typeface="Courier New" panose="02070309020205020404" pitchFamily="49" charset="0"/>
              </a:rPr>
              <a:t>)</a:t>
            </a:r>
            <a:r>
              <a:rPr lang="en-US" sz="1400" dirty="0">
                <a:latin typeface="MS Shell Dlg 2" panose="020B0604030504040204" pitchFamily="34" charset="0"/>
              </a:rPr>
              <a:t>;</a:t>
            </a:r>
          </a:p>
          <a:p>
            <a:r>
              <a:rPr lang="en-US" sz="1400" dirty="0">
                <a:latin typeface="Courier New" panose="02070309020205020404" pitchFamily="49" charset="0"/>
              </a:rPr>
              <a:t>  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annotation </a:t>
            </a:r>
            <a:r>
              <a:rPr lang="en-US" sz="1400" dirty="0">
                <a:latin typeface="Courier New" panose="02070309020205020404" pitchFamily="49" charset="0"/>
              </a:rPr>
              <a:t>(experiment(</a:t>
            </a:r>
            <a:r>
              <a:rPr lang="en-US" sz="1400" dirty="0" err="1">
                <a:latin typeface="Courier New" panose="02070309020205020404" pitchFamily="49" charset="0"/>
              </a:rPr>
              <a:t>StartTime</a:t>
            </a:r>
            <a:r>
              <a:rPr lang="en-US" sz="1400" dirty="0">
                <a:latin typeface="Courier New" panose="02070309020205020404" pitchFamily="49" charset="0"/>
              </a:rPr>
              <a:t>=0,</a:t>
            </a:r>
            <a:endParaRPr lang="en-US" sz="1400" dirty="0">
              <a:latin typeface="MS Shell Dlg 2" panose="020B0604030504040204" pitchFamily="34" charset="0"/>
            </a:endParaRPr>
          </a:p>
          <a:p>
            <a:r>
              <a:rPr lang="en-US" sz="1400" dirty="0">
                <a:latin typeface="Courier New" panose="02070309020205020404" pitchFamily="49" charset="0"/>
              </a:rPr>
              <a:t>                </a:t>
            </a:r>
            <a:r>
              <a:rPr lang="en-US" sz="1400" dirty="0" err="1">
                <a:latin typeface="Courier New" panose="02070309020205020404" pitchFamily="49" charset="0"/>
              </a:rPr>
              <a:t>StopTime</a:t>
            </a:r>
            <a:r>
              <a:rPr lang="en-US" sz="1400" dirty="0">
                <a:latin typeface="Courier New" panose="02070309020205020404" pitchFamily="49" charset="0"/>
              </a:rPr>
              <a:t>=2,</a:t>
            </a:r>
            <a:endParaRPr lang="en-US" sz="1400" dirty="0">
              <a:latin typeface="MS Shell Dlg 2" panose="020B0604030504040204" pitchFamily="34" charset="0"/>
            </a:endParaRPr>
          </a:p>
          <a:p>
            <a:r>
              <a:rPr lang="en-US" sz="1400" dirty="0">
                <a:latin typeface="Courier New" panose="02070309020205020404" pitchFamily="49" charset="0"/>
              </a:rPr>
              <a:t>                __</a:t>
            </a:r>
            <a:r>
              <a:rPr lang="en-US" sz="1400" dirty="0" err="1">
                <a:latin typeface="Courier New" panose="02070309020205020404" pitchFamily="49" charset="0"/>
              </a:rPr>
              <a:t>Dymola_Algorithm</a:t>
            </a:r>
            <a:r>
              <a:rPr lang="en-US" sz="1400" dirty="0">
                <a:latin typeface="Courier New" panose="02070309020205020404" pitchFamily="49" charset="0"/>
              </a:rPr>
              <a:t>="</a:t>
            </a:r>
            <a:r>
              <a:rPr lang="en-US" sz="1400" dirty="0" err="1">
                <a:latin typeface="Courier New" panose="02070309020205020404" pitchFamily="49" charset="0"/>
              </a:rPr>
              <a:t>Dassl</a:t>
            </a:r>
            <a:r>
              <a:rPr lang="en-US" sz="1400" dirty="0">
                <a:latin typeface="Courier New" panose="02070309020205020404" pitchFamily="49" charset="0"/>
              </a:rPr>
              <a:t>"));</a:t>
            </a:r>
            <a:endParaRPr lang="en-US" sz="1400" dirty="0">
              <a:latin typeface="MS Shell Dlg 2" panose="020B0604030504040204" pitchFamily="34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end </a:t>
            </a:r>
            <a:r>
              <a:rPr lang="en-US" sz="1400" dirty="0">
                <a:latin typeface="Courier New" panose="02070309020205020404" pitchFamily="49" charset="0"/>
              </a:rPr>
              <a:t>RLC2;</a:t>
            </a:r>
            <a:endParaRPr lang="en-US" sz="1400" dirty="0">
              <a:latin typeface="MS Shell Dlg 2" panose="020B0604030504040204" pitchFamily="34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A634B15-F27F-4495-8E08-F530F1F3738E}"/>
              </a:ext>
            </a:extLst>
          </p:cNvPr>
          <p:cNvGrpSpPr/>
          <p:nvPr/>
        </p:nvGrpSpPr>
        <p:grpSpPr>
          <a:xfrm>
            <a:off x="283633" y="3009900"/>
            <a:ext cx="11792374" cy="2573215"/>
            <a:chOff x="283633" y="3009900"/>
            <a:chExt cx="11792374" cy="2573215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9CE2E37-FE0B-4AA5-A114-6B7F0D0123FE}"/>
                </a:ext>
              </a:extLst>
            </p:cNvPr>
            <p:cNvSpPr/>
            <p:nvPr/>
          </p:nvSpPr>
          <p:spPr bwMode="auto">
            <a:xfrm>
              <a:off x="283633" y="4126187"/>
              <a:ext cx="3101406" cy="920598"/>
            </a:xfrm>
            <a:prstGeom prst="rect">
              <a:avLst/>
            </a:prstGeom>
            <a:noFill/>
            <a:ln w="38100">
              <a:solidFill>
                <a:srgbClr val="A41E34"/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noFill/>
                <a:effectLst/>
                <a:latin typeface="Times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B0718AA-A46A-4885-AE6C-11BBF3236DA1}"/>
                </a:ext>
              </a:extLst>
            </p:cNvPr>
            <p:cNvSpPr/>
            <p:nvPr/>
          </p:nvSpPr>
          <p:spPr bwMode="auto">
            <a:xfrm>
              <a:off x="5117126" y="3009900"/>
              <a:ext cx="6958881" cy="2573215"/>
            </a:xfrm>
            <a:prstGeom prst="rect">
              <a:avLst/>
            </a:prstGeom>
            <a:noFill/>
            <a:ln w="38100">
              <a:solidFill>
                <a:srgbClr val="A41E34"/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noFill/>
                <a:effectLst/>
                <a:latin typeface="Times" charset="0"/>
              </a:endParaRPr>
            </a:p>
          </p:txBody>
        </p:sp>
        <p:sp>
          <p:nvSpPr>
            <p:cNvPr id="3" name="Equals 2">
              <a:extLst>
                <a:ext uri="{FF2B5EF4-FFF2-40B4-BE49-F238E27FC236}">
                  <a16:creationId xmlns:a16="http://schemas.microsoft.com/office/drawing/2014/main" id="{1C28B115-3974-48E7-B56B-BF29B1E5D39B}"/>
                </a:ext>
              </a:extLst>
            </p:cNvPr>
            <p:cNvSpPr/>
            <p:nvPr/>
          </p:nvSpPr>
          <p:spPr bwMode="auto">
            <a:xfrm>
              <a:off x="3938364" y="4466491"/>
              <a:ext cx="650631" cy="360485"/>
            </a:xfrm>
            <a:prstGeom prst="mathEqual">
              <a:avLst/>
            </a:prstGeom>
            <a:solidFill>
              <a:srgbClr val="80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42981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7524-84C3-4A26-B891-BE3A0A36D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2A9B9E-17E4-4BB0-9631-A255440B58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Plot and compare V from RLC1 and RLC2?</a:t>
            </a:r>
          </a:p>
          <a:p>
            <a:pPr lvl="1"/>
            <a:r>
              <a:rPr lang="en-US" dirty="0"/>
              <a:t>Plot </a:t>
            </a:r>
            <a:r>
              <a:rPr lang="en-US" dirty="0">
                <a:solidFill>
                  <a:srgbClr val="C00000"/>
                </a:solidFill>
              </a:rPr>
              <a:t>V</a:t>
            </a:r>
            <a:r>
              <a:rPr lang="en-US" dirty="0"/>
              <a:t> from </a:t>
            </a:r>
            <a:r>
              <a:rPr lang="en-US" dirty="0">
                <a:solidFill>
                  <a:srgbClr val="C00000"/>
                </a:solidFill>
              </a:rPr>
              <a:t>RLC1 </a:t>
            </a:r>
            <a:r>
              <a:rPr lang="en-US" dirty="0"/>
              <a:t>after simulation</a:t>
            </a:r>
          </a:p>
          <a:p>
            <a:pPr lvl="1"/>
            <a:r>
              <a:rPr lang="en-US" dirty="0"/>
              <a:t>Plot </a:t>
            </a:r>
            <a:r>
              <a:rPr lang="en-US" dirty="0" err="1">
                <a:solidFill>
                  <a:srgbClr val="C00000"/>
                </a:solidFill>
              </a:rPr>
              <a:t>V.v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from </a:t>
            </a:r>
            <a:r>
              <a:rPr lang="en-US" dirty="0">
                <a:solidFill>
                  <a:srgbClr val="C00000"/>
                </a:solidFill>
              </a:rPr>
              <a:t>RLC2WithSensors </a:t>
            </a:r>
            <a:r>
              <a:rPr lang="en-US" dirty="0"/>
              <a:t>after simulation</a:t>
            </a:r>
          </a:p>
          <a:p>
            <a:pPr lvl="1"/>
            <a:endParaRPr lang="en-US" dirty="0">
              <a:solidFill>
                <a:srgbClr val="C00000"/>
              </a:solidFill>
            </a:endParaRPr>
          </a:p>
          <a:p>
            <a:r>
              <a:rPr lang="en-US" dirty="0"/>
              <a:t>Difference between flat modeling and hierarchical modeling?</a:t>
            </a:r>
          </a:p>
          <a:p>
            <a:pPr lvl="1"/>
            <a:r>
              <a:rPr lang="en-US" dirty="0"/>
              <a:t>Flat modeling requires </a:t>
            </a:r>
            <a:r>
              <a:rPr lang="en-US" dirty="0">
                <a:solidFill>
                  <a:srgbClr val="C00000"/>
                </a:solidFill>
              </a:rPr>
              <a:t>mathematical representation </a:t>
            </a:r>
            <a:r>
              <a:rPr lang="en-US" dirty="0"/>
              <a:t>– </a:t>
            </a:r>
            <a:r>
              <a:rPr lang="en-US" dirty="0">
                <a:solidFill>
                  <a:srgbClr val="C00000"/>
                </a:solidFill>
              </a:rPr>
              <a:t>difficult</a:t>
            </a:r>
            <a:r>
              <a:rPr lang="en-US" dirty="0"/>
              <a:t> for complex system</a:t>
            </a:r>
          </a:p>
          <a:p>
            <a:pPr lvl="1"/>
            <a:r>
              <a:rPr lang="en-US" dirty="0"/>
              <a:t>Hierarchical modeling requires </a:t>
            </a:r>
            <a:r>
              <a:rPr lang="en-US" dirty="0">
                <a:solidFill>
                  <a:srgbClr val="C00000"/>
                </a:solidFill>
              </a:rPr>
              <a:t>physical representation </a:t>
            </a:r>
            <a:r>
              <a:rPr lang="en-US" dirty="0"/>
              <a:t>– </a:t>
            </a:r>
            <a:r>
              <a:rPr lang="en-US" dirty="0">
                <a:solidFill>
                  <a:srgbClr val="C00000"/>
                </a:solidFill>
              </a:rPr>
              <a:t>easy</a:t>
            </a:r>
            <a:r>
              <a:rPr lang="en-US" dirty="0"/>
              <a:t> for complex system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How does the keyword “</a:t>
            </a:r>
            <a:r>
              <a:rPr lang="en-US" dirty="0">
                <a:solidFill>
                  <a:srgbClr val="800000"/>
                </a:solidFill>
              </a:rPr>
              <a:t>connect</a:t>
            </a:r>
            <a:r>
              <a:rPr lang="en-US" dirty="0"/>
              <a:t>” formulate the equations?</a:t>
            </a:r>
          </a:p>
          <a:p>
            <a:pPr lvl="1"/>
            <a:r>
              <a:rPr lang="en-US" dirty="0"/>
              <a:t>Acausal connections – connector</a:t>
            </a:r>
          </a:p>
          <a:p>
            <a:pPr lvl="1"/>
            <a:r>
              <a:rPr lang="en-US" dirty="0"/>
              <a:t>Causal connections – signal </a:t>
            </a:r>
          </a:p>
        </p:txBody>
      </p:sp>
    </p:spTree>
    <p:extLst>
      <p:ext uri="{BB962C8B-B14F-4D97-AF65-F5344CB8AC3E}">
        <p14:creationId xmlns:p14="http://schemas.microsoft.com/office/powerpoint/2010/main" val="1992937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7B711-0409-1F48-838B-CD2125E66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A55E7E-A955-2D4E-A7C6-D0CDFA9B7E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7470" y="1755375"/>
            <a:ext cx="9372600" cy="3347249"/>
          </a:xfrm>
        </p:spPr>
        <p:txBody>
          <a:bodyPr/>
          <a:lstStyle/>
          <a:p>
            <a:pPr marL="514350" indent="-514350">
              <a:buSzPct val="100000"/>
              <a:buFont typeface="+mj-lt"/>
              <a:buAutoNum type="arabicPeriod"/>
            </a:pPr>
            <a:r>
              <a:rPr lang="en-US" sz="2800" dirty="0"/>
              <a:t>A Simple Differential Algebraic Equation (DAE)</a:t>
            </a:r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en-US" sz="2800" dirty="0"/>
              <a:t>Modelica/</a:t>
            </a:r>
            <a:r>
              <a:rPr lang="en-US" sz="2800" dirty="0" err="1"/>
              <a:t>Dymola</a:t>
            </a:r>
            <a:endParaRPr lang="en-US" sz="2800" dirty="0"/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en-US" sz="2800" dirty="0"/>
              <a:t>Introduction to Modelica by Examples</a:t>
            </a:r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en-US" sz="2800" dirty="0"/>
              <a:t>Your First Modelica Model</a:t>
            </a:r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en-US" sz="2800" dirty="0"/>
              <a:t>Revisit Some Modelica Basics</a:t>
            </a:r>
          </a:p>
        </p:txBody>
      </p:sp>
    </p:spTree>
    <p:extLst>
      <p:ext uri="{BB962C8B-B14F-4D97-AF65-F5344CB8AC3E}">
        <p14:creationId xmlns:p14="http://schemas.microsoft.com/office/powerpoint/2010/main" val="9590349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17F9E-FE63-4CA9-B90E-1EFB475C4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Model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DCD7BE5-6D6F-488C-86A8-271B96D867F5}"/>
              </a:ext>
            </a:extLst>
          </p:cNvPr>
          <p:cNvSpPr/>
          <p:nvPr/>
        </p:nvSpPr>
        <p:spPr bwMode="auto">
          <a:xfrm>
            <a:off x="3298463" y="2377887"/>
            <a:ext cx="1905000" cy="52251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Component 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D4EB767-930B-4B54-953A-86039DF02D03}"/>
              </a:ext>
            </a:extLst>
          </p:cNvPr>
          <p:cNvSpPr/>
          <p:nvPr/>
        </p:nvSpPr>
        <p:spPr bwMode="auto">
          <a:xfrm>
            <a:off x="6941775" y="2377887"/>
            <a:ext cx="1995488" cy="52251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Component 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7ECB41-EA23-467E-9CEE-B8D67ED83EB7}"/>
              </a:ext>
            </a:extLst>
          </p:cNvPr>
          <p:cNvSpPr/>
          <p:nvPr/>
        </p:nvSpPr>
        <p:spPr bwMode="auto">
          <a:xfrm>
            <a:off x="5132070" y="2444562"/>
            <a:ext cx="139700" cy="146050"/>
          </a:xfrm>
          <a:prstGeom prst="rect">
            <a:avLst/>
          </a:prstGeom>
          <a:solidFill>
            <a:srgbClr val="800000"/>
          </a:solidFill>
          <a:ln w="9525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D8C9B26-9CA9-4E58-8386-5DCB8CC39BEE}"/>
              </a:ext>
            </a:extLst>
          </p:cNvPr>
          <p:cNvSpPr/>
          <p:nvPr/>
        </p:nvSpPr>
        <p:spPr bwMode="auto">
          <a:xfrm>
            <a:off x="5132070" y="2676337"/>
            <a:ext cx="139700" cy="14605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9674169-1AC4-44C5-AE64-961E51036B67}"/>
              </a:ext>
            </a:extLst>
          </p:cNvPr>
          <p:cNvSpPr/>
          <p:nvPr/>
        </p:nvSpPr>
        <p:spPr bwMode="auto">
          <a:xfrm>
            <a:off x="6873520" y="2444562"/>
            <a:ext cx="139700" cy="146050"/>
          </a:xfrm>
          <a:prstGeom prst="rect">
            <a:avLst/>
          </a:prstGeom>
          <a:solidFill>
            <a:srgbClr val="800000"/>
          </a:solidFill>
          <a:ln w="9525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3CEADD-72AE-47EC-8FEA-D308CE0B5E8A}"/>
              </a:ext>
            </a:extLst>
          </p:cNvPr>
          <p:cNvSpPr/>
          <p:nvPr/>
        </p:nvSpPr>
        <p:spPr bwMode="auto">
          <a:xfrm>
            <a:off x="6873520" y="2676337"/>
            <a:ext cx="139700" cy="14605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6A8E748-19A7-48DC-9687-E7CFE2C44162}"/>
              </a:ext>
            </a:extLst>
          </p:cNvPr>
          <p:cNvCxnSpPr>
            <a:stCxn id="7" idx="3"/>
            <a:endCxn id="9" idx="1"/>
          </p:cNvCxnSpPr>
          <p:nvPr/>
        </p:nvCxnSpPr>
        <p:spPr bwMode="auto">
          <a:xfrm>
            <a:off x="5271770" y="2517587"/>
            <a:ext cx="160175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FC5F01E-9FD2-409A-9EBE-DAD476730E72}"/>
              </a:ext>
            </a:extLst>
          </p:cNvPr>
          <p:cNvCxnSpPr>
            <a:stCxn id="8" idx="3"/>
            <a:endCxn id="10" idx="1"/>
          </p:cNvCxnSpPr>
          <p:nvPr/>
        </p:nvCxnSpPr>
        <p:spPr bwMode="auto">
          <a:xfrm>
            <a:off x="5271770" y="2749362"/>
            <a:ext cx="160175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4148553-27DB-4738-AAF0-36013A211615}"/>
              </a:ext>
            </a:extLst>
          </p:cNvPr>
          <p:cNvSpPr txBox="1"/>
          <p:nvPr/>
        </p:nvSpPr>
        <p:spPr>
          <a:xfrm>
            <a:off x="3874157" y="1804324"/>
            <a:ext cx="1905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800000"/>
                </a:solidFill>
              </a:rPr>
              <a:t>acausal connector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C6D6C90-AC8D-4ADC-9896-01FA3106263B}"/>
              </a:ext>
            </a:extLst>
          </p:cNvPr>
          <p:cNvSpPr txBox="1"/>
          <p:nvPr/>
        </p:nvSpPr>
        <p:spPr>
          <a:xfrm>
            <a:off x="3945394" y="3027730"/>
            <a:ext cx="1905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800000"/>
                </a:solidFill>
              </a:rPr>
              <a:t>causal connector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072FF40-4F73-46CA-A13C-0E2C82A4741E}"/>
              </a:ext>
            </a:extLst>
          </p:cNvPr>
          <p:cNvSpPr txBox="1"/>
          <p:nvPr/>
        </p:nvSpPr>
        <p:spPr>
          <a:xfrm>
            <a:off x="5969634" y="3059668"/>
            <a:ext cx="1905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800000"/>
                </a:solidFill>
              </a:rPr>
              <a:t>causal connection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30FCF33-5921-42B1-8E95-570112CC505F}"/>
              </a:ext>
            </a:extLst>
          </p:cNvPr>
          <p:cNvSpPr txBox="1"/>
          <p:nvPr/>
        </p:nvSpPr>
        <p:spPr>
          <a:xfrm>
            <a:off x="5850395" y="1905016"/>
            <a:ext cx="2143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800000"/>
                </a:solidFill>
              </a:rPr>
              <a:t>acausal connection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3DFD25F-E503-40BA-9749-3B96C7F9C3D2}"/>
              </a:ext>
            </a:extLst>
          </p:cNvPr>
          <p:cNvSpPr txBox="1"/>
          <p:nvPr/>
        </p:nvSpPr>
        <p:spPr>
          <a:xfrm>
            <a:off x="677307" y="4211363"/>
            <a:ext cx="1083738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 component class should be defined </a:t>
            </a:r>
            <a:r>
              <a:rPr lang="en-US" i="1" dirty="0"/>
              <a:t>independently of the environment, </a:t>
            </a:r>
            <a:r>
              <a:rPr lang="en-US" dirty="0"/>
              <a:t>very essential for </a:t>
            </a:r>
            <a:r>
              <a:rPr lang="en-US" i="1" dirty="0"/>
              <a:t>reusability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 component may internally consist of other components, i.e. hierarchical modeling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Complex systems usually consist of large numbers of </a:t>
            </a:r>
            <a:r>
              <a:rPr lang="en-US" i="1" dirty="0"/>
              <a:t>connected </a:t>
            </a:r>
            <a:r>
              <a:rPr lang="en-US" dirty="0"/>
              <a:t>components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13FB0CB-C9BC-4F6F-8305-351CA1DD12CE}"/>
              </a:ext>
            </a:extLst>
          </p:cNvPr>
          <p:cNvCxnSpPr>
            <a:cxnSpLocks/>
          </p:cNvCxnSpPr>
          <p:nvPr/>
        </p:nvCxnSpPr>
        <p:spPr bwMode="auto">
          <a:xfrm flipV="1">
            <a:off x="5202131" y="2118449"/>
            <a:ext cx="186411" cy="36262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8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617AA00-F748-4BB5-A19B-687579CB779B}"/>
              </a:ext>
            </a:extLst>
          </p:cNvPr>
          <p:cNvCxnSpPr>
            <a:cxnSpLocks/>
          </p:cNvCxnSpPr>
          <p:nvPr/>
        </p:nvCxnSpPr>
        <p:spPr bwMode="auto">
          <a:xfrm>
            <a:off x="5248435" y="2844768"/>
            <a:ext cx="185211" cy="25598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8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D97502A-F4AF-42E2-9335-612FC072AD29}"/>
              </a:ext>
            </a:extLst>
          </p:cNvPr>
          <p:cNvCxnSpPr>
            <a:cxnSpLocks/>
          </p:cNvCxnSpPr>
          <p:nvPr/>
        </p:nvCxnSpPr>
        <p:spPr bwMode="auto">
          <a:xfrm>
            <a:off x="6156396" y="2813035"/>
            <a:ext cx="185211" cy="25598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8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9B036DA-682C-483A-9B59-20A190987C18}"/>
              </a:ext>
            </a:extLst>
          </p:cNvPr>
          <p:cNvCxnSpPr>
            <a:cxnSpLocks/>
          </p:cNvCxnSpPr>
          <p:nvPr/>
        </p:nvCxnSpPr>
        <p:spPr bwMode="auto">
          <a:xfrm flipV="1">
            <a:off x="6187297" y="2189464"/>
            <a:ext cx="123775" cy="31665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80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8581328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6DF96-9D57-44CB-A5A5-23E352585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632" y="58056"/>
            <a:ext cx="7704668" cy="522516"/>
          </a:xfrm>
        </p:spPr>
        <p:txBody>
          <a:bodyPr/>
          <a:lstStyle/>
          <a:p>
            <a:r>
              <a:rPr lang="en-US" dirty="0"/>
              <a:t>Acausal Connection – Acausal Connector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F73C85-0E8C-474F-9611-A8F9DA1420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961" y="953682"/>
            <a:ext cx="1961607" cy="522516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800000"/>
                </a:solidFill>
              </a:rPr>
              <a:t>Electrical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18B5C55-E11B-4BF7-91FA-EAEF3280A3D2}"/>
                  </a:ext>
                </a:extLst>
              </p:cNvPr>
              <p:cNvSpPr txBox="1"/>
              <p:nvPr/>
            </p:nvSpPr>
            <p:spPr>
              <a:xfrm>
                <a:off x="1194751" y="4716861"/>
                <a:ext cx="178908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18B5C55-E11B-4BF7-91FA-EAEF3280A3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4751" y="4716861"/>
                <a:ext cx="1789080" cy="369332"/>
              </a:xfrm>
              <a:prstGeom prst="rect">
                <a:avLst/>
              </a:prstGeom>
              <a:blipFill>
                <a:blip r:embed="rId2"/>
                <a:stretch>
                  <a:fillRect l="-1706" r="-1024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A0323FF3-B355-4AD9-BE64-13D2FD937341}"/>
                  </a:ext>
                </a:extLst>
              </p:cNvPr>
              <p:cNvSpPr txBox="1"/>
              <p:nvPr/>
            </p:nvSpPr>
            <p:spPr>
              <a:xfrm>
                <a:off x="1194751" y="5238682"/>
                <a:ext cx="209320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A0323FF3-B355-4AD9-BE64-13D2FD9373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4751" y="5238682"/>
                <a:ext cx="2093202" cy="369332"/>
              </a:xfrm>
              <a:prstGeom prst="rect">
                <a:avLst/>
              </a:prstGeom>
              <a:blipFill>
                <a:blip r:embed="rId3"/>
                <a:stretch>
                  <a:fillRect l="-2915" r="-2915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0" name="Group 59">
            <a:extLst>
              <a:ext uri="{FF2B5EF4-FFF2-40B4-BE49-F238E27FC236}">
                <a16:creationId xmlns:a16="http://schemas.microsoft.com/office/drawing/2014/main" id="{8CA8E450-0BA5-42CC-BE7F-9C8ABA700F13}"/>
              </a:ext>
            </a:extLst>
          </p:cNvPr>
          <p:cNvGrpSpPr/>
          <p:nvPr/>
        </p:nvGrpSpPr>
        <p:grpSpPr>
          <a:xfrm>
            <a:off x="215104" y="1550117"/>
            <a:ext cx="3821793" cy="2452577"/>
            <a:chOff x="682616" y="1979469"/>
            <a:chExt cx="3821793" cy="2452577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2E52C200-5BFA-4BBE-85CA-91932C17F663}"/>
                </a:ext>
              </a:extLst>
            </p:cNvPr>
            <p:cNvGrpSpPr/>
            <p:nvPr/>
          </p:nvGrpSpPr>
          <p:grpSpPr>
            <a:xfrm>
              <a:off x="682616" y="1979469"/>
              <a:ext cx="3821793" cy="2452577"/>
              <a:chOff x="314591" y="1714542"/>
              <a:chExt cx="3821793" cy="2452577"/>
            </a:xfrm>
          </p:grpSpPr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66ACCA7E-54B8-439A-B62D-457E3872E0FB}"/>
                  </a:ext>
                </a:extLst>
              </p:cNvPr>
              <p:cNvGrpSpPr/>
              <p:nvPr/>
            </p:nvGrpSpPr>
            <p:grpSpPr>
              <a:xfrm>
                <a:off x="2198535" y="3204652"/>
                <a:ext cx="1937849" cy="962463"/>
                <a:chOff x="8168640" y="2895544"/>
                <a:chExt cx="1937849" cy="962463"/>
              </a:xfrm>
            </p:grpSpPr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33C93C0D-F7F6-4809-A7B0-CEE688E6DC22}"/>
                    </a:ext>
                  </a:extLst>
                </p:cNvPr>
                <p:cNvSpPr/>
                <p:nvPr/>
              </p:nvSpPr>
              <p:spPr bwMode="auto">
                <a:xfrm>
                  <a:off x="9022081" y="2969622"/>
                  <a:ext cx="1084408" cy="888381"/>
                </a:xfrm>
                <a:prstGeom prst="rect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ysDash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endParaRPr>
                </a:p>
              </p:txBody>
            </p:sp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0FF48735-9314-4513-9C53-72B3B17DF8CB}"/>
                    </a:ext>
                  </a:extLst>
                </p:cNvPr>
                <p:cNvSpPr/>
                <p:nvPr/>
              </p:nvSpPr>
              <p:spPr bwMode="auto">
                <a:xfrm>
                  <a:off x="8865326" y="3283131"/>
                  <a:ext cx="235131" cy="226423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endParaRPr>
                </a:p>
              </p:txBody>
            </p:sp>
            <p:cxnSp>
              <p:nvCxnSpPr>
                <p:cNvPr id="24" name="Straight Arrow Connector 23">
                  <a:extLst>
                    <a:ext uri="{FF2B5EF4-FFF2-40B4-BE49-F238E27FC236}">
                      <a16:creationId xmlns:a16="http://schemas.microsoft.com/office/drawing/2014/main" id="{20E7662A-C3B7-4A39-B104-AF855B834940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8168640" y="3330462"/>
                  <a:ext cx="696686" cy="0"/>
                </a:xfrm>
                <a:prstGeom prst="straightConnector1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5" name="TextBox 24">
                      <a:extLst>
                        <a:ext uri="{FF2B5EF4-FFF2-40B4-BE49-F238E27FC236}">
                          <a16:creationId xmlns:a16="http://schemas.microsoft.com/office/drawing/2014/main" id="{C6B3BF19-9C8A-46F2-80F7-086ED2A5512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383895" y="2895544"/>
                      <a:ext cx="567911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>
                        <a:solidFill>
                          <a:srgbClr val="FF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5" name="TextBox 24">
                      <a:extLst>
                        <a:ext uri="{FF2B5EF4-FFF2-40B4-BE49-F238E27FC236}">
                          <a16:creationId xmlns:a16="http://schemas.microsoft.com/office/drawing/2014/main" id="{C6B3BF19-9C8A-46F2-80F7-086ED2A5512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383895" y="2895544"/>
                      <a:ext cx="567911" cy="461665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b="-2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27" name="Straight Arrow Connector 26">
                  <a:extLst>
                    <a:ext uri="{FF2B5EF4-FFF2-40B4-BE49-F238E27FC236}">
                      <a16:creationId xmlns:a16="http://schemas.microsoft.com/office/drawing/2014/main" id="{1633B1FC-F53D-4E66-9A84-B23A4EB08422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8452595" y="3483769"/>
                  <a:ext cx="398047" cy="0"/>
                </a:xfrm>
                <a:prstGeom prst="straightConnector1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8" name="TextBox 27">
                      <a:extLst>
                        <a:ext uri="{FF2B5EF4-FFF2-40B4-BE49-F238E27FC236}">
                          <a16:creationId xmlns:a16="http://schemas.microsoft.com/office/drawing/2014/main" id="{78431616-0516-4A2F-B0D9-3029576FED8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460413" y="3396342"/>
                      <a:ext cx="501996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0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>
                        <a:solidFill>
                          <a:srgbClr val="FF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8" name="TextBox 27">
                      <a:extLst>
                        <a:ext uri="{FF2B5EF4-FFF2-40B4-BE49-F238E27FC236}">
                          <a16:creationId xmlns:a16="http://schemas.microsoft.com/office/drawing/2014/main" id="{78431616-0516-4A2F-B0D9-3029576FED8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460413" y="3396342"/>
                      <a:ext cx="501996" cy="461665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b="-131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F84D8B4F-AB07-41FB-AA31-554D1E25A28C}"/>
                  </a:ext>
                </a:extLst>
              </p:cNvPr>
              <p:cNvGrpSpPr/>
              <p:nvPr/>
            </p:nvGrpSpPr>
            <p:grpSpPr>
              <a:xfrm rot="16200000">
                <a:off x="1297341" y="2118350"/>
                <a:ext cx="1941613" cy="1133998"/>
                <a:chOff x="8168640" y="2849032"/>
                <a:chExt cx="1941613" cy="1133998"/>
              </a:xfrm>
            </p:grpSpPr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D7C07E71-5AF0-4692-A60B-7AB95EE11938}"/>
                    </a:ext>
                  </a:extLst>
                </p:cNvPr>
                <p:cNvSpPr/>
                <p:nvPr/>
              </p:nvSpPr>
              <p:spPr bwMode="auto">
                <a:xfrm>
                  <a:off x="9022080" y="2969623"/>
                  <a:ext cx="1088173" cy="888381"/>
                </a:xfrm>
                <a:prstGeom prst="rect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ysDash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endParaRPr>
                </a:p>
              </p:txBody>
            </p:sp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D27FBAA9-5675-4D2F-A358-61D0DB72D779}"/>
                    </a:ext>
                  </a:extLst>
                </p:cNvPr>
                <p:cNvSpPr/>
                <p:nvPr/>
              </p:nvSpPr>
              <p:spPr bwMode="auto">
                <a:xfrm>
                  <a:off x="8865326" y="3283131"/>
                  <a:ext cx="235131" cy="226423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endParaRPr>
                </a:p>
              </p:txBody>
            </p:sp>
            <p:cxnSp>
              <p:nvCxnSpPr>
                <p:cNvPr id="41" name="Straight Arrow Connector 40">
                  <a:extLst>
                    <a:ext uri="{FF2B5EF4-FFF2-40B4-BE49-F238E27FC236}">
                      <a16:creationId xmlns:a16="http://schemas.microsoft.com/office/drawing/2014/main" id="{C0D2A5CA-6661-4445-8A58-781EBFE257A4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8168640" y="3330462"/>
                  <a:ext cx="696686" cy="0"/>
                </a:xfrm>
                <a:prstGeom prst="straightConnector1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2" name="TextBox 41">
                      <a:extLst>
                        <a:ext uri="{FF2B5EF4-FFF2-40B4-BE49-F238E27FC236}">
                          <a16:creationId xmlns:a16="http://schemas.microsoft.com/office/drawing/2014/main" id="{C080F261-1A53-45F6-9398-2FCFC976A29F}"/>
                        </a:ext>
                      </a:extLst>
                    </p:cNvPr>
                    <p:cNvSpPr txBox="1"/>
                    <p:nvPr/>
                  </p:nvSpPr>
                  <p:spPr>
                    <a:xfrm rot="5400000">
                      <a:off x="8473059" y="2902155"/>
                      <a:ext cx="567911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>
                        <a:solidFill>
                          <a:srgbClr val="FF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42" name="TextBox 41">
                      <a:extLst>
                        <a:ext uri="{FF2B5EF4-FFF2-40B4-BE49-F238E27FC236}">
                          <a16:creationId xmlns:a16="http://schemas.microsoft.com/office/drawing/2014/main" id="{C080F261-1A53-45F6-9398-2FCFC976A29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rot="5400000">
                      <a:off x="8473059" y="2902155"/>
                      <a:ext cx="567911" cy="461665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b="-263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43" name="Straight Arrow Connector 42">
                  <a:extLst>
                    <a:ext uri="{FF2B5EF4-FFF2-40B4-BE49-F238E27FC236}">
                      <a16:creationId xmlns:a16="http://schemas.microsoft.com/office/drawing/2014/main" id="{80DD0223-232C-4A78-A559-D69B03615ABB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rot="5400000" flipH="1" flipV="1">
                  <a:off x="8638834" y="3281802"/>
                  <a:ext cx="9840" cy="413775"/>
                </a:xfrm>
                <a:prstGeom prst="straightConnector1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4" name="TextBox 43">
                      <a:extLst>
                        <a:ext uri="{FF2B5EF4-FFF2-40B4-BE49-F238E27FC236}">
                          <a16:creationId xmlns:a16="http://schemas.microsoft.com/office/drawing/2014/main" id="{0ABDD280-F15A-4B10-980D-8A696C48D5C3}"/>
                        </a:ext>
                      </a:extLst>
                    </p:cNvPr>
                    <p:cNvSpPr txBox="1"/>
                    <p:nvPr/>
                  </p:nvSpPr>
                  <p:spPr>
                    <a:xfrm rot="5400000">
                      <a:off x="8444699" y="3501199"/>
                      <a:ext cx="501996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0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>
                        <a:solidFill>
                          <a:srgbClr val="FF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44" name="TextBox 43">
                      <a:extLst>
                        <a:ext uri="{FF2B5EF4-FFF2-40B4-BE49-F238E27FC236}">
                          <a16:creationId xmlns:a16="http://schemas.microsoft.com/office/drawing/2014/main" id="{0ABDD280-F15A-4B10-980D-8A696C48D5C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rot="5400000">
                      <a:off x="8444699" y="3501199"/>
                      <a:ext cx="501996" cy="461665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b="-263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F6D56567-B54B-457F-A53F-DC14969CE130}"/>
                  </a:ext>
                </a:extLst>
              </p:cNvPr>
              <p:cNvGrpSpPr/>
              <p:nvPr/>
            </p:nvGrpSpPr>
            <p:grpSpPr>
              <a:xfrm flipH="1">
                <a:off x="314591" y="3186264"/>
                <a:ext cx="1911464" cy="980855"/>
                <a:chOff x="8168640" y="2877152"/>
                <a:chExt cx="1911464" cy="980855"/>
              </a:xfrm>
            </p:grpSpPr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758D2E3E-597E-4E70-BCAB-06C8CA840B45}"/>
                    </a:ext>
                  </a:extLst>
                </p:cNvPr>
                <p:cNvSpPr/>
                <p:nvPr/>
              </p:nvSpPr>
              <p:spPr bwMode="auto">
                <a:xfrm>
                  <a:off x="9022081" y="2969622"/>
                  <a:ext cx="1058023" cy="888381"/>
                </a:xfrm>
                <a:prstGeom prst="rect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ysDash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endParaRPr>
                </a:p>
              </p:txBody>
            </p:sp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B25C029C-1AC2-4891-9BD3-79E639ADA4FF}"/>
                    </a:ext>
                  </a:extLst>
                </p:cNvPr>
                <p:cNvSpPr/>
                <p:nvPr/>
              </p:nvSpPr>
              <p:spPr bwMode="auto">
                <a:xfrm>
                  <a:off x="8865326" y="3283131"/>
                  <a:ext cx="235131" cy="226423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endParaRPr>
                </a:p>
              </p:txBody>
            </p:sp>
            <p:cxnSp>
              <p:nvCxnSpPr>
                <p:cNvPr id="48" name="Straight Arrow Connector 47">
                  <a:extLst>
                    <a:ext uri="{FF2B5EF4-FFF2-40B4-BE49-F238E27FC236}">
                      <a16:creationId xmlns:a16="http://schemas.microsoft.com/office/drawing/2014/main" id="{1AA430A2-3CC2-4CEF-AEC2-715A997EC99E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8168640" y="3330462"/>
                  <a:ext cx="696686" cy="0"/>
                </a:xfrm>
                <a:prstGeom prst="straightConnector1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9" name="TextBox 48">
                      <a:extLst>
                        <a:ext uri="{FF2B5EF4-FFF2-40B4-BE49-F238E27FC236}">
                          <a16:creationId xmlns:a16="http://schemas.microsoft.com/office/drawing/2014/main" id="{E64F58C1-4B25-4A85-A2CE-BE9B54AD0F0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382071" y="2877152"/>
                      <a:ext cx="567911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>
                        <a:solidFill>
                          <a:srgbClr val="FF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49" name="TextBox 48">
                      <a:extLst>
                        <a:ext uri="{FF2B5EF4-FFF2-40B4-BE49-F238E27FC236}">
                          <a16:creationId xmlns:a16="http://schemas.microsoft.com/office/drawing/2014/main" id="{E64F58C1-4B25-4A85-A2CE-BE9B54AD0F0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382071" y="2877152"/>
                      <a:ext cx="567911" cy="461665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b="-2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50" name="Straight Arrow Connector 49">
                  <a:extLst>
                    <a:ext uri="{FF2B5EF4-FFF2-40B4-BE49-F238E27FC236}">
                      <a16:creationId xmlns:a16="http://schemas.microsoft.com/office/drawing/2014/main" id="{B8A1D321-65D9-4491-8A8E-701FBAF997F6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8452595" y="3483769"/>
                  <a:ext cx="398047" cy="0"/>
                </a:xfrm>
                <a:prstGeom prst="straightConnector1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1" name="TextBox 50">
                      <a:extLst>
                        <a:ext uri="{FF2B5EF4-FFF2-40B4-BE49-F238E27FC236}">
                          <a16:creationId xmlns:a16="http://schemas.microsoft.com/office/drawing/2014/main" id="{9DCAB0B9-3F1D-4E26-BBC3-F9A0924BC37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460413" y="3396342"/>
                      <a:ext cx="501996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0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>
                        <a:solidFill>
                          <a:srgbClr val="FF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1" name="TextBox 50">
                      <a:extLst>
                        <a:ext uri="{FF2B5EF4-FFF2-40B4-BE49-F238E27FC236}">
                          <a16:creationId xmlns:a16="http://schemas.microsoft.com/office/drawing/2014/main" id="{9DCAB0B9-3F1D-4E26-BBC3-F9A0924BC37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460413" y="3396342"/>
                      <a:ext cx="501996" cy="461665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b="-131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9B63753F-D5F0-4F6E-A7D6-BCFA5D488595}"/>
                </a:ext>
              </a:extLst>
            </p:cNvPr>
            <p:cNvSpPr txBox="1"/>
            <p:nvPr/>
          </p:nvSpPr>
          <p:spPr>
            <a:xfrm>
              <a:off x="754850" y="3757014"/>
              <a:ext cx="7630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R1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26342FAA-9DB1-475C-9052-086FB1DB3A7C}"/>
                </a:ext>
              </a:extLst>
            </p:cNvPr>
            <p:cNvSpPr txBox="1"/>
            <p:nvPr/>
          </p:nvSpPr>
          <p:spPr>
            <a:xfrm>
              <a:off x="2353129" y="2111908"/>
              <a:ext cx="7630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R3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5F7D3680-7C60-405C-82C4-B8A19EE9C5C3}"/>
                </a:ext>
              </a:extLst>
            </p:cNvPr>
            <p:cNvSpPr txBox="1"/>
            <p:nvPr/>
          </p:nvSpPr>
          <p:spPr>
            <a:xfrm>
              <a:off x="3867468" y="3746578"/>
              <a:ext cx="6181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R2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41197554-276E-41C0-8E14-6CD23DB5D882}"/>
                    </a:ext>
                  </a:extLst>
                </p:cNvPr>
                <p:cNvSpPr txBox="1"/>
                <p:nvPr/>
              </p:nvSpPr>
              <p:spPr>
                <a:xfrm>
                  <a:off x="1385889" y="3746578"/>
                  <a:ext cx="252249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3131FF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dirty="0">
                    <a:solidFill>
                      <a:srgbClr val="3131FF"/>
                    </a:solidFill>
                  </a:endParaRPr>
                </a:p>
              </p:txBody>
            </p:sp>
          </mc:Choice>
          <mc:Fallback xmlns="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41197554-276E-41C0-8E14-6CD23DB5D88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85889" y="3746578"/>
                  <a:ext cx="252249" cy="369332"/>
                </a:xfrm>
                <a:prstGeom prst="rect">
                  <a:avLst/>
                </a:prstGeom>
                <a:blipFill>
                  <a:blip r:embed="rId10"/>
                  <a:stretch>
                    <a:fillRect l="-29268" r="-26829" b="-262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0CD1621F-2BFB-4908-8D13-CA6747715B4D}"/>
                    </a:ext>
                  </a:extLst>
                </p:cNvPr>
                <p:cNvSpPr txBox="1"/>
                <p:nvPr/>
              </p:nvSpPr>
              <p:spPr>
                <a:xfrm>
                  <a:off x="2512391" y="2575531"/>
                  <a:ext cx="252249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3131FF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dirty="0">
                    <a:solidFill>
                      <a:srgbClr val="3131FF"/>
                    </a:solidFill>
                  </a:endParaRPr>
                </a:p>
              </p:txBody>
            </p:sp>
          </mc:Choice>
          <mc:Fallback xmlns="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0CD1621F-2BFB-4908-8D13-CA6747715B4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2391" y="2575531"/>
                  <a:ext cx="252249" cy="369332"/>
                </a:xfrm>
                <a:prstGeom prst="rect">
                  <a:avLst/>
                </a:prstGeom>
                <a:blipFill>
                  <a:blip r:embed="rId11"/>
                  <a:stretch>
                    <a:fillRect l="-28571" r="-23810" b="-262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B17877E0-9550-4A38-8F43-E9A6275A680C}"/>
                    </a:ext>
                  </a:extLst>
                </p:cNvPr>
                <p:cNvSpPr txBox="1"/>
                <p:nvPr/>
              </p:nvSpPr>
              <p:spPr>
                <a:xfrm>
                  <a:off x="3519192" y="3738297"/>
                  <a:ext cx="252249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3131FF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dirty="0">
                    <a:solidFill>
                      <a:srgbClr val="3131FF"/>
                    </a:solidFill>
                  </a:endParaRPr>
                </a:p>
              </p:txBody>
            </p:sp>
          </mc:Choice>
          <mc:Fallback xmlns="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B17877E0-9550-4A38-8F43-E9A6275A680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9192" y="3738297"/>
                  <a:ext cx="252249" cy="369332"/>
                </a:xfrm>
                <a:prstGeom prst="rect">
                  <a:avLst/>
                </a:prstGeom>
                <a:blipFill>
                  <a:blip r:embed="rId12"/>
                  <a:stretch>
                    <a:fillRect l="-29268" r="-26829" b="-28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1" name="Content Placeholder 2">
            <a:extLst>
              <a:ext uri="{FF2B5EF4-FFF2-40B4-BE49-F238E27FC236}">
                <a16:creationId xmlns:a16="http://schemas.microsoft.com/office/drawing/2014/main" id="{2E39E7DA-67DD-4C12-8499-2D05F1145342}"/>
              </a:ext>
            </a:extLst>
          </p:cNvPr>
          <p:cNvSpPr txBox="1">
            <a:spLocks/>
          </p:cNvSpPr>
          <p:nvPr/>
        </p:nvSpPr>
        <p:spPr>
          <a:xfrm>
            <a:off x="6162395" y="1084677"/>
            <a:ext cx="5845327" cy="522516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E1126"/>
              </a:buClr>
              <a:buSzPct val="80000"/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E1126"/>
              </a:buClr>
              <a:buSzPct val="80000"/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Geneva" charset="-128"/>
                <a:cs typeface="Times New Roman" panose="02020603050405020304" pitchFamily="18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E1126"/>
              </a:buClr>
              <a:buSzPct val="80000"/>
              <a:buFont typeface="Times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eneva" charset="-128"/>
                <a:cs typeface="Times New Roman" panose="02020603050405020304" pitchFamily="18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E1126"/>
              </a:buClr>
              <a:buSzPct val="80000"/>
              <a:buFont typeface="Times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eneva" charset="-128"/>
                <a:cs typeface="Times New Roman" panose="02020603050405020304" pitchFamily="18" charset="0"/>
              </a:defRPr>
            </a:lvl4pPr>
            <a:lvl5pPr marL="182880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E1126"/>
              </a:buClr>
              <a:buSzPct val="80000"/>
              <a:buFont typeface="Times" charset="0"/>
              <a:buNone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eneva" charset="-128"/>
                <a:cs typeface="Times New Roman" panose="02020603050405020304" pitchFamily="18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E1126"/>
              </a:buClr>
              <a:buSzPct val="80000"/>
              <a:buFont typeface="Times" charset="0"/>
              <a:buChar char="•"/>
              <a:defRPr sz="2600">
                <a:solidFill>
                  <a:srgbClr val="7A6E67"/>
                </a:solidFill>
                <a:latin typeface="+mn-lt"/>
                <a:ea typeface="Geneva" charset="-128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E1126"/>
              </a:buClr>
              <a:buSzPct val="80000"/>
              <a:buFont typeface="Times" charset="0"/>
              <a:buChar char="•"/>
              <a:defRPr sz="2600">
                <a:solidFill>
                  <a:srgbClr val="7A6E67"/>
                </a:solidFill>
                <a:latin typeface="+mn-lt"/>
                <a:ea typeface="Geneva" charset="-128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E1126"/>
              </a:buClr>
              <a:buSzPct val="80000"/>
              <a:buFont typeface="Times" charset="0"/>
              <a:buChar char="•"/>
              <a:defRPr sz="2600">
                <a:solidFill>
                  <a:srgbClr val="7A6E67"/>
                </a:solidFill>
                <a:latin typeface="+mn-lt"/>
                <a:ea typeface="Geneva" charset="-128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E1126"/>
              </a:buClr>
              <a:buSzPct val="80000"/>
              <a:buFont typeface="Times" charset="0"/>
              <a:buChar char="•"/>
              <a:defRPr sz="2600">
                <a:solidFill>
                  <a:srgbClr val="7A6E67"/>
                </a:solidFill>
                <a:latin typeface="+mn-lt"/>
                <a:ea typeface="Geneva" charset="-128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kern="0" dirty="0"/>
              <a:t>Two kinds of variables in acausal connectors</a:t>
            </a:r>
          </a:p>
        </p:txBody>
      </p:sp>
      <p:sp>
        <p:nvSpPr>
          <p:cNvPr id="62" name="Content Placeholder 2">
            <a:extLst>
              <a:ext uri="{FF2B5EF4-FFF2-40B4-BE49-F238E27FC236}">
                <a16:creationId xmlns:a16="http://schemas.microsoft.com/office/drawing/2014/main" id="{53B9CF11-9F02-40BE-9C09-E00F50C527C7}"/>
              </a:ext>
            </a:extLst>
          </p:cNvPr>
          <p:cNvSpPr txBox="1">
            <a:spLocks/>
          </p:cNvSpPr>
          <p:nvPr/>
        </p:nvSpPr>
        <p:spPr>
          <a:xfrm>
            <a:off x="5470911" y="1838365"/>
            <a:ext cx="6644890" cy="824879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E1126"/>
              </a:buClr>
              <a:buSzPct val="80000"/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E1126"/>
              </a:buClr>
              <a:buSzPct val="80000"/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Geneva" charset="-128"/>
                <a:cs typeface="Times New Roman" panose="02020603050405020304" pitchFamily="18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E1126"/>
              </a:buClr>
              <a:buSzPct val="80000"/>
              <a:buFont typeface="Times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eneva" charset="-128"/>
                <a:cs typeface="Times New Roman" panose="02020603050405020304" pitchFamily="18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E1126"/>
              </a:buClr>
              <a:buSzPct val="80000"/>
              <a:buFont typeface="Times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eneva" charset="-128"/>
                <a:cs typeface="Times New Roman" panose="02020603050405020304" pitchFamily="18" charset="0"/>
              </a:defRPr>
            </a:lvl4pPr>
            <a:lvl5pPr marL="182880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E1126"/>
              </a:buClr>
              <a:buSzPct val="80000"/>
              <a:buFont typeface="Times" charset="0"/>
              <a:buNone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eneva" charset="-128"/>
                <a:cs typeface="Times New Roman" panose="02020603050405020304" pitchFamily="18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E1126"/>
              </a:buClr>
              <a:buSzPct val="80000"/>
              <a:buFont typeface="Times" charset="0"/>
              <a:buChar char="•"/>
              <a:defRPr sz="2600">
                <a:solidFill>
                  <a:srgbClr val="7A6E67"/>
                </a:solidFill>
                <a:latin typeface="+mn-lt"/>
                <a:ea typeface="Geneva" charset="-128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E1126"/>
              </a:buClr>
              <a:buSzPct val="80000"/>
              <a:buFont typeface="Times" charset="0"/>
              <a:buChar char="•"/>
              <a:defRPr sz="2600">
                <a:solidFill>
                  <a:srgbClr val="7A6E67"/>
                </a:solidFill>
                <a:latin typeface="+mn-lt"/>
                <a:ea typeface="Geneva" charset="-128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E1126"/>
              </a:buClr>
              <a:buSzPct val="80000"/>
              <a:buFont typeface="Times" charset="0"/>
              <a:buChar char="•"/>
              <a:defRPr sz="2600">
                <a:solidFill>
                  <a:srgbClr val="7A6E67"/>
                </a:solidFill>
                <a:latin typeface="+mn-lt"/>
                <a:ea typeface="Geneva" charset="-128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E1126"/>
              </a:buClr>
              <a:buSzPct val="80000"/>
              <a:buFont typeface="Times" charset="0"/>
              <a:buChar char="•"/>
              <a:defRPr sz="2600">
                <a:solidFill>
                  <a:srgbClr val="7A6E67"/>
                </a:solidFill>
                <a:latin typeface="+mn-lt"/>
                <a:ea typeface="Geneva" charset="-128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sz="2000" b="1" kern="0" dirty="0">
                <a:solidFill>
                  <a:srgbClr val="3131FF"/>
                </a:solidFill>
              </a:rPr>
              <a:t>Potential</a:t>
            </a:r>
            <a:r>
              <a:rPr lang="en-US" sz="2000" kern="0" dirty="0"/>
              <a:t> variable: Connected variables are identical;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2000" b="1" kern="0" dirty="0">
                <a:solidFill>
                  <a:srgbClr val="3131FF"/>
                </a:solidFill>
              </a:rPr>
              <a:t>Flow</a:t>
            </a:r>
            <a:r>
              <a:rPr lang="en-US" sz="2000" kern="0" dirty="0"/>
              <a:t> variable: connected variables fulfil the zero-sum equation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2DF9C045-46B6-43FF-BFE5-6E15169652D4}"/>
              </a:ext>
            </a:extLst>
          </p:cNvPr>
          <p:cNvGrpSpPr/>
          <p:nvPr/>
        </p:nvGrpSpPr>
        <p:grpSpPr>
          <a:xfrm>
            <a:off x="9937074" y="4108155"/>
            <a:ext cx="2175643" cy="1023532"/>
            <a:chOff x="8163745" y="2834475"/>
            <a:chExt cx="2175643" cy="1023532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F4DC3CAF-03C6-4F90-A57B-BA5E4B51C052}"/>
                </a:ext>
              </a:extLst>
            </p:cNvPr>
            <p:cNvSpPr/>
            <p:nvPr/>
          </p:nvSpPr>
          <p:spPr bwMode="auto">
            <a:xfrm>
              <a:off x="9022080" y="2969622"/>
              <a:ext cx="1317308" cy="88838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A830593E-EE42-4342-A047-AE4B3877BB38}"/>
                </a:ext>
              </a:extLst>
            </p:cNvPr>
            <p:cNvSpPr/>
            <p:nvPr/>
          </p:nvSpPr>
          <p:spPr bwMode="auto">
            <a:xfrm>
              <a:off x="8865326" y="3283131"/>
              <a:ext cx="235131" cy="226423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D62EF7A7-32DE-41EC-938A-07874DD5F43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8168640" y="3330462"/>
              <a:ext cx="696686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7A323B4B-D1A0-4A7C-B460-D45871C7ED9E}"/>
                </a:ext>
              </a:extLst>
            </p:cNvPr>
            <p:cNvSpPr txBox="1"/>
            <p:nvPr/>
          </p:nvSpPr>
          <p:spPr>
            <a:xfrm>
              <a:off x="8168640" y="2905508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v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82E23278-1EC9-49C4-8699-751A68886A51}"/>
                </a:ext>
              </a:extLst>
            </p:cNvPr>
            <p:cNvSpPr txBox="1"/>
            <p:nvPr/>
          </p:nvSpPr>
          <p:spPr>
            <a:xfrm>
              <a:off x="8696049" y="2834475"/>
              <a:ext cx="35779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+</a:t>
              </a:r>
            </a:p>
          </p:txBody>
        </p: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96266E91-998E-445E-97B0-C9607996358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8163745" y="3483769"/>
              <a:ext cx="686897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33B61D3B-711B-441A-ACB3-6EE4AFE20FCE}"/>
                </a:ext>
              </a:extLst>
            </p:cNvPr>
            <p:cNvSpPr txBox="1"/>
            <p:nvPr/>
          </p:nvSpPr>
          <p:spPr>
            <a:xfrm>
              <a:off x="8460413" y="3396342"/>
              <a:ext cx="26962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i</a:t>
              </a:r>
              <a:endParaRPr lang="en-US" dirty="0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F8A40B31-D39F-4BA2-BB89-7FCD4AD03A1A}"/>
                </a:ext>
              </a:extLst>
            </p:cNvPr>
            <p:cNvSpPr txBox="1"/>
            <p:nvPr/>
          </p:nvSpPr>
          <p:spPr>
            <a:xfrm>
              <a:off x="9142683" y="3136340"/>
              <a:ext cx="94773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pin</a:t>
              </a:r>
            </a:p>
          </p:txBody>
        </p:sp>
      </p:grpSp>
      <p:sp>
        <p:nvSpPr>
          <p:cNvPr id="63" name="Rectangle 62">
            <a:extLst>
              <a:ext uri="{FF2B5EF4-FFF2-40B4-BE49-F238E27FC236}">
                <a16:creationId xmlns:a16="http://schemas.microsoft.com/office/drawing/2014/main" id="{22D817AE-60D4-4A87-9344-A9C42C745678}"/>
              </a:ext>
            </a:extLst>
          </p:cNvPr>
          <p:cNvSpPr/>
          <p:nvPr/>
        </p:nvSpPr>
        <p:spPr>
          <a:xfrm>
            <a:off x="5921020" y="3727298"/>
            <a:ext cx="4023072" cy="193899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</a:rPr>
              <a:t>connector</a:t>
            </a:r>
            <a:r>
              <a:rPr lang="en-US" sz="2000" dirty="0">
                <a:latin typeface="Courier New" panose="02070309020205020404" pitchFamily="49" charset="0"/>
              </a:rPr>
              <a:t> Pin</a:t>
            </a:r>
          </a:p>
          <a:p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 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</a:rPr>
              <a:t>SI.ElectricPotential</a:t>
            </a:r>
            <a:r>
              <a:rPr lang="en-US" sz="2000" dirty="0">
                <a:latin typeface="Courier New" panose="02070309020205020404" pitchFamily="49" charset="0"/>
              </a:rPr>
              <a:t> v;</a:t>
            </a:r>
          </a:p>
          <a:p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</a:rPr>
              <a:t>  flow 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</a:rPr>
              <a:t>SI.Current</a:t>
            </a:r>
            <a:r>
              <a:rPr lang="en-US" sz="2000" dirty="0">
                <a:latin typeface="Courier New" panose="02070309020205020404" pitchFamily="49" charset="0"/>
              </a:rPr>
              <a:t> </a:t>
            </a:r>
            <a:r>
              <a:rPr lang="en-US" sz="2000" dirty="0" err="1">
                <a:latin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</a:rPr>
              <a:t>; </a:t>
            </a:r>
          </a:p>
          <a:p>
            <a:r>
              <a:rPr lang="en-US" sz="2000" dirty="0">
                <a:solidFill>
                  <a:srgbClr val="3131FF"/>
                </a:solidFill>
                <a:latin typeface="Courier New" panose="02070309020205020404" pitchFamily="49" charset="0"/>
              </a:rPr>
              <a:t>end 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</a:rPr>
              <a:t>Pin</a:t>
            </a:r>
            <a:r>
              <a:rPr lang="en-US" sz="2000" dirty="0">
                <a:latin typeface="Courier New" panose="02070309020205020404" pitchFamily="49" charset="0"/>
              </a:rPr>
              <a:t>; </a:t>
            </a:r>
          </a:p>
          <a:p>
            <a:endParaRPr lang="en-US" sz="2000" dirty="0">
              <a:latin typeface="Courier New" panose="02070309020205020404" pitchFamily="49" charset="0"/>
            </a:endParaRPr>
          </a:p>
          <a:p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Pin</a:t>
            </a:r>
            <a:r>
              <a:rPr lang="en-US" sz="2000" dirty="0"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</a:rPr>
              <a:t>pin</a:t>
            </a:r>
            <a:r>
              <a:rPr lang="en-US" sz="2000" dirty="0">
                <a:latin typeface="Courier New" panose="02070309020205020404" pitchFamily="49" charset="0"/>
              </a:rPr>
              <a:t>;</a:t>
            </a:r>
            <a:endParaRPr lang="en-US" sz="2000" dirty="0">
              <a:latin typeface="MS Shell Dlg 2" panose="020B0604030504040204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651ED95-FB7A-4706-AC35-6EE1F64B7728}"/>
              </a:ext>
            </a:extLst>
          </p:cNvPr>
          <p:cNvGrpSpPr/>
          <p:nvPr/>
        </p:nvGrpSpPr>
        <p:grpSpPr>
          <a:xfrm>
            <a:off x="4514396" y="2926680"/>
            <a:ext cx="5112927" cy="3349013"/>
            <a:chOff x="4514396" y="2926680"/>
            <a:chExt cx="5112927" cy="3349013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ECB2FD70-61CF-40EA-BE50-AFF36BCB81C8}"/>
                </a:ext>
              </a:extLst>
            </p:cNvPr>
            <p:cNvSpPr txBox="1"/>
            <p:nvPr/>
          </p:nvSpPr>
          <p:spPr>
            <a:xfrm>
              <a:off x="5843604" y="2926680"/>
              <a:ext cx="174691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rgbClr val="800000"/>
                  </a:solidFill>
                </a:rPr>
                <a:t>connector class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57711989-66E9-4606-BFA1-8460BAA7B87F}"/>
                </a:ext>
              </a:extLst>
            </p:cNvPr>
            <p:cNvSpPr txBox="1"/>
            <p:nvPr/>
          </p:nvSpPr>
          <p:spPr>
            <a:xfrm>
              <a:off x="7747879" y="3231969"/>
              <a:ext cx="1790699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rgbClr val="800000"/>
                  </a:solidFill>
                </a:rPr>
                <a:t>instance name of connector class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138F7F77-215D-46DD-84D0-EFED767E537C}"/>
                </a:ext>
              </a:extLst>
            </p:cNvPr>
            <p:cNvSpPr txBox="1"/>
            <p:nvPr/>
          </p:nvSpPr>
          <p:spPr>
            <a:xfrm>
              <a:off x="4514396" y="3418812"/>
              <a:ext cx="1931205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rgbClr val="800000"/>
                  </a:solidFill>
                </a:rPr>
                <a:t>potential variable class name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BD832723-716E-4D96-94B3-D3C0EC8E0801}"/>
                </a:ext>
              </a:extLst>
            </p:cNvPr>
            <p:cNvSpPr txBox="1"/>
            <p:nvPr/>
          </p:nvSpPr>
          <p:spPr>
            <a:xfrm>
              <a:off x="8085378" y="5024651"/>
              <a:ext cx="1541945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rgbClr val="800000"/>
                  </a:solidFill>
                </a:rPr>
                <a:t>flow variable class name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694644AE-6114-451D-90D9-DF7F17CD0718}"/>
                </a:ext>
              </a:extLst>
            </p:cNvPr>
            <p:cNvSpPr txBox="1"/>
            <p:nvPr/>
          </p:nvSpPr>
          <p:spPr>
            <a:xfrm>
              <a:off x="6848792" y="5906361"/>
              <a:ext cx="268978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rgbClr val="800000"/>
                  </a:solidFill>
                </a:rPr>
                <a:t>an instance pin of class Pin</a:t>
              </a: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2E254BCB-F829-4F86-96A4-70E716B30EC1}"/>
                </a:ext>
              </a:extLst>
            </p:cNvPr>
            <p:cNvSpPr/>
            <p:nvPr/>
          </p:nvSpPr>
          <p:spPr bwMode="auto">
            <a:xfrm>
              <a:off x="5974566" y="3770736"/>
              <a:ext cx="1488680" cy="294407"/>
            </a:xfrm>
            <a:prstGeom prst="rect">
              <a:avLst/>
            </a:prstGeom>
            <a:noFill/>
            <a:ln w="19050" cap="flat" cmpd="sng" algn="ctr">
              <a:solidFill>
                <a:srgbClr val="8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80E834B7-4F4F-448B-9F3B-FCB18A5EC4C5}"/>
                </a:ext>
              </a:extLst>
            </p:cNvPr>
            <p:cNvSpPr/>
            <p:nvPr/>
          </p:nvSpPr>
          <p:spPr bwMode="auto">
            <a:xfrm>
              <a:off x="7516792" y="3770736"/>
              <a:ext cx="565171" cy="294407"/>
            </a:xfrm>
            <a:prstGeom prst="rect">
              <a:avLst/>
            </a:prstGeom>
            <a:noFill/>
            <a:ln w="19050" cap="flat" cmpd="sng" algn="ctr">
              <a:solidFill>
                <a:srgbClr val="8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8BB4CFC0-7101-491A-BFB2-2C431996D68E}"/>
                </a:ext>
              </a:extLst>
            </p:cNvPr>
            <p:cNvSpPr/>
            <p:nvPr/>
          </p:nvSpPr>
          <p:spPr bwMode="auto">
            <a:xfrm>
              <a:off x="6316642" y="4091258"/>
              <a:ext cx="3100041" cy="265611"/>
            </a:xfrm>
            <a:prstGeom prst="rect">
              <a:avLst/>
            </a:prstGeom>
            <a:noFill/>
            <a:ln w="19050" cap="flat" cmpd="sng" algn="ctr">
              <a:solidFill>
                <a:srgbClr val="8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0E1C3129-9D2F-4CB9-B900-473E64565969}"/>
                </a:ext>
              </a:extLst>
            </p:cNvPr>
            <p:cNvSpPr/>
            <p:nvPr/>
          </p:nvSpPr>
          <p:spPr bwMode="auto">
            <a:xfrm>
              <a:off x="7032907" y="4400373"/>
              <a:ext cx="1623514" cy="265611"/>
            </a:xfrm>
            <a:prstGeom prst="rect">
              <a:avLst/>
            </a:prstGeom>
            <a:noFill/>
            <a:ln w="19050" cap="flat" cmpd="sng" algn="ctr">
              <a:solidFill>
                <a:srgbClr val="8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78EB0D0D-92EA-43B7-A7DE-33C1B177D47F}"/>
                </a:ext>
              </a:extLst>
            </p:cNvPr>
            <p:cNvSpPr/>
            <p:nvPr/>
          </p:nvSpPr>
          <p:spPr bwMode="auto">
            <a:xfrm>
              <a:off x="5974566" y="5282930"/>
              <a:ext cx="1302534" cy="327492"/>
            </a:xfrm>
            <a:prstGeom prst="rect">
              <a:avLst/>
            </a:prstGeom>
            <a:noFill/>
            <a:ln w="19050" cap="flat" cmpd="sng" algn="ctr">
              <a:solidFill>
                <a:srgbClr val="8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07C1B185-6046-48D0-873E-1385FCD6E633}"/>
                </a:ext>
              </a:extLst>
            </p:cNvPr>
            <p:cNvCxnSpPr/>
            <p:nvPr/>
          </p:nvCxnSpPr>
          <p:spPr bwMode="auto">
            <a:xfrm flipV="1">
              <a:off x="6931786" y="3264137"/>
              <a:ext cx="0" cy="477029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7" name="Connector: Elbow 86">
              <a:extLst>
                <a:ext uri="{FF2B5EF4-FFF2-40B4-BE49-F238E27FC236}">
                  <a16:creationId xmlns:a16="http://schemas.microsoft.com/office/drawing/2014/main" id="{D9BC9D6C-B80E-44C0-BE35-E55A778DC57E}"/>
                </a:ext>
              </a:extLst>
            </p:cNvPr>
            <p:cNvCxnSpPr>
              <a:stCxn id="81" idx="1"/>
              <a:endCxn id="75" idx="2"/>
            </p:cNvCxnSpPr>
            <p:nvPr/>
          </p:nvCxnSpPr>
          <p:spPr bwMode="auto">
            <a:xfrm rot="10800000">
              <a:off x="5480000" y="4065144"/>
              <a:ext cx="836643" cy="158921"/>
            </a:xfrm>
            <a:prstGeom prst="bentConnector2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9" name="Connector: Elbow 88">
              <a:extLst>
                <a:ext uri="{FF2B5EF4-FFF2-40B4-BE49-F238E27FC236}">
                  <a16:creationId xmlns:a16="http://schemas.microsoft.com/office/drawing/2014/main" id="{01EC35D6-6F66-4D33-94A3-B4A920A475E3}"/>
                </a:ext>
              </a:extLst>
            </p:cNvPr>
            <p:cNvCxnSpPr/>
            <p:nvPr/>
          </p:nvCxnSpPr>
          <p:spPr bwMode="auto">
            <a:xfrm rot="16200000" flipH="1">
              <a:off x="8261966" y="4709803"/>
              <a:ext cx="438903" cy="350005"/>
            </a:xfrm>
            <a:prstGeom prst="bentConnector3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91" name="Connector: Elbow 90">
              <a:extLst>
                <a:ext uri="{FF2B5EF4-FFF2-40B4-BE49-F238E27FC236}">
                  <a16:creationId xmlns:a16="http://schemas.microsoft.com/office/drawing/2014/main" id="{F093B604-225B-45A3-AC35-611CFBA89E2D}"/>
                </a:ext>
              </a:extLst>
            </p:cNvPr>
            <p:cNvCxnSpPr>
              <a:stCxn id="83" idx="2"/>
              <a:endCxn id="77" idx="1"/>
            </p:cNvCxnSpPr>
            <p:nvPr/>
          </p:nvCxnSpPr>
          <p:spPr bwMode="auto">
            <a:xfrm rot="16200000" flipH="1">
              <a:off x="6497010" y="5739244"/>
              <a:ext cx="480605" cy="222959"/>
            </a:xfrm>
            <a:prstGeom prst="bentConnector2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641497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6DF96-9D57-44CB-A5A5-23E352585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632" y="58056"/>
            <a:ext cx="7704668" cy="522516"/>
          </a:xfrm>
        </p:spPr>
        <p:txBody>
          <a:bodyPr/>
          <a:lstStyle/>
          <a:p>
            <a:r>
              <a:rPr lang="en-US" dirty="0"/>
              <a:t>Acausal Connection – Acausal Connector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F73C85-0E8C-474F-9611-A8F9DA1420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961" y="953682"/>
            <a:ext cx="5845327" cy="522516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800000"/>
                </a:solidFill>
              </a:rPr>
              <a:t>Electrical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8CA8E450-0BA5-42CC-BE7F-9C8ABA700F13}"/>
              </a:ext>
            </a:extLst>
          </p:cNvPr>
          <p:cNvGrpSpPr/>
          <p:nvPr/>
        </p:nvGrpSpPr>
        <p:grpSpPr>
          <a:xfrm>
            <a:off x="215104" y="1550117"/>
            <a:ext cx="3821793" cy="2452577"/>
            <a:chOff x="682616" y="1979469"/>
            <a:chExt cx="3821793" cy="2452577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2E52C200-5BFA-4BBE-85CA-91932C17F663}"/>
                </a:ext>
              </a:extLst>
            </p:cNvPr>
            <p:cNvGrpSpPr/>
            <p:nvPr/>
          </p:nvGrpSpPr>
          <p:grpSpPr>
            <a:xfrm>
              <a:off x="682616" y="1979469"/>
              <a:ext cx="3821793" cy="2452577"/>
              <a:chOff x="314591" y="1714542"/>
              <a:chExt cx="3821793" cy="2452577"/>
            </a:xfrm>
          </p:grpSpPr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66ACCA7E-54B8-439A-B62D-457E3872E0FB}"/>
                  </a:ext>
                </a:extLst>
              </p:cNvPr>
              <p:cNvGrpSpPr/>
              <p:nvPr/>
            </p:nvGrpSpPr>
            <p:grpSpPr>
              <a:xfrm>
                <a:off x="2198535" y="3204652"/>
                <a:ext cx="1937849" cy="962463"/>
                <a:chOff x="8168640" y="2895544"/>
                <a:chExt cx="1937849" cy="962463"/>
              </a:xfrm>
            </p:grpSpPr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33C93C0D-F7F6-4809-A7B0-CEE688E6DC22}"/>
                    </a:ext>
                  </a:extLst>
                </p:cNvPr>
                <p:cNvSpPr/>
                <p:nvPr/>
              </p:nvSpPr>
              <p:spPr bwMode="auto">
                <a:xfrm>
                  <a:off x="9022081" y="2969622"/>
                  <a:ext cx="1084408" cy="888381"/>
                </a:xfrm>
                <a:prstGeom prst="rect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ysDash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endParaRPr>
                </a:p>
              </p:txBody>
            </p:sp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0FF48735-9314-4513-9C53-72B3B17DF8CB}"/>
                    </a:ext>
                  </a:extLst>
                </p:cNvPr>
                <p:cNvSpPr/>
                <p:nvPr/>
              </p:nvSpPr>
              <p:spPr bwMode="auto">
                <a:xfrm>
                  <a:off x="8865326" y="3283131"/>
                  <a:ext cx="235131" cy="226423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endParaRPr>
                </a:p>
              </p:txBody>
            </p:sp>
            <p:cxnSp>
              <p:nvCxnSpPr>
                <p:cNvPr id="24" name="Straight Arrow Connector 23">
                  <a:extLst>
                    <a:ext uri="{FF2B5EF4-FFF2-40B4-BE49-F238E27FC236}">
                      <a16:creationId xmlns:a16="http://schemas.microsoft.com/office/drawing/2014/main" id="{20E7662A-C3B7-4A39-B104-AF855B834940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8168640" y="3330462"/>
                  <a:ext cx="696686" cy="0"/>
                </a:xfrm>
                <a:prstGeom prst="straightConnector1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5" name="TextBox 24">
                      <a:extLst>
                        <a:ext uri="{FF2B5EF4-FFF2-40B4-BE49-F238E27FC236}">
                          <a16:creationId xmlns:a16="http://schemas.microsoft.com/office/drawing/2014/main" id="{C6B3BF19-9C8A-46F2-80F7-086ED2A5512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383895" y="2895544"/>
                      <a:ext cx="567911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>
                        <a:solidFill>
                          <a:srgbClr val="FF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5" name="TextBox 24">
                      <a:extLst>
                        <a:ext uri="{FF2B5EF4-FFF2-40B4-BE49-F238E27FC236}">
                          <a16:creationId xmlns:a16="http://schemas.microsoft.com/office/drawing/2014/main" id="{C6B3BF19-9C8A-46F2-80F7-086ED2A5512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383895" y="2895544"/>
                      <a:ext cx="567911" cy="461665"/>
                    </a:xfrm>
                    <a:prstGeom prst="rect">
                      <a:avLst/>
                    </a:prstGeom>
                    <a:blipFill>
                      <a:blip r:embed="rId2"/>
                      <a:stretch>
                        <a:fillRect b="-2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27" name="Straight Arrow Connector 26">
                  <a:extLst>
                    <a:ext uri="{FF2B5EF4-FFF2-40B4-BE49-F238E27FC236}">
                      <a16:creationId xmlns:a16="http://schemas.microsoft.com/office/drawing/2014/main" id="{1633B1FC-F53D-4E66-9A84-B23A4EB08422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8452595" y="3483769"/>
                  <a:ext cx="398047" cy="0"/>
                </a:xfrm>
                <a:prstGeom prst="straightConnector1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8" name="TextBox 27">
                      <a:extLst>
                        <a:ext uri="{FF2B5EF4-FFF2-40B4-BE49-F238E27FC236}">
                          <a16:creationId xmlns:a16="http://schemas.microsoft.com/office/drawing/2014/main" id="{78431616-0516-4A2F-B0D9-3029576FED8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460413" y="3396342"/>
                      <a:ext cx="501996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0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>
                        <a:solidFill>
                          <a:srgbClr val="FF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8" name="TextBox 27">
                      <a:extLst>
                        <a:ext uri="{FF2B5EF4-FFF2-40B4-BE49-F238E27FC236}">
                          <a16:creationId xmlns:a16="http://schemas.microsoft.com/office/drawing/2014/main" id="{78431616-0516-4A2F-B0D9-3029576FED8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460413" y="3396342"/>
                      <a:ext cx="501996" cy="461665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b="-131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F84D8B4F-AB07-41FB-AA31-554D1E25A28C}"/>
                  </a:ext>
                </a:extLst>
              </p:cNvPr>
              <p:cNvGrpSpPr/>
              <p:nvPr/>
            </p:nvGrpSpPr>
            <p:grpSpPr>
              <a:xfrm rot="16200000">
                <a:off x="1297341" y="2118350"/>
                <a:ext cx="1941613" cy="1133998"/>
                <a:chOff x="8168640" y="2849032"/>
                <a:chExt cx="1941613" cy="1133998"/>
              </a:xfrm>
            </p:grpSpPr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D7C07E71-5AF0-4692-A60B-7AB95EE11938}"/>
                    </a:ext>
                  </a:extLst>
                </p:cNvPr>
                <p:cNvSpPr/>
                <p:nvPr/>
              </p:nvSpPr>
              <p:spPr bwMode="auto">
                <a:xfrm>
                  <a:off x="9022080" y="2969623"/>
                  <a:ext cx="1088173" cy="888381"/>
                </a:xfrm>
                <a:prstGeom prst="rect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ysDash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endParaRPr>
                </a:p>
              </p:txBody>
            </p:sp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D27FBAA9-5675-4D2F-A358-61D0DB72D779}"/>
                    </a:ext>
                  </a:extLst>
                </p:cNvPr>
                <p:cNvSpPr/>
                <p:nvPr/>
              </p:nvSpPr>
              <p:spPr bwMode="auto">
                <a:xfrm>
                  <a:off x="8865326" y="3283131"/>
                  <a:ext cx="235131" cy="226423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endParaRPr>
                </a:p>
              </p:txBody>
            </p:sp>
            <p:cxnSp>
              <p:nvCxnSpPr>
                <p:cNvPr id="41" name="Straight Arrow Connector 40">
                  <a:extLst>
                    <a:ext uri="{FF2B5EF4-FFF2-40B4-BE49-F238E27FC236}">
                      <a16:creationId xmlns:a16="http://schemas.microsoft.com/office/drawing/2014/main" id="{C0D2A5CA-6661-4445-8A58-781EBFE257A4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8168640" y="3330462"/>
                  <a:ext cx="696686" cy="0"/>
                </a:xfrm>
                <a:prstGeom prst="straightConnector1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2" name="TextBox 41">
                      <a:extLst>
                        <a:ext uri="{FF2B5EF4-FFF2-40B4-BE49-F238E27FC236}">
                          <a16:creationId xmlns:a16="http://schemas.microsoft.com/office/drawing/2014/main" id="{C080F261-1A53-45F6-9398-2FCFC976A29F}"/>
                        </a:ext>
                      </a:extLst>
                    </p:cNvPr>
                    <p:cNvSpPr txBox="1"/>
                    <p:nvPr/>
                  </p:nvSpPr>
                  <p:spPr>
                    <a:xfrm rot="5400000">
                      <a:off x="8473059" y="2902155"/>
                      <a:ext cx="567911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>
                        <a:solidFill>
                          <a:srgbClr val="FF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42" name="TextBox 41">
                      <a:extLst>
                        <a:ext uri="{FF2B5EF4-FFF2-40B4-BE49-F238E27FC236}">
                          <a16:creationId xmlns:a16="http://schemas.microsoft.com/office/drawing/2014/main" id="{C080F261-1A53-45F6-9398-2FCFC976A29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rot="5400000">
                      <a:off x="8473059" y="2902155"/>
                      <a:ext cx="567911" cy="461665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b="-263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43" name="Straight Arrow Connector 42">
                  <a:extLst>
                    <a:ext uri="{FF2B5EF4-FFF2-40B4-BE49-F238E27FC236}">
                      <a16:creationId xmlns:a16="http://schemas.microsoft.com/office/drawing/2014/main" id="{80DD0223-232C-4A78-A559-D69B03615ABB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rot="5400000" flipH="1" flipV="1">
                  <a:off x="8638834" y="3281802"/>
                  <a:ext cx="9840" cy="413775"/>
                </a:xfrm>
                <a:prstGeom prst="straightConnector1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4" name="TextBox 43">
                      <a:extLst>
                        <a:ext uri="{FF2B5EF4-FFF2-40B4-BE49-F238E27FC236}">
                          <a16:creationId xmlns:a16="http://schemas.microsoft.com/office/drawing/2014/main" id="{0ABDD280-F15A-4B10-980D-8A696C48D5C3}"/>
                        </a:ext>
                      </a:extLst>
                    </p:cNvPr>
                    <p:cNvSpPr txBox="1"/>
                    <p:nvPr/>
                  </p:nvSpPr>
                  <p:spPr>
                    <a:xfrm rot="5400000">
                      <a:off x="8444699" y="3501199"/>
                      <a:ext cx="501996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0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>
                        <a:solidFill>
                          <a:srgbClr val="FF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44" name="TextBox 43">
                      <a:extLst>
                        <a:ext uri="{FF2B5EF4-FFF2-40B4-BE49-F238E27FC236}">
                          <a16:creationId xmlns:a16="http://schemas.microsoft.com/office/drawing/2014/main" id="{0ABDD280-F15A-4B10-980D-8A696C48D5C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rot="5400000">
                      <a:off x="8444699" y="3501199"/>
                      <a:ext cx="501996" cy="461665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b="-263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F6D56567-B54B-457F-A53F-DC14969CE130}"/>
                  </a:ext>
                </a:extLst>
              </p:cNvPr>
              <p:cNvGrpSpPr/>
              <p:nvPr/>
            </p:nvGrpSpPr>
            <p:grpSpPr>
              <a:xfrm flipH="1">
                <a:off x="314591" y="3186264"/>
                <a:ext cx="1911464" cy="980855"/>
                <a:chOff x="8168640" y="2877152"/>
                <a:chExt cx="1911464" cy="980855"/>
              </a:xfrm>
            </p:grpSpPr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758D2E3E-597E-4E70-BCAB-06C8CA840B45}"/>
                    </a:ext>
                  </a:extLst>
                </p:cNvPr>
                <p:cNvSpPr/>
                <p:nvPr/>
              </p:nvSpPr>
              <p:spPr bwMode="auto">
                <a:xfrm>
                  <a:off x="9022081" y="2969622"/>
                  <a:ext cx="1058023" cy="888381"/>
                </a:xfrm>
                <a:prstGeom prst="rect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ysDash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endParaRPr>
                </a:p>
              </p:txBody>
            </p:sp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B25C029C-1AC2-4891-9BD3-79E639ADA4FF}"/>
                    </a:ext>
                  </a:extLst>
                </p:cNvPr>
                <p:cNvSpPr/>
                <p:nvPr/>
              </p:nvSpPr>
              <p:spPr bwMode="auto">
                <a:xfrm>
                  <a:off x="8865326" y="3283131"/>
                  <a:ext cx="235131" cy="226423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endParaRPr>
                </a:p>
              </p:txBody>
            </p:sp>
            <p:cxnSp>
              <p:nvCxnSpPr>
                <p:cNvPr id="48" name="Straight Arrow Connector 47">
                  <a:extLst>
                    <a:ext uri="{FF2B5EF4-FFF2-40B4-BE49-F238E27FC236}">
                      <a16:creationId xmlns:a16="http://schemas.microsoft.com/office/drawing/2014/main" id="{1AA430A2-3CC2-4CEF-AEC2-715A997EC99E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8168640" y="3330462"/>
                  <a:ext cx="696686" cy="0"/>
                </a:xfrm>
                <a:prstGeom prst="straightConnector1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9" name="TextBox 48">
                      <a:extLst>
                        <a:ext uri="{FF2B5EF4-FFF2-40B4-BE49-F238E27FC236}">
                          <a16:creationId xmlns:a16="http://schemas.microsoft.com/office/drawing/2014/main" id="{E64F58C1-4B25-4A85-A2CE-BE9B54AD0F0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382071" y="2877152"/>
                      <a:ext cx="567911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>
                        <a:solidFill>
                          <a:srgbClr val="FF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49" name="TextBox 48">
                      <a:extLst>
                        <a:ext uri="{FF2B5EF4-FFF2-40B4-BE49-F238E27FC236}">
                          <a16:creationId xmlns:a16="http://schemas.microsoft.com/office/drawing/2014/main" id="{E64F58C1-4B25-4A85-A2CE-BE9B54AD0F0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382071" y="2877152"/>
                      <a:ext cx="567911" cy="461665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b="-2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50" name="Straight Arrow Connector 49">
                  <a:extLst>
                    <a:ext uri="{FF2B5EF4-FFF2-40B4-BE49-F238E27FC236}">
                      <a16:creationId xmlns:a16="http://schemas.microsoft.com/office/drawing/2014/main" id="{B8A1D321-65D9-4491-8A8E-701FBAF997F6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8452595" y="3483769"/>
                  <a:ext cx="398047" cy="0"/>
                </a:xfrm>
                <a:prstGeom prst="straightConnector1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1" name="TextBox 50">
                      <a:extLst>
                        <a:ext uri="{FF2B5EF4-FFF2-40B4-BE49-F238E27FC236}">
                          <a16:creationId xmlns:a16="http://schemas.microsoft.com/office/drawing/2014/main" id="{9DCAB0B9-3F1D-4E26-BBC3-F9A0924BC37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460413" y="3396342"/>
                      <a:ext cx="501996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0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>
                        <a:solidFill>
                          <a:srgbClr val="FF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1" name="TextBox 50">
                      <a:extLst>
                        <a:ext uri="{FF2B5EF4-FFF2-40B4-BE49-F238E27FC236}">
                          <a16:creationId xmlns:a16="http://schemas.microsoft.com/office/drawing/2014/main" id="{9DCAB0B9-3F1D-4E26-BBC3-F9A0924BC37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460413" y="3396342"/>
                      <a:ext cx="501996" cy="461665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b="-131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9B63753F-D5F0-4F6E-A7D6-BCFA5D488595}"/>
                </a:ext>
              </a:extLst>
            </p:cNvPr>
            <p:cNvSpPr txBox="1"/>
            <p:nvPr/>
          </p:nvSpPr>
          <p:spPr>
            <a:xfrm>
              <a:off x="754850" y="3757014"/>
              <a:ext cx="7630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R1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26342FAA-9DB1-475C-9052-086FB1DB3A7C}"/>
                </a:ext>
              </a:extLst>
            </p:cNvPr>
            <p:cNvSpPr txBox="1"/>
            <p:nvPr/>
          </p:nvSpPr>
          <p:spPr>
            <a:xfrm>
              <a:off x="2353129" y="2111908"/>
              <a:ext cx="7630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R3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5F7D3680-7C60-405C-82C4-B8A19EE9C5C3}"/>
                </a:ext>
              </a:extLst>
            </p:cNvPr>
            <p:cNvSpPr txBox="1"/>
            <p:nvPr/>
          </p:nvSpPr>
          <p:spPr>
            <a:xfrm>
              <a:off x="3867468" y="3746578"/>
              <a:ext cx="6181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R2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41197554-276E-41C0-8E14-6CD23DB5D882}"/>
                    </a:ext>
                  </a:extLst>
                </p:cNvPr>
                <p:cNvSpPr txBox="1"/>
                <p:nvPr/>
              </p:nvSpPr>
              <p:spPr>
                <a:xfrm>
                  <a:off x="1385889" y="3746578"/>
                  <a:ext cx="252249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3131FF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dirty="0">
                    <a:solidFill>
                      <a:srgbClr val="3131FF"/>
                    </a:solidFill>
                  </a:endParaRPr>
                </a:p>
              </p:txBody>
            </p:sp>
          </mc:Choice>
          <mc:Fallback xmlns="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41197554-276E-41C0-8E14-6CD23DB5D88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85889" y="3746578"/>
                  <a:ext cx="252249" cy="369332"/>
                </a:xfrm>
                <a:prstGeom prst="rect">
                  <a:avLst/>
                </a:prstGeom>
                <a:blipFill>
                  <a:blip r:embed="rId8"/>
                  <a:stretch>
                    <a:fillRect l="-29268" r="-26829" b="-262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0CD1621F-2BFB-4908-8D13-CA6747715B4D}"/>
                    </a:ext>
                  </a:extLst>
                </p:cNvPr>
                <p:cNvSpPr txBox="1"/>
                <p:nvPr/>
              </p:nvSpPr>
              <p:spPr>
                <a:xfrm>
                  <a:off x="2512391" y="2575531"/>
                  <a:ext cx="252249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3131FF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dirty="0">
                    <a:solidFill>
                      <a:srgbClr val="3131FF"/>
                    </a:solidFill>
                  </a:endParaRPr>
                </a:p>
              </p:txBody>
            </p:sp>
          </mc:Choice>
          <mc:Fallback xmlns="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0CD1621F-2BFB-4908-8D13-CA6747715B4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2391" y="2575531"/>
                  <a:ext cx="252249" cy="369332"/>
                </a:xfrm>
                <a:prstGeom prst="rect">
                  <a:avLst/>
                </a:prstGeom>
                <a:blipFill>
                  <a:blip r:embed="rId9"/>
                  <a:stretch>
                    <a:fillRect l="-28571" r="-23810" b="-262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B17877E0-9550-4A38-8F43-E9A6275A680C}"/>
                    </a:ext>
                  </a:extLst>
                </p:cNvPr>
                <p:cNvSpPr txBox="1"/>
                <p:nvPr/>
              </p:nvSpPr>
              <p:spPr>
                <a:xfrm>
                  <a:off x="3519192" y="3738297"/>
                  <a:ext cx="252249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3131FF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dirty="0">
                    <a:solidFill>
                      <a:srgbClr val="3131FF"/>
                    </a:solidFill>
                  </a:endParaRPr>
                </a:p>
              </p:txBody>
            </p:sp>
          </mc:Choice>
          <mc:Fallback xmlns="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B17877E0-9550-4A38-8F43-E9A6275A680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9192" y="3738297"/>
                  <a:ext cx="252249" cy="369332"/>
                </a:xfrm>
                <a:prstGeom prst="rect">
                  <a:avLst/>
                </a:prstGeom>
                <a:blipFill>
                  <a:blip r:embed="rId10"/>
                  <a:stretch>
                    <a:fillRect l="-29268" r="-26829" b="-28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9" name="Rectangle 58">
            <a:extLst>
              <a:ext uri="{FF2B5EF4-FFF2-40B4-BE49-F238E27FC236}">
                <a16:creationId xmlns:a16="http://schemas.microsoft.com/office/drawing/2014/main" id="{F1B7A39D-D2A4-4821-8C4D-5883DA6E60EC}"/>
              </a:ext>
            </a:extLst>
          </p:cNvPr>
          <p:cNvSpPr/>
          <p:nvPr/>
        </p:nvSpPr>
        <p:spPr>
          <a:xfrm>
            <a:off x="5830805" y="3195506"/>
            <a:ext cx="4023071" cy="1015663"/>
          </a:xfrm>
          <a:prstGeom prst="rect">
            <a:avLst/>
          </a:prstGeom>
          <a:ln>
            <a:solidFill>
              <a:srgbClr val="800000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</a:rPr>
              <a:t>connect</a:t>
            </a:r>
            <a:r>
              <a:rPr lang="en-US" sz="2000" dirty="0">
                <a:latin typeface="Courier New" panose="02070309020205020404" pitchFamily="49" charset="0"/>
              </a:rPr>
              <a:t>(R1.p,R2.p);</a:t>
            </a:r>
          </a:p>
          <a:p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</a:rPr>
              <a:t>connect</a:t>
            </a:r>
            <a:r>
              <a:rPr lang="en-US" sz="2000" dirty="0">
                <a:latin typeface="Courier New" panose="02070309020205020404" pitchFamily="49" charset="0"/>
              </a:rPr>
              <a:t>(R1.p,R3.p);</a:t>
            </a:r>
          </a:p>
          <a:p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</a:rPr>
              <a:t>connect</a:t>
            </a:r>
            <a:r>
              <a:rPr lang="en-US" sz="2000" dirty="0">
                <a:latin typeface="Courier New" panose="02070309020205020404" pitchFamily="49" charset="0"/>
              </a:rPr>
              <a:t>(R2.p,R3.p);  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567335C4-69C4-4DB5-B3CF-2C97B36388BD}"/>
              </a:ext>
            </a:extLst>
          </p:cNvPr>
          <p:cNvSpPr/>
          <p:nvPr/>
        </p:nvSpPr>
        <p:spPr>
          <a:xfrm>
            <a:off x="5830806" y="1128566"/>
            <a:ext cx="4023072" cy="1323439"/>
          </a:xfrm>
          <a:prstGeom prst="rect">
            <a:avLst/>
          </a:prstGeom>
          <a:noFill/>
          <a:ln w="9525">
            <a:solidFill>
              <a:srgbClr val="8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</a:rPr>
              <a:t>connector</a:t>
            </a:r>
            <a:r>
              <a:rPr lang="en-US" sz="2000" dirty="0">
                <a:latin typeface="Courier New" panose="02070309020205020404" pitchFamily="49" charset="0"/>
              </a:rPr>
              <a:t> Pin</a:t>
            </a:r>
          </a:p>
          <a:p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 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</a:rPr>
              <a:t>SI.ElectricPotential</a:t>
            </a:r>
            <a:r>
              <a:rPr lang="en-US" sz="2000" dirty="0">
                <a:latin typeface="Courier New" panose="02070309020205020404" pitchFamily="49" charset="0"/>
              </a:rPr>
              <a:t> v;</a:t>
            </a:r>
          </a:p>
          <a:p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</a:rPr>
              <a:t>  flow 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</a:rPr>
              <a:t>SI.Current</a:t>
            </a:r>
            <a:r>
              <a:rPr lang="en-US" sz="2000" dirty="0">
                <a:latin typeface="Courier New" panose="02070309020205020404" pitchFamily="49" charset="0"/>
              </a:rPr>
              <a:t> </a:t>
            </a:r>
            <a:r>
              <a:rPr lang="en-US" sz="2000" dirty="0" err="1">
                <a:latin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</a:rPr>
              <a:t>; </a:t>
            </a:r>
          </a:p>
          <a:p>
            <a:r>
              <a:rPr lang="en-US" sz="2000" dirty="0">
                <a:solidFill>
                  <a:srgbClr val="3131FF"/>
                </a:solidFill>
                <a:latin typeface="Courier New" panose="02070309020205020404" pitchFamily="49" charset="0"/>
              </a:rPr>
              <a:t>end 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</a:rPr>
              <a:t>Pin</a:t>
            </a:r>
            <a:r>
              <a:rPr lang="en-US" sz="2000" dirty="0">
                <a:latin typeface="Courier New" panose="02070309020205020404" pitchFamily="49" charset="0"/>
              </a:rPr>
              <a:t>; 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787B3C4-F4C7-48CA-B1F2-F411A05EF045}"/>
              </a:ext>
            </a:extLst>
          </p:cNvPr>
          <p:cNvGrpSpPr/>
          <p:nvPr/>
        </p:nvGrpSpPr>
        <p:grpSpPr>
          <a:xfrm>
            <a:off x="5830805" y="4646893"/>
            <a:ext cx="4155855" cy="1679008"/>
            <a:chOff x="5764414" y="4589907"/>
            <a:chExt cx="4155855" cy="1679008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E359EFE8-249C-4735-81DB-88DB857A7977}"/>
                </a:ext>
              </a:extLst>
            </p:cNvPr>
            <p:cNvGrpSpPr/>
            <p:nvPr/>
          </p:nvGrpSpPr>
          <p:grpSpPr>
            <a:xfrm>
              <a:off x="5830806" y="4681053"/>
              <a:ext cx="3411062" cy="1524040"/>
              <a:chOff x="5830806" y="4717123"/>
              <a:chExt cx="3411062" cy="152404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" name="TextBox 3">
                    <a:extLst>
                      <a:ext uri="{FF2B5EF4-FFF2-40B4-BE49-F238E27FC236}">
                        <a16:creationId xmlns:a16="http://schemas.microsoft.com/office/drawing/2014/main" id="{8129B8F7-13FF-42E6-99D2-825850DF0AEF}"/>
                      </a:ext>
                    </a:extLst>
                  </p:cNvPr>
                  <p:cNvSpPr txBox="1"/>
                  <p:nvPr/>
                </p:nvSpPr>
                <p:spPr>
                  <a:xfrm>
                    <a:off x="5830806" y="4717123"/>
                    <a:ext cx="1979516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1.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2.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4" name="TextBox 3">
                    <a:extLst>
                      <a:ext uri="{FF2B5EF4-FFF2-40B4-BE49-F238E27FC236}">
                        <a16:creationId xmlns:a16="http://schemas.microsoft.com/office/drawing/2014/main" id="{8129B8F7-13FF-42E6-99D2-825850DF0AE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30806" y="4717123"/>
                    <a:ext cx="1979516" cy="307777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2154" r="-923" b="-254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4" name="TextBox 83">
                    <a:extLst>
                      <a:ext uri="{FF2B5EF4-FFF2-40B4-BE49-F238E27FC236}">
                        <a16:creationId xmlns:a16="http://schemas.microsoft.com/office/drawing/2014/main" id="{830933A1-F20A-4FD1-9E2B-10D73B733E5F}"/>
                      </a:ext>
                    </a:extLst>
                  </p:cNvPr>
                  <p:cNvSpPr txBox="1"/>
                  <p:nvPr/>
                </p:nvSpPr>
                <p:spPr>
                  <a:xfrm>
                    <a:off x="5830806" y="5123245"/>
                    <a:ext cx="1979516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1.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3.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84" name="TextBox 83">
                    <a:extLst>
                      <a:ext uri="{FF2B5EF4-FFF2-40B4-BE49-F238E27FC236}">
                        <a16:creationId xmlns:a16="http://schemas.microsoft.com/office/drawing/2014/main" id="{830933A1-F20A-4FD1-9E2B-10D73B733E5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30806" y="5123245"/>
                    <a:ext cx="1979516" cy="307777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2154" r="-923" b="-28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6" name="TextBox 85">
                    <a:extLst>
                      <a:ext uri="{FF2B5EF4-FFF2-40B4-BE49-F238E27FC236}">
                        <a16:creationId xmlns:a16="http://schemas.microsoft.com/office/drawing/2014/main" id="{C877AF62-4301-45D7-BC5B-694BD59BB586}"/>
                      </a:ext>
                    </a:extLst>
                  </p:cNvPr>
                  <p:cNvSpPr txBox="1"/>
                  <p:nvPr/>
                </p:nvSpPr>
                <p:spPr>
                  <a:xfrm>
                    <a:off x="5830806" y="5933386"/>
                    <a:ext cx="3411062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1.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2.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3.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86" name="TextBox 85">
                    <a:extLst>
                      <a:ext uri="{FF2B5EF4-FFF2-40B4-BE49-F238E27FC236}">
                        <a16:creationId xmlns:a16="http://schemas.microsoft.com/office/drawing/2014/main" id="{C877AF62-4301-45D7-BC5B-694BD59BB58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30806" y="5933386"/>
                    <a:ext cx="3411062" cy="307777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1071" r="-1071" b="-28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A9A8064-7D2E-4E92-ACAF-A348B966B5E8}"/>
                </a:ext>
              </a:extLst>
            </p:cNvPr>
            <p:cNvSpPr/>
            <p:nvPr/>
          </p:nvSpPr>
          <p:spPr bwMode="auto">
            <a:xfrm>
              <a:off x="5764414" y="4589907"/>
              <a:ext cx="4155855" cy="1679008"/>
            </a:xfrm>
            <a:prstGeom prst="rect">
              <a:avLst/>
            </a:prstGeom>
            <a:noFill/>
            <a:ln w="9525" cap="flat" cmpd="sng" algn="ctr">
              <a:solidFill>
                <a:srgbClr val="8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7000417-5D93-4783-A942-74142323B920}"/>
              </a:ext>
            </a:extLst>
          </p:cNvPr>
          <p:cNvGrpSpPr/>
          <p:nvPr/>
        </p:nvGrpSpPr>
        <p:grpSpPr>
          <a:xfrm>
            <a:off x="1050414" y="4989266"/>
            <a:ext cx="2349542" cy="965036"/>
            <a:chOff x="1050414" y="4989266"/>
            <a:chExt cx="2349542" cy="96503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218B5C55-E11B-4BF7-91FA-EAEF3280A3D2}"/>
                    </a:ext>
                  </a:extLst>
                </p:cNvPr>
                <p:cNvSpPr txBox="1"/>
                <p:nvPr/>
              </p:nvSpPr>
              <p:spPr>
                <a:xfrm>
                  <a:off x="1170626" y="4989266"/>
                  <a:ext cx="1789080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b="0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218B5C55-E11B-4BF7-91FA-EAEF3280A3D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70626" y="4989266"/>
                  <a:ext cx="1789080" cy="369332"/>
                </a:xfrm>
                <a:prstGeom prst="rect">
                  <a:avLst/>
                </a:prstGeom>
                <a:blipFill>
                  <a:blip r:embed="rId14"/>
                  <a:stretch>
                    <a:fillRect l="-1701" r="-680" b="-1475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A0323FF3-B355-4AD9-BE64-13D2FD937341}"/>
                    </a:ext>
                  </a:extLst>
                </p:cNvPr>
                <p:cNvSpPr txBox="1"/>
                <p:nvPr/>
              </p:nvSpPr>
              <p:spPr>
                <a:xfrm>
                  <a:off x="1170626" y="5511087"/>
                  <a:ext cx="2093202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US" b="0" dirty="0"/>
                </a:p>
              </p:txBody>
            </p:sp>
          </mc:Choice>
          <mc:Fallback xmlns="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A0323FF3-B355-4AD9-BE64-13D2FD93734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70626" y="5511087"/>
                  <a:ext cx="2093202" cy="369332"/>
                </a:xfrm>
                <a:prstGeom prst="rect">
                  <a:avLst/>
                </a:prstGeom>
                <a:blipFill>
                  <a:blip r:embed="rId15"/>
                  <a:stretch>
                    <a:fillRect l="-2624" r="-3207" b="-1475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0D40A3E-B1A4-4DC8-908E-C0C36E580CCD}"/>
                </a:ext>
              </a:extLst>
            </p:cNvPr>
            <p:cNvSpPr/>
            <p:nvPr/>
          </p:nvSpPr>
          <p:spPr bwMode="auto">
            <a:xfrm>
              <a:off x="1050414" y="5002462"/>
              <a:ext cx="2349542" cy="951840"/>
            </a:xfrm>
            <a:prstGeom prst="rect">
              <a:avLst/>
            </a:prstGeom>
            <a:noFill/>
            <a:ln w="9525" cap="flat" cmpd="sng" algn="ctr">
              <a:solidFill>
                <a:srgbClr val="8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</p:grpSp>
      <p:sp>
        <p:nvSpPr>
          <p:cNvPr id="12" name="Equals 11">
            <a:extLst>
              <a:ext uri="{FF2B5EF4-FFF2-40B4-BE49-F238E27FC236}">
                <a16:creationId xmlns:a16="http://schemas.microsoft.com/office/drawing/2014/main" id="{ADB8A31D-3384-444A-96E7-1EDAFD3FCF96}"/>
              </a:ext>
            </a:extLst>
          </p:cNvPr>
          <p:cNvSpPr/>
          <p:nvPr/>
        </p:nvSpPr>
        <p:spPr bwMode="auto">
          <a:xfrm>
            <a:off x="4088237" y="5289449"/>
            <a:ext cx="1054287" cy="322964"/>
          </a:xfrm>
          <a:prstGeom prst="mathEqual">
            <a:avLst/>
          </a:prstGeom>
          <a:solidFill>
            <a:srgbClr val="800000"/>
          </a:solidFill>
          <a:ln w="9525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09DB30C-6CD3-42D8-831F-070520BCA63A}"/>
              </a:ext>
            </a:extLst>
          </p:cNvPr>
          <p:cNvCxnSpPr>
            <a:stCxn id="79" idx="2"/>
            <a:endCxn id="59" idx="0"/>
          </p:cNvCxnSpPr>
          <p:nvPr/>
        </p:nvCxnSpPr>
        <p:spPr bwMode="auto">
          <a:xfrm flipH="1">
            <a:off x="7842341" y="2452005"/>
            <a:ext cx="1" cy="7435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8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AD64B32F-9A87-4B98-98A5-62F742785EE1}"/>
              </a:ext>
            </a:extLst>
          </p:cNvPr>
          <p:cNvCxnSpPr/>
          <p:nvPr/>
        </p:nvCxnSpPr>
        <p:spPr bwMode="auto">
          <a:xfrm flipH="1">
            <a:off x="7842340" y="3922871"/>
            <a:ext cx="1" cy="7435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800000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9FC3030B-03F1-4A2E-9F7A-5C6C55067E41}"/>
                  </a:ext>
                </a:extLst>
              </p:cNvPr>
              <p:cNvSpPr txBox="1"/>
              <p:nvPr/>
            </p:nvSpPr>
            <p:spPr>
              <a:xfrm>
                <a:off x="5897197" y="5550283"/>
                <a:ext cx="197951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2.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3.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9FC3030B-03F1-4A2E-9F7A-5C6C55067E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7197" y="5550283"/>
                <a:ext cx="1979516" cy="307777"/>
              </a:xfrm>
              <a:prstGeom prst="rect">
                <a:avLst/>
              </a:prstGeom>
              <a:blipFill>
                <a:blip r:embed="rId16"/>
                <a:stretch>
                  <a:fillRect l="-2154" r="-923" b="-254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53517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6DF96-9D57-44CB-A5A5-23E352585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632" y="58056"/>
            <a:ext cx="7179614" cy="522516"/>
          </a:xfrm>
        </p:spPr>
        <p:txBody>
          <a:bodyPr/>
          <a:lstStyle/>
          <a:p>
            <a:r>
              <a:rPr lang="en-US" dirty="0"/>
              <a:t>Other Acausal Connectors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F73C85-0E8C-474F-9611-A8F9DA1420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332" y="1131024"/>
            <a:ext cx="9513148" cy="52251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Other physical acausal connector classes in Modelica Standard Library</a:t>
            </a:r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9E11D723-6DBD-4756-9FA6-802411F603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2312915"/>
              </p:ext>
            </p:extLst>
          </p:nvPr>
        </p:nvGraphicFramePr>
        <p:xfrm>
          <a:off x="198846" y="2094841"/>
          <a:ext cx="7615767" cy="39935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1484">
                  <a:extLst>
                    <a:ext uri="{9D8B030D-6E8A-4147-A177-3AD203B41FA5}">
                      <a16:colId xmlns:a16="http://schemas.microsoft.com/office/drawing/2014/main" val="3599495434"/>
                    </a:ext>
                  </a:extLst>
                </a:gridCol>
                <a:gridCol w="1620209">
                  <a:extLst>
                    <a:ext uri="{9D8B030D-6E8A-4147-A177-3AD203B41FA5}">
                      <a16:colId xmlns:a16="http://schemas.microsoft.com/office/drawing/2014/main" val="2040714684"/>
                    </a:ext>
                  </a:extLst>
                </a:gridCol>
                <a:gridCol w="1584988">
                  <a:extLst>
                    <a:ext uri="{9D8B030D-6E8A-4147-A177-3AD203B41FA5}">
                      <a16:colId xmlns:a16="http://schemas.microsoft.com/office/drawing/2014/main" val="3377417476"/>
                    </a:ext>
                  </a:extLst>
                </a:gridCol>
                <a:gridCol w="3029086">
                  <a:extLst>
                    <a:ext uri="{9D8B030D-6E8A-4147-A177-3AD203B41FA5}">
                      <a16:colId xmlns:a16="http://schemas.microsoft.com/office/drawing/2014/main" val="3975158989"/>
                    </a:ext>
                  </a:extLst>
                </a:gridCol>
              </a:tblGrid>
              <a:tr h="51746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Domain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Potential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Modelica Library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816362"/>
                  </a:ext>
                </a:extLst>
              </a:tr>
              <a:tr h="51746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Electrical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Voltage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Current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Electrical.Analog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8663225"/>
                  </a:ext>
                </a:extLst>
              </a:tr>
              <a:tr h="58726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Translational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Position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Mechanics.Translational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627488"/>
                  </a:ext>
                </a:extLst>
              </a:tr>
              <a:tr h="48601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Rotational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Angle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Torque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Mechanics.Rotational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8265445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Magnetic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Magnetic potential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Magnetic flux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Magnetic.FluxTubes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2803936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Hydraulic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Pressure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Volume/mass flow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Fluid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4262015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Temperature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Heat flow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Thermal.HeatTransfer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8759766"/>
                  </a:ext>
                </a:extLst>
              </a:tr>
            </a:tbl>
          </a:graphicData>
        </a:graphic>
      </p:graphicFrame>
      <p:sp>
        <p:nvSpPr>
          <p:cNvPr id="22" name="Rectangle 21">
            <a:extLst>
              <a:ext uri="{FF2B5EF4-FFF2-40B4-BE49-F238E27FC236}">
                <a16:creationId xmlns:a16="http://schemas.microsoft.com/office/drawing/2014/main" id="{888BBB70-0AA8-42F4-851B-C7F0F9B5654D}"/>
              </a:ext>
            </a:extLst>
          </p:cNvPr>
          <p:cNvSpPr/>
          <p:nvPr/>
        </p:nvSpPr>
        <p:spPr>
          <a:xfrm>
            <a:off x="7881288" y="3272701"/>
            <a:ext cx="4542487" cy="132343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</a:rPr>
              <a:t>connector</a:t>
            </a:r>
            <a:r>
              <a:rPr lang="en-US" sz="2000" dirty="0">
                <a:latin typeface="Courier New" panose="02070309020205020404" pitchFamily="49" charset="0"/>
              </a:rPr>
              <a:t> XXX</a:t>
            </a:r>
          </a:p>
          <a:p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 Potential</a:t>
            </a:r>
            <a:r>
              <a:rPr lang="en-US" sz="2000" dirty="0">
                <a:latin typeface="Courier New" panose="02070309020205020404" pitchFamily="49" charset="0"/>
              </a:rPr>
              <a:t> </a:t>
            </a:r>
            <a:r>
              <a:rPr lang="en-US" sz="2000" dirty="0" err="1">
                <a:latin typeface="Courier New" panose="02070309020205020404" pitchFamily="49" charset="0"/>
              </a:rPr>
              <a:t>variable_name</a:t>
            </a:r>
            <a:r>
              <a:rPr lang="en-US" sz="2000" dirty="0">
                <a:latin typeface="Courier New" panose="02070309020205020404" pitchFamily="49" charset="0"/>
              </a:rPr>
              <a:t>;</a:t>
            </a:r>
          </a:p>
          <a:p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</a:rPr>
              <a:t>  flow 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</a:rPr>
              <a:t>Flow</a:t>
            </a:r>
            <a:r>
              <a:rPr lang="en-US" sz="2000" dirty="0">
                <a:latin typeface="Courier New" panose="02070309020205020404" pitchFamily="49" charset="0"/>
              </a:rPr>
              <a:t> </a:t>
            </a:r>
            <a:r>
              <a:rPr lang="en-US" sz="2000" dirty="0" err="1">
                <a:latin typeface="Courier New" panose="02070309020205020404" pitchFamily="49" charset="0"/>
              </a:rPr>
              <a:t>variable_name</a:t>
            </a:r>
            <a:r>
              <a:rPr lang="en-US" sz="2000" dirty="0">
                <a:latin typeface="Courier New" panose="02070309020205020404" pitchFamily="49" charset="0"/>
              </a:rPr>
              <a:t>; </a:t>
            </a:r>
          </a:p>
          <a:p>
            <a:r>
              <a:rPr lang="en-US" sz="2000" dirty="0">
                <a:solidFill>
                  <a:srgbClr val="3131FF"/>
                </a:solidFill>
                <a:latin typeface="Courier New" panose="02070309020205020404" pitchFamily="49" charset="0"/>
              </a:rPr>
              <a:t>end 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</a:rPr>
              <a:t>XXX</a:t>
            </a:r>
            <a:r>
              <a:rPr lang="en-US" sz="2000" dirty="0">
                <a:latin typeface="Courier New" panose="02070309020205020404" pitchFamily="49" charset="0"/>
              </a:rPr>
              <a:t>; </a:t>
            </a:r>
          </a:p>
        </p:txBody>
      </p:sp>
    </p:spTree>
    <p:extLst>
      <p:ext uri="{BB962C8B-B14F-4D97-AF65-F5344CB8AC3E}">
        <p14:creationId xmlns:p14="http://schemas.microsoft.com/office/powerpoint/2010/main" val="33324100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D962D-3302-480E-8BFC-3E06DBEA7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631" y="58056"/>
            <a:ext cx="7292825" cy="522516"/>
          </a:xfrm>
        </p:spPr>
        <p:txBody>
          <a:bodyPr/>
          <a:lstStyle/>
          <a:p>
            <a:r>
              <a:rPr lang="en-US" dirty="0"/>
              <a:t>Causal Connection – Causal Connector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CE9FBA7D-A538-4ED2-96B8-27E5E8BBEF36}"/>
              </a:ext>
            </a:extLst>
          </p:cNvPr>
          <p:cNvGrpSpPr/>
          <p:nvPr/>
        </p:nvGrpSpPr>
        <p:grpSpPr>
          <a:xfrm>
            <a:off x="93486" y="2547651"/>
            <a:ext cx="6639734" cy="2554545"/>
            <a:chOff x="20508" y="2153951"/>
            <a:chExt cx="6639734" cy="255454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803B0BA-6454-40E0-AC65-DD41E5999C16}"/>
                </a:ext>
              </a:extLst>
            </p:cNvPr>
            <p:cNvSpPr/>
            <p:nvPr/>
          </p:nvSpPr>
          <p:spPr>
            <a:xfrm>
              <a:off x="1764991" y="3699610"/>
              <a:ext cx="4895251" cy="40011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sz="2000" dirty="0">
                  <a:latin typeface="Courier New" panose="02070309020205020404" pitchFamily="49" charset="0"/>
                </a:rPr>
                <a:t> 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FD7237D-4558-48B2-83E7-DE2F73E3EB09}"/>
                </a:ext>
              </a:extLst>
            </p:cNvPr>
            <p:cNvSpPr/>
            <p:nvPr/>
          </p:nvSpPr>
          <p:spPr>
            <a:xfrm>
              <a:off x="1764990" y="2153951"/>
              <a:ext cx="4895251" cy="255454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sz="2000" dirty="0">
                  <a:solidFill>
                    <a:srgbClr val="0000FF"/>
                  </a:solidFill>
                  <a:latin typeface="Courier New" panose="02070309020205020404" pitchFamily="49" charset="0"/>
                </a:rPr>
                <a:t>connector</a:t>
              </a:r>
              <a:r>
                <a:rPr lang="en-US" sz="2000" dirty="0">
                  <a:latin typeface="Courier New" panose="02070309020205020404" pitchFamily="49" charset="0"/>
                </a:rPr>
                <a:t> </a:t>
              </a:r>
              <a:r>
                <a:rPr lang="en-US" sz="2000" dirty="0" err="1">
                  <a:latin typeface="Courier New" panose="02070309020205020404" pitchFamily="49" charset="0"/>
                </a:rPr>
                <a:t>InPort</a:t>
              </a:r>
              <a:endParaRPr lang="en-US" sz="2000" dirty="0">
                <a:latin typeface="Courier New" panose="02070309020205020404" pitchFamily="49" charset="0"/>
              </a:endParaRPr>
            </a:p>
            <a:p>
              <a:r>
                <a:rPr lang="en-US" sz="2000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  input Real</a:t>
              </a:r>
              <a:r>
                <a:rPr lang="en-US" sz="2000" dirty="0">
                  <a:latin typeface="Courier New" panose="02070309020205020404" pitchFamily="49" charset="0"/>
                </a:rPr>
                <a:t> </a:t>
              </a:r>
              <a:r>
                <a:rPr lang="en-US" sz="2000" dirty="0" err="1">
                  <a:latin typeface="Courier New" panose="02070309020205020404" pitchFamily="49" charset="0"/>
                </a:rPr>
                <a:t>signal_name</a:t>
              </a:r>
              <a:r>
                <a:rPr lang="en-US" sz="2000" dirty="0">
                  <a:latin typeface="Courier New" panose="02070309020205020404" pitchFamily="49" charset="0"/>
                </a:rPr>
                <a:t>;</a:t>
              </a:r>
            </a:p>
            <a:p>
              <a:r>
                <a:rPr lang="en-US" sz="2000" dirty="0">
                  <a:solidFill>
                    <a:srgbClr val="3131FF"/>
                  </a:solidFill>
                  <a:latin typeface="Courier New" panose="02070309020205020404" pitchFamily="49" charset="0"/>
                </a:rPr>
                <a:t>end </a:t>
              </a:r>
              <a:r>
                <a:rPr lang="en-US" sz="2000" dirty="0" err="1">
                  <a:solidFill>
                    <a:schemeClr val="tx1"/>
                  </a:solidFill>
                  <a:latin typeface="Courier New" panose="02070309020205020404" pitchFamily="49" charset="0"/>
                </a:rPr>
                <a:t>InPort</a:t>
              </a:r>
              <a:r>
                <a:rPr lang="en-US" sz="2000" dirty="0">
                  <a:latin typeface="Courier New" panose="02070309020205020404" pitchFamily="49" charset="0"/>
                </a:rPr>
                <a:t>; </a:t>
              </a:r>
            </a:p>
            <a:p>
              <a:endParaRPr lang="en-US" sz="2000" dirty="0">
                <a:latin typeface="Courier New" panose="02070309020205020404" pitchFamily="49" charset="0"/>
              </a:endParaRPr>
            </a:p>
            <a:p>
              <a:endParaRPr lang="en-US" sz="2000" dirty="0">
                <a:latin typeface="Courier New" panose="02070309020205020404" pitchFamily="49" charset="0"/>
              </a:endParaRPr>
            </a:p>
            <a:p>
              <a:r>
                <a:rPr lang="en-US" sz="2000" dirty="0">
                  <a:solidFill>
                    <a:srgbClr val="0000FF"/>
                  </a:solidFill>
                  <a:latin typeface="Courier New" panose="02070309020205020404" pitchFamily="49" charset="0"/>
                </a:rPr>
                <a:t>connector</a:t>
              </a:r>
              <a:r>
                <a:rPr lang="en-US" sz="2000" dirty="0">
                  <a:latin typeface="Courier New" panose="02070309020205020404" pitchFamily="49" charset="0"/>
                </a:rPr>
                <a:t> </a:t>
              </a:r>
              <a:r>
                <a:rPr lang="en-US" sz="2000" dirty="0" err="1">
                  <a:latin typeface="Courier New" panose="02070309020205020404" pitchFamily="49" charset="0"/>
                </a:rPr>
                <a:t>OutPort</a:t>
              </a:r>
              <a:endParaRPr lang="en-US" sz="2000" dirty="0">
                <a:latin typeface="Courier New" panose="02070309020205020404" pitchFamily="49" charset="0"/>
              </a:endParaRPr>
            </a:p>
            <a:p>
              <a:r>
                <a:rPr lang="en-US" sz="2000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  output Real</a:t>
              </a:r>
              <a:r>
                <a:rPr lang="en-US" sz="2000" dirty="0">
                  <a:latin typeface="Courier New" panose="02070309020205020404" pitchFamily="49" charset="0"/>
                </a:rPr>
                <a:t> </a:t>
              </a:r>
              <a:r>
                <a:rPr lang="en-US" sz="2000" dirty="0" err="1">
                  <a:latin typeface="Courier New" panose="02070309020205020404" pitchFamily="49" charset="0"/>
                </a:rPr>
                <a:t>signal_name</a:t>
              </a:r>
              <a:r>
                <a:rPr lang="en-US" sz="2000" dirty="0">
                  <a:latin typeface="Courier New" panose="02070309020205020404" pitchFamily="49" charset="0"/>
                </a:rPr>
                <a:t>;</a:t>
              </a:r>
            </a:p>
            <a:p>
              <a:r>
                <a:rPr lang="en-US" sz="2000" dirty="0">
                  <a:solidFill>
                    <a:srgbClr val="3131FF"/>
                  </a:solidFill>
                  <a:latin typeface="Courier New" panose="02070309020205020404" pitchFamily="49" charset="0"/>
                </a:rPr>
                <a:t>end </a:t>
              </a:r>
              <a:r>
                <a:rPr lang="en-US" sz="2000" dirty="0" err="1">
                  <a:solidFill>
                    <a:schemeClr val="tx1"/>
                  </a:solidFill>
                  <a:latin typeface="Courier New" panose="02070309020205020404" pitchFamily="49" charset="0"/>
                </a:rPr>
                <a:t>OutPort</a:t>
              </a:r>
              <a:r>
                <a:rPr lang="en-US" sz="2000" dirty="0">
                  <a:latin typeface="Courier New" panose="02070309020205020404" pitchFamily="49" charset="0"/>
                </a:rPr>
                <a:t>;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4872BE6-1666-4938-8450-2C18FE764CAA}"/>
                </a:ext>
              </a:extLst>
            </p:cNvPr>
            <p:cNvSpPr txBox="1"/>
            <p:nvPr/>
          </p:nvSpPr>
          <p:spPr>
            <a:xfrm>
              <a:off x="20508" y="3158390"/>
              <a:ext cx="193120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rgbClr val="800000"/>
                  </a:solidFill>
                </a:rPr>
                <a:t>fixed causality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AF4A94D-39B6-481B-BBDC-27148846A766}"/>
                </a:ext>
              </a:extLst>
            </p:cNvPr>
            <p:cNvSpPr/>
            <p:nvPr/>
          </p:nvSpPr>
          <p:spPr bwMode="auto">
            <a:xfrm>
              <a:off x="2088366" y="2506157"/>
              <a:ext cx="883434" cy="309332"/>
            </a:xfrm>
            <a:prstGeom prst="rect">
              <a:avLst/>
            </a:prstGeom>
            <a:noFill/>
            <a:ln w="19050" cap="flat" cmpd="sng" algn="ctr">
              <a:solidFill>
                <a:srgbClr val="8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FF2B5BE-0BFB-4D1B-BAE3-4243901BC205}"/>
                </a:ext>
              </a:extLst>
            </p:cNvPr>
            <p:cNvSpPr/>
            <p:nvPr/>
          </p:nvSpPr>
          <p:spPr bwMode="auto">
            <a:xfrm>
              <a:off x="2088366" y="4011668"/>
              <a:ext cx="1024190" cy="327492"/>
            </a:xfrm>
            <a:prstGeom prst="rect">
              <a:avLst/>
            </a:prstGeom>
            <a:noFill/>
            <a:ln w="19050" cap="flat" cmpd="sng" algn="ctr">
              <a:solidFill>
                <a:srgbClr val="8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15" name="Connector: Elbow 14">
              <a:extLst>
                <a:ext uri="{FF2B5EF4-FFF2-40B4-BE49-F238E27FC236}">
                  <a16:creationId xmlns:a16="http://schemas.microsoft.com/office/drawing/2014/main" id="{FECFE327-270B-4DB6-8CB7-987AA5BAE3CE}"/>
                </a:ext>
              </a:extLst>
            </p:cNvPr>
            <p:cNvCxnSpPr>
              <a:cxnSpLocks/>
              <a:stCxn id="12" idx="1"/>
              <a:endCxn id="9" idx="0"/>
            </p:cNvCxnSpPr>
            <p:nvPr/>
          </p:nvCxnSpPr>
          <p:spPr bwMode="auto">
            <a:xfrm rot="10800000" flipV="1">
              <a:off x="986112" y="2660822"/>
              <a:ext cx="1102255" cy="497567"/>
            </a:xfrm>
            <a:prstGeom prst="bentConnector2">
              <a:avLst/>
            </a:prstGeom>
            <a:solidFill>
              <a:schemeClr val="accent1"/>
            </a:solidFill>
            <a:ln w="9525" cap="flat" cmpd="sng" algn="ctr">
              <a:solidFill>
                <a:srgbClr val="8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7" name="Connector: Elbow 16">
              <a:extLst>
                <a:ext uri="{FF2B5EF4-FFF2-40B4-BE49-F238E27FC236}">
                  <a16:creationId xmlns:a16="http://schemas.microsoft.com/office/drawing/2014/main" id="{5C9970F2-BB3F-4D96-90C5-1B5AFDB98747}"/>
                </a:ext>
              </a:extLst>
            </p:cNvPr>
            <p:cNvCxnSpPr>
              <a:stCxn id="13" idx="1"/>
              <a:endCxn id="9" idx="2"/>
            </p:cNvCxnSpPr>
            <p:nvPr/>
          </p:nvCxnSpPr>
          <p:spPr bwMode="auto">
            <a:xfrm rot="10800000">
              <a:off x="986112" y="3527722"/>
              <a:ext cx="1102255" cy="647692"/>
            </a:xfrm>
            <a:prstGeom prst="bentConnector2">
              <a:avLst/>
            </a:prstGeom>
            <a:solidFill>
              <a:schemeClr val="accent1"/>
            </a:solidFill>
            <a:ln w="9525" cap="flat" cmpd="sng" algn="ctr">
              <a:solidFill>
                <a:srgbClr val="8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E8F6A576-A4BF-4D9B-8DE6-E83AEDEECD2B}"/>
              </a:ext>
            </a:extLst>
          </p:cNvPr>
          <p:cNvGrpSpPr/>
          <p:nvPr/>
        </p:nvGrpSpPr>
        <p:grpSpPr>
          <a:xfrm>
            <a:off x="6349223" y="2045290"/>
            <a:ext cx="5842777" cy="3874822"/>
            <a:chOff x="6349223" y="2045290"/>
            <a:chExt cx="5842777" cy="3874822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E3E23CDA-3743-4965-90DE-F28CBC734BF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268698" y="2957783"/>
              <a:ext cx="2476727" cy="1908424"/>
            </a:xfrm>
            <a:prstGeom prst="rect">
              <a:avLst/>
            </a:prstGeom>
          </p:spPr>
        </p:pic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C6ADB32B-463A-40F8-A42D-CF4AE9A6308A}"/>
                </a:ext>
              </a:extLst>
            </p:cNvPr>
            <p:cNvSpPr txBox="1"/>
            <p:nvPr/>
          </p:nvSpPr>
          <p:spPr>
            <a:xfrm>
              <a:off x="7512097" y="5089115"/>
              <a:ext cx="216535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PID Controller Class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064724B4-D467-4589-9015-A2DA14E368C3}"/>
                </a:ext>
              </a:extLst>
            </p:cNvPr>
            <p:cNvSpPr txBox="1"/>
            <p:nvPr/>
          </p:nvSpPr>
          <p:spPr>
            <a:xfrm>
              <a:off x="6349223" y="2045290"/>
              <a:ext cx="265585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800000"/>
                  </a:solidFill>
                </a:rPr>
                <a:t>input signal: instance of </a:t>
              </a:r>
              <a:r>
                <a:rPr lang="en-US" b="1" i="1" dirty="0" err="1">
                  <a:solidFill>
                    <a:srgbClr val="800000"/>
                  </a:solidFill>
                </a:rPr>
                <a:t>InPort</a:t>
              </a:r>
              <a:endParaRPr lang="en-US" b="1" i="1" dirty="0">
                <a:solidFill>
                  <a:srgbClr val="800000"/>
                </a:solidFill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9FB1F27D-DFA3-4A2D-813B-DC80670A9AE0}"/>
                </a:ext>
              </a:extLst>
            </p:cNvPr>
            <p:cNvSpPr txBox="1"/>
            <p:nvPr/>
          </p:nvSpPr>
          <p:spPr>
            <a:xfrm>
              <a:off x="9326386" y="4116706"/>
              <a:ext cx="286561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800000"/>
                  </a:solidFill>
                </a:rPr>
                <a:t>output signal: instance of </a:t>
              </a:r>
              <a:r>
                <a:rPr lang="en-US" b="1" i="1" dirty="0" err="1">
                  <a:solidFill>
                    <a:srgbClr val="800000"/>
                  </a:solidFill>
                </a:rPr>
                <a:t>OutPort</a:t>
              </a:r>
              <a:endParaRPr lang="en-US" b="1" i="1" dirty="0">
                <a:solidFill>
                  <a:srgbClr val="800000"/>
                </a:solidFill>
              </a:endParaRPr>
            </a:p>
          </p:txBody>
        </p:sp>
        <p:cxnSp>
          <p:nvCxnSpPr>
            <p:cNvPr id="51" name="Connector: Elbow 50">
              <a:extLst>
                <a:ext uri="{FF2B5EF4-FFF2-40B4-BE49-F238E27FC236}">
                  <a16:creationId xmlns:a16="http://schemas.microsoft.com/office/drawing/2014/main" id="{04F3CB43-139D-4BC7-AA87-69BE63A0F494}"/>
                </a:ext>
              </a:extLst>
            </p:cNvPr>
            <p:cNvCxnSpPr>
              <a:stCxn id="6" idx="1"/>
            </p:cNvCxnSpPr>
            <p:nvPr/>
          </p:nvCxnSpPr>
          <p:spPr bwMode="auto">
            <a:xfrm rot="10800000">
              <a:off x="7023100" y="2957783"/>
              <a:ext cx="245598" cy="954212"/>
            </a:xfrm>
            <a:prstGeom prst="bentConnector2">
              <a:avLst/>
            </a:prstGeom>
            <a:solidFill>
              <a:schemeClr val="accent1"/>
            </a:solidFill>
            <a:ln w="9525" cap="flat" cmpd="sng" algn="ctr">
              <a:solidFill>
                <a:srgbClr val="8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3" name="Connector: Elbow 52">
              <a:extLst>
                <a:ext uri="{FF2B5EF4-FFF2-40B4-BE49-F238E27FC236}">
                  <a16:creationId xmlns:a16="http://schemas.microsoft.com/office/drawing/2014/main" id="{23E0436C-62EF-49A6-B01B-3002083D524D}"/>
                </a:ext>
              </a:extLst>
            </p:cNvPr>
            <p:cNvCxnSpPr>
              <a:stCxn id="6" idx="3"/>
              <a:endCxn id="49" idx="0"/>
            </p:cNvCxnSpPr>
            <p:nvPr/>
          </p:nvCxnSpPr>
          <p:spPr bwMode="auto">
            <a:xfrm>
              <a:off x="9745425" y="3911995"/>
              <a:ext cx="1013768" cy="204711"/>
            </a:xfrm>
            <a:prstGeom prst="bentConnector2">
              <a:avLst/>
            </a:prstGeom>
            <a:solidFill>
              <a:schemeClr val="accent1"/>
            </a:solidFill>
            <a:ln w="9525" cap="flat" cmpd="sng" algn="ctr">
              <a:solidFill>
                <a:srgbClr val="8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1AD01C64-2E00-4A36-8E81-7E81429CCDAE}"/>
                </a:ext>
              </a:extLst>
            </p:cNvPr>
            <p:cNvSpPr/>
            <p:nvPr/>
          </p:nvSpPr>
          <p:spPr bwMode="auto">
            <a:xfrm>
              <a:off x="7268696" y="3640184"/>
              <a:ext cx="535479" cy="583474"/>
            </a:xfrm>
            <a:prstGeom prst="ellipse">
              <a:avLst/>
            </a:prstGeom>
            <a:noFill/>
            <a:ln w="9525" cap="flat" cmpd="sng" algn="ctr">
              <a:solidFill>
                <a:srgbClr val="8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5286E424-FD7C-4F7A-9831-463CE749F49E}"/>
                </a:ext>
              </a:extLst>
            </p:cNvPr>
            <p:cNvSpPr/>
            <p:nvPr/>
          </p:nvSpPr>
          <p:spPr bwMode="auto">
            <a:xfrm>
              <a:off x="9215199" y="3620258"/>
              <a:ext cx="535479" cy="583474"/>
            </a:xfrm>
            <a:prstGeom prst="ellipse">
              <a:avLst/>
            </a:prstGeom>
            <a:noFill/>
            <a:ln w="9525" cap="flat" cmpd="sng" algn="ctr">
              <a:solidFill>
                <a:srgbClr val="8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11390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F96FB-CD37-4841-B352-18732DC7E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631" y="58056"/>
            <a:ext cx="7002539" cy="522516"/>
          </a:xfrm>
        </p:spPr>
        <p:txBody>
          <a:bodyPr/>
          <a:lstStyle/>
          <a:p>
            <a:r>
              <a:rPr lang="en-US" dirty="0"/>
              <a:t>Common Component Structure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9F122AF-4C90-49BC-BB48-43002B3113C8}"/>
              </a:ext>
            </a:extLst>
          </p:cNvPr>
          <p:cNvGrpSpPr/>
          <p:nvPr/>
        </p:nvGrpSpPr>
        <p:grpSpPr>
          <a:xfrm>
            <a:off x="7821892" y="1033347"/>
            <a:ext cx="3962754" cy="1742228"/>
            <a:chOff x="691389" y="1466102"/>
            <a:chExt cx="3962754" cy="174222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C20C02C-A568-4064-BB83-21C2EA2A4E45}"/>
                </a:ext>
              </a:extLst>
            </p:cNvPr>
            <p:cNvSpPr/>
            <p:nvPr/>
          </p:nvSpPr>
          <p:spPr bwMode="auto">
            <a:xfrm flipH="1">
              <a:off x="1722120" y="1614258"/>
              <a:ext cx="1756452" cy="88838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E1C0D5B-680C-4E66-94E8-5DF41CEE6CC1}"/>
                </a:ext>
              </a:extLst>
            </p:cNvPr>
            <p:cNvSpPr/>
            <p:nvPr/>
          </p:nvSpPr>
          <p:spPr bwMode="auto">
            <a:xfrm flipH="1">
              <a:off x="3369716" y="1927767"/>
              <a:ext cx="235131" cy="226423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0784A36D-DAD1-4C95-8604-E125A82C99CA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3604847" y="1987798"/>
              <a:ext cx="696686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ABAF4E19-98F2-40AC-BD0E-35DBB3CB3A9D}"/>
                    </a:ext>
                  </a:extLst>
                </p:cNvPr>
                <p:cNvSpPr txBox="1"/>
                <p:nvPr/>
              </p:nvSpPr>
              <p:spPr>
                <a:xfrm flipH="1">
                  <a:off x="3752830" y="1466102"/>
                  <a:ext cx="732765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ABAF4E19-98F2-40AC-BD0E-35DBB3CB3A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3752830" y="1466102"/>
                  <a:ext cx="732765" cy="461665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076065C2-E94E-4D69-8C4A-14D61AEA3E4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604847" y="2096655"/>
              <a:ext cx="398047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 w="med" len="med"/>
            </a:ln>
            <a:effectLst/>
          </p:spPr>
        </p:cxn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6F3F87D-8A34-47A1-ABDA-9542383269B7}"/>
                </a:ext>
              </a:extLst>
            </p:cNvPr>
            <p:cNvSpPr/>
            <p:nvPr/>
          </p:nvSpPr>
          <p:spPr bwMode="auto">
            <a:xfrm flipH="1">
              <a:off x="1604554" y="1927767"/>
              <a:ext cx="235131" cy="226423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5B97850-A814-4A66-893C-DED6A597DC19}"/>
                </a:ext>
              </a:extLst>
            </p:cNvPr>
            <p:cNvSpPr txBox="1"/>
            <p:nvPr/>
          </p:nvSpPr>
          <p:spPr>
            <a:xfrm>
              <a:off x="1884849" y="1806705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p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7CB8423-22FA-4896-8301-09F9223E6EFC}"/>
                </a:ext>
              </a:extLst>
            </p:cNvPr>
            <p:cNvSpPr txBox="1"/>
            <p:nvPr/>
          </p:nvSpPr>
          <p:spPr>
            <a:xfrm>
              <a:off x="2957171" y="1806705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n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347FD2D-AE7E-4687-A18F-2D87596432E3}"/>
                </a:ext>
              </a:extLst>
            </p:cNvPr>
            <p:cNvSpPr txBox="1"/>
            <p:nvPr/>
          </p:nvSpPr>
          <p:spPr>
            <a:xfrm>
              <a:off x="1683692" y="2058448"/>
              <a:ext cx="35779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+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5DD3A6D-EC41-4A6B-BEEF-48E687C51641}"/>
                </a:ext>
              </a:extLst>
            </p:cNvPr>
            <p:cNvSpPr txBox="1"/>
            <p:nvPr/>
          </p:nvSpPr>
          <p:spPr>
            <a:xfrm>
              <a:off x="3165006" y="2069144"/>
              <a:ext cx="2872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-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674D2867-ED05-486B-A7FB-E00AA783C4B5}"/>
                    </a:ext>
                  </a:extLst>
                </p:cNvPr>
                <p:cNvSpPr txBox="1"/>
                <p:nvPr/>
              </p:nvSpPr>
              <p:spPr>
                <a:xfrm flipH="1">
                  <a:off x="3989602" y="1923237"/>
                  <a:ext cx="664541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674D2867-ED05-486B-A7FB-E00AA783C4B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3989602" y="1923237"/>
                  <a:ext cx="664541" cy="46166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BACCD4BF-DBD1-4B44-8668-A4284318C000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1206507" y="2096655"/>
              <a:ext cx="398047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 w="med" len="med"/>
            </a:ln>
            <a:effectLst/>
          </p:spPr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FA16F44D-530B-4373-B46C-224EC907BD0B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907868" y="1987798"/>
              <a:ext cx="696686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4126C9F3-A578-4F96-A06B-7AC07F5950C3}"/>
                    </a:ext>
                  </a:extLst>
                </p:cNvPr>
                <p:cNvSpPr txBox="1"/>
                <p:nvPr/>
              </p:nvSpPr>
              <p:spPr>
                <a:xfrm flipH="1">
                  <a:off x="691389" y="2036633"/>
                  <a:ext cx="664541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4126C9F3-A578-4F96-A06B-7AC07F5950C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691389" y="2036633"/>
                  <a:ext cx="664541" cy="461665"/>
                </a:xfrm>
                <a:prstGeom prst="rect">
                  <a:avLst/>
                </a:prstGeom>
                <a:blipFill>
                  <a:blip r:embed="rId4"/>
                  <a:stretch>
                    <a:fillRect b="-1184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08958F21-4320-4B35-A38D-12CA2E4F0D36}"/>
                    </a:ext>
                  </a:extLst>
                </p:cNvPr>
                <p:cNvSpPr txBox="1"/>
                <p:nvPr/>
              </p:nvSpPr>
              <p:spPr>
                <a:xfrm flipH="1">
                  <a:off x="702727" y="1471705"/>
                  <a:ext cx="726481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08958F21-4320-4B35-A38D-12CA2E4F0D3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702727" y="1471705"/>
                  <a:ext cx="726481" cy="461665"/>
                </a:xfrm>
                <a:prstGeom prst="rect">
                  <a:avLst/>
                </a:prstGeom>
                <a:blipFill>
                  <a:blip r:embed="rId5"/>
                  <a:stretch>
                    <a:fillRect b="-1184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2BB117CD-05B6-4538-8ED7-A0016F1CD5ED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1884849" y="2774835"/>
              <a:ext cx="1484866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 w="med" len="med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7A8F0D5C-441E-419C-BC0E-84336A10F98A}"/>
                    </a:ext>
                  </a:extLst>
                </p:cNvPr>
                <p:cNvSpPr txBox="1"/>
                <p:nvPr/>
              </p:nvSpPr>
              <p:spPr>
                <a:xfrm flipH="1">
                  <a:off x="2442712" y="2746665"/>
                  <a:ext cx="36913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7A8F0D5C-441E-419C-BC0E-84336A10F9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2442712" y="2746665"/>
                  <a:ext cx="369139" cy="46166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D7472C1-DFAC-4B21-BA9E-E5D0D34513BD}"/>
                </a:ext>
              </a:extLst>
            </p:cNvPr>
            <p:cNvSpPr txBox="1"/>
            <p:nvPr/>
          </p:nvSpPr>
          <p:spPr>
            <a:xfrm>
              <a:off x="2125894" y="1539858"/>
              <a:ext cx="96391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 err="1"/>
                <a:t>TwoPin</a:t>
              </a:r>
              <a:endParaRPr lang="en-US" sz="2000" i="1" dirty="0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BB5927CA-233B-4364-B66B-9CC0937411DA}"/>
              </a:ext>
            </a:extLst>
          </p:cNvPr>
          <p:cNvGrpSpPr/>
          <p:nvPr/>
        </p:nvGrpSpPr>
        <p:grpSpPr>
          <a:xfrm>
            <a:off x="160012" y="2018558"/>
            <a:ext cx="10137408" cy="4365503"/>
            <a:chOff x="-32562" y="1802285"/>
            <a:chExt cx="10137408" cy="4365503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EAA16AC-EE8F-47E1-ADB6-7701F7D1BA22}"/>
                </a:ext>
              </a:extLst>
            </p:cNvPr>
            <p:cNvSpPr/>
            <p:nvPr/>
          </p:nvSpPr>
          <p:spPr>
            <a:xfrm>
              <a:off x="1389622" y="2382136"/>
              <a:ext cx="6601096" cy="378565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sz="2000" dirty="0">
                  <a:solidFill>
                    <a:srgbClr val="0000FF"/>
                  </a:solidFill>
                  <a:latin typeface="Courier New" panose="02070309020205020404" pitchFamily="49" charset="0"/>
                </a:rPr>
                <a:t>partial model</a:t>
              </a:r>
              <a:r>
                <a:rPr lang="en-US" sz="2000" dirty="0">
                  <a:latin typeface="Courier New" panose="02070309020205020404" pitchFamily="49" charset="0"/>
                </a:rPr>
                <a:t> </a:t>
              </a:r>
              <a:r>
                <a:rPr lang="en-US" sz="2000" dirty="0" err="1">
                  <a:latin typeface="Courier New" panose="02070309020205020404" pitchFamily="49" charset="0"/>
                </a:rPr>
                <a:t>TwoPin</a:t>
              </a:r>
              <a:endParaRPr lang="en-US" sz="2000" dirty="0">
                <a:latin typeface="MS Shell Dlg 2" panose="020B0604030504040204" pitchFamily="34" charset="0"/>
              </a:endParaRPr>
            </a:p>
            <a:p>
              <a:r>
                <a:rPr lang="en-US" sz="2000" dirty="0">
                  <a:latin typeface="Courier New" panose="02070309020205020404" pitchFamily="49" charset="0"/>
                </a:rPr>
                <a:t>  </a:t>
              </a:r>
              <a:r>
                <a:rPr lang="en-US" sz="2000" dirty="0" err="1">
                  <a:solidFill>
                    <a:srgbClr val="FF0000"/>
                  </a:solidFill>
                  <a:latin typeface="Courier New" panose="02070309020205020404" pitchFamily="49" charset="0"/>
                </a:rPr>
                <a:t>SI.Voltage</a:t>
              </a:r>
              <a:r>
                <a:rPr lang="en-US" sz="2000" dirty="0">
                  <a:latin typeface="Courier New" panose="02070309020205020404" pitchFamily="49" charset="0"/>
                </a:rPr>
                <a:t> v ;</a:t>
              </a:r>
              <a:endParaRPr lang="en-US" sz="2000" dirty="0">
                <a:latin typeface="MS Shell Dlg 2" panose="020B0604030504040204" pitchFamily="34" charset="0"/>
              </a:endParaRPr>
            </a:p>
            <a:p>
              <a:r>
                <a:rPr lang="en-US" sz="2000" dirty="0">
                  <a:latin typeface="Courier New" panose="02070309020205020404" pitchFamily="49" charset="0"/>
                </a:rPr>
                <a:t>  </a:t>
              </a:r>
              <a:r>
                <a:rPr lang="en-US" sz="2000" dirty="0" err="1">
                  <a:solidFill>
                    <a:srgbClr val="FF0000"/>
                  </a:solidFill>
                  <a:latin typeface="Courier New" panose="02070309020205020404" pitchFamily="49" charset="0"/>
                </a:rPr>
                <a:t>SI.Current</a:t>
              </a:r>
              <a:r>
                <a:rPr lang="en-US" sz="2000" dirty="0">
                  <a:latin typeface="Courier New" panose="02070309020205020404" pitchFamily="49" charset="0"/>
                </a:rPr>
                <a:t> </a:t>
              </a:r>
              <a:r>
                <a:rPr lang="en-US" sz="2000" dirty="0" err="1">
                  <a:latin typeface="Courier New" panose="02070309020205020404" pitchFamily="49" charset="0"/>
                </a:rPr>
                <a:t>i</a:t>
              </a:r>
              <a:r>
                <a:rPr lang="en-US" sz="2000" dirty="0">
                  <a:latin typeface="Courier New" panose="02070309020205020404" pitchFamily="49" charset="0"/>
                </a:rPr>
                <a:t> ;</a:t>
              </a:r>
              <a:endParaRPr lang="en-US" sz="2000" dirty="0">
                <a:latin typeface="MS Shell Dlg 2" panose="020B0604030504040204" pitchFamily="34" charset="0"/>
              </a:endParaRPr>
            </a:p>
            <a:p>
              <a:r>
                <a:rPr lang="en-US" sz="2000" dirty="0">
                  <a:latin typeface="Courier New" panose="02070309020205020404" pitchFamily="49" charset="0"/>
                </a:rPr>
                <a:t>  </a:t>
              </a:r>
              <a:r>
                <a:rPr lang="en-US" sz="2000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Pin</a:t>
              </a:r>
              <a:r>
                <a:rPr lang="en-US" sz="2000" dirty="0">
                  <a:latin typeface="Courier New" panose="02070309020205020404" pitchFamily="49" charset="0"/>
                </a:rPr>
                <a:t> p ;</a:t>
              </a:r>
              <a:endParaRPr lang="en-US" sz="2000" dirty="0">
                <a:latin typeface="MS Shell Dlg 2" panose="020B0604030504040204" pitchFamily="34" charset="0"/>
              </a:endParaRPr>
            </a:p>
            <a:p>
              <a:r>
                <a:rPr lang="en-US" sz="2000" dirty="0">
                  <a:latin typeface="Courier New" panose="02070309020205020404" pitchFamily="49" charset="0"/>
                </a:rPr>
                <a:t>  </a:t>
              </a:r>
              <a:r>
                <a:rPr lang="en-US" sz="2000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Pin</a:t>
              </a:r>
              <a:r>
                <a:rPr lang="en-US" sz="2000" dirty="0">
                  <a:latin typeface="Courier New" panose="02070309020205020404" pitchFamily="49" charset="0"/>
                </a:rPr>
                <a:t> n ;</a:t>
              </a:r>
              <a:endParaRPr lang="en-US" sz="2000" dirty="0">
                <a:latin typeface="MS Shell Dlg 2" panose="020B0604030504040204" pitchFamily="34" charset="0"/>
              </a:endParaRPr>
            </a:p>
            <a:p>
              <a:r>
                <a:rPr lang="en-US" sz="2000" dirty="0">
                  <a:solidFill>
                    <a:srgbClr val="0000FF"/>
                  </a:solidFill>
                  <a:latin typeface="Courier New" panose="02070309020205020404" pitchFamily="49" charset="0"/>
                </a:rPr>
                <a:t>equation </a:t>
              </a:r>
              <a:endParaRPr lang="en-US" sz="2000" dirty="0">
                <a:latin typeface="MS Shell Dlg 2" panose="020B0604030504040204" pitchFamily="34" charset="0"/>
              </a:endParaRPr>
            </a:p>
            <a:p>
              <a:r>
                <a:rPr lang="en-US" sz="2000" dirty="0">
                  <a:latin typeface="Courier New" panose="02070309020205020404" pitchFamily="49" charset="0"/>
                </a:rPr>
                <a:t>  v = </a:t>
              </a:r>
              <a:r>
                <a:rPr lang="en-US" sz="2000" dirty="0" err="1">
                  <a:latin typeface="Courier New" panose="02070309020205020404" pitchFamily="49" charset="0"/>
                </a:rPr>
                <a:t>p.v</a:t>
              </a:r>
              <a:r>
                <a:rPr lang="en-US" sz="2000" dirty="0">
                  <a:latin typeface="Courier New" panose="02070309020205020404" pitchFamily="49" charset="0"/>
                </a:rPr>
                <a:t> - </a:t>
              </a:r>
              <a:r>
                <a:rPr lang="en-US" sz="2000" dirty="0" err="1">
                  <a:latin typeface="Courier New" panose="02070309020205020404" pitchFamily="49" charset="0"/>
                </a:rPr>
                <a:t>n.v</a:t>
              </a:r>
              <a:r>
                <a:rPr lang="en-US" sz="2000" dirty="0">
                  <a:latin typeface="Courier New" panose="02070309020205020404" pitchFamily="49" charset="0"/>
                </a:rPr>
                <a:t>;</a:t>
              </a:r>
              <a:endParaRPr lang="en-US" sz="2000" dirty="0">
                <a:latin typeface="MS Shell Dlg 2" panose="020B0604030504040204" pitchFamily="34" charset="0"/>
              </a:endParaRPr>
            </a:p>
            <a:p>
              <a:r>
                <a:rPr lang="en-US" sz="2000" dirty="0">
                  <a:latin typeface="Courier New" panose="02070309020205020404" pitchFamily="49" charset="0"/>
                </a:rPr>
                <a:t>  0 = </a:t>
              </a:r>
              <a:r>
                <a:rPr lang="en-US" sz="2000" dirty="0" err="1">
                  <a:latin typeface="Courier New" panose="02070309020205020404" pitchFamily="49" charset="0"/>
                </a:rPr>
                <a:t>p.i</a:t>
              </a:r>
              <a:r>
                <a:rPr lang="en-US" sz="2000" dirty="0">
                  <a:latin typeface="Courier New" panose="02070309020205020404" pitchFamily="49" charset="0"/>
                </a:rPr>
                <a:t> + </a:t>
              </a:r>
              <a:r>
                <a:rPr lang="en-US" sz="2000" dirty="0" err="1">
                  <a:latin typeface="Courier New" panose="02070309020205020404" pitchFamily="49" charset="0"/>
                </a:rPr>
                <a:t>n.i</a:t>
              </a:r>
              <a:r>
                <a:rPr lang="en-US" sz="2000" dirty="0">
                  <a:latin typeface="Courier New" panose="02070309020205020404" pitchFamily="49" charset="0"/>
                </a:rPr>
                <a:t>;</a:t>
              </a:r>
              <a:endParaRPr lang="en-US" sz="2000" dirty="0">
                <a:latin typeface="MS Shell Dlg 2" panose="020B0604030504040204" pitchFamily="34" charset="0"/>
              </a:endParaRPr>
            </a:p>
            <a:p>
              <a:r>
                <a:rPr lang="en-US" sz="2000" dirty="0">
                  <a:latin typeface="Courier New" panose="02070309020205020404" pitchFamily="49" charset="0"/>
                </a:rPr>
                <a:t>  </a:t>
              </a:r>
              <a:r>
                <a:rPr lang="en-US" sz="2000" dirty="0" err="1">
                  <a:latin typeface="Courier New" panose="02070309020205020404" pitchFamily="49" charset="0"/>
                </a:rPr>
                <a:t>i</a:t>
              </a:r>
              <a:r>
                <a:rPr lang="en-US" sz="2000" dirty="0">
                  <a:latin typeface="Courier New" panose="02070309020205020404" pitchFamily="49" charset="0"/>
                </a:rPr>
                <a:t> = </a:t>
              </a:r>
              <a:r>
                <a:rPr lang="en-US" sz="2000" dirty="0" err="1">
                  <a:latin typeface="Courier New" panose="02070309020205020404" pitchFamily="49" charset="0"/>
                </a:rPr>
                <a:t>p.i</a:t>
              </a:r>
              <a:r>
                <a:rPr lang="en-US" sz="2000" dirty="0">
                  <a:latin typeface="Courier New" panose="02070309020205020404" pitchFamily="49" charset="0"/>
                </a:rPr>
                <a:t>;</a:t>
              </a:r>
            </a:p>
            <a:p>
              <a:r>
                <a:rPr lang="en-US" sz="2000" dirty="0">
                  <a:solidFill>
                    <a:srgbClr val="3131FF"/>
                  </a:solidFill>
                  <a:latin typeface="Courier New" panose="02070309020205020404" pitchFamily="49" charset="0"/>
                </a:rPr>
                <a:t>end</a:t>
              </a:r>
              <a:r>
                <a:rPr lang="en-US" sz="2000" dirty="0">
                  <a:latin typeface="Courier New" panose="02070309020205020404" pitchFamily="49" charset="0"/>
                </a:rPr>
                <a:t> </a:t>
              </a:r>
              <a:r>
                <a:rPr lang="en-US" sz="2000" dirty="0" err="1">
                  <a:latin typeface="Courier New" panose="02070309020205020404" pitchFamily="49" charset="0"/>
                </a:rPr>
                <a:t>TwoPin</a:t>
              </a:r>
              <a:r>
                <a:rPr lang="en-US" sz="2000" dirty="0">
                  <a:latin typeface="Courier New" panose="02070309020205020404" pitchFamily="49" charset="0"/>
                </a:rPr>
                <a:t>;</a:t>
              </a:r>
            </a:p>
            <a:p>
              <a:r>
                <a:rPr lang="en-US" sz="2000" dirty="0">
                  <a:solidFill>
                    <a:srgbClr val="009900"/>
                  </a:solidFill>
                  <a:latin typeface="Courier New" panose="02070309020205020404" pitchFamily="49" charset="0"/>
                </a:rPr>
                <a:t>// </a:t>
              </a:r>
              <a:r>
                <a:rPr lang="en-US" sz="2000" dirty="0" err="1">
                  <a:solidFill>
                    <a:srgbClr val="009900"/>
                  </a:solidFill>
                  <a:latin typeface="Courier New" panose="02070309020205020404" pitchFamily="49" charset="0"/>
                </a:rPr>
                <a:t>TwoPin</a:t>
              </a:r>
              <a:r>
                <a:rPr lang="en-US" sz="2000" dirty="0">
                  <a:solidFill>
                    <a:srgbClr val="009900"/>
                  </a:solidFill>
                  <a:latin typeface="Courier New" panose="02070309020205020404" pitchFamily="49" charset="0"/>
                </a:rPr>
                <a:t> is the same as </a:t>
              </a:r>
              <a:r>
                <a:rPr lang="en-US" sz="2000" dirty="0" err="1">
                  <a:solidFill>
                    <a:srgbClr val="009900"/>
                  </a:solidFill>
                  <a:latin typeface="Courier New" panose="02070309020205020404" pitchFamily="49" charset="0"/>
                </a:rPr>
                <a:t>OnePort</a:t>
              </a:r>
              <a:r>
                <a:rPr lang="en-US" sz="2000" dirty="0">
                  <a:solidFill>
                    <a:srgbClr val="009900"/>
                  </a:solidFill>
                  <a:latin typeface="Courier New" panose="02070309020205020404" pitchFamily="49" charset="0"/>
                </a:rPr>
                <a:t> in </a:t>
              </a:r>
            </a:p>
            <a:p>
              <a:r>
                <a:rPr lang="en-US" sz="2000" dirty="0">
                  <a:solidFill>
                    <a:srgbClr val="009900"/>
                  </a:solidFill>
                  <a:latin typeface="Courier New" panose="02070309020205020404" pitchFamily="49" charset="0"/>
                </a:rPr>
                <a:t>// </a:t>
              </a:r>
              <a:r>
                <a:rPr lang="en-US" sz="2000" dirty="0" err="1">
                  <a:solidFill>
                    <a:srgbClr val="009900"/>
                  </a:solidFill>
                  <a:latin typeface="Courier New" panose="02070309020205020404" pitchFamily="49" charset="0"/>
                </a:rPr>
                <a:t>Modelica.Electrical.Analog.Interfaces</a:t>
              </a:r>
              <a:endParaRPr lang="en-US" sz="2000" dirty="0">
                <a:solidFill>
                  <a:srgbClr val="009900"/>
                </a:solidFill>
                <a:latin typeface="MS Shell Dlg 2" panose="020B0604030504040204" pitchFamily="34" charset="0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489813B-B268-48FB-A768-151263D8FB75}"/>
                </a:ext>
              </a:extLst>
            </p:cNvPr>
            <p:cNvSpPr/>
            <p:nvPr/>
          </p:nvSpPr>
          <p:spPr>
            <a:xfrm>
              <a:off x="6081774" y="2634154"/>
              <a:ext cx="4023072" cy="1323439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sz="2000" dirty="0">
                  <a:solidFill>
                    <a:srgbClr val="0000FF"/>
                  </a:solidFill>
                  <a:latin typeface="Courier New" panose="02070309020205020404" pitchFamily="49" charset="0"/>
                </a:rPr>
                <a:t>connector</a:t>
              </a:r>
              <a:r>
                <a:rPr lang="en-US" sz="2000" dirty="0">
                  <a:latin typeface="Courier New" panose="02070309020205020404" pitchFamily="49" charset="0"/>
                </a:rPr>
                <a:t> Pin</a:t>
              </a:r>
            </a:p>
            <a:p>
              <a:r>
                <a:rPr lang="en-US" sz="2000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  </a:t>
              </a:r>
              <a:r>
                <a:rPr lang="en-US" sz="2000" dirty="0" err="1">
                  <a:solidFill>
                    <a:srgbClr val="FF0000"/>
                  </a:solidFill>
                  <a:latin typeface="Courier New" panose="02070309020205020404" pitchFamily="49" charset="0"/>
                </a:rPr>
                <a:t>SI.ElectricPotential</a:t>
              </a:r>
              <a:r>
                <a:rPr lang="en-US" sz="2000" dirty="0">
                  <a:latin typeface="Courier New" panose="02070309020205020404" pitchFamily="49" charset="0"/>
                </a:rPr>
                <a:t> v;</a:t>
              </a:r>
            </a:p>
            <a:p>
              <a:r>
                <a:rPr lang="en-US" sz="2000" dirty="0">
                  <a:solidFill>
                    <a:srgbClr val="0000FF"/>
                  </a:solidFill>
                  <a:latin typeface="Courier New" panose="02070309020205020404" pitchFamily="49" charset="0"/>
                </a:rPr>
                <a:t>  flow </a:t>
              </a:r>
              <a:r>
                <a:rPr lang="en-US" sz="2000" dirty="0" err="1">
                  <a:solidFill>
                    <a:srgbClr val="FF0000"/>
                  </a:solidFill>
                  <a:latin typeface="Courier New" panose="02070309020205020404" pitchFamily="49" charset="0"/>
                </a:rPr>
                <a:t>SI.Current</a:t>
              </a:r>
              <a:r>
                <a:rPr lang="en-US" sz="2000" dirty="0">
                  <a:latin typeface="Courier New" panose="02070309020205020404" pitchFamily="49" charset="0"/>
                </a:rPr>
                <a:t> </a:t>
              </a:r>
              <a:r>
                <a:rPr lang="en-US" sz="2000" dirty="0" err="1">
                  <a:latin typeface="Courier New" panose="02070309020205020404" pitchFamily="49" charset="0"/>
                </a:rPr>
                <a:t>i</a:t>
              </a:r>
              <a:r>
                <a:rPr lang="en-US" sz="2000" dirty="0">
                  <a:latin typeface="Courier New" panose="02070309020205020404" pitchFamily="49" charset="0"/>
                </a:rPr>
                <a:t>; </a:t>
              </a:r>
            </a:p>
            <a:p>
              <a:r>
                <a:rPr lang="en-US" sz="2000" dirty="0">
                  <a:solidFill>
                    <a:srgbClr val="3131FF"/>
                  </a:solidFill>
                  <a:latin typeface="Courier New" panose="02070309020205020404" pitchFamily="49" charset="0"/>
                </a:rPr>
                <a:t>end </a:t>
              </a:r>
              <a:r>
                <a:rPr lang="en-US" sz="2000" dirty="0">
                  <a:solidFill>
                    <a:schemeClr val="tx1"/>
                  </a:solidFill>
                  <a:latin typeface="Courier New" panose="02070309020205020404" pitchFamily="49" charset="0"/>
                </a:rPr>
                <a:t>Pin</a:t>
              </a:r>
              <a:r>
                <a:rPr lang="en-US" sz="2000" dirty="0">
                  <a:latin typeface="Courier New" panose="02070309020205020404" pitchFamily="49" charset="0"/>
                </a:rPr>
                <a:t>; 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146A0AD-250D-4306-A886-6F724E6B54A2}"/>
                </a:ext>
              </a:extLst>
            </p:cNvPr>
            <p:cNvSpPr txBox="1"/>
            <p:nvPr/>
          </p:nvSpPr>
          <p:spPr>
            <a:xfrm>
              <a:off x="275898" y="1802285"/>
              <a:ext cx="350608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800000"/>
                  </a:solidFill>
                </a:rPr>
                <a:t>partial class (cannot be instantiated)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90094C0-240D-48C6-84B2-DE44AE7FE7DA}"/>
                </a:ext>
              </a:extLst>
            </p:cNvPr>
            <p:cNvSpPr txBox="1"/>
            <p:nvPr/>
          </p:nvSpPr>
          <p:spPr>
            <a:xfrm>
              <a:off x="18734" y="3333503"/>
              <a:ext cx="126829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800000"/>
                  </a:solidFill>
                </a:rPr>
                <a:t>positive pin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A193CFEC-408D-4506-AB9A-26AF0E21DCE8}"/>
                </a:ext>
              </a:extLst>
            </p:cNvPr>
            <p:cNvSpPr txBox="1"/>
            <p:nvPr/>
          </p:nvSpPr>
          <p:spPr>
            <a:xfrm>
              <a:off x="-32562" y="3663124"/>
              <a:ext cx="131959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800000"/>
                  </a:solidFill>
                </a:rPr>
                <a:t>negative pin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28220DB-891C-4BEC-BF0C-353861F5D0C4}"/>
                </a:ext>
              </a:extLst>
            </p:cNvPr>
            <p:cNvSpPr/>
            <p:nvPr/>
          </p:nvSpPr>
          <p:spPr bwMode="auto">
            <a:xfrm>
              <a:off x="1682997" y="3369841"/>
              <a:ext cx="1000569" cy="294407"/>
            </a:xfrm>
            <a:prstGeom prst="rect">
              <a:avLst/>
            </a:prstGeom>
            <a:noFill/>
            <a:ln w="19050" cap="flat" cmpd="sng" algn="ctr">
              <a:solidFill>
                <a:srgbClr val="8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E1C322B6-61A5-4CC0-8515-51442C8922FD}"/>
                </a:ext>
              </a:extLst>
            </p:cNvPr>
            <p:cNvSpPr/>
            <p:nvPr/>
          </p:nvSpPr>
          <p:spPr bwMode="auto">
            <a:xfrm>
              <a:off x="1682996" y="3702835"/>
              <a:ext cx="1000569" cy="294407"/>
            </a:xfrm>
            <a:prstGeom prst="rect">
              <a:avLst/>
            </a:prstGeom>
            <a:noFill/>
            <a:ln w="19050" cap="flat" cmpd="sng" algn="ctr">
              <a:solidFill>
                <a:srgbClr val="8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F0B5C7BF-53F5-4EA8-B35E-81FFCF872322}"/>
                </a:ext>
              </a:extLst>
            </p:cNvPr>
            <p:cNvSpPr/>
            <p:nvPr/>
          </p:nvSpPr>
          <p:spPr bwMode="auto">
            <a:xfrm>
              <a:off x="1389622" y="2438859"/>
              <a:ext cx="1170698" cy="294407"/>
            </a:xfrm>
            <a:prstGeom prst="rect">
              <a:avLst/>
            </a:prstGeom>
            <a:noFill/>
            <a:ln w="19050" cap="flat" cmpd="sng" algn="ctr">
              <a:solidFill>
                <a:srgbClr val="8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33" name="Connector: Elbow 32">
              <a:extLst>
                <a:ext uri="{FF2B5EF4-FFF2-40B4-BE49-F238E27FC236}">
                  <a16:creationId xmlns:a16="http://schemas.microsoft.com/office/drawing/2014/main" id="{800DBFFE-61C8-4898-B285-93AFF31CD958}"/>
                </a:ext>
              </a:extLst>
            </p:cNvPr>
            <p:cNvCxnSpPr>
              <a:stCxn id="31" idx="1"/>
            </p:cNvCxnSpPr>
            <p:nvPr/>
          </p:nvCxnSpPr>
          <p:spPr bwMode="auto">
            <a:xfrm rot="10800000">
              <a:off x="1001486" y="2064025"/>
              <a:ext cx="388136" cy="522039"/>
            </a:xfrm>
            <a:prstGeom prst="bentConnector2">
              <a:avLst/>
            </a:prstGeom>
            <a:solidFill>
              <a:schemeClr val="accent1"/>
            </a:solidFill>
            <a:ln w="9525" cap="flat" cmpd="sng" algn="ctr">
              <a:solidFill>
                <a:srgbClr val="8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5A5AD3F3-EB34-42B7-B4E6-2CBFDDA12AB5}"/>
                </a:ext>
              </a:extLst>
            </p:cNvPr>
            <p:cNvCxnSpPr>
              <a:stCxn id="29" idx="1"/>
              <a:endCxn id="27" idx="3"/>
            </p:cNvCxnSpPr>
            <p:nvPr/>
          </p:nvCxnSpPr>
          <p:spPr bwMode="auto">
            <a:xfrm flipH="1">
              <a:off x="1287030" y="3517045"/>
              <a:ext cx="395967" cy="112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8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35FDE84E-39D8-4E3F-84A1-713EBDD9F7B5}"/>
                </a:ext>
              </a:extLst>
            </p:cNvPr>
            <p:cNvCxnSpPr>
              <a:cxnSpLocks/>
              <a:stCxn id="30" idx="1"/>
              <a:endCxn id="28" idx="3"/>
            </p:cNvCxnSpPr>
            <p:nvPr/>
          </p:nvCxnSpPr>
          <p:spPr bwMode="auto">
            <a:xfrm flipH="1" flipV="1">
              <a:off x="1287030" y="3847790"/>
              <a:ext cx="395966" cy="2249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8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9845D8EE-A29A-47B0-AC36-30CE96C5B875}"/>
              </a:ext>
            </a:extLst>
          </p:cNvPr>
          <p:cNvSpPr/>
          <p:nvPr/>
        </p:nvSpPr>
        <p:spPr>
          <a:xfrm>
            <a:off x="330207" y="1073464"/>
            <a:ext cx="710657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Arial" panose="020B0604020202020204" pitchFamily="34" charset="0"/>
              </a:rPr>
              <a:t>The base class </a:t>
            </a:r>
            <a:r>
              <a:rPr lang="en-US" dirty="0" err="1">
                <a:latin typeface="Courier"/>
              </a:rPr>
              <a:t>TwoPin</a:t>
            </a:r>
            <a:r>
              <a:rPr lang="en-US" dirty="0">
                <a:latin typeface="Courier"/>
              </a:rPr>
              <a:t> </a:t>
            </a:r>
            <a:r>
              <a:rPr lang="en-US" dirty="0">
                <a:latin typeface="Arial" panose="020B0604020202020204" pitchFamily="34" charset="0"/>
              </a:rPr>
              <a:t>has two connectors </a:t>
            </a:r>
            <a:r>
              <a:rPr lang="en-US" dirty="0">
                <a:latin typeface="Courier"/>
              </a:rPr>
              <a:t>p </a:t>
            </a:r>
            <a:r>
              <a:rPr lang="en-US" dirty="0">
                <a:latin typeface="Arial" panose="020B0604020202020204" pitchFamily="34" charset="0"/>
              </a:rPr>
              <a:t>and </a:t>
            </a:r>
            <a:r>
              <a:rPr lang="en-US" dirty="0">
                <a:latin typeface="Courier"/>
              </a:rPr>
              <a:t>n </a:t>
            </a:r>
            <a:r>
              <a:rPr lang="en-US" dirty="0">
                <a:latin typeface="Arial" panose="020B0604020202020204" pitchFamily="34" charset="0"/>
              </a:rPr>
              <a:t>for positive and negative pins.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167C1E0E-948B-4D7C-8336-914DE6205ADC}"/>
                  </a:ext>
                </a:extLst>
              </p:cNvPr>
              <p:cNvSpPr txBox="1"/>
              <p:nvPr/>
            </p:nvSpPr>
            <p:spPr>
              <a:xfrm>
                <a:off x="8486433" y="4291379"/>
                <a:ext cx="3492734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800000"/>
                    </a:solidFill>
                  </a:rPr>
                  <a:t>Can this model </a:t>
                </a:r>
                <a:r>
                  <a:rPr lang="en-US" sz="2000" b="1" dirty="0">
                    <a:solidFill>
                      <a:srgbClr val="800000"/>
                    </a:solidFill>
                  </a:rPr>
                  <a:t>be solved </a:t>
                </a:r>
                <a:r>
                  <a:rPr lang="en-US" sz="2000" dirty="0">
                    <a:solidFill>
                      <a:srgbClr val="800000"/>
                    </a:solidFill>
                  </a:rPr>
                  <a:t>with the given equations and inputs 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8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000" b="0" i="1" smtClean="0">
                        <a:solidFill>
                          <a:srgbClr val="8000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0" i="1" smtClean="0">
                        <a:solidFill>
                          <a:srgbClr val="800000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b="0" i="1" smtClean="0">
                        <a:solidFill>
                          <a:srgbClr val="80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b="0" i="1" smtClean="0">
                        <a:solidFill>
                          <a:srgbClr val="8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000" b="0" i="1" smtClean="0">
                        <a:solidFill>
                          <a:srgbClr val="8000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0" i="1" smtClean="0">
                        <a:solidFill>
                          <a:srgbClr val="8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000" dirty="0">
                    <a:solidFill>
                      <a:srgbClr val="800000"/>
                    </a:solidFill>
                  </a:rPr>
                  <a:t>)?</a:t>
                </a: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167C1E0E-948B-4D7C-8336-914DE6205A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6433" y="4291379"/>
                <a:ext cx="3492734" cy="1015663"/>
              </a:xfrm>
              <a:prstGeom prst="rect">
                <a:avLst/>
              </a:prstGeom>
              <a:blipFill>
                <a:blip r:embed="rId7"/>
                <a:stretch>
                  <a:fillRect l="-1745" t="-3593" b="-9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DCD38B45-D2B6-42AA-9ABA-11E650CECA93}"/>
                  </a:ext>
                </a:extLst>
              </p:cNvPr>
              <p:cNvSpPr/>
              <p:nvPr/>
            </p:nvSpPr>
            <p:spPr>
              <a:xfrm>
                <a:off x="8536033" y="5430800"/>
                <a:ext cx="3321988" cy="10156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b="1" dirty="0">
                    <a:solidFill>
                      <a:srgbClr val="800000"/>
                    </a:solidFill>
                  </a:rPr>
                  <a:t>No.</a:t>
                </a:r>
                <a:r>
                  <a:rPr lang="en-US" sz="2000" dirty="0">
                    <a:solidFill>
                      <a:srgbClr val="800000"/>
                    </a:solidFill>
                  </a:rPr>
                  <a:t> There are only 3 equations for 4 unknowns 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800000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b="0" i="1" smtClean="0">
                        <a:solidFill>
                          <a:srgbClr val="80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b="0" i="1" smtClean="0">
                        <a:solidFill>
                          <a:srgbClr val="8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b="0" i="1" smtClean="0">
                        <a:solidFill>
                          <a:srgbClr val="80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b="0" i="1" smtClean="0">
                        <a:solidFill>
                          <a:srgbClr val="8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solidFill>
                          <a:srgbClr val="8000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0" i="1" smtClean="0">
                        <a:solidFill>
                          <a:srgbClr val="800000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b="0" i="1" smtClean="0">
                        <a:solidFill>
                          <a:srgbClr val="80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b="0" i="1" smtClean="0">
                        <a:solidFill>
                          <a:srgbClr val="8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solidFill>
                          <a:srgbClr val="8000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0" i="1" smtClean="0">
                        <a:solidFill>
                          <a:srgbClr val="8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000" dirty="0">
                    <a:solidFill>
                      <a:srgbClr val="800000"/>
                    </a:solidFill>
                  </a:rPr>
                  <a:t>).</a:t>
                </a:r>
              </a:p>
            </p:txBody>
          </p:sp>
        </mc:Choice>
        <mc:Fallback xmlns="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DCD38B45-D2B6-42AA-9ABA-11E650CECA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6033" y="5430800"/>
                <a:ext cx="3321988" cy="1015663"/>
              </a:xfrm>
              <a:prstGeom prst="rect">
                <a:avLst/>
              </a:prstGeom>
              <a:blipFill>
                <a:blip r:embed="rId8"/>
                <a:stretch>
                  <a:fillRect l="-1835" t="-3614" b="-10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4034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95029-443D-436F-A521-9E48D5D5B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Electrical Components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7945567-C68B-4DF1-B8A0-2B92A3F48817}"/>
              </a:ext>
            </a:extLst>
          </p:cNvPr>
          <p:cNvSpPr/>
          <p:nvPr/>
        </p:nvSpPr>
        <p:spPr>
          <a:xfrm>
            <a:off x="477296" y="956426"/>
            <a:ext cx="6304504" cy="17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ourier New" panose="02070309020205020404" pitchFamily="49" charset="0"/>
              </a:rPr>
              <a:t>model</a:t>
            </a:r>
            <a:r>
              <a:rPr lang="en-US" sz="1800" dirty="0">
                <a:latin typeface="Courier New" panose="02070309020205020404" pitchFamily="49" charset="0"/>
              </a:rPr>
              <a:t> Resistor “Ideal electrical resistor”</a:t>
            </a:r>
          </a:p>
          <a:p>
            <a:r>
              <a:rPr lang="en-US" sz="1800" dirty="0">
                <a:latin typeface="Courier New" panose="02070309020205020404" pitchFamily="49" charset="0"/>
              </a:rPr>
              <a:t>  extends </a:t>
            </a:r>
            <a:r>
              <a:rPr lang="en-US" sz="1800" dirty="0" err="1">
                <a:latin typeface="Courier New" panose="02070309020205020404" pitchFamily="49" charset="0"/>
              </a:rPr>
              <a:t>TwoPin</a:t>
            </a:r>
            <a:r>
              <a:rPr lang="en-US" sz="1800" dirty="0">
                <a:latin typeface="Courier New" panose="02070309020205020404" pitchFamily="49" charset="0"/>
              </a:rPr>
              <a:t>;</a:t>
            </a:r>
            <a:endParaRPr lang="en-US" sz="1800" dirty="0">
              <a:latin typeface="MS Shell Dlg 2" panose="020B0604030504040204" pitchFamily="34" charset="0"/>
            </a:endParaRPr>
          </a:p>
          <a:p>
            <a:r>
              <a:rPr lang="en-US" sz="1800" dirty="0">
                <a:latin typeface="Courier New" panose="02070309020205020404" pitchFamily="49" charset="0"/>
              </a:rPr>
              <a:t>  </a:t>
            </a:r>
            <a:r>
              <a:rPr lang="en-US" sz="1800" dirty="0">
                <a:solidFill>
                  <a:srgbClr val="3131FF"/>
                </a:solidFill>
                <a:latin typeface="Courier New" panose="02070309020205020404" pitchFamily="49" charset="0"/>
              </a:rPr>
              <a:t>parameter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</a:rPr>
              <a:t> Real 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</a:rPr>
              <a:t>R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009900"/>
                </a:solidFill>
                <a:latin typeface="Courier New" panose="02070309020205020404" pitchFamily="49" charset="0"/>
              </a:rPr>
              <a:t>“Resistance”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</a:rPr>
              <a:t>;</a:t>
            </a:r>
            <a:endParaRPr lang="en-US" sz="1800" dirty="0">
              <a:solidFill>
                <a:schemeClr val="tx1"/>
              </a:solidFill>
              <a:latin typeface="MS Shell Dlg 2" panose="020B0604030504040204" pitchFamily="34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urier New" panose="02070309020205020404" pitchFamily="49" charset="0"/>
              </a:rPr>
              <a:t>equation </a:t>
            </a:r>
            <a:endParaRPr lang="en-US" sz="1800" dirty="0">
              <a:latin typeface="MS Shell Dlg 2" panose="020B0604030504040204" pitchFamily="34" charset="0"/>
            </a:endParaRPr>
          </a:p>
          <a:p>
            <a:r>
              <a:rPr lang="en-US" sz="1800" dirty="0">
                <a:latin typeface="Courier New" panose="02070309020205020404" pitchFamily="49" charset="0"/>
              </a:rPr>
              <a:t>  R*</a:t>
            </a:r>
            <a:r>
              <a:rPr lang="en-US" sz="1800" dirty="0" err="1">
                <a:latin typeface="Courier New" panose="02070309020205020404" pitchFamily="49" charset="0"/>
              </a:rPr>
              <a:t>i</a:t>
            </a:r>
            <a:r>
              <a:rPr lang="en-US" sz="1800" dirty="0">
                <a:latin typeface="Courier New" panose="02070309020205020404" pitchFamily="49" charset="0"/>
              </a:rPr>
              <a:t> = v;</a:t>
            </a:r>
          </a:p>
          <a:p>
            <a:r>
              <a:rPr lang="en-US" sz="1800" dirty="0">
                <a:solidFill>
                  <a:srgbClr val="3131FF"/>
                </a:solidFill>
                <a:latin typeface="Courier New" panose="02070309020205020404" pitchFamily="49" charset="0"/>
              </a:rPr>
              <a:t>end</a:t>
            </a:r>
            <a:r>
              <a:rPr lang="en-US" sz="1800" dirty="0">
                <a:latin typeface="Courier New" panose="02070309020205020404" pitchFamily="49" charset="0"/>
              </a:rPr>
              <a:t> Resistor;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4675D3-85E0-4279-B1D9-AEE4CBC034DA}"/>
              </a:ext>
            </a:extLst>
          </p:cNvPr>
          <p:cNvSpPr/>
          <p:nvPr/>
        </p:nvSpPr>
        <p:spPr>
          <a:xfrm>
            <a:off x="477296" y="2848768"/>
            <a:ext cx="6304504" cy="17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ourier New" panose="02070309020205020404" pitchFamily="49" charset="0"/>
              </a:rPr>
              <a:t>model</a:t>
            </a:r>
            <a:r>
              <a:rPr lang="en-US" sz="1800" dirty="0">
                <a:latin typeface="Courier New" panose="02070309020205020404" pitchFamily="49" charset="0"/>
              </a:rPr>
              <a:t> Inductor “Ideal electrical inductor”</a:t>
            </a:r>
          </a:p>
          <a:p>
            <a:r>
              <a:rPr lang="en-US" sz="1800" dirty="0">
                <a:latin typeface="Courier New" panose="02070309020205020404" pitchFamily="49" charset="0"/>
              </a:rPr>
              <a:t>  extends </a:t>
            </a:r>
            <a:r>
              <a:rPr lang="en-US" sz="1800" dirty="0" err="1">
                <a:latin typeface="Courier New" panose="02070309020205020404" pitchFamily="49" charset="0"/>
              </a:rPr>
              <a:t>TwoPin</a:t>
            </a:r>
            <a:r>
              <a:rPr lang="en-US" sz="1800" dirty="0">
                <a:latin typeface="Courier New" panose="02070309020205020404" pitchFamily="49" charset="0"/>
              </a:rPr>
              <a:t>;</a:t>
            </a:r>
            <a:endParaRPr lang="en-US" sz="1800" dirty="0">
              <a:latin typeface="MS Shell Dlg 2" panose="020B0604030504040204" pitchFamily="34" charset="0"/>
            </a:endParaRPr>
          </a:p>
          <a:p>
            <a:r>
              <a:rPr lang="en-US" sz="1800" dirty="0">
                <a:latin typeface="Courier New" panose="02070309020205020404" pitchFamily="49" charset="0"/>
              </a:rPr>
              <a:t>  </a:t>
            </a:r>
            <a:r>
              <a:rPr lang="en-US" sz="1800" dirty="0">
                <a:solidFill>
                  <a:srgbClr val="3131FF"/>
                </a:solidFill>
                <a:latin typeface="Courier New" panose="02070309020205020404" pitchFamily="49" charset="0"/>
              </a:rPr>
              <a:t>parameter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</a:rPr>
              <a:t> Real 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</a:rPr>
              <a:t>L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009900"/>
                </a:solidFill>
                <a:latin typeface="Courier New" panose="02070309020205020404" pitchFamily="49" charset="0"/>
              </a:rPr>
              <a:t>“Inductance”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</a:rPr>
              <a:t>;</a:t>
            </a:r>
            <a:endParaRPr lang="en-US" sz="1800" dirty="0">
              <a:solidFill>
                <a:schemeClr val="tx1"/>
              </a:solidFill>
              <a:latin typeface="MS Shell Dlg 2" panose="020B0604030504040204" pitchFamily="34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urier New" panose="02070309020205020404" pitchFamily="49" charset="0"/>
              </a:rPr>
              <a:t>equation </a:t>
            </a:r>
            <a:endParaRPr lang="en-US" sz="1800" dirty="0">
              <a:latin typeface="MS Shell Dlg 2" panose="020B0604030504040204" pitchFamily="34" charset="0"/>
            </a:endParaRPr>
          </a:p>
          <a:p>
            <a:r>
              <a:rPr lang="en-US" sz="1800" dirty="0">
                <a:latin typeface="Courier New" panose="02070309020205020404" pitchFamily="49" charset="0"/>
              </a:rPr>
              <a:t>  L*der(</a:t>
            </a:r>
            <a:r>
              <a:rPr lang="en-US" sz="1800" dirty="0" err="1">
                <a:latin typeface="Courier New" panose="02070309020205020404" pitchFamily="49" charset="0"/>
              </a:rPr>
              <a:t>i</a:t>
            </a:r>
            <a:r>
              <a:rPr lang="en-US" sz="1800" dirty="0">
                <a:latin typeface="Courier New" panose="02070309020205020404" pitchFamily="49" charset="0"/>
              </a:rPr>
              <a:t>) = v;</a:t>
            </a:r>
          </a:p>
          <a:p>
            <a:r>
              <a:rPr lang="en-US" sz="1800" dirty="0">
                <a:solidFill>
                  <a:srgbClr val="3131FF"/>
                </a:solidFill>
                <a:latin typeface="Courier New" panose="02070309020205020404" pitchFamily="49" charset="0"/>
              </a:rPr>
              <a:t>end</a:t>
            </a:r>
            <a:r>
              <a:rPr lang="en-US" sz="1800" dirty="0">
                <a:latin typeface="Courier New" panose="02070309020205020404" pitchFamily="49" charset="0"/>
              </a:rPr>
              <a:t> Inductor;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5CE95CB-2B3A-4A40-B349-8C4CD6F02F5D}"/>
              </a:ext>
            </a:extLst>
          </p:cNvPr>
          <p:cNvSpPr/>
          <p:nvPr/>
        </p:nvSpPr>
        <p:spPr>
          <a:xfrm>
            <a:off x="477296" y="4741110"/>
            <a:ext cx="6304504" cy="17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ourier New" panose="02070309020205020404" pitchFamily="49" charset="0"/>
              </a:rPr>
              <a:t>model</a:t>
            </a:r>
            <a:r>
              <a:rPr lang="en-US" sz="1800" dirty="0">
                <a:latin typeface="Courier New" panose="02070309020205020404" pitchFamily="49" charset="0"/>
              </a:rPr>
              <a:t> Capacitor “Ideal electrical capacitor”</a:t>
            </a:r>
          </a:p>
          <a:p>
            <a:r>
              <a:rPr lang="en-US" sz="1800" dirty="0">
                <a:latin typeface="Courier New" panose="02070309020205020404" pitchFamily="49" charset="0"/>
              </a:rPr>
              <a:t>  extends </a:t>
            </a:r>
            <a:r>
              <a:rPr lang="en-US" sz="1800" dirty="0" err="1">
                <a:latin typeface="Courier New" panose="02070309020205020404" pitchFamily="49" charset="0"/>
              </a:rPr>
              <a:t>TwoPin</a:t>
            </a:r>
            <a:r>
              <a:rPr lang="en-US" sz="1800" dirty="0">
                <a:latin typeface="Courier New" panose="02070309020205020404" pitchFamily="49" charset="0"/>
              </a:rPr>
              <a:t>;</a:t>
            </a:r>
            <a:endParaRPr lang="en-US" sz="1800" dirty="0">
              <a:latin typeface="MS Shell Dlg 2" panose="020B0604030504040204" pitchFamily="34" charset="0"/>
            </a:endParaRPr>
          </a:p>
          <a:p>
            <a:r>
              <a:rPr lang="en-US" sz="1800" dirty="0">
                <a:latin typeface="Courier New" panose="02070309020205020404" pitchFamily="49" charset="0"/>
              </a:rPr>
              <a:t>  </a:t>
            </a:r>
            <a:r>
              <a:rPr lang="en-US" sz="1800" dirty="0">
                <a:solidFill>
                  <a:srgbClr val="3131FF"/>
                </a:solidFill>
                <a:latin typeface="Courier New" panose="02070309020205020404" pitchFamily="49" charset="0"/>
              </a:rPr>
              <a:t>parameter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</a:rPr>
              <a:t> Real 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</a:rPr>
              <a:t>C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009900"/>
                </a:solidFill>
                <a:latin typeface="Courier New" panose="02070309020205020404" pitchFamily="49" charset="0"/>
              </a:rPr>
              <a:t>“Capacitance”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</a:rPr>
              <a:t>;</a:t>
            </a:r>
            <a:endParaRPr lang="en-US" sz="1800" dirty="0">
              <a:solidFill>
                <a:schemeClr val="tx1"/>
              </a:solidFill>
              <a:latin typeface="MS Shell Dlg 2" panose="020B0604030504040204" pitchFamily="34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urier New" panose="02070309020205020404" pitchFamily="49" charset="0"/>
              </a:rPr>
              <a:t>equation </a:t>
            </a:r>
            <a:endParaRPr lang="en-US" sz="1800" dirty="0">
              <a:latin typeface="MS Shell Dlg 2" panose="020B0604030504040204" pitchFamily="34" charset="0"/>
            </a:endParaRPr>
          </a:p>
          <a:p>
            <a:r>
              <a:rPr lang="en-US" sz="1800" dirty="0">
                <a:latin typeface="Courier New" panose="02070309020205020404" pitchFamily="49" charset="0"/>
              </a:rPr>
              <a:t>  </a:t>
            </a:r>
            <a:r>
              <a:rPr lang="en-US" sz="1800" dirty="0" err="1">
                <a:latin typeface="Courier New" panose="02070309020205020404" pitchFamily="49" charset="0"/>
              </a:rPr>
              <a:t>i</a:t>
            </a:r>
            <a:r>
              <a:rPr lang="en-US" sz="1800" dirty="0">
                <a:latin typeface="Courier New" panose="02070309020205020404" pitchFamily="49" charset="0"/>
              </a:rPr>
              <a:t> = C*der(v);</a:t>
            </a:r>
          </a:p>
          <a:p>
            <a:r>
              <a:rPr lang="en-US" sz="1800" dirty="0">
                <a:solidFill>
                  <a:srgbClr val="3131FF"/>
                </a:solidFill>
                <a:latin typeface="Courier New" panose="02070309020205020404" pitchFamily="49" charset="0"/>
              </a:rPr>
              <a:t>end</a:t>
            </a:r>
            <a:r>
              <a:rPr lang="en-US" sz="1800" dirty="0">
                <a:latin typeface="Courier New" panose="02070309020205020404" pitchFamily="49" charset="0"/>
              </a:rPr>
              <a:t> Capacitor;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C2BC073-B7FE-4408-BD63-D4084F2BD4AC}"/>
              </a:ext>
            </a:extLst>
          </p:cNvPr>
          <p:cNvGrpSpPr/>
          <p:nvPr/>
        </p:nvGrpSpPr>
        <p:grpSpPr>
          <a:xfrm>
            <a:off x="7644092" y="956426"/>
            <a:ext cx="3962754" cy="1742228"/>
            <a:chOff x="691389" y="1466102"/>
            <a:chExt cx="3962754" cy="174222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619D4C8-6A95-4E52-ACCE-0EFAAC5A8E17}"/>
                </a:ext>
              </a:extLst>
            </p:cNvPr>
            <p:cNvSpPr/>
            <p:nvPr/>
          </p:nvSpPr>
          <p:spPr bwMode="auto">
            <a:xfrm flipH="1">
              <a:off x="1722120" y="1614258"/>
              <a:ext cx="1756452" cy="88838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1CD6890-D2F0-4DE2-B5BD-CC7511BBB5BA}"/>
                </a:ext>
              </a:extLst>
            </p:cNvPr>
            <p:cNvSpPr/>
            <p:nvPr/>
          </p:nvSpPr>
          <p:spPr bwMode="auto">
            <a:xfrm flipH="1">
              <a:off x="3369716" y="1927767"/>
              <a:ext cx="235131" cy="226423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2E0F4A3A-BD38-40B7-9602-423853F8F07A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3604847" y="1987798"/>
              <a:ext cx="696686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E075FFCE-3F76-41A9-91E9-A0F872FA3947}"/>
                    </a:ext>
                  </a:extLst>
                </p:cNvPr>
                <p:cNvSpPr txBox="1"/>
                <p:nvPr/>
              </p:nvSpPr>
              <p:spPr>
                <a:xfrm flipH="1">
                  <a:off x="3752830" y="1466102"/>
                  <a:ext cx="732765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E075FFCE-3F76-41A9-91E9-A0F872FA394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3752830" y="1466102"/>
                  <a:ext cx="732765" cy="461665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CAD8352F-2E84-4AD0-A466-CF95D6A42DC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604847" y="2096655"/>
              <a:ext cx="398047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 w="med" len="med"/>
            </a:ln>
            <a:effectLst/>
          </p:spPr>
        </p:cxn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0EF362C-EFD4-4A21-BFF9-2F72A74F6757}"/>
                </a:ext>
              </a:extLst>
            </p:cNvPr>
            <p:cNvSpPr/>
            <p:nvPr/>
          </p:nvSpPr>
          <p:spPr bwMode="auto">
            <a:xfrm flipH="1">
              <a:off x="1604554" y="1927767"/>
              <a:ext cx="235131" cy="226423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EA7BE44-3025-4B64-B45A-E35D58C44AD8}"/>
                </a:ext>
              </a:extLst>
            </p:cNvPr>
            <p:cNvSpPr txBox="1"/>
            <p:nvPr/>
          </p:nvSpPr>
          <p:spPr>
            <a:xfrm>
              <a:off x="1884849" y="1806705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p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9D7A90F-6303-4C70-9DB1-FC46CF9AB38B}"/>
                </a:ext>
              </a:extLst>
            </p:cNvPr>
            <p:cNvSpPr txBox="1"/>
            <p:nvPr/>
          </p:nvSpPr>
          <p:spPr>
            <a:xfrm>
              <a:off x="2957171" y="1806705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n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FAB2137-FDFB-487B-9125-CC375A4413ED}"/>
                </a:ext>
              </a:extLst>
            </p:cNvPr>
            <p:cNvSpPr txBox="1"/>
            <p:nvPr/>
          </p:nvSpPr>
          <p:spPr>
            <a:xfrm>
              <a:off x="1683692" y="2058448"/>
              <a:ext cx="35779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+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82367D8-752A-4639-81D6-D0A031D010BB}"/>
                </a:ext>
              </a:extLst>
            </p:cNvPr>
            <p:cNvSpPr txBox="1"/>
            <p:nvPr/>
          </p:nvSpPr>
          <p:spPr>
            <a:xfrm>
              <a:off x="3165006" y="2069144"/>
              <a:ext cx="2872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-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0D0C6E29-EF59-413A-9404-987DC0B8B66D}"/>
                    </a:ext>
                  </a:extLst>
                </p:cNvPr>
                <p:cNvSpPr txBox="1"/>
                <p:nvPr/>
              </p:nvSpPr>
              <p:spPr>
                <a:xfrm flipH="1">
                  <a:off x="3989602" y="1923237"/>
                  <a:ext cx="664541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0D0C6E29-EF59-413A-9404-987DC0B8B66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3989602" y="1923237"/>
                  <a:ext cx="664541" cy="46166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CE0CDFE6-89EC-45CA-8C24-AF7592114B98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1206507" y="2096655"/>
              <a:ext cx="398047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 w="med" len="med"/>
            </a:ln>
            <a:effectLst/>
          </p:spPr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67DC2664-BF67-4BF1-8D14-6AFD034CBCB6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907868" y="1987798"/>
              <a:ext cx="696686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0B20E27F-E407-44C0-8CCF-805ECB6B954E}"/>
                    </a:ext>
                  </a:extLst>
                </p:cNvPr>
                <p:cNvSpPr txBox="1"/>
                <p:nvPr/>
              </p:nvSpPr>
              <p:spPr>
                <a:xfrm flipH="1">
                  <a:off x="691389" y="2036633"/>
                  <a:ext cx="664541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0B20E27F-E407-44C0-8CCF-805ECB6B954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691389" y="2036633"/>
                  <a:ext cx="664541" cy="461665"/>
                </a:xfrm>
                <a:prstGeom prst="rect">
                  <a:avLst/>
                </a:prstGeom>
                <a:blipFill>
                  <a:blip r:embed="rId4"/>
                  <a:stretch>
                    <a:fillRect b="-1184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93FD3494-6312-4BEE-B8F5-5E96C03E9917}"/>
                    </a:ext>
                  </a:extLst>
                </p:cNvPr>
                <p:cNvSpPr txBox="1"/>
                <p:nvPr/>
              </p:nvSpPr>
              <p:spPr>
                <a:xfrm flipH="1">
                  <a:off x="702727" y="1471705"/>
                  <a:ext cx="726481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93FD3494-6312-4BEE-B8F5-5E96C03E991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702727" y="1471705"/>
                  <a:ext cx="726481" cy="461665"/>
                </a:xfrm>
                <a:prstGeom prst="rect">
                  <a:avLst/>
                </a:prstGeom>
                <a:blipFill>
                  <a:blip r:embed="rId5"/>
                  <a:stretch>
                    <a:fillRect b="-105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3DA55B58-0C7C-4EF3-883A-C84A2A5D446E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1884849" y="2774835"/>
              <a:ext cx="1484866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 w="med" len="med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AB598F4C-B570-49C9-BA1A-AC3C660CB33D}"/>
                    </a:ext>
                  </a:extLst>
                </p:cNvPr>
                <p:cNvSpPr txBox="1"/>
                <p:nvPr/>
              </p:nvSpPr>
              <p:spPr>
                <a:xfrm flipH="1">
                  <a:off x="2442712" y="2746665"/>
                  <a:ext cx="43736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AB598F4C-B570-49C9-BA1A-AC3C660CB33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2442712" y="2746665"/>
                  <a:ext cx="437364" cy="46166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A5B3788-7808-4C93-9C81-8F3F5B789816}"/>
              </a:ext>
            </a:extLst>
          </p:cNvPr>
          <p:cNvGrpSpPr/>
          <p:nvPr/>
        </p:nvGrpSpPr>
        <p:grpSpPr>
          <a:xfrm>
            <a:off x="7644092" y="2860866"/>
            <a:ext cx="3962754" cy="1742228"/>
            <a:chOff x="691389" y="1466102"/>
            <a:chExt cx="3962754" cy="1742228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02B87C3D-89DB-4049-B585-F257246628C4}"/>
                </a:ext>
              </a:extLst>
            </p:cNvPr>
            <p:cNvSpPr/>
            <p:nvPr/>
          </p:nvSpPr>
          <p:spPr bwMode="auto">
            <a:xfrm flipH="1">
              <a:off x="1722120" y="1614258"/>
              <a:ext cx="1756452" cy="88838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C3B84295-5BB5-4DFC-B861-361438F32881}"/>
                </a:ext>
              </a:extLst>
            </p:cNvPr>
            <p:cNvSpPr/>
            <p:nvPr/>
          </p:nvSpPr>
          <p:spPr bwMode="auto">
            <a:xfrm flipH="1">
              <a:off x="3369716" y="1927767"/>
              <a:ext cx="235131" cy="226423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868C3FBF-F4B1-4487-8FE4-63937856D306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3604847" y="1987798"/>
              <a:ext cx="696686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245A6352-118A-4E8B-9405-24AB7350CA38}"/>
                    </a:ext>
                  </a:extLst>
                </p:cNvPr>
                <p:cNvSpPr txBox="1"/>
                <p:nvPr/>
              </p:nvSpPr>
              <p:spPr>
                <a:xfrm flipH="1">
                  <a:off x="3752830" y="1466102"/>
                  <a:ext cx="732765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245A6352-118A-4E8B-9405-24AB7350CA3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3752830" y="1466102"/>
                  <a:ext cx="732765" cy="46166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EA657CFF-BCCB-4F27-A0C9-923A6C09CAF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604847" y="2096655"/>
              <a:ext cx="398047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 w="med" len="med"/>
            </a:ln>
            <a:effectLst/>
          </p:spPr>
        </p:cxn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11015E78-54F0-4857-B5CA-6C8248F8E439}"/>
                </a:ext>
              </a:extLst>
            </p:cNvPr>
            <p:cNvSpPr/>
            <p:nvPr/>
          </p:nvSpPr>
          <p:spPr bwMode="auto">
            <a:xfrm flipH="1">
              <a:off x="1604554" y="1927767"/>
              <a:ext cx="235131" cy="226423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33C4D2C-E62D-4759-8B9A-B756FB7DCB65}"/>
                </a:ext>
              </a:extLst>
            </p:cNvPr>
            <p:cNvSpPr txBox="1"/>
            <p:nvPr/>
          </p:nvSpPr>
          <p:spPr>
            <a:xfrm>
              <a:off x="1884849" y="1806705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p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D04D012-5845-4426-8E6E-4BC576ADD6C6}"/>
                </a:ext>
              </a:extLst>
            </p:cNvPr>
            <p:cNvSpPr txBox="1"/>
            <p:nvPr/>
          </p:nvSpPr>
          <p:spPr>
            <a:xfrm>
              <a:off x="2957171" y="1806705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n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99FE07B-6A1A-4C62-BBBB-41BBA339980B}"/>
                </a:ext>
              </a:extLst>
            </p:cNvPr>
            <p:cNvSpPr txBox="1"/>
            <p:nvPr/>
          </p:nvSpPr>
          <p:spPr>
            <a:xfrm>
              <a:off x="1683692" y="2058448"/>
              <a:ext cx="35779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+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C32065DE-69D3-4B20-AF4A-FE9DAFE3C82F}"/>
                </a:ext>
              </a:extLst>
            </p:cNvPr>
            <p:cNvSpPr txBox="1"/>
            <p:nvPr/>
          </p:nvSpPr>
          <p:spPr>
            <a:xfrm>
              <a:off x="3165006" y="2069144"/>
              <a:ext cx="2872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-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0EB9E7A7-08C0-4C04-B9DA-119A76C2A4F0}"/>
                    </a:ext>
                  </a:extLst>
                </p:cNvPr>
                <p:cNvSpPr txBox="1"/>
                <p:nvPr/>
              </p:nvSpPr>
              <p:spPr>
                <a:xfrm flipH="1">
                  <a:off x="3989602" y="1923237"/>
                  <a:ext cx="664541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0EB9E7A7-08C0-4C04-B9DA-119A76C2A4F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3989602" y="1923237"/>
                  <a:ext cx="664541" cy="461665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2BB3EB19-36FC-41BC-96A1-0A489134A4AB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1206507" y="2096655"/>
              <a:ext cx="398047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 w="med" len="med"/>
            </a:ln>
            <a:effectLst/>
          </p:spPr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1462D141-ED76-4D03-8345-7BB43EA8F486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907868" y="1987798"/>
              <a:ext cx="696686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48AA5047-A331-4DD3-AEF9-8DB86D951127}"/>
                    </a:ext>
                  </a:extLst>
                </p:cNvPr>
                <p:cNvSpPr txBox="1"/>
                <p:nvPr/>
              </p:nvSpPr>
              <p:spPr>
                <a:xfrm flipH="1">
                  <a:off x="691389" y="2036633"/>
                  <a:ext cx="664541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48AA5047-A331-4DD3-AEF9-8DB86D95112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691389" y="2036633"/>
                  <a:ext cx="664541" cy="461665"/>
                </a:xfrm>
                <a:prstGeom prst="rect">
                  <a:avLst/>
                </a:prstGeom>
                <a:blipFill>
                  <a:blip r:embed="rId9"/>
                  <a:stretch>
                    <a:fillRect b="-105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5E85891D-7284-4333-85EB-07075D9A9175}"/>
                    </a:ext>
                  </a:extLst>
                </p:cNvPr>
                <p:cNvSpPr txBox="1"/>
                <p:nvPr/>
              </p:nvSpPr>
              <p:spPr>
                <a:xfrm flipH="1">
                  <a:off x="702727" y="1471705"/>
                  <a:ext cx="726481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5E85891D-7284-4333-85EB-07075D9A91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702727" y="1471705"/>
                  <a:ext cx="726481" cy="461665"/>
                </a:xfrm>
                <a:prstGeom prst="rect">
                  <a:avLst/>
                </a:prstGeom>
                <a:blipFill>
                  <a:blip r:embed="rId10"/>
                  <a:stretch>
                    <a:fillRect b="-1184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4D08B622-FF8A-422E-8BC6-6FD1F521F2DA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1884849" y="2774835"/>
              <a:ext cx="1484866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 w="med" len="med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54E1FCF0-B9FC-4DD3-AD1E-D98D43164922}"/>
                    </a:ext>
                  </a:extLst>
                </p:cNvPr>
                <p:cNvSpPr txBox="1"/>
                <p:nvPr/>
              </p:nvSpPr>
              <p:spPr>
                <a:xfrm flipH="1">
                  <a:off x="2442712" y="2746665"/>
                  <a:ext cx="43736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54E1FCF0-B9FC-4DD3-AD1E-D98D4316492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2442712" y="2746665"/>
                  <a:ext cx="437364" cy="461665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35B77AC6-F60B-43BC-B4C6-C3C9073591BB}"/>
              </a:ext>
            </a:extLst>
          </p:cNvPr>
          <p:cNvSpPr/>
          <p:nvPr/>
        </p:nvSpPr>
        <p:spPr bwMode="auto">
          <a:xfrm>
            <a:off x="9080500" y="3263860"/>
            <a:ext cx="863600" cy="355649"/>
          </a:xfrm>
          <a:custGeom>
            <a:avLst/>
            <a:gdLst>
              <a:gd name="connsiteX0" fmla="*/ 0 w 863600"/>
              <a:gd name="connsiteY0" fmla="*/ 355640 h 355649"/>
              <a:gd name="connsiteX1" fmla="*/ 38100 w 863600"/>
              <a:gd name="connsiteY1" fmla="*/ 40 h 355649"/>
              <a:gd name="connsiteX2" fmla="*/ 203200 w 863600"/>
              <a:gd name="connsiteY2" fmla="*/ 330240 h 355649"/>
              <a:gd name="connsiteX3" fmla="*/ 279400 w 863600"/>
              <a:gd name="connsiteY3" fmla="*/ 50840 h 355649"/>
              <a:gd name="connsiteX4" fmla="*/ 431800 w 863600"/>
              <a:gd name="connsiteY4" fmla="*/ 342940 h 355649"/>
              <a:gd name="connsiteX5" fmla="*/ 508000 w 863600"/>
              <a:gd name="connsiteY5" fmla="*/ 40 h 355649"/>
              <a:gd name="connsiteX6" fmla="*/ 647700 w 863600"/>
              <a:gd name="connsiteY6" fmla="*/ 355640 h 355649"/>
              <a:gd name="connsiteX7" fmla="*/ 685800 w 863600"/>
              <a:gd name="connsiteY7" fmla="*/ 12740 h 355649"/>
              <a:gd name="connsiteX8" fmla="*/ 812800 w 863600"/>
              <a:gd name="connsiteY8" fmla="*/ 330240 h 355649"/>
              <a:gd name="connsiteX9" fmla="*/ 863600 w 863600"/>
              <a:gd name="connsiteY9" fmla="*/ 63540 h 355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63600" h="355649">
                <a:moveTo>
                  <a:pt x="0" y="355640"/>
                </a:moveTo>
                <a:cubicBezTo>
                  <a:pt x="2116" y="179956"/>
                  <a:pt x="4233" y="4273"/>
                  <a:pt x="38100" y="40"/>
                </a:cubicBezTo>
                <a:cubicBezTo>
                  <a:pt x="71967" y="-4193"/>
                  <a:pt x="162984" y="321773"/>
                  <a:pt x="203200" y="330240"/>
                </a:cubicBezTo>
                <a:cubicBezTo>
                  <a:pt x="243416" y="338707"/>
                  <a:pt x="241300" y="48723"/>
                  <a:pt x="279400" y="50840"/>
                </a:cubicBezTo>
                <a:cubicBezTo>
                  <a:pt x="317500" y="52957"/>
                  <a:pt x="393700" y="351407"/>
                  <a:pt x="431800" y="342940"/>
                </a:cubicBezTo>
                <a:cubicBezTo>
                  <a:pt x="469900" y="334473"/>
                  <a:pt x="472017" y="-2077"/>
                  <a:pt x="508000" y="40"/>
                </a:cubicBezTo>
                <a:cubicBezTo>
                  <a:pt x="543983" y="2157"/>
                  <a:pt x="618067" y="353523"/>
                  <a:pt x="647700" y="355640"/>
                </a:cubicBezTo>
                <a:cubicBezTo>
                  <a:pt x="677333" y="357757"/>
                  <a:pt x="658283" y="16973"/>
                  <a:pt x="685800" y="12740"/>
                </a:cubicBezTo>
                <a:cubicBezTo>
                  <a:pt x="713317" y="8507"/>
                  <a:pt x="783167" y="321773"/>
                  <a:pt x="812800" y="330240"/>
                </a:cubicBezTo>
                <a:cubicBezTo>
                  <a:pt x="842433" y="338707"/>
                  <a:pt x="853016" y="201123"/>
                  <a:pt x="863600" y="63540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4122837D-79D5-47E1-A548-C810E3B0CB8C}"/>
              </a:ext>
            </a:extLst>
          </p:cNvPr>
          <p:cNvGrpSpPr/>
          <p:nvPr/>
        </p:nvGrpSpPr>
        <p:grpSpPr>
          <a:xfrm>
            <a:off x="7644092" y="4821871"/>
            <a:ext cx="3962754" cy="1742228"/>
            <a:chOff x="691389" y="1466102"/>
            <a:chExt cx="3962754" cy="1742228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FD2B1F69-2095-4BF3-B1D3-FEF370740227}"/>
                </a:ext>
              </a:extLst>
            </p:cNvPr>
            <p:cNvSpPr/>
            <p:nvPr/>
          </p:nvSpPr>
          <p:spPr bwMode="auto">
            <a:xfrm flipH="1">
              <a:off x="1722120" y="1614258"/>
              <a:ext cx="1756452" cy="88838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EA48B6BB-3A20-4BBA-8432-CBDBD4834CEE}"/>
                </a:ext>
              </a:extLst>
            </p:cNvPr>
            <p:cNvSpPr/>
            <p:nvPr/>
          </p:nvSpPr>
          <p:spPr bwMode="auto">
            <a:xfrm flipH="1">
              <a:off x="3369716" y="1927767"/>
              <a:ext cx="235131" cy="226423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5E713D3D-3CAB-4771-B25A-6388D6025540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3604847" y="1987798"/>
              <a:ext cx="696686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5607A98D-E225-4B69-97A2-0FB8E014D018}"/>
                    </a:ext>
                  </a:extLst>
                </p:cNvPr>
                <p:cNvSpPr txBox="1"/>
                <p:nvPr/>
              </p:nvSpPr>
              <p:spPr>
                <a:xfrm flipH="1">
                  <a:off x="3752830" y="1466102"/>
                  <a:ext cx="732765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5607A98D-E225-4B69-97A2-0FB8E014D01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3752830" y="1466102"/>
                  <a:ext cx="732765" cy="461665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DB042BAA-DF76-45BB-B68C-2DD78C328CB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604847" y="2096655"/>
              <a:ext cx="398047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 w="med" len="med"/>
            </a:ln>
            <a:effectLst/>
          </p:spPr>
        </p:cxn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0BEAAD46-90D3-431B-8087-FA264B31A167}"/>
                </a:ext>
              </a:extLst>
            </p:cNvPr>
            <p:cNvSpPr/>
            <p:nvPr/>
          </p:nvSpPr>
          <p:spPr bwMode="auto">
            <a:xfrm flipH="1">
              <a:off x="1604554" y="1927767"/>
              <a:ext cx="235131" cy="226423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5F9DD9F4-FA62-4CF2-9D25-7F1EDFC31BCB}"/>
                </a:ext>
              </a:extLst>
            </p:cNvPr>
            <p:cNvSpPr txBox="1"/>
            <p:nvPr/>
          </p:nvSpPr>
          <p:spPr>
            <a:xfrm>
              <a:off x="1884849" y="1806705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p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3A602922-BB69-4D1D-B97B-215D9E038746}"/>
                </a:ext>
              </a:extLst>
            </p:cNvPr>
            <p:cNvSpPr txBox="1"/>
            <p:nvPr/>
          </p:nvSpPr>
          <p:spPr>
            <a:xfrm>
              <a:off x="2957171" y="1806705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n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9C2EAB5E-5A23-4FE1-B443-D3F400A09E6B}"/>
                </a:ext>
              </a:extLst>
            </p:cNvPr>
            <p:cNvSpPr txBox="1"/>
            <p:nvPr/>
          </p:nvSpPr>
          <p:spPr>
            <a:xfrm>
              <a:off x="1683692" y="2058448"/>
              <a:ext cx="35779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+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284FE0BA-726B-4EBE-B256-486D184F1490}"/>
                </a:ext>
              </a:extLst>
            </p:cNvPr>
            <p:cNvSpPr txBox="1"/>
            <p:nvPr/>
          </p:nvSpPr>
          <p:spPr>
            <a:xfrm>
              <a:off x="3165006" y="2069144"/>
              <a:ext cx="2872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-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3804C220-43A1-4631-A1DF-69FB8EF7F4DA}"/>
                    </a:ext>
                  </a:extLst>
                </p:cNvPr>
                <p:cNvSpPr txBox="1"/>
                <p:nvPr/>
              </p:nvSpPr>
              <p:spPr>
                <a:xfrm flipH="1">
                  <a:off x="3989602" y="1923237"/>
                  <a:ext cx="664541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3804C220-43A1-4631-A1DF-69FB8EF7F4D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3989602" y="1923237"/>
                  <a:ext cx="664541" cy="461665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0F57170F-34BA-4036-A7A9-F5382373432D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1206507" y="2096655"/>
              <a:ext cx="398047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 w="med" len="med"/>
            </a:ln>
            <a:effectLst/>
          </p:spPr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3340FD21-42AE-4146-A1C5-0C1D41CB2A2D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907868" y="1987798"/>
              <a:ext cx="696686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D2F7358A-21B3-4424-B291-3D5288673B14}"/>
                    </a:ext>
                  </a:extLst>
                </p:cNvPr>
                <p:cNvSpPr txBox="1"/>
                <p:nvPr/>
              </p:nvSpPr>
              <p:spPr>
                <a:xfrm flipH="1">
                  <a:off x="691389" y="2036633"/>
                  <a:ext cx="664541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D2F7358A-21B3-4424-B291-3D5288673B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691389" y="2036633"/>
                  <a:ext cx="664541" cy="461665"/>
                </a:xfrm>
                <a:prstGeom prst="rect">
                  <a:avLst/>
                </a:prstGeom>
                <a:blipFill>
                  <a:blip r:embed="rId14"/>
                  <a:stretch>
                    <a:fillRect b="-1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D8021B45-A09E-421E-99CA-07E2CBB32CE4}"/>
                    </a:ext>
                  </a:extLst>
                </p:cNvPr>
                <p:cNvSpPr txBox="1"/>
                <p:nvPr/>
              </p:nvSpPr>
              <p:spPr>
                <a:xfrm flipH="1">
                  <a:off x="702727" y="1471705"/>
                  <a:ext cx="726481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D8021B45-A09E-421E-99CA-07E2CBB32CE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702727" y="1471705"/>
                  <a:ext cx="726481" cy="461665"/>
                </a:xfrm>
                <a:prstGeom prst="rect">
                  <a:avLst/>
                </a:prstGeom>
                <a:blipFill>
                  <a:blip r:embed="rId15"/>
                  <a:stretch>
                    <a:fillRect b="-105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E8FB3DD2-E3D3-4975-9275-10EDEC39369F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1884849" y="2774835"/>
              <a:ext cx="1484866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 w="med" len="med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E6CB620D-5DB8-459F-AB18-A057CF9565DF}"/>
                    </a:ext>
                  </a:extLst>
                </p:cNvPr>
                <p:cNvSpPr txBox="1"/>
                <p:nvPr/>
              </p:nvSpPr>
              <p:spPr>
                <a:xfrm flipH="1">
                  <a:off x="2442712" y="2746665"/>
                  <a:ext cx="43736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E6CB620D-5DB8-459F-AB18-A057CF9565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2442712" y="2746665"/>
                  <a:ext cx="437364" cy="461665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687D44EB-E8CD-45B6-A3AB-7374A6D7660D}"/>
              </a:ext>
            </a:extLst>
          </p:cNvPr>
          <p:cNvCxnSpPr/>
          <p:nvPr/>
        </p:nvCxnSpPr>
        <p:spPr bwMode="auto">
          <a:xfrm>
            <a:off x="9395415" y="5168909"/>
            <a:ext cx="0" cy="51484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E7D1BC68-8509-4877-98A7-9AE98428DC79}"/>
              </a:ext>
            </a:extLst>
          </p:cNvPr>
          <p:cNvCxnSpPr/>
          <p:nvPr/>
        </p:nvCxnSpPr>
        <p:spPr bwMode="auto">
          <a:xfrm>
            <a:off x="9705703" y="5171183"/>
            <a:ext cx="0" cy="51484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3854090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03306-BB5B-4762-91E3-9BF56E7AD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Revisit RLC2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B12DBB-1F5A-4A17-A280-3BF391F11B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493" y="2704759"/>
            <a:ext cx="2982507" cy="204200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B8A5505-284B-471D-A4F8-424991176FE3}"/>
              </a:ext>
            </a:extLst>
          </p:cNvPr>
          <p:cNvSpPr/>
          <p:nvPr/>
        </p:nvSpPr>
        <p:spPr>
          <a:xfrm>
            <a:off x="4701191" y="1643886"/>
            <a:ext cx="636507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</a:rPr>
              <a:t>model</a:t>
            </a:r>
            <a:r>
              <a:rPr lang="en-US" sz="1200" dirty="0">
                <a:latin typeface="Courier New" panose="02070309020205020404" pitchFamily="49" charset="0"/>
              </a:rPr>
              <a:t> RLC2 </a:t>
            </a:r>
            <a:r>
              <a:rPr lang="en-US" sz="1200" dirty="0">
                <a:solidFill>
                  <a:srgbClr val="006400"/>
                </a:solidFill>
                <a:latin typeface="Courier New" panose="02070309020205020404" pitchFamily="49" charset="0"/>
              </a:rPr>
              <a:t>"A low pass RLC filter using graphical editor"</a:t>
            </a:r>
          </a:p>
          <a:p>
            <a:r>
              <a:rPr lang="en-US" sz="1200" dirty="0">
                <a:latin typeface="Courier New" panose="02070309020205020404" pitchFamily="49" charset="0"/>
              </a:rPr>
              <a:t>  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</a:rPr>
              <a:t>parameter </a:t>
            </a:r>
            <a:r>
              <a:rPr lang="en-US" sz="1200" dirty="0" err="1">
                <a:solidFill>
                  <a:srgbClr val="FF0000"/>
                </a:solidFill>
                <a:latin typeface="Courier New" panose="02070309020205020404" pitchFamily="49" charset="0"/>
              </a:rPr>
              <a:t>Modelica.SIunits.Inductance</a:t>
            </a:r>
            <a:r>
              <a:rPr lang="en-US" sz="1200" dirty="0">
                <a:latin typeface="Courier New" panose="02070309020205020404" pitchFamily="49" charset="0"/>
              </a:rPr>
              <a:t> L=1;</a:t>
            </a:r>
            <a:endParaRPr lang="en-US" sz="1200" dirty="0">
              <a:latin typeface="MS Shell Dlg 2" panose="020B0604030504040204" pitchFamily="34" charset="0"/>
            </a:endParaRPr>
          </a:p>
          <a:p>
            <a:r>
              <a:rPr lang="en-US" sz="1200" dirty="0">
                <a:latin typeface="Courier New" panose="02070309020205020404" pitchFamily="49" charset="0"/>
              </a:rPr>
              <a:t>  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</a:rPr>
              <a:t>parameter </a:t>
            </a:r>
            <a:r>
              <a:rPr lang="en-US" sz="1200" dirty="0" err="1">
                <a:solidFill>
                  <a:srgbClr val="FF0000"/>
                </a:solidFill>
                <a:latin typeface="Courier New" panose="02070309020205020404" pitchFamily="49" charset="0"/>
              </a:rPr>
              <a:t>Modelica.SIunits.Resistance</a:t>
            </a:r>
            <a:r>
              <a:rPr lang="en-US" sz="1200" dirty="0">
                <a:latin typeface="Courier New" panose="02070309020205020404" pitchFamily="49" charset="0"/>
              </a:rPr>
              <a:t> R=100;</a:t>
            </a:r>
            <a:endParaRPr lang="en-US" sz="1200" dirty="0">
              <a:latin typeface="MS Shell Dlg 2" panose="020B0604030504040204" pitchFamily="34" charset="0"/>
            </a:endParaRPr>
          </a:p>
          <a:p>
            <a:r>
              <a:rPr lang="en-US" sz="1200" dirty="0">
                <a:latin typeface="Courier New" panose="02070309020205020404" pitchFamily="49" charset="0"/>
              </a:rPr>
              <a:t>  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</a:rPr>
              <a:t>parameter </a:t>
            </a:r>
            <a:r>
              <a:rPr lang="en-US" sz="1200" dirty="0" err="1">
                <a:solidFill>
                  <a:srgbClr val="FF0000"/>
                </a:solidFill>
                <a:latin typeface="Courier New" panose="02070309020205020404" pitchFamily="49" charset="0"/>
              </a:rPr>
              <a:t>Modelica.SIunits.Voltage</a:t>
            </a:r>
            <a:r>
              <a:rPr lang="en-US" sz="1200" dirty="0">
                <a:latin typeface="Courier New" panose="02070309020205020404" pitchFamily="49" charset="0"/>
              </a:rPr>
              <a:t> </a:t>
            </a:r>
            <a:r>
              <a:rPr lang="en-US" sz="1200" dirty="0" err="1">
                <a:latin typeface="Courier New" panose="02070309020205020404" pitchFamily="49" charset="0"/>
              </a:rPr>
              <a:t>Vb</a:t>
            </a:r>
            <a:r>
              <a:rPr lang="en-US" sz="1200" dirty="0">
                <a:latin typeface="Courier New" panose="02070309020205020404" pitchFamily="49" charset="0"/>
              </a:rPr>
              <a:t>=24 </a:t>
            </a:r>
            <a:r>
              <a:rPr lang="en-US" sz="1200" dirty="0">
                <a:solidFill>
                  <a:srgbClr val="006400"/>
                </a:solidFill>
                <a:latin typeface="Courier New" panose="02070309020205020404" pitchFamily="49" charset="0"/>
              </a:rPr>
              <a:t>“Battery voltage"</a:t>
            </a:r>
            <a:r>
              <a:rPr lang="en-US" sz="1200" dirty="0">
                <a:latin typeface="Courier New" panose="02070309020205020404" pitchFamily="49" charset="0"/>
              </a:rPr>
              <a:t>;</a:t>
            </a:r>
            <a:endParaRPr lang="en-US" sz="1200" dirty="0">
              <a:latin typeface="MS Shell Dlg 2" panose="020B0604030504040204" pitchFamily="34" charset="0"/>
            </a:endParaRPr>
          </a:p>
          <a:p>
            <a:r>
              <a:rPr lang="en-US" sz="1200" dirty="0">
                <a:latin typeface="Courier New" panose="02070309020205020404" pitchFamily="49" charset="0"/>
              </a:rPr>
              <a:t>  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</a:rPr>
              <a:t>parameter </a:t>
            </a:r>
            <a:r>
              <a:rPr lang="en-US" sz="1200" dirty="0" err="1">
                <a:solidFill>
                  <a:srgbClr val="FF0000"/>
                </a:solidFill>
                <a:latin typeface="Courier New" panose="02070309020205020404" pitchFamily="49" charset="0"/>
              </a:rPr>
              <a:t>Modelica.SIunits.Capacitance</a:t>
            </a:r>
            <a:r>
              <a:rPr lang="en-US" sz="1200" dirty="0">
                <a:latin typeface="Courier New" panose="02070309020205020404" pitchFamily="49" charset="0"/>
              </a:rPr>
              <a:t> C=1e-03 </a:t>
            </a:r>
          </a:p>
          <a:p>
            <a:r>
              <a:rPr lang="en-US" sz="1200" dirty="0">
                <a:latin typeface="Courier New" panose="02070309020205020404" pitchFamily="49" charset="0"/>
              </a:rPr>
              <a:t>  </a:t>
            </a:r>
            <a:r>
              <a:rPr lang="en-US" sz="1200" dirty="0" err="1">
                <a:solidFill>
                  <a:srgbClr val="FF0000"/>
                </a:solidFill>
                <a:latin typeface="Courier New" panose="02070309020205020404" pitchFamily="49" charset="0"/>
              </a:rPr>
              <a:t>Modelica.Electrical.Analog.Basic.Inductor</a:t>
            </a:r>
            <a:r>
              <a:rPr lang="en-US" sz="1200" dirty="0">
                <a:latin typeface="Courier New" panose="02070309020205020404" pitchFamily="49" charset="0"/>
              </a:rPr>
              <a:t> inductor(L=L);</a:t>
            </a:r>
            <a:endParaRPr lang="en-US" sz="1200" dirty="0">
              <a:latin typeface="MS Shell Dlg 2" panose="020B0604030504040204" pitchFamily="34" charset="0"/>
            </a:endParaRPr>
          </a:p>
          <a:p>
            <a:r>
              <a:rPr lang="en-US" sz="1200" dirty="0">
                <a:latin typeface="Courier New" panose="02070309020205020404" pitchFamily="49" charset="0"/>
              </a:rPr>
              <a:t>  </a:t>
            </a:r>
            <a:r>
              <a:rPr lang="en-US" sz="1200" dirty="0" err="1">
                <a:solidFill>
                  <a:srgbClr val="FF0000"/>
                </a:solidFill>
                <a:latin typeface="Courier New" panose="02070309020205020404" pitchFamily="49" charset="0"/>
              </a:rPr>
              <a:t>Modelica.Electrical.Analog.Basic.Resistor</a:t>
            </a:r>
            <a:r>
              <a:rPr lang="en-US" sz="1200" dirty="0">
                <a:latin typeface="Courier New" panose="02070309020205020404" pitchFamily="49" charset="0"/>
              </a:rPr>
              <a:t> resistor(R=R);</a:t>
            </a:r>
            <a:endParaRPr lang="en-US" sz="1200" dirty="0">
              <a:latin typeface="MS Shell Dlg 2" panose="020B0604030504040204" pitchFamily="34" charset="0"/>
            </a:endParaRPr>
          </a:p>
          <a:p>
            <a:r>
              <a:rPr lang="en-US" sz="1200" dirty="0">
                <a:latin typeface="Courier New" panose="02070309020205020404" pitchFamily="49" charset="0"/>
              </a:rPr>
              <a:t>  </a:t>
            </a:r>
            <a:r>
              <a:rPr lang="en-US" sz="1200" dirty="0" err="1">
                <a:solidFill>
                  <a:srgbClr val="FF0000"/>
                </a:solidFill>
                <a:latin typeface="Courier New" panose="02070309020205020404" pitchFamily="49" charset="0"/>
              </a:rPr>
              <a:t>Modelica.Electrical.Analog.Basic.Capacitor</a:t>
            </a:r>
            <a:r>
              <a:rPr lang="en-US" sz="1200" dirty="0">
                <a:latin typeface="Courier New" panose="02070309020205020404" pitchFamily="49" charset="0"/>
              </a:rPr>
              <a:t> capacitor(C=C);</a:t>
            </a:r>
            <a:endParaRPr lang="en-US" sz="1200" dirty="0">
              <a:latin typeface="MS Shell Dlg 2" panose="020B0604030504040204" pitchFamily="34" charset="0"/>
            </a:endParaRPr>
          </a:p>
          <a:p>
            <a:r>
              <a:rPr lang="en-US" sz="1200" dirty="0">
                <a:latin typeface="Courier New" panose="02070309020205020404" pitchFamily="49" charset="0"/>
              </a:rPr>
              <a:t>  </a:t>
            </a:r>
            <a:r>
              <a:rPr lang="en-US" sz="1200" dirty="0" err="1">
                <a:solidFill>
                  <a:srgbClr val="FF0000"/>
                </a:solidFill>
                <a:latin typeface="Courier New" panose="02070309020205020404" pitchFamily="49" charset="0"/>
              </a:rPr>
              <a:t>Modelica.Electrical.Analog.Sources.ConstantVoltage</a:t>
            </a:r>
            <a:r>
              <a:rPr lang="en-US" sz="1200" dirty="0">
                <a:latin typeface="Courier New" panose="02070309020205020404" pitchFamily="49" charset="0"/>
              </a:rPr>
              <a:t> battery(V=</a:t>
            </a:r>
            <a:r>
              <a:rPr lang="en-US" sz="1200" dirty="0" err="1">
                <a:latin typeface="Courier New" panose="02070309020205020404" pitchFamily="49" charset="0"/>
              </a:rPr>
              <a:t>Vb</a:t>
            </a:r>
            <a:r>
              <a:rPr lang="en-US" sz="1200" dirty="0">
                <a:latin typeface="Courier New" panose="02070309020205020404" pitchFamily="49" charset="0"/>
              </a:rPr>
              <a:t>);</a:t>
            </a:r>
            <a:endParaRPr lang="en-US" sz="1200" dirty="0">
              <a:latin typeface="MS Shell Dlg 2" panose="020B0604030504040204" pitchFamily="34" charset="0"/>
            </a:endParaRPr>
          </a:p>
          <a:p>
            <a:r>
              <a:rPr lang="en-US" sz="1200" dirty="0">
                <a:latin typeface="Courier New" panose="02070309020205020404" pitchFamily="49" charset="0"/>
              </a:rPr>
              <a:t>  </a:t>
            </a:r>
            <a:r>
              <a:rPr lang="en-US" sz="1200" dirty="0" err="1">
                <a:solidFill>
                  <a:srgbClr val="FF0000"/>
                </a:solidFill>
                <a:latin typeface="Courier New" panose="02070309020205020404" pitchFamily="49" charset="0"/>
              </a:rPr>
              <a:t>Modelica.Electrical.Analog.Basic.Ground</a:t>
            </a:r>
            <a:r>
              <a:rPr lang="en-US" sz="1200" dirty="0">
                <a:latin typeface="Courier New" panose="02070309020205020404" pitchFamily="49" charset="0"/>
              </a:rPr>
              <a:t> ground</a:t>
            </a:r>
            <a:r>
              <a:rPr lang="en-US" sz="1200" dirty="0">
                <a:latin typeface="MS Shell Dlg 2" panose="020B0604030504040204" pitchFamily="34" charset="0"/>
              </a:rPr>
              <a:t>;</a:t>
            </a:r>
            <a:endParaRPr lang="en-US" sz="1200" dirty="0">
              <a:latin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</a:rPr>
              <a:t>equation </a:t>
            </a:r>
            <a:endParaRPr lang="en-US" sz="1200" dirty="0">
              <a:latin typeface="MS Shell Dlg 2" panose="020B0604030504040204" pitchFamily="34" charset="0"/>
            </a:endParaRPr>
          </a:p>
          <a:p>
            <a:r>
              <a:rPr lang="en-US" sz="1200" dirty="0">
                <a:latin typeface="Courier New" panose="02070309020205020404" pitchFamily="49" charset="0"/>
              </a:rPr>
              <a:t>  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connect</a:t>
            </a:r>
            <a:r>
              <a:rPr lang="en-US" sz="1200" dirty="0">
                <a:latin typeface="Courier New" panose="02070309020205020404" pitchFamily="49" charset="0"/>
              </a:rPr>
              <a:t>(</a:t>
            </a:r>
            <a:r>
              <a:rPr lang="en-US" sz="1200" dirty="0" err="1">
                <a:latin typeface="Courier New" panose="02070309020205020404" pitchFamily="49" charset="0"/>
              </a:rPr>
              <a:t>resistor.n</a:t>
            </a:r>
            <a:r>
              <a:rPr lang="en-US" sz="1200" dirty="0">
                <a:latin typeface="Courier New" panose="02070309020205020404" pitchFamily="49" charset="0"/>
              </a:rPr>
              <a:t>, </a:t>
            </a:r>
            <a:r>
              <a:rPr lang="en-US" sz="1200" dirty="0" err="1">
                <a:latin typeface="Courier New" panose="02070309020205020404" pitchFamily="49" charset="0"/>
              </a:rPr>
              <a:t>battery.p</a:t>
            </a:r>
            <a:r>
              <a:rPr lang="en-US" sz="1200" dirty="0">
                <a:latin typeface="Courier New" panose="02070309020205020404" pitchFamily="49" charset="0"/>
              </a:rPr>
              <a:t>);</a:t>
            </a:r>
            <a:endParaRPr lang="en-US" sz="1200" dirty="0">
              <a:latin typeface="MS Shell Dlg 2" panose="020B0604030504040204" pitchFamily="34" charset="0"/>
            </a:endParaRPr>
          </a:p>
          <a:p>
            <a:r>
              <a:rPr lang="en-US" sz="1200" dirty="0">
                <a:latin typeface="Courier New" panose="02070309020205020404" pitchFamily="49" charset="0"/>
              </a:rPr>
              <a:t>  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connect</a:t>
            </a:r>
            <a:r>
              <a:rPr lang="en-US" sz="1200" dirty="0">
                <a:latin typeface="Courier New" panose="02070309020205020404" pitchFamily="49" charset="0"/>
              </a:rPr>
              <a:t>(</a:t>
            </a:r>
            <a:r>
              <a:rPr lang="en-US" sz="1200" dirty="0" err="1">
                <a:latin typeface="Courier New" panose="02070309020205020404" pitchFamily="49" charset="0"/>
              </a:rPr>
              <a:t>capacitor.n</a:t>
            </a:r>
            <a:r>
              <a:rPr lang="en-US" sz="1200" dirty="0">
                <a:latin typeface="Courier New" panose="02070309020205020404" pitchFamily="49" charset="0"/>
              </a:rPr>
              <a:t>, </a:t>
            </a:r>
            <a:r>
              <a:rPr lang="en-US" sz="1200" dirty="0" err="1">
                <a:latin typeface="Courier New" panose="02070309020205020404" pitchFamily="49" charset="0"/>
              </a:rPr>
              <a:t>battery.p</a:t>
            </a:r>
            <a:r>
              <a:rPr lang="en-US" sz="1200" dirty="0">
                <a:latin typeface="Courier New" panose="02070309020205020404" pitchFamily="49" charset="0"/>
              </a:rPr>
              <a:t>);</a:t>
            </a:r>
            <a:endParaRPr lang="en-US" sz="1200" dirty="0">
              <a:latin typeface="MS Shell Dlg 2" panose="020B0604030504040204" pitchFamily="34" charset="0"/>
            </a:endParaRPr>
          </a:p>
          <a:p>
            <a:r>
              <a:rPr lang="en-US" sz="1200" dirty="0">
                <a:latin typeface="Courier New" panose="02070309020205020404" pitchFamily="49" charset="0"/>
              </a:rPr>
              <a:t>  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connect</a:t>
            </a:r>
            <a:r>
              <a:rPr lang="en-US" sz="1200" dirty="0">
                <a:latin typeface="Courier New" panose="02070309020205020404" pitchFamily="49" charset="0"/>
              </a:rPr>
              <a:t>(</a:t>
            </a:r>
            <a:r>
              <a:rPr lang="en-US" sz="1200" dirty="0" err="1">
                <a:latin typeface="Courier New" panose="02070309020205020404" pitchFamily="49" charset="0"/>
              </a:rPr>
              <a:t>battery.p</a:t>
            </a:r>
            <a:r>
              <a:rPr lang="en-US" sz="1200" dirty="0">
                <a:latin typeface="Courier New" panose="02070309020205020404" pitchFamily="49" charset="0"/>
              </a:rPr>
              <a:t>, </a:t>
            </a:r>
            <a:r>
              <a:rPr lang="en-US" sz="1200" dirty="0" err="1">
                <a:latin typeface="Courier New" panose="02070309020205020404" pitchFamily="49" charset="0"/>
              </a:rPr>
              <a:t>ground.p</a:t>
            </a:r>
            <a:r>
              <a:rPr lang="en-US" sz="1200" dirty="0">
                <a:latin typeface="Courier New" panose="02070309020205020404" pitchFamily="49" charset="0"/>
              </a:rPr>
              <a:t>)</a:t>
            </a:r>
            <a:r>
              <a:rPr lang="en-US" sz="1200" dirty="0">
                <a:latin typeface="MS Shell Dlg 2" panose="020B0604030504040204" pitchFamily="34" charset="0"/>
              </a:rPr>
              <a:t>;</a:t>
            </a:r>
          </a:p>
          <a:p>
            <a:r>
              <a:rPr lang="en-US" sz="1200" dirty="0">
                <a:latin typeface="Courier New" panose="02070309020205020404" pitchFamily="49" charset="0"/>
              </a:rPr>
              <a:t>  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connect</a:t>
            </a:r>
            <a:r>
              <a:rPr lang="en-US" sz="1200" dirty="0">
                <a:latin typeface="Courier New" panose="02070309020205020404" pitchFamily="49" charset="0"/>
              </a:rPr>
              <a:t>(</a:t>
            </a:r>
            <a:r>
              <a:rPr lang="en-US" sz="1200" dirty="0" err="1">
                <a:latin typeface="Courier New" panose="02070309020205020404" pitchFamily="49" charset="0"/>
              </a:rPr>
              <a:t>battery.n</a:t>
            </a:r>
            <a:r>
              <a:rPr lang="en-US" sz="1200" dirty="0">
                <a:latin typeface="Courier New" panose="02070309020205020404" pitchFamily="49" charset="0"/>
              </a:rPr>
              <a:t>, </a:t>
            </a:r>
            <a:r>
              <a:rPr lang="en-US" sz="1200" dirty="0" err="1">
                <a:latin typeface="Courier New" panose="02070309020205020404" pitchFamily="49" charset="0"/>
              </a:rPr>
              <a:t>inductor.p</a:t>
            </a:r>
            <a:r>
              <a:rPr lang="en-US" sz="1200" dirty="0"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</a:rPr>
              <a:t>;</a:t>
            </a:r>
            <a:endParaRPr lang="en-US" sz="1200" dirty="0">
              <a:latin typeface="MS Shell Dlg 2" panose="020B0604030504040204" pitchFamily="34" charset="0"/>
            </a:endParaRPr>
          </a:p>
          <a:p>
            <a:r>
              <a:rPr lang="en-US" sz="1200" dirty="0">
                <a:latin typeface="Courier New" panose="02070309020205020404" pitchFamily="49" charset="0"/>
              </a:rPr>
              <a:t>  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connect</a:t>
            </a:r>
            <a:r>
              <a:rPr lang="en-US" sz="1200" dirty="0">
                <a:latin typeface="Courier New" panose="02070309020205020404" pitchFamily="49" charset="0"/>
              </a:rPr>
              <a:t>(</a:t>
            </a:r>
            <a:r>
              <a:rPr lang="en-US" sz="1200" dirty="0" err="1">
                <a:latin typeface="Courier New" panose="02070309020205020404" pitchFamily="49" charset="0"/>
              </a:rPr>
              <a:t>capacitor.p</a:t>
            </a:r>
            <a:r>
              <a:rPr lang="en-US" sz="1200" dirty="0">
                <a:latin typeface="Courier New" panose="02070309020205020404" pitchFamily="49" charset="0"/>
              </a:rPr>
              <a:t>, </a:t>
            </a:r>
            <a:r>
              <a:rPr lang="en-US" sz="1200" dirty="0" err="1">
                <a:latin typeface="Courier New" panose="02070309020205020404" pitchFamily="49" charset="0"/>
              </a:rPr>
              <a:t>inductor.n</a:t>
            </a:r>
            <a:r>
              <a:rPr lang="en-US" sz="1200" dirty="0">
                <a:latin typeface="Courier New" panose="02070309020205020404" pitchFamily="49" charset="0"/>
              </a:rPr>
              <a:t>)</a:t>
            </a:r>
            <a:r>
              <a:rPr lang="en-US" sz="1200" dirty="0">
                <a:latin typeface="MS Shell Dlg 2" panose="020B0604030504040204" pitchFamily="34" charset="0"/>
              </a:rPr>
              <a:t>;</a:t>
            </a:r>
          </a:p>
          <a:p>
            <a:r>
              <a:rPr lang="en-US" sz="1200" dirty="0">
                <a:latin typeface="Courier New" panose="02070309020205020404" pitchFamily="49" charset="0"/>
              </a:rPr>
              <a:t>  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connect</a:t>
            </a:r>
            <a:r>
              <a:rPr lang="en-US" sz="1200" dirty="0">
                <a:latin typeface="Courier New" panose="02070309020205020404" pitchFamily="49" charset="0"/>
              </a:rPr>
              <a:t>(</a:t>
            </a:r>
            <a:r>
              <a:rPr lang="en-US" sz="1200" dirty="0" err="1">
                <a:latin typeface="Courier New" panose="02070309020205020404" pitchFamily="49" charset="0"/>
              </a:rPr>
              <a:t>inductor.n</a:t>
            </a:r>
            <a:r>
              <a:rPr lang="en-US" sz="1200" dirty="0">
                <a:latin typeface="Courier New" panose="02070309020205020404" pitchFamily="49" charset="0"/>
              </a:rPr>
              <a:t>, </a:t>
            </a:r>
            <a:r>
              <a:rPr lang="en-US" sz="1200" dirty="0" err="1">
                <a:latin typeface="Courier New" panose="02070309020205020404" pitchFamily="49" charset="0"/>
              </a:rPr>
              <a:t>resistor.p</a:t>
            </a:r>
            <a:r>
              <a:rPr lang="en-US" sz="1200" dirty="0">
                <a:latin typeface="Courier New" panose="02070309020205020404" pitchFamily="49" charset="0"/>
              </a:rPr>
              <a:t>)</a:t>
            </a:r>
            <a:r>
              <a:rPr lang="en-US" sz="1200" dirty="0">
                <a:latin typeface="MS Shell Dlg 2" panose="020B0604030504040204" pitchFamily="34" charset="0"/>
              </a:rPr>
              <a:t>;</a:t>
            </a:r>
          </a:p>
          <a:p>
            <a:r>
              <a:rPr lang="en-US" sz="1200" dirty="0">
                <a:latin typeface="Courier New" panose="02070309020205020404" pitchFamily="49" charset="0"/>
              </a:rPr>
              <a:t>  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</a:rPr>
              <a:t>annotation </a:t>
            </a:r>
            <a:r>
              <a:rPr lang="en-US" sz="1200" dirty="0">
                <a:latin typeface="Courier New" panose="02070309020205020404" pitchFamily="49" charset="0"/>
              </a:rPr>
              <a:t>(experiment(</a:t>
            </a:r>
            <a:r>
              <a:rPr lang="en-US" sz="1200" dirty="0" err="1">
                <a:latin typeface="Courier New" panose="02070309020205020404" pitchFamily="49" charset="0"/>
              </a:rPr>
              <a:t>StartTime</a:t>
            </a:r>
            <a:r>
              <a:rPr lang="en-US" sz="1200" dirty="0">
                <a:latin typeface="Courier New" panose="02070309020205020404" pitchFamily="49" charset="0"/>
              </a:rPr>
              <a:t>=0,</a:t>
            </a:r>
            <a:endParaRPr lang="en-US" sz="1200" dirty="0">
              <a:latin typeface="MS Shell Dlg 2" panose="020B0604030504040204" pitchFamily="34" charset="0"/>
            </a:endParaRPr>
          </a:p>
          <a:p>
            <a:r>
              <a:rPr lang="en-US" sz="1200" dirty="0">
                <a:latin typeface="Courier New" panose="02070309020205020404" pitchFamily="49" charset="0"/>
              </a:rPr>
              <a:t>                </a:t>
            </a:r>
            <a:r>
              <a:rPr lang="en-US" sz="1200" dirty="0" err="1">
                <a:latin typeface="Courier New" panose="02070309020205020404" pitchFamily="49" charset="0"/>
              </a:rPr>
              <a:t>StopTime</a:t>
            </a:r>
            <a:r>
              <a:rPr lang="en-US" sz="1200" dirty="0">
                <a:latin typeface="Courier New" panose="02070309020205020404" pitchFamily="49" charset="0"/>
              </a:rPr>
              <a:t>=2,</a:t>
            </a:r>
            <a:endParaRPr lang="en-US" sz="1200" dirty="0">
              <a:latin typeface="MS Shell Dlg 2" panose="020B0604030504040204" pitchFamily="34" charset="0"/>
            </a:endParaRPr>
          </a:p>
          <a:p>
            <a:r>
              <a:rPr lang="en-US" sz="1200" dirty="0">
                <a:latin typeface="Courier New" panose="02070309020205020404" pitchFamily="49" charset="0"/>
              </a:rPr>
              <a:t>                __</a:t>
            </a:r>
            <a:r>
              <a:rPr lang="en-US" sz="1200" dirty="0" err="1">
                <a:latin typeface="Courier New" panose="02070309020205020404" pitchFamily="49" charset="0"/>
              </a:rPr>
              <a:t>Dymola_Algorithm</a:t>
            </a:r>
            <a:r>
              <a:rPr lang="en-US" sz="1200" dirty="0">
                <a:latin typeface="Courier New" panose="02070309020205020404" pitchFamily="49" charset="0"/>
              </a:rPr>
              <a:t>="</a:t>
            </a:r>
            <a:r>
              <a:rPr lang="en-US" sz="1200" dirty="0" err="1">
                <a:latin typeface="Courier New" panose="02070309020205020404" pitchFamily="49" charset="0"/>
              </a:rPr>
              <a:t>Dassl</a:t>
            </a:r>
            <a:r>
              <a:rPr lang="en-US" sz="1200" dirty="0">
                <a:latin typeface="Courier New" panose="02070309020205020404" pitchFamily="49" charset="0"/>
              </a:rPr>
              <a:t>"));</a:t>
            </a:r>
            <a:endParaRPr lang="en-US" sz="1200" dirty="0">
              <a:latin typeface="MS Shell Dlg 2" panose="020B0604030504040204" pitchFamily="34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</a:rPr>
              <a:t>end </a:t>
            </a:r>
            <a:r>
              <a:rPr lang="en-US" sz="1200" dirty="0">
                <a:latin typeface="Courier New" panose="02070309020205020404" pitchFamily="49" charset="0"/>
              </a:rPr>
              <a:t>RLC2;</a:t>
            </a:r>
            <a:endParaRPr lang="en-US" sz="1200" dirty="0">
              <a:latin typeface="MS Shell Dlg 2" panose="020B0604030504040204" pitchFamily="34" charset="0"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3FF610E-CBFD-40D9-92F0-2F408DAB4A22}"/>
              </a:ext>
            </a:extLst>
          </p:cNvPr>
          <p:cNvGrpSpPr/>
          <p:nvPr/>
        </p:nvGrpSpPr>
        <p:grpSpPr>
          <a:xfrm>
            <a:off x="924484" y="2704759"/>
            <a:ext cx="3990416" cy="1982825"/>
            <a:chOff x="924484" y="2704759"/>
            <a:chExt cx="3990416" cy="1982825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D71C9153-E962-4E62-B757-9A13B353925B}"/>
                </a:ext>
              </a:extLst>
            </p:cNvPr>
            <p:cNvCxnSpPr/>
            <p:nvPr/>
          </p:nvCxnSpPr>
          <p:spPr bwMode="auto">
            <a:xfrm flipV="1">
              <a:off x="1811215" y="2704759"/>
              <a:ext cx="3103685" cy="6481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8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ECBB078A-C621-4795-AE45-01803733145A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3563815" y="2875085"/>
              <a:ext cx="1351085" cy="915492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8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7C5E91D9-FC62-4152-A203-A5DA7A19DB8D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2355850" y="3077309"/>
              <a:ext cx="2559050" cy="75314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8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94090FE9-F159-4828-AF83-67586CD24B42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924484" y="3253154"/>
              <a:ext cx="3990416" cy="65888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8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B9A8890E-C45E-4F21-A3CA-3C2D429E53F8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1083088" y="3429001"/>
              <a:ext cx="3831812" cy="1077129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8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DEE0E943-560A-4C9F-87EC-ED24EFC32558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3401395" y="3830450"/>
              <a:ext cx="1513505" cy="45499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800000"/>
              </a:solidFill>
              <a:prstDash val="lgDashDot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8656EE7C-5982-45FC-B8B8-7BB7DD30E3DD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2197238" y="3976085"/>
              <a:ext cx="2717662" cy="30936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800000"/>
              </a:solidFill>
              <a:prstDash val="lgDashDot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562ACE04-1E25-4C5C-8FBF-4F894A1613C7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935338" y="4174717"/>
              <a:ext cx="3979562" cy="25411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800000"/>
              </a:solidFill>
              <a:prstDash val="lgDashDot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F5A8C394-0939-4A77-A5D7-12D33852484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929911" y="3402195"/>
              <a:ext cx="3984989" cy="93677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800000"/>
              </a:solidFill>
              <a:prstDash val="lgDashDot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B36A77C8-3472-4711-A602-38726DE9122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165652" y="3308534"/>
              <a:ext cx="2749248" cy="120594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800000"/>
              </a:solidFill>
              <a:prstDash val="lgDashDot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18F16405-8533-40A7-BE5D-471854BD505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464169" y="3188371"/>
              <a:ext cx="1446825" cy="149921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800000"/>
              </a:solidFill>
              <a:prstDash val="lgDashDot"/>
              <a:round/>
              <a:headEnd type="none" w="med" len="med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974396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86C13-13A7-4065-BA53-C255F919E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Mechanical Example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2EEA8B-FE9C-4E8D-8091-E2D3FDF1E3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425" y="3730168"/>
            <a:ext cx="4372552" cy="263149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FEAE4EA4-9A30-4DBE-ABFF-DA3C9C29FD5D}"/>
              </a:ext>
            </a:extLst>
          </p:cNvPr>
          <p:cNvGrpSpPr/>
          <p:nvPr/>
        </p:nvGrpSpPr>
        <p:grpSpPr>
          <a:xfrm>
            <a:off x="569184" y="1006234"/>
            <a:ext cx="5294586" cy="2971800"/>
            <a:chOff x="5486668" y="1220736"/>
            <a:chExt cx="5294586" cy="297180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8CF1D6C8-56D8-4573-8762-A31E5FF722C9}"/>
                </a:ext>
              </a:extLst>
            </p:cNvPr>
            <p:cNvGrpSpPr/>
            <p:nvPr/>
          </p:nvGrpSpPr>
          <p:grpSpPr>
            <a:xfrm>
              <a:off x="5486668" y="1220736"/>
              <a:ext cx="5294586" cy="2971800"/>
              <a:chOff x="4848493" y="1335036"/>
              <a:chExt cx="5294586" cy="2971800"/>
            </a:xfrm>
          </p:grpSpPr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67A9EEA3-B5CD-4056-83C9-24FC765E7CA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48493" y="1335036"/>
                <a:ext cx="5294586" cy="1857375"/>
              </a:xfrm>
              <a:prstGeom prst="rect">
                <a:avLst/>
              </a:prstGeom>
            </p:spPr>
          </p:pic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44FD714C-FD6A-4196-8123-880074B2BC8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936005" y="3192411"/>
                <a:ext cx="819150" cy="1114425"/>
              </a:xfrm>
              <a:prstGeom prst="rect">
                <a:avLst/>
              </a:prstGeom>
            </p:spPr>
          </p:pic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447467B-E456-41DD-B6C4-3FDDADC37793}"/>
                </a:ext>
              </a:extLst>
            </p:cNvPr>
            <p:cNvSpPr txBox="1"/>
            <p:nvPr/>
          </p:nvSpPr>
          <p:spPr>
            <a:xfrm>
              <a:off x="5515511" y="2973003"/>
              <a:ext cx="33239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Initial Conditions:</a:t>
              </a:r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107C0F3F-F050-46D8-B0F8-A578EDCCB555}"/>
              </a:ext>
            </a:extLst>
          </p:cNvPr>
          <p:cNvSpPr/>
          <p:nvPr/>
        </p:nvSpPr>
        <p:spPr>
          <a:xfrm>
            <a:off x="6154208" y="1427336"/>
            <a:ext cx="5863622" cy="51013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>
                <a:solidFill>
                  <a:srgbClr val="0000FF"/>
                </a:solidFill>
                <a:latin typeface="Courier New" panose="02070309020205020404" pitchFamily="49" charset="0"/>
              </a:rPr>
              <a:t>model</a:t>
            </a:r>
            <a:r>
              <a:rPr lang="en-US" sz="1050" dirty="0">
                <a:latin typeface="Courier New" panose="02070309020205020404" pitchFamily="49" charset="0"/>
              </a:rPr>
              <a:t> Example1</a:t>
            </a:r>
            <a:endParaRPr lang="en-US" sz="1050" dirty="0">
              <a:latin typeface="MS Shell Dlg 2" panose="020B0604030504040204" pitchFamily="34" charset="0"/>
            </a:endParaRPr>
          </a:p>
          <a:p>
            <a:r>
              <a:rPr lang="en-US" sz="1050" dirty="0">
                <a:latin typeface="Courier New" panose="02070309020205020404" pitchFamily="49" charset="0"/>
              </a:rPr>
              <a:t>  </a:t>
            </a:r>
            <a:r>
              <a:rPr lang="en-US" sz="1050" dirty="0">
                <a:solidFill>
                  <a:srgbClr val="0000FF"/>
                </a:solidFill>
                <a:latin typeface="Courier New" panose="02070309020205020404" pitchFamily="49" charset="0"/>
              </a:rPr>
              <a:t>type</a:t>
            </a:r>
            <a:r>
              <a:rPr lang="en-US" sz="1050" dirty="0">
                <a:latin typeface="Courier New" panose="02070309020205020404" pitchFamily="49" charset="0"/>
              </a:rPr>
              <a:t> Angle=</a:t>
            </a:r>
            <a:r>
              <a:rPr lang="en-US" sz="1050" dirty="0">
                <a:solidFill>
                  <a:srgbClr val="FF0000"/>
                </a:solidFill>
                <a:latin typeface="Courier New" panose="02070309020205020404" pitchFamily="49" charset="0"/>
              </a:rPr>
              <a:t>Real</a:t>
            </a:r>
            <a:r>
              <a:rPr lang="en-US" sz="1050" dirty="0">
                <a:latin typeface="Courier New" panose="02070309020205020404" pitchFamily="49" charset="0"/>
              </a:rPr>
              <a:t>(unit="rad");</a:t>
            </a:r>
            <a:endParaRPr lang="en-US" sz="1050" dirty="0">
              <a:latin typeface="MS Shell Dlg 2" panose="020B0604030504040204" pitchFamily="34" charset="0"/>
            </a:endParaRPr>
          </a:p>
          <a:p>
            <a:r>
              <a:rPr lang="en-US" sz="1050" dirty="0">
                <a:latin typeface="Courier New" panose="02070309020205020404" pitchFamily="49" charset="0"/>
              </a:rPr>
              <a:t>  </a:t>
            </a:r>
            <a:r>
              <a:rPr lang="en-US" sz="1050" dirty="0">
                <a:solidFill>
                  <a:srgbClr val="0000FF"/>
                </a:solidFill>
                <a:latin typeface="Courier New" panose="02070309020205020404" pitchFamily="49" charset="0"/>
              </a:rPr>
              <a:t>type</a:t>
            </a:r>
            <a:r>
              <a:rPr lang="en-US" sz="1050" dirty="0">
                <a:latin typeface="Courier New" panose="02070309020205020404" pitchFamily="49" charset="0"/>
              </a:rPr>
              <a:t> </a:t>
            </a:r>
            <a:r>
              <a:rPr lang="en-US" sz="1050" dirty="0" err="1">
                <a:latin typeface="Courier New" panose="02070309020205020404" pitchFamily="49" charset="0"/>
              </a:rPr>
              <a:t>AngularVelocity</a:t>
            </a:r>
            <a:r>
              <a:rPr lang="en-US" sz="1050" dirty="0">
                <a:latin typeface="Courier New" panose="02070309020205020404" pitchFamily="49" charset="0"/>
              </a:rPr>
              <a:t>=</a:t>
            </a:r>
            <a:r>
              <a:rPr lang="en-US" sz="1050" dirty="0">
                <a:solidFill>
                  <a:srgbClr val="FF0000"/>
                </a:solidFill>
                <a:latin typeface="Courier New" panose="02070309020205020404" pitchFamily="49" charset="0"/>
              </a:rPr>
              <a:t>Real</a:t>
            </a:r>
            <a:r>
              <a:rPr lang="en-US" sz="1050" dirty="0">
                <a:latin typeface="Courier New" panose="02070309020205020404" pitchFamily="49" charset="0"/>
              </a:rPr>
              <a:t>(unit="rad/s");</a:t>
            </a:r>
            <a:endParaRPr lang="en-US" sz="1050" dirty="0">
              <a:latin typeface="MS Shell Dlg 2" panose="020B0604030504040204" pitchFamily="34" charset="0"/>
            </a:endParaRPr>
          </a:p>
          <a:p>
            <a:r>
              <a:rPr lang="en-US" sz="1050" dirty="0">
                <a:latin typeface="Courier New" panose="02070309020205020404" pitchFamily="49" charset="0"/>
              </a:rPr>
              <a:t>  </a:t>
            </a:r>
            <a:r>
              <a:rPr lang="en-US" sz="1050" dirty="0">
                <a:solidFill>
                  <a:srgbClr val="0000FF"/>
                </a:solidFill>
                <a:latin typeface="Courier New" panose="02070309020205020404" pitchFamily="49" charset="0"/>
              </a:rPr>
              <a:t>type</a:t>
            </a:r>
            <a:r>
              <a:rPr lang="en-US" sz="1050" dirty="0">
                <a:latin typeface="Courier New" panose="02070309020205020404" pitchFamily="49" charset="0"/>
              </a:rPr>
              <a:t> Inertia=</a:t>
            </a:r>
            <a:r>
              <a:rPr lang="en-US" sz="1050" dirty="0">
                <a:solidFill>
                  <a:srgbClr val="FF0000"/>
                </a:solidFill>
                <a:latin typeface="Courier New" panose="02070309020205020404" pitchFamily="49" charset="0"/>
              </a:rPr>
              <a:t>Real</a:t>
            </a:r>
            <a:r>
              <a:rPr lang="en-US" sz="1050" dirty="0">
                <a:latin typeface="Courier New" panose="02070309020205020404" pitchFamily="49" charset="0"/>
              </a:rPr>
              <a:t>(unit="kg.m2");</a:t>
            </a:r>
            <a:endParaRPr lang="en-US" sz="1050" dirty="0">
              <a:latin typeface="MS Shell Dlg 2" panose="020B0604030504040204" pitchFamily="34" charset="0"/>
            </a:endParaRPr>
          </a:p>
          <a:p>
            <a:r>
              <a:rPr lang="en-US" sz="1050" dirty="0">
                <a:latin typeface="Courier New" panose="02070309020205020404" pitchFamily="49" charset="0"/>
              </a:rPr>
              <a:t>  </a:t>
            </a:r>
            <a:r>
              <a:rPr lang="en-US" sz="1050" dirty="0">
                <a:solidFill>
                  <a:srgbClr val="0000FF"/>
                </a:solidFill>
                <a:latin typeface="Courier New" panose="02070309020205020404" pitchFamily="49" charset="0"/>
              </a:rPr>
              <a:t>type</a:t>
            </a:r>
            <a:r>
              <a:rPr lang="en-US" sz="1050" dirty="0">
                <a:latin typeface="Courier New" panose="02070309020205020404" pitchFamily="49" charset="0"/>
              </a:rPr>
              <a:t> Stiffness=</a:t>
            </a:r>
            <a:r>
              <a:rPr lang="en-US" sz="1050" dirty="0">
                <a:solidFill>
                  <a:srgbClr val="FF0000"/>
                </a:solidFill>
                <a:latin typeface="Courier New" panose="02070309020205020404" pitchFamily="49" charset="0"/>
              </a:rPr>
              <a:t>Real</a:t>
            </a:r>
            <a:r>
              <a:rPr lang="en-US" sz="1050" dirty="0">
                <a:latin typeface="Courier New" panose="02070309020205020404" pitchFamily="49" charset="0"/>
              </a:rPr>
              <a:t>(unit="</a:t>
            </a:r>
            <a:r>
              <a:rPr lang="en-US" sz="1050" dirty="0" err="1">
                <a:latin typeface="Courier New" panose="02070309020205020404" pitchFamily="49" charset="0"/>
              </a:rPr>
              <a:t>N.m</a:t>
            </a:r>
            <a:r>
              <a:rPr lang="en-US" sz="1050" dirty="0">
                <a:latin typeface="Courier New" panose="02070309020205020404" pitchFamily="49" charset="0"/>
              </a:rPr>
              <a:t>/rad");</a:t>
            </a:r>
            <a:endParaRPr lang="en-US" sz="1050" dirty="0">
              <a:latin typeface="MS Shell Dlg 2" panose="020B0604030504040204" pitchFamily="34" charset="0"/>
            </a:endParaRPr>
          </a:p>
          <a:p>
            <a:r>
              <a:rPr lang="en-US" sz="1050" dirty="0">
                <a:latin typeface="Courier New" panose="02070309020205020404" pitchFamily="49" charset="0"/>
              </a:rPr>
              <a:t>  </a:t>
            </a:r>
            <a:r>
              <a:rPr lang="en-US" sz="1050" dirty="0">
                <a:solidFill>
                  <a:srgbClr val="0000FF"/>
                </a:solidFill>
                <a:latin typeface="Courier New" panose="02070309020205020404" pitchFamily="49" charset="0"/>
              </a:rPr>
              <a:t>type</a:t>
            </a:r>
            <a:r>
              <a:rPr lang="en-US" sz="1050" dirty="0">
                <a:latin typeface="Courier New" panose="02070309020205020404" pitchFamily="49" charset="0"/>
              </a:rPr>
              <a:t> Damping=</a:t>
            </a:r>
            <a:r>
              <a:rPr lang="en-US" sz="1050" dirty="0">
                <a:solidFill>
                  <a:srgbClr val="FF0000"/>
                </a:solidFill>
                <a:latin typeface="Courier New" panose="02070309020205020404" pitchFamily="49" charset="0"/>
              </a:rPr>
              <a:t>Real</a:t>
            </a:r>
            <a:r>
              <a:rPr lang="en-US" sz="1050" dirty="0">
                <a:latin typeface="Courier New" panose="02070309020205020404" pitchFamily="49" charset="0"/>
              </a:rPr>
              <a:t>(unit="</a:t>
            </a:r>
            <a:r>
              <a:rPr lang="en-US" sz="1050" dirty="0" err="1">
                <a:latin typeface="Courier New" panose="02070309020205020404" pitchFamily="49" charset="0"/>
              </a:rPr>
              <a:t>N.m.s</a:t>
            </a:r>
            <a:r>
              <a:rPr lang="en-US" sz="1050" dirty="0">
                <a:latin typeface="Courier New" panose="02070309020205020404" pitchFamily="49" charset="0"/>
              </a:rPr>
              <a:t>/rad");</a:t>
            </a:r>
            <a:endParaRPr lang="en-US" sz="1050" dirty="0">
              <a:latin typeface="MS Shell Dlg 2" panose="020B0604030504040204" pitchFamily="34" charset="0"/>
            </a:endParaRPr>
          </a:p>
          <a:p>
            <a:r>
              <a:rPr lang="en-US" sz="1050" dirty="0">
                <a:latin typeface="Courier New" panose="02070309020205020404" pitchFamily="49" charset="0"/>
              </a:rPr>
              <a:t>  </a:t>
            </a:r>
            <a:r>
              <a:rPr lang="en-US" sz="1050" dirty="0">
                <a:solidFill>
                  <a:srgbClr val="0000FF"/>
                </a:solidFill>
                <a:latin typeface="Courier New" panose="02070309020205020404" pitchFamily="49" charset="0"/>
              </a:rPr>
              <a:t>parameter </a:t>
            </a:r>
            <a:r>
              <a:rPr lang="en-US" sz="1050" dirty="0">
                <a:solidFill>
                  <a:srgbClr val="FF0000"/>
                </a:solidFill>
                <a:latin typeface="Courier New" panose="02070309020205020404" pitchFamily="49" charset="0"/>
              </a:rPr>
              <a:t>Inertia</a:t>
            </a:r>
            <a:r>
              <a:rPr lang="en-US" sz="1050" dirty="0">
                <a:latin typeface="Courier New" panose="02070309020205020404" pitchFamily="49" charset="0"/>
              </a:rPr>
              <a:t> J1=0.4 </a:t>
            </a:r>
            <a:r>
              <a:rPr lang="en-US" sz="1050" dirty="0">
                <a:solidFill>
                  <a:srgbClr val="006400"/>
                </a:solidFill>
                <a:latin typeface="Courier New" panose="02070309020205020404" pitchFamily="49" charset="0"/>
              </a:rPr>
              <a:t>"Moment of inertia for inertia 1"</a:t>
            </a:r>
            <a:r>
              <a:rPr lang="en-US" sz="1050" dirty="0">
                <a:latin typeface="Courier New" panose="02070309020205020404" pitchFamily="49" charset="0"/>
              </a:rPr>
              <a:t>;</a:t>
            </a:r>
            <a:endParaRPr lang="en-US" sz="1050" dirty="0">
              <a:latin typeface="MS Shell Dlg 2" panose="020B0604030504040204" pitchFamily="34" charset="0"/>
            </a:endParaRPr>
          </a:p>
          <a:p>
            <a:r>
              <a:rPr lang="en-US" sz="1050" dirty="0">
                <a:latin typeface="Courier New" panose="02070309020205020404" pitchFamily="49" charset="0"/>
              </a:rPr>
              <a:t>  </a:t>
            </a:r>
            <a:r>
              <a:rPr lang="en-US" sz="1050" dirty="0">
                <a:solidFill>
                  <a:srgbClr val="0000FF"/>
                </a:solidFill>
                <a:latin typeface="Courier New" panose="02070309020205020404" pitchFamily="49" charset="0"/>
              </a:rPr>
              <a:t>parameter </a:t>
            </a:r>
            <a:r>
              <a:rPr lang="en-US" sz="1050" dirty="0">
                <a:solidFill>
                  <a:srgbClr val="FF0000"/>
                </a:solidFill>
                <a:latin typeface="Courier New" panose="02070309020205020404" pitchFamily="49" charset="0"/>
              </a:rPr>
              <a:t>Inertia</a:t>
            </a:r>
            <a:r>
              <a:rPr lang="en-US" sz="1050" dirty="0">
                <a:latin typeface="Courier New" panose="02070309020205020404" pitchFamily="49" charset="0"/>
              </a:rPr>
              <a:t> J2=1.0 </a:t>
            </a:r>
            <a:r>
              <a:rPr lang="en-US" sz="1050" dirty="0">
                <a:solidFill>
                  <a:srgbClr val="006400"/>
                </a:solidFill>
                <a:latin typeface="Courier New" panose="02070309020205020404" pitchFamily="49" charset="0"/>
              </a:rPr>
              <a:t>"Moment of inertia for inertia 2"</a:t>
            </a:r>
            <a:r>
              <a:rPr lang="en-US" sz="1050" dirty="0">
                <a:latin typeface="Courier New" panose="02070309020205020404" pitchFamily="49" charset="0"/>
              </a:rPr>
              <a:t>;</a:t>
            </a:r>
            <a:endParaRPr lang="en-US" sz="1050" dirty="0">
              <a:latin typeface="MS Shell Dlg 2" panose="020B0604030504040204" pitchFamily="34" charset="0"/>
            </a:endParaRPr>
          </a:p>
          <a:p>
            <a:r>
              <a:rPr lang="en-US" sz="1050" dirty="0">
                <a:latin typeface="Courier New" panose="02070309020205020404" pitchFamily="49" charset="0"/>
              </a:rPr>
              <a:t>  </a:t>
            </a:r>
            <a:r>
              <a:rPr lang="en-US" sz="1050" dirty="0">
                <a:solidFill>
                  <a:srgbClr val="0000FF"/>
                </a:solidFill>
                <a:latin typeface="Courier New" panose="02070309020205020404" pitchFamily="49" charset="0"/>
              </a:rPr>
              <a:t>parameter </a:t>
            </a:r>
            <a:r>
              <a:rPr lang="en-US" sz="1050" dirty="0">
                <a:solidFill>
                  <a:srgbClr val="FF0000"/>
                </a:solidFill>
                <a:latin typeface="Courier New" panose="02070309020205020404" pitchFamily="49" charset="0"/>
              </a:rPr>
              <a:t>Stiffness</a:t>
            </a:r>
            <a:r>
              <a:rPr lang="en-US" sz="1050" dirty="0">
                <a:latin typeface="Courier New" panose="02070309020205020404" pitchFamily="49" charset="0"/>
              </a:rPr>
              <a:t> c1=11 </a:t>
            </a:r>
            <a:r>
              <a:rPr lang="en-US" sz="1050" dirty="0">
                <a:solidFill>
                  <a:srgbClr val="006400"/>
                </a:solidFill>
                <a:latin typeface="Courier New" panose="02070309020205020404" pitchFamily="49" charset="0"/>
              </a:rPr>
              <a:t>"Spring constant for spring 1"</a:t>
            </a:r>
            <a:r>
              <a:rPr lang="en-US" sz="1050" dirty="0">
                <a:latin typeface="Courier New" panose="02070309020205020404" pitchFamily="49" charset="0"/>
              </a:rPr>
              <a:t>;</a:t>
            </a:r>
            <a:endParaRPr lang="en-US" sz="1050" dirty="0">
              <a:latin typeface="MS Shell Dlg 2" panose="020B0604030504040204" pitchFamily="34" charset="0"/>
            </a:endParaRPr>
          </a:p>
          <a:p>
            <a:r>
              <a:rPr lang="en-US" sz="1050" dirty="0">
                <a:latin typeface="Courier New" panose="02070309020205020404" pitchFamily="49" charset="0"/>
              </a:rPr>
              <a:t>  </a:t>
            </a:r>
            <a:r>
              <a:rPr lang="en-US" sz="1050" dirty="0">
                <a:solidFill>
                  <a:srgbClr val="0000FF"/>
                </a:solidFill>
                <a:latin typeface="Courier New" panose="02070309020205020404" pitchFamily="49" charset="0"/>
              </a:rPr>
              <a:t>parameter </a:t>
            </a:r>
            <a:r>
              <a:rPr lang="en-US" sz="1050" dirty="0">
                <a:solidFill>
                  <a:srgbClr val="FF0000"/>
                </a:solidFill>
                <a:latin typeface="Courier New" panose="02070309020205020404" pitchFamily="49" charset="0"/>
              </a:rPr>
              <a:t>Stiffness</a:t>
            </a:r>
            <a:r>
              <a:rPr lang="en-US" sz="1050" dirty="0">
                <a:latin typeface="Courier New" panose="02070309020205020404" pitchFamily="49" charset="0"/>
              </a:rPr>
              <a:t> c2=5 </a:t>
            </a:r>
            <a:r>
              <a:rPr lang="en-US" sz="1050" dirty="0">
                <a:solidFill>
                  <a:srgbClr val="006400"/>
                </a:solidFill>
                <a:latin typeface="Courier New" panose="02070309020205020404" pitchFamily="49" charset="0"/>
              </a:rPr>
              <a:t>"Spring constant for spring 2"</a:t>
            </a:r>
            <a:r>
              <a:rPr lang="en-US" sz="1050" dirty="0">
                <a:latin typeface="Courier New" panose="02070309020205020404" pitchFamily="49" charset="0"/>
              </a:rPr>
              <a:t>;</a:t>
            </a:r>
            <a:endParaRPr lang="en-US" sz="1050" dirty="0">
              <a:latin typeface="MS Shell Dlg 2" panose="020B0604030504040204" pitchFamily="34" charset="0"/>
            </a:endParaRPr>
          </a:p>
          <a:p>
            <a:r>
              <a:rPr lang="en-US" sz="1050" dirty="0">
                <a:latin typeface="Courier New" panose="02070309020205020404" pitchFamily="49" charset="0"/>
              </a:rPr>
              <a:t>  </a:t>
            </a:r>
            <a:r>
              <a:rPr lang="en-US" sz="1050" dirty="0">
                <a:solidFill>
                  <a:srgbClr val="0000FF"/>
                </a:solidFill>
                <a:latin typeface="Courier New" panose="02070309020205020404" pitchFamily="49" charset="0"/>
              </a:rPr>
              <a:t>parameter </a:t>
            </a:r>
            <a:r>
              <a:rPr lang="en-US" sz="1050" dirty="0">
                <a:solidFill>
                  <a:srgbClr val="FF0000"/>
                </a:solidFill>
                <a:latin typeface="Courier New" panose="02070309020205020404" pitchFamily="49" charset="0"/>
              </a:rPr>
              <a:t>Damping</a:t>
            </a:r>
            <a:r>
              <a:rPr lang="en-US" sz="1050" dirty="0">
                <a:latin typeface="Courier New" panose="02070309020205020404" pitchFamily="49" charset="0"/>
              </a:rPr>
              <a:t> d1=0.2 </a:t>
            </a:r>
            <a:r>
              <a:rPr lang="en-US" sz="1050" dirty="0">
                <a:solidFill>
                  <a:srgbClr val="006400"/>
                </a:solidFill>
                <a:latin typeface="Courier New" panose="02070309020205020404" pitchFamily="49" charset="0"/>
              </a:rPr>
              <a:t>"Damping for damper 1"</a:t>
            </a:r>
            <a:r>
              <a:rPr lang="en-US" sz="1050" dirty="0">
                <a:latin typeface="Courier New" panose="02070309020205020404" pitchFamily="49" charset="0"/>
              </a:rPr>
              <a:t>;</a:t>
            </a:r>
            <a:endParaRPr lang="en-US" sz="1050" dirty="0">
              <a:latin typeface="MS Shell Dlg 2" panose="020B0604030504040204" pitchFamily="34" charset="0"/>
            </a:endParaRPr>
          </a:p>
          <a:p>
            <a:r>
              <a:rPr lang="en-US" sz="1050" dirty="0">
                <a:latin typeface="Courier New" panose="02070309020205020404" pitchFamily="49" charset="0"/>
              </a:rPr>
              <a:t>  </a:t>
            </a:r>
            <a:r>
              <a:rPr lang="en-US" sz="1050" dirty="0">
                <a:solidFill>
                  <a:srgbClr val="0000FF"/>
                </a:solidFill>
                <a:latin typeface="Courier New" panose="02070309020205020404" pitchFamily="49" charset="0"/>
              </a:rPr>
              <a:t>parameter </a:t>
            </a:r>
            <a:r>
              <a:rPr lang="en-US" sz="1050" dirty="0">
                <a:solidFill>
                  <a:srgbClr val="FF0000"/>
                </a:solidFill>
                <a:latin typeface="Courier New" panose="02070309020205020404" pitchFamily="49" charset="0"/>
              </a:rPr>
              <a:t>Damping</a:t>
            </a:r>
            <a:r>
              <a:rPr lang="en-US" sz="1050" dirty="0">
                <a:latin typeface="Courier New" panose="02070309020205020404" pitchFamily="49" charset="0"/>
              </a:rPr>
              <a:t> d2=1.0 </a:t>
            </a:r>
            <a:r>
              <a:rPr lang="en-US" sz="1050" dirty="0">
                <a:solidFill>
                  <a:srgbClr val="006400"/>
                </a:solidFill>
                <a:latin typeface="Courier New" panose="02070309020205020404" pitchFamily="49" charset="0"/>
              </a:rPr>
              <a:t>"Damping for damper 2"</a:t>
            </a:r>
            <a:r>
              <a:rPr lang="en-US" sz="1050" dirty="0">
                <a:latin typeface="Courier New" panose="02070309020205020404" pitchFamily="49" charset="0"/>
              </a:rPr>
              <a:t>;</a:t>
            </a:r>
            <a:endParaRPr lang="en-US" sz="1050" dirty="0">
              <a:latin typeface="MS Shell Dlg 2" panose="020B0604030504040204" pitchFamily="34" charset="0"/>
            </a:endParaRPr>
          </a:p>
          <a:p>
            <a:r>
              <a:rPr lang="en-US" sz="1050" dirty="0">
                <a:latin typeface="Courier New" panose="02070309020205020404" pitchFamily="49" charset="0"/>
              </a:rPr>
              <a:t>  </a:t>
            </a:r>
            <a:r>
              <a:rPr lang="en-US" sz="1050" dirty="0">
                <a:solidFill>
                  <a:srgbClr val="FF0000"/>
                </a:solidFill>
                <a:latin typeface="Courier New" panose="02070309020205020404" pitchFamily="49" charset="0"/>
              </a:rPr>
              <a:t>Angle</a:t>
            </a:r>
            <a:r>
              <a:rPr lang="en-US" sz="1050" dirty="0">
                <a:latin typeface="Courier New" panose="02070309020205020404" pitchFamily="49" charset="0"/>
              </a:rPr>
              <a:t> phi1 </a:t>
            </a:r>
            <a:r>
              <a:rPr lang="en-US" sz="1050" dirty="0">
                <a:solidFill>
                  <a:srgbClr val="006400"/>
                </a:solidFill>
                <a:latin typeface="Courier New" panose="02070309020205020404" pitchFamily="49" charset="0"/>
              </a:rPr>
              <a:t>"Angle for inertia 1"</a:t>
            </a:r>
            <a:r>
              <a:rPr lang="en-US" sz="1050" dirty="0">
                <a:latin typeface="Courier New" panose="02070309020205020404" pitchFamily="49" charset="0"/>
              </a:rPr>
              <a:t>;</a:t>
            </a:r>
            <a:endParaRPr lang="en-US" sz="1050" dirty="0">
              <a:latin typeface="MS Shell Dlg 2" panose="020B0604030504040204" pitchFamily="34" charset="0"/>
            </a:endParaRPr>
          </a:p>
          <a:p>
            <a:r>
              <a:rPr lang="en-US" sz="1050" dirty="0">
                <a:latin typeface="Courier New" panose="02070309020205020404" pitchFamily="49" charset="0"/>
              </a:rPr>
              <a:t>  </a:t>
            </a:r>
            <a:r>
              <a:rPr lang="en-US" sz="1050" dirty="0">
                <a:solidFill>
                  <a:srgbClr val="FF0000"/>
                </a:solidFill>
                <a:latin typeface="Courier New" panose="02070309020205020404" pitchFamily="49" charset="0"/>
              </a:rPr>
              <a:t>Angle</a:t>
            </a:r>
            <a:r>
              <a:rPr lang="en-US" sz="1050" dirty="0">
                <a:latin typeface="Courier New" panose="02070309020205020404" pitchFamily="49" charset="0"/>
              </a:rPr>
              <a:t> phi2 </a:t>
            </a:r>
            <a:r>
              <a:rPr lang="en-US" sz="1050" dirty="0">
                <a:solidFill>
                  <a:srgbClr val="006400"/>
                </a:solidFill>
                <a:latin typeface="Courier New" panose="02070309020205020404" pitchFamily="49" charset="0"/>
              </a:rPr>
              <a:t>"Angle for inertia 2"</a:t>
            </a:r>
            <a:r>
              <a:rPr lang="en-US" sz="1050" dirty="0">
                <a:latin typeface="Courier New" panose="02070309020205020404" pitchFamily="49" charset="0"/>
              </a:rPr>
              <a:t>;</a:t>
            </a:r>
            <a:endParaRPr lang="en-US" sz="1050" dirty="0">
              <a:latin typeface="MS Shell Dlg 2" panose="020B0604030504040204" pitchFamily="34" charset="0"/>
            </a:endParaRPr>
          </a:p>
          <a:p>
            <a:r>
              <a:rPr lang="en-US" sz="1050" dirty="0">
                <a:latin typeface="Courier New" panose="02070309020205020404" pitchFamily="49" charset="0"/>
              </a:rPr>
              <a:t>  </a:t>
            </a:r>
            <a:r>
              <a:rPr lang="en-US" sz="1050" dirty="0" err="1">
                <a:solidFill>
                  <a:srgbClr val="FF0000"/>
                </a:solidFill>
                <a:latin typeface="Courier New" panose="02070309020205020404" pitchFamily="49" charset="0"/>
              </a:rPr>
              <a:t>AngularVelocity</a:t>
            </a:r>
            <a:r>
              <a:rPr lang="en-US" sz="1050" dirty="0">
                <a:latin typeface="Courier New" panose="02070309020205020404" pitchFamily="49" charset="0"/>
              </a:rPr>
              <a:t> omega1 </a:t>
            </a:r>
            <a:r>
              <a:rPr lang="en-US" sz="1050" dirty="0">
                <a:solidFill>
                  <a:srgbClr val="006400"/>
                </a:solidFill>
                <a:latin typeface="Courier New" panose="02070309020205020404" pitchFamily="49" charset="0"/>
              </a:rPr>
              <a:t>"Velocity of inertia 1"</a:t>
            </a:r>
            <a:r>
              <a:rPr lang="en-US" sz="1050" dirty="0">
                <a:latin typeface="Courier New" panose="02070309020205020404" pitchFamily="49" charset="0"/>
              </a:rPr>
              <a:t>;</a:t>
            </a:r>
            <a:endParaRPr lang="en-US" sz="1050" dirty="0">
              <a:latin typeface="MS Shell Dlg 2" panose="020B0604030504040204" pitchFamily="34" charset="0"/>
            </a:endParaRPr>
          </a:p>
          <a:p>
            <a:r>
              <a:rPr lang="en-US" sz="1050" dirty="0">
                <a:latin typeface="Courier New" panose="02070309020205020404" pitchFamily="49" charset="0"/>
              </a:rPr>
              <a:t>  </a:t>
            </a:r>
            <a:r>
              <a:rPr lang="en-US" sz="1050" dirty="0" err="1">
                <a:solidFill>
                  <a:srgbClr val="FF0000"/>
                </a:solidFill>
                <a:latin typeface="Courier New" panose="02070309020205020404" pitchFamily="49" charset="0"/>
              </a:rPr>
              <a:t>AngularVelocity</a:t>
            </a:r>
            <a:r>
              <a:rPr lang="en-US" sz="1050" dirty="0">
                <a:latin typeface="Courier New" panose="02070309020205020404" pitchFamily="49" charset="0"/>
              </a:rPr>
              <a:t> omega2 </a:t>
            </a:r>
            <a:r>
              <a:rPr lang="en-US" sz="1050" dirty="0">
                <a:solidFill>
                  <a:srgbClr val="006400"/>
                </a:solidFill>
                <a:latin typeface="Courier New" panose="02070309020205020404" pitchFamily="49" charset="0"/>
              </a:rPr>
              <a:t>"Velocity of inertia 2"</a:t>
            </a:r>
            <a:r>
              <a:rPr lang="en-US" sz="1050" dirty="0">
                <a:latin typeface="Courier New" panose="02070309020205020404" pitchFamily="49" charset="0"/>
              </a:rPr>
              <a:t>;</a:t>
            </a:r>
            <a:endParaRPr lang="en-US" sz="1050" dirty="0">
              <a:latin typeface="MS Shell Dlg 2" panose="020B0604030504040204" pitchFamily="34" charset="0"/>
            </a:endParaRPr>
          </a:p>
          <a:p>
            <a:r>
              <a:rPr lang="en-US" sz="1050" dirty="0">
                <a:solidFill>
                  <a:srgbClr val="0000FF"/>
                </a:solidFill>
                <a:latin typeface="Courier New" panose="02070309020205020404" pitchFamily="49" charset="0"/>
              </a:rPr>
              <a:t>initial equation </a:t>
            </a:r>
            <a:endParaRPr lang="en-US" sz="1050" dirty="0">
              <a:latin typeface="MS Shell Dlg 2" panose="020B0604030504040204" pitchFamily="34" charset="0"/>
            </a:endParaRPr>
          </a:p>
          <a:p>
            <a:r>
              <a:rPr lang="en-US" sz="1050" dirty="0">
                <a:latin typeface="Courier New" panose="02070309020205020404" pitchFamily="49" charset="0"/>
              </a:rPr>
              <a:t>  phi1 = 0;</a:t>
            </a:r>
            <a:endParaRPr lang="en-US" sz="1050" dirty="0">
              <a:latin typeface="MS Shell Dlg 2" panose="020B0604030504040204" pitchFamily="34" charset="0"/>
            </a:endParaRPr>
          </a:p>
          <a:p>
            <a:r>
              <a:rPr lang="en-US" sz="1050" dirty="0">
                <a:latin typeface="Courier New" panose="02070309020205020404" pitchFamily="49" charset="0"/>
              </a:rPr>
              <a:t>  phi2 = 1;</a:t>
            </a:r>
            <a:endParaRPr lang="en-US" sz="1050" dirty="0">
              <a:latin typeface="MS Shell Dlg 2" panose="020B0604030504040204" pitchFamily="34" charset="0"/>
            </a:endParaRPr>
          </a:p>
          <a:p>
            <a:r>
              <a:rPr lang="en-US" sz="1050" dirty="0">
                <a:latin typeface="Courier New" panose="02070309020205020404" pitchFamily="49" charset="0"/>
              </a:rPr>
              <a:t>  omega1 = 0;</a:t>
            </a:r>
            <a:endParaRPr lang="en-US" sz="1050" dirty="0">
              <a:latin typeface="MS Shell Dlg 2" panose="020B0604030504040204" pitchFamily="34" charset="0"/>
            </a:endParaRPr>
          </a:p>
          <a:p>
            <a:r>
              <a:rPr lang="en-US" sz="1050" dirty="0">
                <a:latin typeface="Courier New" panose="02070309020205020404" pitchFamily="49" charset="0"/>
              </a:rPr>
              <a:t>  omega2 = 0;</a:t>
            </a:r>
            <a:endParaRPr lang="en-US" sz="1050" dirty="0">
              <a:latin typeface="MS Shell Dlg 2" panose="020B0604030504040204" pitchFamily="34" charset="0"/>
            </a:endParaRPr>
          </a:p>
          <a:p>
            <a:r>
              <a:rPr lang="en-US" sz="1050" dirty="0">
                <a:solidFill>
                  <a:srgbClr val="0000FF"/>
                </a:solidFill>
                <a:latin typeface="Courier New" panose="02070309020205020404" pitchFamily="49" charset="0"/>
              </a:rPr>
              <a:t>equation </a:t>
            </a:r>
            <a:endParaRPr lang="en-US" sz="1050" dirty="0">
              <a:latin typeface="MS Shell Dlg 2" panose="020B0604030504040204" pitchFamily="34" charset="0"/>
            </a:endParaRPr>
          </a:p>
          <a:p>
            <a:r>
              <a:rPr lang="en-US" sz="1050" dirty="0">
                <a:latin typeface="Courier New" panose="02070309020205020404" pitchFamily="49" charset="0"/>
              </a:rPr>
              <a:t>  </a:t>
            </a:r>
            <a:r>
              <a:rPr lang="en-US" sz="1050" dirty="0">
                <a:solidFill>
                  <a:srgbClr val="006400"/>
                </a:solidFill>
                <a:latin typeface="Courier New" panose="02070309020205020404" pitchFamily="49" charset="0"/>
              </a:rPr>
              <a:t>// Equations for inertia 1</a:t>
            </a:r>
            <a:endParaRPr lang="en-US" sz="1050" dirty="0">
              <a:latin typeface="MS Shell Dlg 2" panose="020B0604030504040204" pitchFamily="34" charset="0"/>
            </a:endParaRPr>
          </a:p>
          <a:p>
            <a:r>
              <a:rPr lang="en-US" sz="1050" dirty="0">
                <a:latin typeface="Courier New" panose="02070309020205020404" pitchFamily="49" charset="0"/>
              </a:rPr>
              <a:t>  omega1 =</a:t>
            </a:r>
            <a:r>
              <a:rPr lang="en-US" sz="1050" dirty="0">
                <a:solidFill>
                  <a:srgbClr val="FF0000"/>
                </a:solidFill>
                <a:latin typeface="Courier New" panose="02070309020205020404" pitchFamily="49" charset="0"/>
              </a:rPr>
              <a:t> der</a:t>
            </a:r>
            <a:r>
              <a:rPr lang="en-US" sz="1050" dirty="0">
                <a:latin typeface="Courier New" panose="02070309020205020404" pitchFamily="49" charset="0"/>
              </a:rPr>
              <a:t>(phi1);</a:t>
            </a:r>
            <a:endParaRPr lang="en-US" sz="1050" dirty="0">
              <a:latin typeface="MS Shell Dlg 2" panose="020B0604030504040204" pitchFamily="34" charset="0"/>
            </a:endParaRPr>
          </a:p>
          <a:p>
            <a:r>
              <a:rPr lang="en-US" sz="1050" dirty="0">
                <a:latin typeface="Courier New" panose="02070309020205020404" pitchFamily="49" charset="0"/>
              </a:rPr>
              <a:t>  J1*</a:t>
            </a:r>
            <a:r>
              <a:rPr lang="en-US" sz="1050" dirty="0">
                <a:solidFill>
                  <a:srgbClr val="FF0000"/>
                </a:solidFill>
                <a:latin typeface="Courier New" panose="02070309020205020404" pitchFamily="49" charset="0"/>
              </a:rPr>
              <a:t>der</a:t>
            </a:r>
            <a:r>
              <a:rPr lang="en-US" sz="1050" dirty="0">
                <a:latin typeface="Courier New" panose="02070309020205020404" pitchFamily="49" charset="0"/>
              </a:rPr>
              <a:t>(omega1) = c1*(phi2-phi1)+d1*</a:t>
            </a:r>
            <a:r>
              <a:rPr lang="en-US" sz="1050" dirty="0">
                <a:solidFill>
                  <a:srgbClr val="FF0000"/>
                </a:solidFill>
                <a:latin typeface="Courier New" panose="02070309020205020404" pitchFamily="49" charset="0"/>
              </a:rPr>
              <a:t>der</a:t>
            </a:r>
            <a:r>
              <a:rPr lang="en-US" sz="1050" dirty="0">
                <a:latin typeface="Courier New" panose="02070309020205020404" pitchFamily="49" charset="0"/>
              </a:rPr>
              <a:t>(phi2-phi1);</a:t>
            </a:r>
            <a:endParaRPr lang="en-US" sz="1050" dirty="0">
              <a:latin typeface="MS Shell Dlg 2" panose="020B0604030504040204" pitchFamily="34" charset="0"/>
            </a:endParaRPr>
          </a:p>
          <a:p>
            <a:r>
              <a:rPr lang="en-US" sz="1050" dirty="0">
                <a:latin typeface="Courier New" panose="02070309020205020404" pitchFamily="49" charset="0"/>
              </a:rPr>
              <a:t>  </a:t>
            </a:r>
            <a:r>
              <a:rPr lang="en-US" sz="1050" dirty="0">
                <a:solidFill>
                  <a:srgbClr val="006400"/>
                </a:solidFill>
                <a:latin typeface="Courier New" panose="02070309020205020404" pitchFamily="49" charset="0"/>
              </a:rPr>
              <a:t>// Equations for inertia 2</a:t>
            </a:r>
            <a:endParaRPr lang="en-US" sz="1050" dirty="0">
              <a:latin typeface="MS Shell Dlg 2" panose="020B0604030504040204" pitchFamily="34" charset="0"/>
            </a:endParaRPr>
          </a:p>
          <a:p>
            <a:r>
              <a:rPr lang="en-US" sz="1050" dirty="0">
                <a:latin typeface="Courier New" panose="02070309020205020404" pitchFamily="49" charset="0"/>
              </a:rPr>
              <a:t>  omega2 =</a:t>
            </a:r>
            <a:r>
              <a:rPr lang="en-US" sz="1050" dirty="0">
                <a:solidFill>
                  <a:srgbClr val="FF0000"/>
                </a:solidFill>
                <a:latin typeface="Courier New" panose="02070309020205020404" pitchFamily="49" charset="0"/>
              </a:rPr>
              <a:t> der</a:t>
            </a:r>
            <a:r>
              <a:rPr lang="en-US" sz="1050" dirty="0">
                <a:latin typeface="Courier New" panose="02070309020205020404" pitchFamily="49" charset="0"/>
              </a:rPr>
              <a:t>(phi2);</a:t>
            </a:r>
            <a:endParaRPr lang="en-US" sz="1050" dirty="0">
              <a:latin typeface="MS Shell Dlg 2" panose="020B0604030504040204" pitchFamily="34" charset="0"/>
            </a:endParaRPr>
          </a:p>
          <a:p>
            <a:r>
              <a:rPr lang="en-US" sz="1050" dirty="0">
                <a:latin typeface="Courier New" panose="02070309020205020404" pitchFamily="49" charset="0"/>
              </a:rPr>
              <a:t>  J2*</a:t>
            </a:r>
            <a:r>
              <a:rPr lang="en-US" sz="1050" dirty="0">
                <a:solidFill>
                  <a:srgbClr val="FF0000"/>
                </a:solidFill>
                <a:latin typeface="Courier New" panose="02070309020205020404" pitchFamily="49" charset="0"/>
              </a:rPr>
              <a:t>der</a:t>
            </a:r>
            <a:r>
              <a:rPr lang="en-US" sz="1050" dirty="0">
                <a:latin typeface="Courier New" panose="02070309020205020404" pitchFamily="49" charset="0"/>
              </a:rPr>
              <a:t>(omega2) = c1*(phi1-phi2)+d1*</a:t>
            </a:r>
            <a:r>
              <a:rPr lang="en-US" sz="1050" dirty="0">
                <a:solidFill>
                  <a:srgbClr val="FF0000"/>
                </a:solidFill>
                <a:latin typeface="Courier New" panose="02070309020205020404" pitchFamily="49" charset="0"/>
              </a:rPr>
              <a:t>der</a:t>
            </a:r>
            <a:r>
              <a:rPr lang="en-US" sz="1050" dirty="0">
                <a:latin typeface="Courier New" panose="02070309020205020404" pitchFamily="49" charset="0"/>
              </a:rPr>
              <a:t>(phi1-phi2)-c2*phi2-d2*</a:t>
            </a:r>
            <a:r>
              <a:rPr lang="en-US" sz="1050" dirty="0">
                <a:solidFill>
                  <a:srgbClr val="FF0000"/>
                </a:solidFill>
                <a:latin typeface="Courier New" panose="02070309020205020404" pitchFamily="49" charset="0"/>
              </a:rPr>
              <a:t>der</a:t>
            </a:r>
            <a:r>
              <a:rPr lang="en-US" sz="1050" dirty="0">
                <a:latin typeface="Courier New" panose="02070309020205020404" pitchFamily="49" charset="0"/>
              </a:rPr>
              <a:t>(phi2);</a:t>
            </a:r>
            <a:endParaRPr lang="en-US" sz="1050" dirty="0">
              <a:latin typeface="MS Shell Dlg 2" panose="020B0604030504040204" pitchFamily="34" charset="0"/>
            </a:endParaRPr>
          </a:p>
          <a:p>
            <a:r>
              <a:rPr lang="en-US" sz="1050" dirty="0">
                <a:latin typeface="Courier New" panose="02070309020205020404" pitchFamily="49" charset="0"/>
              </a:rPr>
              <a:t>  </a:t>
            </a:r>
            <a:r>
              <a:rPr lang="en-US" sz="1050" dirty="0">
                <a:solidFill>
                  <a:srgbClr val="0000FF"/>
                </a:solidFill>
                <a:latin typeface="Courier New" panose="02070309020205020404" pitchFamily="49" charset="0"/>
              </a:rPr>
              <a:t>annotation </a:t>
            </a:r>
            <a:r>
              <a:rPr lang="en-US" sz="1050" dirty="0">
                <a:latin typeface="Courier New" panose="02070309020205020404" pitchFamily="49" charset="0"/>
              </a:rPr>
              <a:t>(experiment(</a:t>
            </a:r>
            <a:r>
              <a:rPr lang="en-US" sz="1050" dirty="0" err="1">
                <a:latin typeface="Courier New" panose="02070309020205020404" pitchFamily="49" charset="0"/>
              </a:rPr>
              <a:t>StopTime</a:t>
            </a:r>
            <a:r>
              <a:rPr lang="en-US" sz="1050" dirty="0">
                <a:latin typeface="Courier New" panose="02070309020205020404" pitchFamily="49" charset="0"/>
              </a:rPr>
              <a:t>=5, __</a:t>
            </a:r>
            <a:r>
              <a:rPr lang="en-US" sz="1050" dirty="0" err="1">
                <a:latin typeface="Courier New" panose="02070309020205020404" pitchFamily="49" charset="0"/>
              </a:rPr>
              <a:t>Dymola_Algorithm</a:t>
            </a:r>
            <a:r>
              <a:rPr lang="en-US" sz="1050" dirty="0">
                <a:latin typeface="Courier New" panose="02070309020205020404" pitchFamily="49" charset="0"/>
              </a:rPr>
              <a:t>="</a:t>
            </a:r>
            <a:r>
              <a:rPr lang="en-US" sz="1050" dirty="0" err="1">
                <a:latin typeface="Courier New" panose="02070309020205020404" pitchFamily="49" charset="0"/>
              </a:rPr>
              <a:t>Dassl</a:t>
            </a:r>
            <a:r>
              <a:rPr lang="en-US" sz="1050" dirty="0">
                <a:latin typeface="Courier New" panose="02070309020205020404" pitchFamily="49" charset="0"/>
              </a:rPr>
              <a:t>"));</a:t>
            </a:r>
            <a:endParaRPr lang="en-US" sz="1050" dirty="0">
              <a:latin typeface="MS Shell Dlg 2" panose="020B0604030504040204" pitchFamily="34" charset="0"/>
            </a:endParaRPr>
          </a:p>
          <a:p>
            <a:r>
              <a:rPr lang="en-US" sz="1050" dirty="0">
                <a:solidFill>
                  <a:srgbClr val="0000FF"/>
                </a:solidFill>
                <a:latin typeface="Courier New" panose="02070309020205020404" pitchFamily="49" charset="0"/>
              </a:rPr>
              <a:t>end </a:t>
            </a:r>
            <a:r>
              <a:rPr lang="en-US" sz="1050" dirty="0">
                <a:latin typeface="Courier New" panose="02070309020205020404" pitchFamily="49" charset="0"/>
              </a:rPr>
              <a:t>Example1;</a:t>
            </a:r>
            <a:endParaRPr lang="en-US" sz="1050" dirty="0"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23542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A105B-2B02-4207-A684-23EF19637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Thermal Example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6F95D4-2A40-4074-A0F9-6AD8D6C960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9295" y="2691055"/>
            <a:ext cx="3342185" cy="319632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C059587-9339-4F2B-A6C7-7D7D2C4A8D00}"/>
              </a:ext>
            </a:extLst>
          </p:cNvPr>
          <p:cNvSpPr/>
          <p:nvPr/>
        </p:nvSpPr>
        <p:spPr>
          <a:xfrm>
            <a:off x="943431" y="2867734"/>
            <a:ext cx="615315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model</a:t>
            </a:r>
            <a:r>
              <a:rPr lang="en-US" sz="1400" dirty="0">
                <a:latin typeface="Courier New" panose="02070309020205020404" pitchFamily="49" charset="0"/>
              </a:rPr>
              <a:t> Example1</a:t>
            </a:r>
            <a:endParaRPr lang="en-US" sz="1400" dirty="0">
              <a:latin typeface="MS Shell Dlg 2" panose="020B0604030504040204" pitchFamily="34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parameter 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Real</a:t>
            </a:r>
            <a:r>
              <a:rPr lang="en-US" sz="1400" dirty="0">
                <a:latin typeface="Courier New" panose="02070309020205020404" pitchFamily="49" charset="0"/>
              </a:rPr>
              <a:t> </a:t>
            </a:r>
            <a:r>
              <a:rPr lang="en-US" sz="1400" dirty="0" err="1">
                <a:latin typeface="Courier New" panose="02070309020205020404" pitchFamily="49" charset="0"/>
              </a:rPr>
              <a:t>T_inf</a:t>
            </a:r>
            <a:r>
              <a:rPr lang="en-US" sz="1400" dirty="0">
                <a:latin typeface="Courier New" panose="02070309020205020404" pitchFamily="49" charset="0"/>
              </a:rPr>
              <a:t>=25 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"Ambient temperature"</a:t>
            </a:r>
            <a:r>
              <a:rPr lang="en-US" sz="1400" dirty="0">
                <a:latin typeface="Courier New" panose="02070309020205020404" pitchFamily="49" charset="0"/>
              </a:rPr>
              <a:t>;</a:t>
            </a:r>
            <a:endParaRPr lang="en-US" sz="1400" dirty="0">
              <a:latin typeface="MS Shell Dlg 2" panose="020B0604030504040204" pitchFamily="34" charset="0"/>
            </a:endParaRPr>
          </a:p>
          <a:p>
            <a:r>
              <a:rPr lang="en-US" sz="1400" dirty="0">
                <a:latin typeface="Courier New" panose="02070309020205020404" pitchFamily="49" charset="0"/>
              </a:rPr>
              <a:t>  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parameter 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Real</a:t>
            </a:r>
            <a:r>
              <a:rPr lang="en-US" sz="1400" dirty="0">
                <a:latin typeface="Courier New" panose="02070309020205020404" pitchFamily="49" charset="0"/>
              </a:rPr>
              <a:t> T0=90 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"Initial temperature"</a:t>
            </a:r>
            <a:r>
              <a:rPr lang="en-US" sz="1400" dirty="0">
                <a:latin typeface="Courier New" panose="02070309020205020404" pitchFamily="49" charset="0"/>
              </a:rPr>
              <a:t>;</a:t>
            </a:r>
            <a:endParaRPr lang="en-US" sz="1400" dirty="0">
              <a:latin typeface="MS Shell Dlg 2" panose="020B0604030504040204" pitchFamily="34" charset="0"/>
            </a:endParaRPr>
          </a:p>
          <a:p>
            <a:r>
              <a:rPr lang="en-US" sz="1400" dirty="0">
                <a:latin typeface="Courier New" panose="02070309020205020404" pitchFamily="49" charset="0"/>
              </a:rPr>
              <a:t>  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parameter 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Real</a:t>
            </a:r>
            <a:r>
              <a:rPr lang="en-US" sz="1400" dirty="0">
                <a:latin typeface="Courier New" panose="02070309020205020404" pitchFamily="49" charset="0"/>
              </a:rPr>
              <a:t> h=0.7 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"Convective cooling coefficient"</a:t>
            </a:r>
            <a:r>
              <a:rPr lang="en-US" sz="1400" dirty="0">
                <a:latin typeface="Courier New" panose="02070309020205020404" pitchFamily="49" charset="0"/>
              </a:rPr>
              <a:t>;</a:t>
            </a:r>
            <a:endParaRPr lang="en-US" sz="1400" dirty="0">
              <a:latin typeface="MS Shell Dlg 2" panose="020B0604030504040204" pitchFamily="34" charset="0"/>
            </a:endParaRPr>
          </a:p>
          <a:p>
            <a:r>
              <a:rPr lang="en-US" sz="1400" dirty="0">
                <a:latin typeface="Courier New" panose="02070309020205020404" pitchFamily="49" charset="0"/>
              </a:rPr>
              <a:t>  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parameter 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Real</a:t>
            </a:r>
            <a:r>
              <a:rPr lang="en-US" sz="1400" dirty="0">
                <a:latin typeface="Courier New" panose="02070309020205020404" pitchFamily="49" charset="0"/>
              </a:rPr>
              <a:t> A=1.0 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"Surface area"</a:t>
            </a:r>
            <a:r>
              <a:rPr lang="en-US" sz="1400" dirty="0">
                <a:latin typeface="Courier New" panose="02070309020205020404" pitchFamily="49" charset="0"/>
              </a:rPr>
              <a:t>;</a:t>
            </a:r>
            <a:endParaRPr lang="en-US" sz="1400" dirty="0">
              <a:latin typeface="MS Shell Dlg 2" panose="020B0604030504040204" pitchFamily="34" charset="0"/>
            </a:endParaRPr>
          </a:p>
          <a:p>
            <a:r>
              <a:rPr lang="en-US" sz="1400" dirty="0">
                <a:latin typeface="Courier New" panose="02070309020205020404" pitchFamily="49" charset="0"/>
              </a:rPr>
              <a:t>  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parameter 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Real</a:t>
            </a:r>
            <a:r>
              <a:rPr lang="en-US" sz="1400" dirty="0">
                <a:latin typeface="Courier New" panose="02070309020205020404" pitchFamily="49" charset="0"/>
              </a:rPr>
              <a:t> m=0.1 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"Mass of thermal capacitance"</a:t>
            </a:r>
            <a:r>
              <a:rPr lang="en-US" sz="1400" dirty="0">
                <a:latin typeface="Courier New" panose="02070309020205020404" pitchFamily="49" charset="0"/>
              </a:rPr>
              <a:t>;</a:t>
            </a:r>
            <a:endParaRPr lang="en-US" sz="1400" dirty="0">
              <a:latin typeface="MS Shell Dlg 2" panose="020B0604030504040204" pitchFamily="34" charset="0"/>
            </a:endParaRPr>
          </a:p>
          <a:p>
            <a:r>
              <a:rPr lang="en-US" sz="1400" dirty="0">
                <a:latin typeface="Courier New" panose="02070309020205020404" pitchFamily="49" charset="0"/>
              </a:rPr>
              <a:t>  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parameter 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Real</a:t>
            </a:r>
            <a:r>
              <a:rPr lang="en-US" sz="1400" dirty="0">
                <a:latin typeface="Courier New" panose="02070309020205020404" pitchFamily="49" charset="0"/>
              </a:rPr>
              <a:t> </a:t>
            </a:r>
            <a:r>
              <a:rPr lang="en-US" sz="1400" dirty="0" err="1">
                <a:latin typeface="Courier New" panose="02070309020205020404" pitchFamily="49" charset="0"/>
              </a:rPr>
              <a:t>c_p</a:t>
            </a:r>
            <a:r>
              <a:rPr lang="en-US" sz="1400" dirty="0">
                <a:latin typeface="Courier New" panose="02070309020205020404" pitchFamily="49" charset="0"/>
              </a:rPr>
              <a:t>=1.2 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"Specific heat"</a:t>
            </a:r>
            <a:r>
              <a:rPr lang="en-US" sz="1400" dirty="0">
                <a:latin typeface="Courier New" panose="02070309020205020404" pitchFamily="49" charset="0"/>
              </a:rPr>
              <a:t>;</a:t>
            </a:r>
            <a:endParaRPr lang="en-US" sz="1400" dirty="0">
              <a:latin typeface="MS Shell Dlg 2" panose="020B0604030504040204" pitchFamily="34" charset="0"/>
            </a:endParaRPr>
          </a:p>
          <a:p>
            <a:r>
              <a:rPr lang="en-US" sz="1400" dirty="0">
                <a:latin typeface="Courier New" panose="02070309020205020404" pitchFamily="49" charset="0"/>
              </a:rPr>
              <a:t>  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Real</a:t>
            </a:r>
            <a:r>
              <a:rPr lang="en-US" sz="1400" dirty="0">
                <a:latin typeface="Courier New" panose="02070309020205020404" pitchFamily="49" charset="0"/>
              </a:rPr>
              <a:t> T 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"Temperature"</a:t>
            </a:r>
            <a:r>
              <a:rPr lang="en-US" sz="1400" dirty="0">
                <a:latin typeface="Courier New" panose="02070309020205020404" pitchFamily="49" charset="0"/>
              </a:rPr>
              <a:t>;</a:t>
            </a:r>
            <a:endParaRPr lang="en-US" sz="1400" dirty="0">
              <a:latin typeface="MS Shell Dlg 2" panose="020B0604030504040204" pitchFamily="34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initial equation </a:t>
            </a:r>
            <a:endParaRPr lang="en-US" sz="1400" dirty="0">
              <a:latin typeface="MS Shell Dlg 2" panose="020B0604030504040204" pitchFamily="34" charset="0"/>
            </a:endParaRPr>
          </a:p>
          <a:p>
            <a:r>
              <a:rPr lang="en-US" sz="1400" dirty="0">
                <a:latin typeface="Courier New" panose="02070309020205020404" pitchFamily="49" charset="0"/>
              </a:rPr>
              <a:t>  T = T0 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"Specify initial value for T"</a:t>
            </a:r>
            <a:r>
              <a:rPr lang="en-US" sz="1400" dirty="0">
                <a:latin typeface="Courier New" panose="02070309020205020404" pitchFamily="49" charset="0"/>
              </a:rPr>
              <a:t>;</a:t>
            </a:r>
            <a:endParaRPr lang="en-US" sz="1400" dirty="0">
              <a:latin typeface="MS Shell Dlg 2" panose="020B0604030504040204" pitchFamily="34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equation </a:t>
            </a:r>
            <a:endParaRPr lang="en-US" sz="1400" dirty="0">
              <a:latin typeface="MS Shell Dlg 2" panose="020B0604030504040204" pitchFamily="34" charset="0"/>
            </a:endParaRPr>
          </a:p>
          <a:p>
            <a:r>
              <a:rPr lang="en-US" sz="1400" dirty="0">
                <a:latin typeface="Courier New" panose="02070309020205020404" pitchFamily="49" charset="0"/>
              </a:rPr>
              <a:t>  m*</a:t>
            </a:r>
            <a:r>
              <a:rPr lang="en-US" sz="1400" dirty="0" err="1">
                <a:latin typeface="Courier New" panose="02070309020205020404" pitchFamily="49" charset="0"/>
              </a:rPr>
              <a:t>c_p</a:t>
            </a:r>
            <a:r>
              <a:rPr lang="en-US" sz="1400" dirty="0">
                <a:latin typeface="Courier New" panose="02070309020205020404" pitchFamily="49" charset="0"/>
              </a:rPr>
              <a:t>*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der</a:t>
            </a:r>
            <a:r>
              <a:rPr lang="en-US" sz="1400" dirty="0">
                <a:latin typeface="Courier New" panose="02070309020205020404" pitchFamily="49" charset="0"/>
              </a:rPr>
              <a:t>(T) = h*A*(</a:t>
            </a:r>
            <a:r>
              <a:rPr lang="en-US" sz="1400" dirty="0" err="1">
                <a:latin typeface="Courier New" panose="02070309020205020404" pitchFamily="49" charset="0"/>
              </a:rPr>
              <a:t>T_inf</a:t>
            </a:r>
            <a:r>
              <a:rPr lang="en-US" sz="1400" dirty="0">
                <a:latin typeface="Courier New" panose="02070309020205020404" pitchFamily="49" charset="0"/>
              </a:rPr>
              <a:t>-T) 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"Newton's law of cooling"</a:t>
            </a:r>
            <a:r>
              <a:rPr lang="en-US" sz="1400" dirty="0">
                <a:latin typeface="Courier New" panose="02070309020205020404" pitchFamily="49" charset="0"/>
              </a:rPr>
              <a:t>;</a:t>
            </a:r>
            <a:endParaRPr lang="en-US" sz="1400" dirty="0">
              <a:latin typeface="MS Shell Dlg 2" panose="020B0604030504040204" pitchFamily="34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end </a:t>
            </a:r>
            <a:r>
              <a:rPr lang="en-US" sz="1400" dirty="0">
                <a:latin typeface="Courier New" panose="02070309020205020404" pitchFamily="49" charset="0"/>
              </a:rPr>
              <a:t>Example1;</a:t>
            </a:r>
            <a:endParaRPr lang="en-US" sz="1400" dirty="0">
              <a:latin typeface="MS Shell Dlg 2" panose="020B0604030504040204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8E74D74-F64E-4957-96B9-1768548345FB}"/>
              </a:ext>
            </a:extLst>
          </p:cNvPr>
          <p:cNvGrpSpPr/>
          <p:nvPr/>
        </p:nvGrpSpPr>
        <p:grpSpPr>
          <a:xfrm>
            <a:off x="173408" y="1379740"/>
            <a:ext cx="5292047" cy="461665"/>
            <a:chOff x="173408" y="1379740"/>
            <a:chExt cx="5292047" cy="46166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B61BF429-8EB1-4950-ACF5-21E808773752}"/>
                    </a:ext>
                  </a:extLst>
                </p:cNvPr>
                <p:cNvSpPr txBox="1"/>
                <p:nvPr/>
              </p:nvSpPr>
              <p:spPr>
                <a:xfrm>
                  <a:off x="2752725" y="1423470"/>
                  <a:ext cx="2712730" cy="41793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acc>
                          <m:accPr>
                            <m:chr m:val="̇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∝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B61BF429-8EB1-4950-ACF5-21E80877375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52725" y="1423470"/>
                  <a:ext cx="2712730" cy="41793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C419D0A-385F-46F1-AE06-D4CFC46F8370}"/>
                </a:ext>
              </a:extLst>
            </p:cNvPr>
            <p:cNvSpPr txBox="1"/>
            <p:nvPr/>
          </p:nvSpPr>
          <p:spPr>
            <a:xfrm>
              <a:off x="173408" y="1379740"/>
              <a:ext cx="240001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800000"/>
                  </a:solidFill>
                </a:rPr>
                <a:t>Newton Cooling: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50C7F172-DE6B-4A0F-AC65-B7B0185A0A3C}"/>
              </a:ext>
            </a:extLst>
          </p:cNvPr>
          <p:cNvSpPr txBox="1"/>
          <p:nvPr/>
        </p:nvSpPr>
        <p:spPr>
          <a:xfrm>
            <a:off x="934995" y="2178590"/>
            <a:ext cx="2525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800000"/>
                </a:solidFill>
              </a:rPr>
              <a:t>Flat Math Model: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0A5B9E-38EE-41B9-8A8D-4FEA6E21DDC2}"/>
              </a:ext>
            </a:extLst>
          </p:cNvPr>
          <p:cNvSpPr txBox="1"/>
          <p:nvPr/>
        </p:nvSpPr>
        <p:spPr>
          <a:xfrm>
            <a:off x="7494297" y="2178590"/>
            <a:ext cx="40198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800000"/>
                </a:solidFill>
              </a:rPr>
              <a:t>Hierarchical Physical Model:</a:t>
            </a:r>
          </a:p>
        </p:txBody>
      </p:sp>
    </p:spTree>
    <p:extLst>
      <p:ext uri="{BB962C8B-B14F-4D97-AF65-F5344CB8AC3E}">
        <p14:creationId xmlns:p14="http://schemas.microsoft.com/office/powerpoint/2010/main" val="3602717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9EE59-CAD4-4585-8B0D-D37D73380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DAE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8B37FDE-A308-4CAF-918B-7FC53A9E2724}"/>
                  </a:ext>
                </a:extLst>
              </p:cNvPr>
              <p:cNvSpPr txBox="1"/>
              <p:nvPr/>
            </p:nvSpPr>
            <p:spPr>
              <a:xfrm>
                <a:off x="283632" y="1168998"/>
                <a:ext cx="153259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8B37FDE-A308-4CAF-918B-7FC53A9E27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632" y="1168998"/>
                <a:ext cx="1532599" cy="369332"/>
              </a:xfrm>
              <a:prstGeom prst="rect">
                <a:avLst/>
              </a:prstGeom>
              <a:blipFill>
                <a:blip r:embed="rId2"/>
                <a:stretch>
                  <a:fillRect l="-4382" t="-3333" r="-3984" b="-2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31D8C0C-C093-4F22-8E21-2D69A0E77BF0}"/>
                  </a:ext>
                </a:extLst>
              </p:cNvPr>
              <p:cNvSpPr txBox="1"/>
              <p:nvPr/>
            </p:nvSpPr>
            <p:spPr>
              <a:xfrm>
                <a:off x="283632" y="1702398"/>
                <a:ext cx="166513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31D8C0C-C093-4F22-8E21-2D69A0E77B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632" y="1702398"/>
                <a:ext cx="1665136" cy="369332"/>
              </a:xfrm>
              <a:prstGeom prst="rect">
                <a:avLst/>
              </a:prstGeom>
              <a:blipFill>
                <a:blip r:embed="rId3"/>
                <a:stretch>
                  <a:fillRect l="-2198" r="-3663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1AB0F87F-3A51-4ED7-AAD1-7C41DFBCE573}"/>
              </a:ext>
            </a:extLst>
          </p:cNvPr>
          <p:cNvSpPr/>
          <p:nvPr/>
        </p:nvSpPr>
        <p:spPr>
          <a:xfrm>
            <a:off x="7290288" y="1526874"/>
            <a:ext cx="4618080" cy="36933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3C763D"/>
                </a:solidFill>
                <a:latin typeface="Courier New" panose="02070309020205020404" pitchFamily="49" charset="0"/>
              </a:rPr>
              <a:t>% call </a:t>
            </a:r>
            <a:r>
              <a:rPr lang="en-US" sz="1800" dirty="0" err="1">
                <a:solidFill>
                  <a:srgbClr val="3C763D"/>
                </a:solidFill>
                <a:latin typeface="Courier New" panose="02070309020205020404" pitchFamily="49" charset="0"/>
              </a:rPr>
              <a:t>matlab</a:t>
            </a:r>
            <a:r>
              <a:rPr lang="en-US" sz="1800" dirty="0">
                <a:solidFill>
                  <a:srgbClr val="3C763D"/>
                </a:solidFill>
                <a:latin typeface="Courier New" panose="02070309020205020404" pitchFamily="49" charset="0"/>
              </a:rPr>
              <a:t> ode solver to solve </a:t>
            </a:r>
          </a:p>
          <a:p>
            <a:r>
              <a:rPr lang="en-US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tspan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= [0, 10];</a:t>
            </a:r>
          </a:p>
          <a:p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x0 = 1;</a:t>
            </a:r>
          </a:p>
          <a:p>
            <a:r>
              <a:rPr lang="de-DE" sz="1800" dirty="0">
                <a:solidFill>
                  <a:srgbClr val="000000"/>
                </a:solidFill>
                <a:latin typeface="Courier New" panose="02070309020205020404" pitchFamily="49" charset="0"/>
              </a:rPr>
              <a:t>[t,x] = ode45(@SimpleDAE, tspan, x0);</a:t>
            </a:r>
          </a:p>
          <a:p>
            <a:endParaRPr lang="en-US" sz="1800" dirty="0">
              <a:solidFill>
                <a:srgbClr val="3C763D"/>
              </a:solidFill>
              <a:latin typeface="Courier New" panose="02070309020205020404" pitchFamily="49" charset="0"/>
            </a:endParaRPr>
          </a:p>
          <a:p>
            <a:r>
              <a:rPr lang="en-US" sz="1800" dirty="0">
                <a:solidFill>
                  <a:srgbClr val="3C763D"/>
                </a:solidFill>
                <a:latin typeface="Courier New" panose="02070309020205020404" pitchFamily="49" charset="0"/>
              </a:rPr>
              <a:t>% define DAE system in terms of ODE format</a:t>
            </a:r>
          </a:p>
          <a:p>
            <a:r>
              <a:rPr lang="fr-FR" sz="1800" dirty="0" err="1">
                <a:solidFill>
                  <a:srgbClr val="0000FF"/>
                </a:solidFill>
                <a:latin typeface="Courier New" panose="02070309020205020404" pitchFamily="49" charset="0"/>
              </a:rPr>
              <a:t>function</a:t>
            </a:r>
            <a:r>
              <a:rPr lang="fr-FR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dx=</a:t>
            </a:r>
            <a:r>
              <a:rPr lang="fr-FR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SimpleDAE</a:t>
            </a:r>
            <a:r>
              <a:rPr lang="fr-FR" sz="1800" dirty="0">
                <a:solidFill>
                  <a:srgbClr val="000000"/>
                </a:solidFill>
                <a:latin typeface="Courier New" panose="02070309020205020404" pitchFamily="49" charset="0"/>
              </a:rPr>
              <a:t>(t, x)</a:t>
            </a:r>
          </a:p>
          <a:p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y = sqrt(x^2-1);</a:t>
            </a:r>
          </a:p>
          <a:p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dx = (1- y)/2;</a:t>
            </a:r>
          </a:p>
          <a:p>
            <a:r>
              <a:rPr lang="en-US" sz="1800" dirty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AF4C982-E98F-4610-8FB8-9466BEF00F01}"/>
                  </a:ext>
                </a:extLst>
              </p:cNvPr>
              <p:cNvSpPr txBox="1"/>
              <p:nvPr/>
            </p:nvSpPr>
            <p:spPr>
              <a:xfrm>
                <a:off x="3847717" y="1666312"/>
                <a:ext cx="1362681" cy="6914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AF4C982-E98F-4610-8FB8-9466BEF00F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7717" y="1666312"/>
                <a:ext cx="1362681" cy="69147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3C7C0EE-C678-4236-9616-8F7EF3D91FA2}"/>
                  </a:ext>
                </a:extLst>
              </p:cNvPr>
              <p:cNvSpPr txBox="1"/>
              <p:nvPr/>
            </p:nvSpPr>
            <p:spPr>
              <a:xfrm>
                <a:off x="3847717" y="1099658"/>
                <a:ext cx="1741374" cy="4605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3C7C0EE-C678-4236-9616-8F7EF3D91F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7717" y="1099658"/>
                <a:ext cx="1741374" cy="46051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Arrow: Right 12">
            <a:extLst>
              <a:ext uri="{FF2B5EF4-FFF2-40B4-BE49-F238E27FC236}">
                <a16:creationId xmlns:a16="http://schemas.microsoft.com/office/drawing/2014/main" id="{F06A7C92-96FB-4308-AD4C-36BE797C5C1F}"/>
              </a:ext>
            </a:extLst>
          </p:cNvPr>
          <p:cNvSpPr/>
          <p:nvPr/>
        </p:nvSpPr>
        <p:spPr bwMode="auto">
          <a:xfrm>
            <a:off x="2137478" y="1436296"/>
            <a:ext cx="1468975" cy="369332"/>
          </a:xfrm>
          <a:prstGeom prst="rightArrow">
            <a:avLst>
              <a:gd name="adj1" fmla="val 50000"/>
              <a:gd name="adj2" fmla="val 60316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95A675B-0BF3-4640-B0C8-8CF214A42734}"/>
              </a:ext>
            </a:extLst>
          </p:cNvPr>
          <p:cNvSpPr txBox="1"/>
          <p:nvPr/>
        </p:nvSpPr>
        <p:spPr>
          <a:xfrm>
            <a:off x="1948768" y="830444"/>
            <a:ext cx="16651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800000"/>
                </a:solidFill>
              </a:rPr>
              <a:t>Arrange to </a:t>
            </a:r>
          </a:p>
          <a:p>
            <a:pPr algn="ctr"/>
            <a:r>
              <a:rPr lang="en-US" sz="2000" b="1" dirty="0">
                <a:solidFill>
                  <a:srgbClr val="800000"/>
                </a:solidFill>
              </a:rPr>
              <a:t>ODE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6F47F13-A2F5-409C-ADFB-73138484E369}"/>
              </a:ext>
            </a:extLst>
          </p:cNvPr>
          <p:cNvSpPr txBox="1"/>
          <p:nvPr/>
        </p:nvSpPr>
        <p:spPr>
          <a:xfrm>
            <a:off x="8084381" y="5419179"/>
            <a:ext cx="31877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solidFill>
                  <a:srgbClr val="800000"/>
                </a:solidFill>
              </a:rPr>
              <a:t>Matlab</a:t>
            </a:r>
            <a:r>
              <a:rPr lang="en-US" b="1" dirty="0">
                <a:solidFill>
                  <a:srgbClr val="800000"/>
                </a:solidFill>
              </a:rPr>
              <a:t> Implementation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F1CBE81F-F37D-45CB-8EB7-979486D21B8C}"/>
              </a:ext>
            </a:extLst>
          </p:cNvPr>
          <p:cNvSpPr/>
          <p:nvPr/>
        </p:nvSpPr>
        <p:spPr bwMode="auto">
          <a:xfrm>
            <a:off x="5647411" y="1478424"/>
            <a:ext cx="1468975" cy="369332"/>
          </a:xfrm>
          <a:prstGeom prst="rightArrow">
            <a:avLst>
              <a:gd name="adj1" fmla="val 50000"/>
              <a:gd name="adj2" fmla="val 60316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56B4531-26CE-4469-AC94-82C3FBA4697F}"/>
              </a:ext>
            </a:extLst>
          </p:cNvPr>
          <p:cNvSpPr txBox="1"/>
          <p:nvPr/>
        </p:nvSpPr>
        <p:spPr>
          <a:xfrm>
            <a:off x="5647411" y="796309"/>
            <a:ext cx="20436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800000"/>
                </a:solidFill>
              </a:rPr>
              <a:t>Take the arranged format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9B062FA-170E-43D8-9973-38302D818CA0}"/>
              </a:ext>
            </a:extLst>
          </p:cNvPr>
          <p:cNvGrpSpPr/>
          <p:nvPr/>
        </p:nvGrpSpPr>
        <p:grpSpPr>
          <a:xfrm>
            <a:off x="-204863" y="2228850"/>
            <a:ext cx="7050163" cy="4206819"/>
            <a:chOff x="-204863" y="2228850"/>
            <a:chExt cx="7050163" cy="4206819"/>
          </a:xfrm>
        </p:grpSpPr>
        <p:sp>
          <p:nvSpPr>
            <p:cNvPr id="15" name="Arrow: Bent-Up 14">
              <a:extLst>
                <a:ext uri="{FF2B5EF4-FFF2-40B4-BE49-F238E27FC236}">
                  <a16:creationId xmlns:a16="http://schemas.microsoft.com/office/drawing/2014/main" id="{CAC72E99-A992-4ED6-B244-12126746BABF}"/>
                </a:ext>
              </a:extLst>
            </p:cNvPr>
            <p:cNvSpPr/>
            <p:nvPr/>
          </p:nvSpPr>
          <p:spPr bwMode="auto">
            <a:xfrm rot="5400000">
              <a:off x="-136411" y="2859161"/>
              <a:ext cx="2557421" cy="1296800"/>
            </a:xfrm>
            <a:prstGeom prst="bentUpArrow">
              <a:avLst>
                <a:gd name="adj1" fmla="val 16837"/>
                <a:gd name="adj2" fmla="val 25000"/>
                <a:gd name="adj3" fmla="val 25000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2C75E75-D9FF-4A14-A72B-66BCB88A5C03}"/>
                </a:ext>
              </a:extLst>
            </p:cNvPr>
            <p:cNvSpPr txBox="1"/>
            <p:nvPr/>
          </p:nvSpPr>
          <p:spPr>
            <a:xfrm>
              <a:off x="622679" y="3328532"/>
              <a:ext cx="194105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800000"/>
                  </a:solidFill>
                </a:rPr>
                <a:t>Take the format AS IT IS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AC65880-38AE-4A0F-9758-6C0E62ECDC04}"/>
                </a:ext>
              </a:extLst>
            </p:cNvPr>
            <p:cNvSpPr txBox="1"/>
            <p:nvPr/>
          </p:nvSpPr>
          <p:spPr>
            <a:xfrm>
              <a:off x="-204863" y="5411121"/>
              <a:ext cx="31877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800000"/>
                  </a:solidFill>
                </a:rPr>
                <a:t>Modelica Implementation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5523176-C396-47EF-A5D8-A01640C912FC}"/>
                </a:ext>
              </a:extLst>
            </p:cNvPr>
            <p:cNvSpPr/>
            <p:nvPr/>
          </p:nvSpPr>
          <p:spPr>
            <a:xfrm>
              <a:off x="2513769" y="3019349"/>
              <a:ext cx="4331531" cy="341632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sz="1800" dirty="0">
                  <a:solidFill>
                    <a:srgbClr val="0000FF"/>
                  </a:solidFill>
                  <a:latin typeface="Courier New" panose="02070309020205020404" pitchFamily="49" charset="0"/>
                </a:rPr>
                <a:t>model</a:t>
              </a:r>
              <a:r>
                <a:rPr lang="en-US" sz="1800" dirty="0">
                  <a:latin typeface="Courier New" panose="02070309020205020404" pitchFamily="49" charset="0"/>
                </a:rPr>
                <a:t> </a:t>
              </a:r>
              <a:r>
                <a:rPr lang="en-US" sz="1800" dirty="0" err="1">
                  <a:latin typeface="Courier New" panose="02070309020205020404" pitchFamily="49" charset="0"/>
                </a:rPr>
                <a:t>SimpleDAE</a:t>
              </a:r>
              <a:endParaRPr lang="en-US" sz="1800" dirty="0">
                <a:latin typeface="MS Shell Dlg 2" panose="020B0604030504040204" pitchFamily="34" charset="0"/>
              </a:endParaRPr>
            </a:p>
            <a:p>
              <a:r>
                <a:rPr lang="en-US" sz="1800" dirty="0">
                  <a:latin typeface="Courier New" panose="02070309020205020404" pitchFamily="49" charset="0"/>
                </a:rPr>
                <a:t>  </a:t>
              </a:r>
              <a:r>
                <a:rPr lang="en-US" sz="1800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Real</a:t>
              </a:r>
              <a:r>
                <a:rPr lang="en-US" sz="1800" dirty="0">
                  <a:latin typeface="Courier New" panose="02070309020205020404" pitchFamily="49" charset="0"/>
                </a:rPr>
                <a:t> x(start=1);</a:t>
              </a:r>
              <a:endParaRPr lang="en-US" sz="1800" dirty="0">
                <a:latin typeface="MS Shell Dlg 2" panose="020B0604030504040204" pitchFamily="34" charset="0"/>
              </a:endParaRPr>
            </a:p>
            <a:p>
              <a:r>
                <a:rPr lang="en-US" sz="1800" dirty="0">
                  <a:latin typeface="Courier New" panose="02070309020205020404" pitchFamily="49" charset="0"/>
                </a:rPr>
                <a:t>  </a:t>
              </a:r>
              <a:r>
                <a:rPr lang="en-US" sz="1800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Real</a:t>
              </a:r>
              <a:r>
                <a:rPr lang="en-US" sz="1800" dirty="0">
                  <a:latin typeface="Courier New" panose="02070309020205020404" pitchFamily="49" charset="0"/>
                </a:rPr>
                <a:t> y;</a:t>
              </a:r>
            </a:p>
            <a:p>
              <a:r>
                <a:rPr lang="en-US" sz="1800" dirty="0">
                  <a:solidFill>
                    <a:srgbClr val="0000FF"/>
                  </a:solidFill>
                  <a:latin typeface="Courier New" panose="02070309020205020404" pitchFamily="49" charset="0"/>
                </a:rPr>
                <a:t>equation </a:t>
              </a:r>
              <a:endParaRPr lang="en-US" sz="1800" dirty="0">
                <a:latin typeface="MS Shell Dlg 2" panose="020B0604030504040204" pitchFamily="34" charset="0"/>
              </a:endParaRPr>
            </a:p>
            <a:p>
              <a:r>
                <a:rPr lang="en-US" sz="1800" dirty="0">
                  <a:latin typeface="Courier New" panose="02070309020205020404" pitchFamily="49" charset="0"/>
                </a:rPr>
                <a:t>  2*</a:t>
              </a:r>
              <a:r>
                <a:rPr lang="en-US" sz="1800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der</a:t>
              </a:r>
              <a:r>
                <a:rPr lang="en-US" sz="1800" dirty="0">
                  <a:latin typeface="Courier New" panose="02070309020205020404" pitchFamily="49" charset="0"/>
                </a:rPr>
                <a:t>(x) = 1 - y;</a:t>
              </a:r>
              <a:endParaRPr lang="en-US" sz="1800" dirty="0">
                <a:latin typeface="MS Shell Dlg 2" panose="020B0604030504040204" pitchFamily="34" charset="0"/>
              </a:endParaRPr>
            </a:p>
            <a:p>
              <a:r>
                <a:rPr lang="en-US" sz="1800" dirty="0">
                  <a:latin typeface="Courier New" panose="02070309020205020404" pitchFamily="49" charset="0"/>
                </a:rPr>
                <a:t>  x^2 - y^2 = 1;</a:t>
              </a:r>
              <a:endParaRPr lang="en-US" sz="1800" dirty="0">
                <a:latin typeface="MS Shell Dlg 2" panose="020B0604030504040204" pitchFamily="34" charset="0"/>
              </a:endParaRPr>
            </a:p>
            <a:p>
              <a:r>
                <a:rPr lang="en-US" sz="1800" dirty="0">
                  <a:latin typeface="Courier New" panose="02070309020205020404" pitchFamily="49" charset="0"/>
                </a:rPr>
                <a:t>  </a:t>
              </a:r>
              <a:r>
                <a:rPr lang="en-US" sz="1800" dirty="0">
                  <a:solidFill>
                    <a:srgbClr val="0000FF"/>
                  </a:solidFill>
                  <a:latin typeface="Courier New" panose="02070309020205020404" pitchFamily="49" charset="0"/>
                </a:rPr>
                <a:t>annotation </a:t>
              </a:r>
              <a:r>
                <a:rPr lang="en-US" sz="1800" dirty="0">
                  <a:latin typeface="Courier New" panose="02070309020205020404" pitchFamily="49" charset="0"/>
                </a:rPr>
                <a:t>(experiment(</a:t>
              </a:r>
              <a:endParaRPr lang="en-US" sz="1800" dirty="0">
                <a:latin typeface="MS Shell Dlg 2" panose="020B0604030504040204" pitchFamily="34" charset="0"/>
              </a:endParaRPr>
            </a:p>
            <a:p>
              <a:r>
                <a:rPr lang="en-US" sz="1800" dirty="0">
                  <a:latin typeface="Courier New" panose="02070309020205020404" pitchFamily="49" charset="0"/>
                </a:rPr>
                <a:t>    </a:t>
              </a:r>
              <a:r>
                <a:rPr lang="en-US" sz="1800" dirty="0" err="1">
                  <a:latin typeface="Courier New" panose="02070309020205020404" pitchFamily="49" charset="0"/>
                </a:rPr>
                <a:t>StartTime</a:t>
              </a:r>
              <a:r>
                <a:rPr lang="en-US" sz="1800" dirty="0">
                  <a:latin typeface="Courier New" panose="02070309020205020404" pitchFamily="49" charset="0"/>
                </a:rPr>
                <a:t>=0,</a:t>
              </a:r>
              <a:endParaRPr lang="en-US" sz="1800" dirty="0">
                <a:latin typeface="MS Shell Dlg 2" panose="020B0604030504040204" pitchFamily="34" charset="0"/>
              </a:endParaRPr>
            </a:p>
            <a:p>
              <a:r>
                <a:rPr lang="en-US" sz="1800" dirty="0">
                  <a:latin typeface="Courier New" panose="02070309020205020404" pitchFamily="49" charset="0"/>
                </a:rPr>
                <a:t>    </a:t>
              </a:r>
              <a:r>
                <a:rPr lang="en-US" sz="1800" dirty="0" err="1">
                  <a:latin typeface="Courier New" panose="02070309020205020404" pitchFamily="49" charset="0"/>
                </a:rPr>
                <a:t>StopTime</a:t>
              </a:r>
              <a:r>
                <a:rPr lang="en-US" sz="1800" dirty="0">
                  <a:latin typeface="Courier New" panose="02070309020205020404" pitchFamily="49" charset="0"/>
                </a:rPr>
                <a:t>=10,</a:t>
              </a:r>
              <a:endParaRPr lang="en-US" sz="1800" dirty="0">
                <a:latin typeface="MS Shell Dlg 2" panose="020B0604030504040204" pitchFamily="34" charset="0"/>
              </a:endParaRPr>
            </a:p>
            <a:p>
              <a:r>
                <a:rPr lang="en-US" sz="1800" dirty="0">
                  <a:latin typeface="Courier New" panose="02070309020205020404" pitchFamily="49" charset="0"/>
                </a:rPr>
                <a:t>    __</a:t>
              </a:r>
              <a:r>
                <a:rPr lang="en-US" sz="1800" dirty="0" err="1">
                  <a:latin typeface="Courier New" panose="02070309020205020404" pitchFamily="49" charset="0"/>
                </a:rPr>
                <a:t>Dymola_Algorithm</a:t>
              </a:r>
              <a:r>
                <a:rPr lang="en-US" sz="1800" dirty="0">
                  <a:latin typeface="Courier New" panose="02070309020205020404" pitchFamily="49" charset="0"/>
                </a:rPr>
                <a:t>="</a:t>
              </a:r>
              <a:r>
                <a:rPr lang="en-US" sz="1800" dirty="0" err="1">
                  <a:latin typeface="Courier New" panose="02070309020205020404" pitchFamily="49" charset="0"/>
                </a:rPr>
                <a:t>Dassl</a:t>
              </a:r>
              <a:r>
                <a:rPr lang="en-US" sz="1800" dirty="0">
                  <a:latin typeface="Courier New" panose="02070309020205020404" pitchFamily="49" charset="0"/>
                </a:rPr>
                <a:t>”</a:t>
              </a:r>
            </a:p>
            <a:p>
              <a:r>
                <a:rPr lang="en-US" sz="1800" dirty="0">
                  <a:latin typeface="Courier New" panose="02070309020205020404" pitchFamily="49" charset="0"/>
                </a:rPr>
                <a:t>    ));</a:t>
              </a:r>
              <a:endParaRPr lang="en-US" sz="1800" dirty="0">
                <a:latin typeface="MS Shell Dlg 2" panose="020B0604030504040204" pitchFamily="34" charset="0"/>
              </a:endParaRPr>
            </a:p>
            <a:p>
              <a:r>
                <a:rPr lang="en-US" sz="1800" dirty="0">
                  <a:solidFill>
                    <a:srgbClr val="0000FF"/>
                  </a:solidFill>
                  <a:latin typeface="Courier New" panose="02070309020205020404" pitchFamily="49" charset="0"/>
                </a:rPr>
                <a:t>end </a:t>
              </a:r>
              <a:r>
                <a:rPr lang="en-US" sz="1800" dirty="0" err="1">
                  <a:latin typeface="Courier New" panose="02070309020205020404" pitchFamily="49" charset="0"/>
                </a:rPr>
                <a:t>SimpleDAE</a:t>
              </a:r>
              <a:r>
                <a:rPr lang="en-US" sz="1800" dirty="0">
                  <a:latin typeface="Courier New" panose="02070309020205020404" pitchFamily="49" charset="0"/>
                </a:rPr>
                <a:t>;</a:t>
              </a:r>
              <a:endParaRPr lang="en-US" sz="1800" dirty="0">
                <a:latin typeface="MS Shell Dlg 2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21780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777A1-667A-4411-888F-2AE0A4A22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First Modelica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D2A9EC-4F18-46A8-B2D0-F99EEC1CA6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681" y="1164154"/>
            <a:ext cx="11347268" cy="3464175"/>
          </a:xfrm>
        </p:spPr>
        <p:txBody>
          <a:bodyPr/>
          <a:lstStyle/>
          <a:p>
            <a:r>
              <a:rPr lang="en-US" dirty="0"/>
              <a:t>We want to control the rotational speed of an outgoing shaft at a given speed reference. </a:t>
            </a:r>
          </a:p>
          <a:p>
            <a:r>
              <a:rPr lang="en-US" dirty="0"/>
              <a:t>The studied system diagram is shown in the figure.</a:t>
            </a:r>
          </a:p>
          <a:p>
            <a:r>
              <a:rPr lang="en-US" dirty="0"/>
              <a:t>Proposed Steps</a:t>
            </a:r>
          </a:p>
          <a:p>
            <a:pPr lvl="1"/>
            <a:r>
              <a:rPr lang="en-US" dirty="0"/>
              <a:t>Step 0: Configure model/package structure</a:t>
            </a:r>
          </a:p>
          <a:p>
            <a:pPr lvl="1"/>
            <a:r>
              <a:rPr lang="en-US" dirty="0"/>
              <a:t>Step 1: Build a DC-motor model </a:t>
            </a:r>
          </a:p>
          <a:p>
            <a:pPr lvl="1"/>
            <a:r>
              <a:rPr lang="en-US" dirty="0"/>
              <a:t>Step 2: Build a DC-motor with mechanical rotational devices</a:t>
            </a:r>
          </a:p>
          <a:p>
            <a:pPr lvl="1"/>
            <a:r>
              <a:rPr lang="en-US" dirty="0"/>
              <a:t>Step 3: Build a closed-loop control for the motor-driven rotational system by regulating motor voltage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C5C96C20-E00A-4282-AEE9-481848A991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6999" y="4722984"/>
            <a:ext cx="2647950" cy="1443133"/>
          </a:xfrm>
          <a:prstGeom prst="rect">
            <a:avLst/>
          </a:prstGeom>
        </p:spPr>
      </p:pic>
      <p:grpSp>
        <p:nvGrpSpPr>
          <p:cNvPr id="41" name="Group 40">
            <a:extLst>
              <a:ext uri="{FF2B5EF4-FFF2-40B4-BE49-F238E27FC236}">
                <a16:creationId xmlns:a16="http://schemas.microsoft.com/office/drawing/2014/main" id="{1D291744-D7C4-4B2A-A180-CF2054B1587A}"/>
              </a:ext>
            </a:extLst>
          </p:cNvPr>
          <p:cNvGrpSpPr/>
          <p:nvPr/>
        </p:nvGrpSpPr>
        <p:grpSpPr>
          <a:xfrm>
            <a:off x="216957" y="4511914"/>
            <a:ext cx="7636479" cy="1763357"/>
            <a:chOff x="216957" y="4511914"/>
            <a:chExt cx="7636479" cy="1763357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E8D38086-835E-4572-9BA0-030F12C1C4B9}"/>
                </a:ext>
              </a:extLst>
            </p:cNvPr>
            <p:cNvGrpSpPr/>
            <p:nvPr/>
          </p:nvGrpSpPr>
          <p:grpSpPr>
            <a:xfrm>
              <a:off x="216957" y="4697279"/>
              <a:ext cx="7636479" cy="1577992"/>
              <a:chOff x="558288" y="4652944"/>
              <a:chExt cx="7636479" cy="1577992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8BF3C868-C4C5-482F-97C5-F2BF1AB2B5C1}"/>
                  </a:ext>
                </a:extLst>
              </p:cNvPr>
              <p:cNvSpPr/>
              <p:nvPr/>
            </p:nvSpPr>
            <p:spPr bwMode="auto">
              <a:xfrm>
                <a:off x="3433626" y="4841965"/>
                <a:ext cx="1332412" cy="513805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rPr>
                  <a:t>Motor</a:t>
                </a: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3A11193A-13AB-46E8-8CFB-0BFF5B76EF3B}"/>
                  </a:ext>
                </a:extLst>
              </p:cNvPr>
              <p:cNvSpPr/>
              <p:nvPr/>
            </p:nvSpPr>
            <p:spPr bwMode="auto">
              <a:xfrm>
                <a:off x="5133703" y="4841965"/>
                <a:ext cx="1332412" cy="513805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rPr>
                  <a:t>Gearbox</a:t>
                </a: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0140837F-9C46-4C4F-9186-B29AF5B5641F}"/>
                  </a:ext>
                </a:extLst>
              </p:cNvPr>
              <p:cNvSpPr/>
              <p:nvPr/>
            </p:nvSpPr>
            <p:spPr bwMode="auto">
              <a:xfrm>
                <a:off x="6862355" y="4837610"/>
                <a:ext cx="1332412" cy="513805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rPr>
                  <a:t>Load</a:t>
                </a: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2E5C51DC-BB3C-4087-8E71-41BCF1839276}"/>
                  </a:ext>
                </a:extLst>
              </p:cNvPr>
              <p:cNvSpPr/>
              <p:nvPr/>
            </p:nvSpPr>
            <p:spPr bwMode="auto">
              <a:xfrm>
                <a:off x="1741289" y="4837610"/>
                <a:ext cx="1332412" cy="513805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rPr>
                  <a:t>Controller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4145A88-8C5B-4B4A-92B3-2EC5C9BA48BC}"/>
                  </a:ext>
                </a:extLst>
              </p:cNvPr>
              <p:cNvSpPr txBox="1"/>
              <p:nvPr/>
            </p:nvSpPr>
            <p:spPr>
              <a:xfrm>
                <a:off x="558288" y="4652944"/>
                <a:ext cx="10438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>
                    <a:solidFill>
                      <a:srgbClr val="FF0000"/>
                    </a:solidFill>
                  </a:rPr>
                  <a:t>reference</a:t>
                </a:r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B5E3FBD9-98FB-4102-BAE9-782BEEB86863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1086120" y="5094512"/>
                <a:ext cx="666206" cy="1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6" name="Connector: Elbow 15">
                <a:extLst>
                  <a:ext uri="{FF2B5EF4-FFF2-40B4-BE49-F238E27FC236}">
                    <a16:creationId xmlns:a16="http://schemas.microsoft.com/office/drawing/2014/main" id="{F70DFC46-35D5-4D82-A4B0-8B896F62DC1A}"/>
                  </a:ext>
                </a:extLst>
              </p:cNvPr>
              <p:cNvCxnSpPr>
                <a:stCxn id="6" idx="3"/>
                <a:endCxn id="10" idx="2"/>
              </p:cNvCxnSpPr>
              <p:nvPr/>
            </p:nvCxnSpPr>
            <p:spPr bwMode="auto">
              <a:xfrm flipH="1">
                <a:off x="2407495" y="5094513"/>
                <a:ext cx="5787272" cy="256902"/>
              </a:xfrm>
              <a:prstGeom prst="bentConnector4">
                <a:avLst>
                  <a:gd name="adj1" fmla="val -3950"/>
                  <a:gd name="adj2" fmla="val 285382"/>
                </a:avLst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7865C4D6-E4F1-4777-8AC2-40C78A486EF6}"/>
                  </a:ext>
                </a:extLst>
              </p:cNvPr>
              <p:cNvCxnSpPr>
                <a:cxnSpLocks/>
                <a:stCxn id="10" idx="3"/>
                <a:endCxn id="4" idx="1"/>
              </p:cNvCxnSpPr>
              <p:nvPr/>
            </p:nvCxnSpPr>
            <p:spPr bwMode="auto">
              <a:xfrm>
                <a:off x="3073701" y="5094513"/>
                <a:ext cx="359925" cy="4355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60EC31F2-D397-44BD-BDD2-1504B2510C7C}"/>
                  </a:ext>
                </a:extLst>
              </p:cNvPr>
              <p:cNvCxnSpPr>
                <a:cxnSpLocks/>
                <a:stCxn id="4" idx="3"/>
                <a:endCxn id="5" idx="1"/>
              </p:cNvCxnSpPr>
              <p:nvPr/>
            </p:nvCxnSpPr>
            <p:spPr bwMode="auto">
              <a:xfrm>
                <a:off x="4766038" y="5098868"/>
                <a:ext cx="367665" cy="0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31486784-5946-418C-8C09-F9A41336363B}"/>
                  </a:ext>
                </a:extLst>
              </p:cNvPr>
              <p:cNvCxnSpPr>
                <a:cxnSpLocks/>
                <a:stCxn id="5" idx="3"/>
              </p:cNvCxnSpPr>
              <p:nvPr/>
            </p:nvCxnSpPr>
            <p:spPr bwMode="auto">
              <a:xfrm flipV="1">
                <a:off x="6466115" y="5098866"/>
                <a:ext cx="396240" cy="2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81A0D96-2039-4942-8B32-49B37EE06EE8}"/>
                  </a:ext>
                </a:extLst>
              </p:cNvPr>
              <p:cNvSpPr txBox="1"/>
              <p:nvPr/>
            </p:nvSpPr>
            <p:spPr>
              <a:xfrm>
                <a:off x="4247079" y="5861604"/>
                <a:ext cx="1486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>
                    <a:solidFill>
                      <a:srgbClr val="FF0000"/>
                    </a:solidFill>
                  </a:rPr>
                  <a:t>rotation speed</a:t>
                </a:r>
              </a:p>
            </p:txBody>
          </p: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532141F-EF91-42BE-8CFE-6F040F961C23}"/>
                </a:ext>
              </a:extLst>
            </p:cNvPr>
            <p:cNvSpPr txBox="1"/>
            <p:nvPr/>
          </p:nvSpPr>
          <p:spPr>
            <a:xfrm>
              <a:off x="2534812" y="4511914"/>
              <a:ext cx="8643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voltage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330618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603B6-92EB-44B2-AEC4-363F48A21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DC-Motor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AFE719-2556-4E26-B31D-74DC232DDB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674" y="1164825"/>
            <a:ext cx="11690653" cy="4528349"/>
          </a:xfrm>
        </p:spPr>
        <p:txBody>
          <a:bodyPr/>
          <a:lstStyle/>
          <a:p>
            <a:r>
              <a:rPr lang="en-US" dirty="0"/>
              <a:t>A Ideal DC-Motor Model</a:t>
            </a:r>
          </a:p>
          <a:p>
            <a:pPr lvl="1"/>
            <a:r>
              <a:rPr lang="en-US" dirty="0"/>
              <a:t>Understand the dc motor model assumptions</a:t>
            </a:r>
          </a:p>
          <a:p>
            <a:pPr lvl="1"/>
            <a:r>
              <a:rPr lang="en-US" dirty="0"/>
              <a:t>Build a dc-motor model</a:t>
            </a:r>
          </a:p>
          <a:p>
            <a:pPr lvl="2"/>
            <a:r>
              <a:rPr lang="en-US" dirty="0"/>
              <a:t>Inside Motor package, create a new model and name it as </a:t>
            </a:r>
            <a:r>
              <a:rPr lang="en-US" dirty="0" err="1"/>
              <a:t>DCMotor</a:t>
            </a:r>
            <a:endParaRPr lang="en-US" dirty="0"/>
          </a:p>
          <a:p>
            <a:pPr lvl="2"/>
            <a:r>
              <a:rPr lang="en-US" dirty="0"/>
              <a:t>In the graphic editor of </a:t>
            </a:r>
            <a:r>
              <a:rPr lang="en-US" dirty="0" err="1"/>
              <a:t>DCMotor</a:t>
            </a:r>
            <a:r>
              <a:rPr lang="en-US" dirty="0"/>
              <a:t>, </a:t>
            </a:r>
            <a:r>
              <a:rPr lang="en-US" dirty="0" err="1"/>
              <a:t>drag&amp;drop</a:t>
            </a:r>
            <a:r>
              <a:rPr lang="en-US" dirty="0"/>
              <a:t> the following components:</a:t>
            </a:r>
          </a:p>
          <a:p>
            <a:pPr lvl="3"/>
            <a:r>
              <a:rPr lang="en-US" dirty="0"/>
              <a:t>Causal interface </a:t>
            </a:r>
            <a:r>
              <a:rPr lang="en-US" b="1" i="1" dirty="0" err="1">
                <a:solidFill>
                  <a:srgbClr val="FF0000"/>
                </a:solidFill>
              </a:rPr>
              <a:t>Vb</a:t>
            </a:r>
            <a:r>
              <a:rPr lang="en-US" dirty="0"/>
              <a:t>:                        </a:t>
            </a:r>
            <a:r>
              <a:rPr lang="en-US" i="1" dirty="0" err="1">
                <a:solidFill>
                  <a:srgbClr val="C00000"/>
                </a:solidFill>
              </a:rPr>
              <a:t>Modelica.Blocks.Interfaces.RealInput</a:t>
            </a:r>
            <a:r>
              <a:rPr lang="en-US" i="1" dirty="0">
                <a:solidFill>
                  <a:srgbClr val="C00000"/>
                </a:solidFill>
              </a:rPr>
              <a:t> </a:t>
            </a:r>
          </a:p>
          <a:p>
            <a:pPr lvl="3"/>
            <a:r>
              <a:rPr lang="en-US" dirty="0"/>
              <a:t>Acausal interface </a:t>
            </a:r>
            <a:r>
              <a:rPr lang="en-US" b="1" i="1" dirty="0">
                <a:solidFill>
                  <a:srgbClr val="FF0000"/>
                </a:solidFill>
              </a:rPr>
              <a:t>flange</a:t>
            </a:r>
            <a:r>
              <a:rPr lang="en-US" dirty="0"/>
              <a:t>:                </a:t>
            </a:r>
            <a:r>
              <a:rPr lang="en-US" i="1" dirty="0" err="1">
                <a:solidFill>
                  <a:srgbClr val="C00000"/>
                </a:solidFill>
              </a:rPr>
              <a:t>Modelica.Mechanics.Rotational.Interfaces.Flange_b</a:t>
            </a:r>
            <a:endParaRPr lang="en-US" i="1" dirty="0">
              <a:solidFill>
                <a:srgbClr val="C00000"/>
              </a:solidFill>
            </a:endParaRPr>
          </a:p>
          <a:p>
            <a:pPr lvl="3"/>
            <a:r>
              <a:rPr lang="en-US" dirty="0"/>
              <a:t>Resistor </a:t>
            </a:r>
            <a:r>
              <a:rPr lang="en-US" b="1" i="1" dirty="0">
                <a:solidFill>
                  <a:srgbClr val="FF0000"/>
                </a:solidFill>
              </a:rPr>
              <a:t>Ra</a:t>
            </a:r>
            <a:r>
              <a:rPr lang="en-US" dirty="0"/>
              <a:t>:                                    </a:t>
            </a:r>
            <a:r>
              <a:rPr lang="en-US" i="1" dirty="0" err="1">
                <a:solidFill>
                  <a:srgbClr val="C00000"/>
                </a:solidFill>
              </a:rPr>
              <a:t>Modelica.Electrical.Analog.Basic.Resistor</a:t>
            </a:r>
            <a:endParaRPr lang="en-US" i="1" dirty="0">
              <a:solidFill>
                <a:srgbClr val="C00000"/>
              </a:solidFill>
            </a:endParaRPr>
          </a:p>
          <a:p>
            <a:pPr lvl="3"/>
            <a:r>
              <a:rPr lang="en-US" dirty="0"/>
              <a:t>Inductor </a:t>
            </a:r>
            <a:r>
              <a:rPr lang="en-US" b="1" i="1" dirty="0">
                <a:solidFill>
                  <a:srgbClr val="FF0000"/>
                </a:solidFill>
              </a:rPr>
              <a:t>La</a:t>
            </a:r>
            <a:r>
              <a:rPr lang="en-US" dirty="0"/>
              <a:t>:                                    </a:t>
            </a:r>
            <a:r>
              <a:rPr lang="en-US" i="1" dirty="0" err="1">
                <a:solidFill>
                  <a:srgbClr val="C00000"/>
                </a:solidFill>
              </a:rPr>
              <a:t>Modelica.Electrical.Analog.Basic.Inductor</a:t>
            </a:r>
            <a:endParaRPr lang="en-US" i="1" dirty="0">
              <a:solidFill>
                <a:srgbClr val="C00000"/>
              </a:solidFill>
            </a:endParaRPr>
          </a:p>
          <a:p>
            <a:pPr lvl="3"/>
            <a:r>
              <a:rPr lang="en-US" dirty="0"/>
              <a:t>EMF </a:t>
            </a:r>
            <a:r>
              <a:rPr lang="en-US" b="1" i="1" dirty="0" err="1">
                <a:solidFill>
                  <a:srgbClr val="FF0000"/>
                </a:solidFill>
              </a:rPr>
              <a:t>emf</a:t>
            </a:r>
            <a:r>
              <a:rPr lang="en-US" dirty="0"/>
              <a:t>:                                       </a:t>
            </a:r>
            <a:r>
              <a:rPr lang="en-US" i="1" dirty="0" err="1">
                <a:solidFill>
                  <a:srgbClr val="C00000"/>
                </a:solidFill>
              </a:rPr>
              <a:t>Modelica.Electrical.Analog.Basic.EMF</a:t>
            </a:r>
            <a:endParaRPr lang="en-US" i="1" dirty="0">
              <a:solidFill>
                <a:srgbClr val="C00000"/>
              </a:solidFill>
            </a:endParaRPr>
          </a:p>
          <a:p>
            <a:pPr lvl="3"/>
            <a:r>
              <a:rPr lang="en-US" dirty="0"/>
              <a:t>Inertia </a:t>
            </a:r>
            <a:r>
              <a:rPr lang="en-US" b="1" i="1" dirty="0" err="1">
                <a:solidFill>
                  <a:srgbClr val="FF0000"/>
                </a:solidFill>
              </a:rPr>
              <a:t>inertia</a:t>
            </a:r>
            <a:r>
              <a:rPr lang="en-US" dirty="0"/>
              <a:t>:                                </a:t>
            </a:r>
            <a:r>
              <a:rPr lang="en-US" i="1" dirty="0" err="1">
                <a:solidFill>
                  <a:srgbClr val="C00000"/>
                </a:solidFill>
              </a:rPr>
              <a:t>Modelica.Mechanics.Rotational.Components.Inertia</a:t>
            </a:r>
            <a:endParaRPr lang="en-US" i="1" dirty="0">
              <a:solidFill>
                <a:srgbClr val="C00000"/>
              </a:solidFill>
            </a:endParaRPr>
          </a:p>
          <a:p>
            <a:pPr lvl="3"/>
            <a:r>
              <a:rPr lang="en-US" dirty="0"/>
              <a:t>DC source with voltage input </a:t>
            </a:r>
            <a:r>
              <a:rPr lang="en-US" b="1" i="1" dirty="0">
                <a:solidFill>
                  <a:srgbClr val="FF0000"/>
                </a:solidFill>
              </a:rPr>
              <a:t>Vs</a:t>
            </a:r>
            <a:r>
              <a:rPr lang="en-US" i="1" dirty="0">
                <a:solidFill>
                  <a:srgbClr val="C00000"/>
                </a:solidFill>
              </a:rPr>
              <a:t>:  </a:t>
            </a:r>
            <a:r>
              <a:rPr lang="en-US" i="1" dirty="0" err="1">
                <a:solidFill>
                  <a:srgbClr val="C00000"/>
                </a:solidFill>
              </a:rPr>
              <a:t>Modelica.Electrical.Analog.Sources.SignalVoltage</a:t>
            </a:r>
            <a:endParaRPr lang="en-US" i="1" dirty="0">
              <a:solidFill>
                <a:srgbClr val="C00000"/>
              </a:solidFill>
            </a:endParaRPr>
          </a:p>
          <a:p>
            <a:pPr lvl="3"/>
            <a:r>
              <a:rPr lang="en-US" dirty="0"/>
              <a:t>Ground </a:t>
            </a:r>
            <a:r>
              <a:rPr lang="en-US" b="1" i="1" dirty="0">
                <a:solidFill>
                  <a:srgbClr val="FF0000"/>
                </a:solidFill>
              </a:rPr>
              <a:t>G</a:t>
            </a:r>
            <a:r>
              <a:rPr lang="en-US" dirty="0"/>
              <a:t>:                                       </a:t>
            </a:r>
            <a:r>
              <a:rPr lang="en-US" i="1" dirty="0" err="1">
                <a:solidFill>
                  <a:srgbClr val="C00000"/>
                </a:solidFill>
              </a:rPr>
              <a:t>Modelica.Electrical.Analog.Basic.Ground</a:t>
            </a:r>
            <a:endParaRPr lang="en-US" i="1" dirty="0">
              <a:solidFill>
                <a:srgbClr val="C00000"/>
              </a:solidFill>
            </a:endParaRPr>
          </a:p>
          <a:p>
            <a:pPr lvl="2"/>
            <a:r>
              <a:rPr lang="en-US" dirty="0"/>
              <a:t>Connect each component in the graphic editor – </a:t>
            </a:r>
            <a:r>
              <a:rPr lang="en-US" b="1" dirty="0"/>
              <a:t>be careful about the positive/negative pins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146B1A9-FC77-48F3-9528-A0BE7CEA686E}"/>
              </a:ext>
            </a:extLst>
          </p:cNvPr>
          <p:cNvGrpSpPr/>
          <p:nvPr/>
        </p:nvGrpSpPr>
        <p:grpSpPr>
          <a:xfrm>
            <a:off x="8629644" y="910987"/>
            <a:ext cx="3562356" cy="2209804"/>
            <a:chOff x="1044873" y="2143619"/>
            <a:chExt cx="3562356" cy="2209804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9904C66E-E2BA-48D2-B010-0ED3E2637F5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40173" y="2143619"/>
              <a:ext cx="3067056" cy="2209804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7AB31F3-465A-4763-970E-6308197DE2A4}"/>
                </a:ext>
              </a:extLst>
            </p:cNvPr>
            <p:cNvSpPr txBox="1"/>
            <p:nvPr/>
          </p:nvSpPr>
          <p:spPr>
            <a:xfrm>
              <a:off x="1126452" y="2758440"/>
              <a:ext cx="4042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>
                  <a:solidFill>
                    <a:srgbClr val="FF0000"/>
                  </a:solidFill>
                </a:rPr>
                <a:t>Vb</a:t>
              </a:r>
              <a:endParaRPr lang="en-US" sz="1400" dirty="0">
                <a:solidFill>
                  <a:srgbClr val="FF0000"/>
                </a:solidFill>
              </a:endParaRP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625F1817-5E1F-4530-A96A-E8C2075CEB02}"/>
                </a:ext>
              </a:extLst>
            </p:cNvPr>
            <p:cNvCxnSpPr/>
            <p:nvPr/>
          </p:nvCxnSpPr>
          <p:spPr bwMode="auto">
            <a:xfrm>
              <a:off x="1044873" y="3096994"/>
              <a:ext cx="495300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3000669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603B6-92EB-44B2-AEC4-363F48A21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DC-Motor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AFE719-2556-4E26-B31D-74DC232DDB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262" y="1043721"/>
            <a:ext cx="6686074" cy="5167758"/>
          </a:xfrm>
        </p:spPr>
        <p:txBody>
          <a:bodyPr/>
          <a:lstStyle/>
          <a:p>
            <a:r>
              <a:rPr lang="en-US" dirty="0"/>
              <a:t>A Ideal DC-Motor Model</a:t>
            </a:r>
          </a:p>
          <a:p>
            <a:pPr lvl="1"/>
            <a:r>
              <a:rPr lang="en-US" dirty="0"/>
              <a:t>Build a dc-motor model</a:t>
            </a:r>
          </a:p>
          <a:p>
            <a:pPr lvl="2"/>
            <a:r>
              <a:rPr lang="en-US" dirty="0"/>
              <a:t>Inside Motor package, create a new model and name it as </a:t>
            </a:r>
            <a:r>
              <a:rPr lang="en-US" dirty="0" err="1"/>
              <a:t>DCMotor</a:t>
            </a:r>
            <a:endParaRPr lang="en-US" dirty="0"/>
          </a:p>
          <a:p>
            <a:pPr lvl="2"/>
            <a:r>
              <a:rPr lang="en-US" dirty="0"/>
              <a:t>In the graphic editor of </a:t>
            </a:r>
            <a:r>
              <a:rPr lang="en-US" dirty="0" err="1"/>
              <a:t>DCMotor</a:t>
            </a:r>
            <a:r>
              <a:rPr lang="en-US" dirty="0"/>
              <a:t>, </a:t>
            </a:r>
            <a:r>
              <a:rPr lang="en-US" dirty="0" err="1"/>
              <a:t>drag&amp;drop</a:t>
            </a:r>
            <a:r>
              <a:rPr lang="en-US" dirty="0"/>
              <a:t> the following components:</a:t>
            </a:r>
          </a:p>
          <a:p>
            <a:pPr lvl="2"/>
            <a:r>
              <a:rPr lang="en-US" dirty="0"/>
              <a:t>Connect each component in the graphic editor</a:t>
            </a:r>
          </a:p>
          <a:p>
            <a:pPr lvl="2"/>
            <a:r>
              <a:rPr lang="en-US" dirty="0"/>
              <a:t>Propagate component parameters to the top level</a:t>
            </a:r>
          </a:p>
          <a:p>
            <a:pPr lvl="3"/>
            <a:r>
              <a:rPr lang="en-US" dirty="0"/>
              <a:t>Define </a:t>
            </a:r>
            <a:r>
              <a:rPr lang="en-US" b="1" dirty="0">
                <a:solidFill>
                  <a:srgbClr val="FF0000"/>
                </a:solidFill>
              </a:rPr>
              <a:t>R</a:t>
            </a:r>
            <a:r>
              <a:rPr lang="en-US" dirty="0"/>
              <a:t> in </a:t>
            </a:r>
            <a:r>
              <a:rPr lang="en-US" b="1" i="1" dirty="0">
                <a:solidFill>
                  <a:srgbClr val="FF0000"/>
                </a:solidFill>
              </a:rPr>
              <a:t>Ra</a:t>
            </a:r>
          </a:p>
          <a:p>
            <a:pPr lvl="4"/>
            <a:r>
              <a:rPr lang="en-US" sz="1800" dirty="0"/>
              <a:t>i) Left click </a:t>
            </a:r>
            <a:r>
              <a:rPr lang="en-US" sz="1800" b="1" i="1" dirty="0">
                <a:solidFill>
                  <a:srgbClr val="FF0000"/>
                </a:solidFill>
              </a:rPr>
              <a:t>Ra</a:t>
            </a:r>
            <a:r>
              <a:rPr lang="en-US" sz="1800" dirty="0"/>
              <a:t> twice, which opens a tab showing different parameters used by </a:t>
            </a:r>
            <a:r>
              <a:rPr lang="en-US" sz="1800" b="1" i="1" dirty="0">
                <a:solidFill>
                  <a:srgbClr val="FF0000"/>
                </a:solidFill>
              </a:rPr>
              <a:t>Ra, </a:t>
            </a:r>
            <a:r>
              <a:rPr lang="en-US" sz="1800" dirty="0"/>
              <a:t>and locate the parameter </a:t>
            </a:r>
            <a:r>
              <a:rPr lang="en-US" sz="1800" b="1" dirty="0">
                <a:solidFill>
                  <a:srgbClr val="FF0000"/>
                </a:solidFill>
              </a:rPr>
              <a:t>R</a:t>
            </a:r>
            <a:r>
              <a:rPr lang="en-US" sz="1800" dirty="0"/>
              <a:t> that to be propagated</a:t>
            </a:r>
          </a:p>
          <a:p>
            <a:pPr lvl="4"/>
            <a:r>
              <a:rPr lang="en-US" sz="1800" dirty="0"/>
              <a:t>ii) Left click the small </a:t>
            </a:r>
            <a:r>
              <a:rPr lang="en-US" sz="1800" dirty="0" err="1"/>
              <a:t>trangle</a:t>
            </a:r>
            <a:r>
              <a:rPr lang="en-US" sz="1800" dirty="0"/>
              <a:t> symbol at the right of the input box, which pops a new window</a:t>
            </a:r>
          </a:p>
          <a:p>
            <a:pPr lvl="4"/>
            <a:r>
              <a:rPr lang="en-US" sz="1800" dirty="0"/>
              <a:t>iii) In the tab window, select </a:t>
            </a:r>
            <a:r>
              <a:rPr lang="en-US" sz="1800" dirty="0" err="1"/>
              <a:t>Propogate</a:t>
            </a:r>
            <a:r>
              <a:rPr lang="en-US" sz="1800" dirty="0"/>
              <a:t>, choose “OK” for all popped tabs and exit.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AA97A73-9C30-431F-9010-8B1A8483FBA1}"/>
              </a:ext>
            </a:extLst>
          </p:cNvPr>
          <p:cNvGrpSpPr/>
          <p:nvPr/>
        </p:nvGrpSpPr>
        <p:grpSpPr>
          <a:xfrm>
            <a:off x="6622930" y="5574878"/>
            <a:ext cx="5514808" cy="811482"/>
            <a:chOff x="6622930" y="5574878"/>
            <a:chExt cx="5514808" cy="811482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D8B4D49-8C7B-4BC4-B9BF-0DB92A5E65D5}"/>
                </a:ext>
              </a:extLst>
            </p:cNvPr>
            <p:cNvSpPr/>
            <p:nvPr/>
          </p:nvSpPr>
          <p:spPr>
            <a:xfrm>
              <a:off x="6622930" y="5574878"/>
              <a:ext cx="550180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rgbClr val="0000FF"/>
                  </a:solidFill>
                  <a:latin typeface="Courier New" panose="02070309020205020404" pitchFamily="49" charset="0"/>
                </a:rPr>
                <a:t>parameter </a:t>
              </a:r>
              <a:r>
                <a:rPr lang="en-US" sz="1400" dirty="0" err="1">
                  <a:solidFill>
                    <a:srgbClr val="FF0000"/>
                  </a:solidFill>
                  <a:latin typeface="Courier New" panose="02070309020205020404" pitchFamily="49" charset="0"/>
                </a:rPr>
                <a:t>Modelica.SIunits.Resistance</a:t>
              </a:r>
              <a:r>
                <a:rPr lang="en-US" sz="1400" dirty="0">
                  <a:latin typeface="Courier New" panose="02070309020205020404" pitchFamily="49" charset="0"/>
                </a:rPr>
                <a:t> R </a:t>
              </a:r>
              <a:r>
                <a:rPr lang="en-US" sz="1400" dirty="0">
                  <a:solidFill>
                    <a:srgbClr val="006400"/>
                  </a:solidFill>
                  <a:latin typeface="Courier New" panose="02070309020205020404" pitchFamily="49" charset="0"/>
                </a:rPr>
                <a:t>"Resistance at temperature </a:t>
              </a:r>
              <a:r>
                <a:rPr lang="en-US" sz="1400" dirty="0" err="1">
                  <a:solidFill>
                    <a:srgbClr val="006400"/>
                  </a:solidFill>
                  <a:latin typeface="Courier New" panose="02070309020205020404" pitchFamily="49" charset="0"/>
                </a:rPr>
                <a:t>T_ref</a:t>
              </a:r>
              <a:r>
                <a:rPr lang="en-US" sz="1400" dirty="0">
                  <a:solidFill>
                    <a:srgbClr val="006400"/>
                  </a:solidFill>
                  <a:latin typeface="Courier New" panose="02070309020205020404" pitchFamily="49" charset="0"/>
                </a:rPr>
                <a:t>"</a:t>
              </a:r>
              <a:r>
                <a:rPr lang="en-US" sz="1400" dirty="0">
                  <a:latin typeface="Courier New" panose="02070309020205020404" pitchFamily="49" charset="0"/>
                </a:rPr>
                <a:t>;</a:t>
              </a:r>
              <a:endParaRPr lang="en-US" sz="1400" dirty="0">
                <a:latin typeface="MS Shell Dlg 2" panose="020B0604030504040204" pitchFamily="34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E0CAB14-9CB1-43D6-9837-ACB148723865}"/>
                </a:ext>
              </a:extLst>
            </p:cNvPr>
            <p:cNvSpPr/>
            <p:nvPr/>
          </p:nvSpPr>
          <p:spPr>
            <a:xfrm>
              <a:off x="6635929" y="6078583"/>
              <a:ext cx="5501809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sz="1400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Modelica.Electrical.Analog.Basic.Resistor</a:t>
              </a:r>
              <a:r>
                <a:rPr lang="pt-BR" sz="1400" dirty="0">
                  <a:latin typeface="Courier New" panose="02070309020205020404" pitchFamily="49" charset="0"/>
                </a:rPr>
                <a:t> Ra(R=R)</a:t>
              </a:r>
              <a:endParaRPr lang="pt-BR" sz="1400" dirty="0">
                <a:latin typeface="MS Shell Dlg 2" panose="020B0604030504040204" pitchFamily="34" charset="0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7C99FD4-F5C5-4159-BCD4-08BA69C19E92}"/>
              </a:ext>
            </a:extLst>
          </p:cNvPr>
          <p:cNvGrpSpPr/>
          <p:nvPr/>
        </p:nvGrpSpPr>
        <p:grpSpPr>
          <a:xfrm>
            <a:off x="6635929" y="910825"/>
            <a:ext cx="5406997" cy="4163464"/>
            <a:chOff x="6635929" y="910825"/>
            <a:chExt cx="5406997" cy="4163464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E7FEC007-F8A5-4AA6-AA2F-5E10B514C0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35929" y="910825"/>
              <a:ext cx="3345608" cy="3176588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A8259620-46A0-4018-B660-EFDC87C549B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05238" y="1094926"/>
              <a:ext cx="3460972" cy="3300838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063B5E8-913B-4E4C-B2E0-9DEC4489B30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928358" y="3392275"/>
              <a:ext cx="5114568" cy="1682014"/>
            </a:xfrm>
            <a:prstGeom prst="rect">
              <a:avLst/>
            </a:prstGeom>
          </p:spPr>
        </p:pic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C3784472-A938-4097-AEA7-C775A3910872}"/>
                </a:ext>
              </a:extLst>
            </p:cNvPr>
            <p:cNvGrpSpPr/>
            <p:nvPr/>
          </p:nvGrpSpPr>
          <p:grpSpPr>
            <a:xfrm>
              <a:off x="7404100" y="2095500"/>
              <a:ext cx="854702" cy="215900"/>
              <a:chOff x="7404100" y="2095500"/>
              <a:chExt cx="854702" cy="215900"/>
            </a:xfrm>
          </p:grpSpPr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0A3B25E7-00C1-4FC4-8720-3DFB6397859B}"/>
                  </a:ext>
                </a:extLst>
              </p:cNvPr>
              <p:cNvSpPr/>
              <p:nvPr/>
            </p:nvSpPr>
            <p:spPr bwMode="auto">
              <a:xfrm>
                <a:off x="7404100" y="2095500"/>
                <a:ext cx="285750" cy="215900"/>
              </a:xfrm>
              <a:prstGeom prst="ellipse">
                <a:avLst/>
              </a:prstGeom>
              <a:noFill/>
              <a:ln w="952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sp>
            <p:nvSpPr>
              <p:cNvPr id="16" name="Arrow: Right 15">
                <a:extLst>
                  <a:ext uri="{FF2B5EF4-FFF2-40B4-BE49-F238E27FC236}">
                    <a16:creationId xmlns:a16="http://schemas.microsoft.com/office/drawing/2014/main" id="{75C67268-2F35-438E-84BE-9D42384DB453}"/>
                  </a:ext>
                </a:extLst>
              </p:cNvPr>
              <p:cNvSpPr/>
              <p:nvPr/>
            </p:nvSpPr>
            <p:spPr bwMode="auto">
              <a:xfrm>
                <a:off x="7684548" y="2124075"/>
                <a:ext cx="574254" cy="158750"/>
              </a:xfrm>
              <a:prstGeom prst="rightArrow">
                <a:avLst/>
              </a:prstGeom>
              <a:noFill/>
              <a:ln w="952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</p:grpSp>
        <p:sp>
          <p:nvSpPr>
            <p:cNvPr id="20" name="Arrow: Right 19">
              <a:extLst>
                <a:ext uri="{FF2B5EF4-FFF2-40B4-BE49-F238E27FC236}">
                  <a16:creationId xmlns:a16="http://schemas.microsoft.com/office/drawing/2014/main" id="{85BCB80A-F8BF-4F38-B556-931F9AA37C27}"/>
                </a:ext>
              </a:extLst>
            </p:cNvPr>
            <p:cNvSpPr/>
            <p:nvPr/>
          </p:nvSpPr>
          <p:spPr bwMode="auto">
            <a:xfrm rot="4871480">
              <a:off x="9680374" y="3302234"/>
              <a:ext cx="574254" cy="158750"/>
            </a:xfrm>
            <a:prstGeom prst="rightArrow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08F2263-0C25-4640-99E0-595D8BF5980D}"/>
                </a:ext>
              </a:extLst>
            </p:cNvPr>
            <p:cNvSpPr/>
            <p:nvPr/>
          </p:nvSpPr>
          <p:spPr bwMode="auto">
            <a:xfrm>
              <a:off x="10987677" y="4767480"/>
              <a:ext cx="472803" cy="306809"/>
            </a:xfrm>
            <a:prstGeom prst="ellipse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58072BF0-C99B-4868-82B6-9E305BABE015}"/>
              </a:ext>
            </a:extLst>
          </p:cNvPr>
          <p:cNvSpPr txBox="1"/>
          <p:nvPr/>
        </p:nvSpPr>
        <p:spPr>
          <a:xfrm>
            <a:off x="6591300" y="5172626"/>
            <a:ext cx="4474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800000"/>
                </a:solidFill>
              </a:rPr>
              <a:t>The source code changes after propagation:</a:t>
            </a:r>
          </a:p>
        </p:txBody>
      </p:sp>
    </p:spTree>
    <p:extLst>
      <p:ext uri="{BB962C8B-B14F-4D97-AF65-F5344CB8AC3E}">
        <p14:creationId xmlns:p14="http://schemas.microsoft.com/office/powerpoint/2010/main" val="8534766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603B6-92EB-44B2-AEC4-363F48A21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DC-Motor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AFE719-2556-4E26-B31D-74DC232DDB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851" y="997910"/>
            <a:ext cx="6094972" cy="5167758"/>
          </a:xfrm>
        </p:spPr>
        <p:txBody>
          <a:bodyPr/>
          <a:lstStyle/>
          <a:p>
            <a:r>
              <a:rPr lang="en-US" dirty="0"/>
              <a:t>A Ideal DC-Motor Model</a:t>
            </a:r>
          </a:p>
          <a:p>
            <a:pPr lvl="1"/>
            <a:r>
              <a:rPr lang="en-US" dirty="0"/>
              <a:t>Understand the dc motor model assumptions</a:t>
            </a:r>
          </a:p>
          <a:p>
            <a:pPr lvl="1"/>
            <a:r>
              <a:rPr lang="en-US" dirty="0"/>
              <a:t>Build a dc-motor model</a:t>
            </a:r>
          </a:p>
          <a:p>
            <a:pPr lvl="1"/>
            <a:r>
              <a:rPr lang="en-US" dirty="0"/>
              <a:t>Connect each component in the graphic editor</a:t>
            </a:r>
          </a:p>
          <a:p>
            <a:pPr lvl="1"/>
            <a:r>
              <a:rPr lang="en-US" dirty="0"/>
              <a:t>Propagate component parameters to the top level</a:t>
            </a:r>
          </a:p>
          <a:p>
            <a:pPr lvl="2"/>
            <a:r>
              <a:rPr lang="en-US" dirty="0"/>
              <a:t>Define </a:t>
            </a:r>
            <a:r>
              <a:rPr lang="en-US" b="1" dirty="0">
                <a:solidFill>
                  <a:srgbClr val="FF0000"/>
                </a:solidFill>
              </a:rPr>
              <a:t>R</a:t>
            </a:r>
            <a:r>
              <a:rPr lang="en-US" dirty="0"/>
              <a:t> in </a:t>
            </a:r>
            <a:r>
              <a:rPr lang="en-US" b="1" i="1" dirty="0">
                <a:solidFill>
                  <a:srgbClr val="FF0000"/>
                </a:solidFill>
              </a:rPr>
              <a:t>Ra</a:t>
            </a:r>
          </a:p>
          <a:p>
            <a:pPr lvl="2"/>
            <a:r>
              <a:rPr lang="en-US" dirty="0"/>
              <a:t>Define </a:t>
            </a:r>
            <a:r>
              <a:rPr lang="en-US" b="1" dirty="0">
                <a:solidFill>
                  <a:srgbClr val="FF0000"/>
                </a:solidFill>
              </a:rPr>
              <a:t>L</a:t>
            </a:r>
            <a:r>
              <a:rPr lang="en-US" dirty="0"/>
              <a:t> in </a:t>
            </a:r>
            <a:r>
              <a:rPr lang="en-US" b="1" i="1" dirty="0">
                <a:solidFill>
                  <a:srgbClr val="FF0000"/>
                </a:solidFill>
              </a:rPr>
              <a:t>La</a:t>
            </a:r>
            <a:r>
              <a:rPr lang="en-US" dirty="0"/>
              <a:t>, </a:t>
            </a:r>
            <a:r>
              <a:rPr lang="en-US" b="1" dirty="0">
                <a:solidFill>
                  <a:srgbClr val="FF0000"/>
                </a:solidFill>
              </a:rPr>
              <a:t>k</a:t>
            </a:r>
            <a:r>
              <a:rPr lang="en-US" dirty="0"/>
              <a:t> in </a:t>
            </a:r>
            <a:r>
              <a:rPr lang="en-US" b="1" i="1" dirty="0">
                <a:solidFill>
                  <a:srgbClr val="FF0000"/>
                </a:solidFill>
              </a:rPr>
              <a:t>emf</a:t>
            </a:r>
            <a:r>
              <a:rPr lang="en-US" dirty="0"/>
              <a:t>, </a:t>
            </a:r>
            <a:r>
              <a:rPr lang="en-US" b="1" dirty="0">
                <a:solidFill>
                  <a:srgbClr val="FF0000"/>
                </a:solidFill>
              </a:rPr>
              <a:t>J</a:t>
            </a:r>
            <a:r>
              <a:rPr lang="en-US" dirty="0"/>
              <a:t> in </a:t>
            </a:r>
            <a:r>
              <a:rPr lang="en-US" b="1" i="1" dirty="0">
                <a:solidFill>
                  <a:srgbClr val="FF0000"/>
                </a:solidFill>
              </a:rPr>
              <a:t>inertia</a:t>
            </a:r>
          </a:p>
          <a:p>
            <a:pPr lvl="1"/>
            <a:r>
              <a:rPr lang="en-US" dirty="0"/>
              <a:t>Check your model – on the graphics mode, click “Check”</a:t>
            </a:r>
          </a:p>
          <a:p>
            <a:pPr lvl="2"/>
            <a:r>
              <a:rPr lang="en-US" dirty="0"/>
              <a:t>Find and fix errors ASAP before you use it for simulation</a:t>
            </a:r>
          </a:p>
          <a:p>
            <a:pPr lvl="1"/>
            <a:r>
              <a:rPr lang="en-US" dirty="0"/>
              <a:t>Make some beautiful icons if you need – In Graphics, click Icon, and start to design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3616590-F0D2-48B9-95A2-4DF035FFC11A}"/>
              </a:ext>
            </a:extLst>
          </p:cNvPr>
          <p:cNvGrpSpPr/>
          <p:nvPr/>
        </p:nvGrpSpPr>
        <p:grpSpPr>
          <a:xfrm>
            <a:off x="6502403" y="910825"/>
            <a:ext cx="5437465" cy="4723621"/>
            <a:chOff x="6328232" y="910825"/>
            <a:chExt cx="5437465" cy="4723621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3A971AC1-BCDC-4137-A5DE-BDCF6970F71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328232" y="910825"/>
              <a:ext cx="5437465" cy="3117669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35DC5790-3FF6-41F5-887E-7AD58BDAEB9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12365" y="4567646"/>
              <a:ext cx="5114925" cy="1066800"/>
            </a:xfrm>
            <a:prstGeom prst="rect">
              <a:avLst/>
            </a:prstGeom>
          </p:spPr>
        </p:pic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222FBB7-1BA0-4FEB-A599-122A1ACBD5A7}"/>
                </a:ext>
              </a:extLst>
            </p:cNvPr>
            <p:cNvSpPr/>
            <p:nvPr/>
          </p:nvSpPr>
          <p:spPr bwMode="auto">
            <a:xfrm>
              <a:off x="6453051" y="3509554"/>
              <a:ext cx="1227909" cy="470263"/>
            </a:xfrm>
            <a:custGeom>
              <a:avLst/>
              <a:gdLst>
                <a:gd name="connsiteX0" fmla="*/ 1105989 w 1227909"/>
                <a:gd name="connsiteY0" fmla="*/ 69669 h 470263"/>
                <a:gd name="connsiteX1" fmla="*/ 1053738 w 1227909"/>
                <a:gd name="connsiteY1" fmla="*/ 43543 h 470263"/>
                <a:gd name="connsiteX2" fmla="*/ 957943 w 1227909"/>
                <a:gd name="connsiteY2" fmla="*/ 26126 h 470263"/>
                <a:gd name="connsiteX3" fmla="*/ 931818 w 1227909"/>
                <a:gd name="connsiteY3" fmla="*/ 17417 h 470263"/>
                <a:gd name="connsiteX4" fmla="*/ 783772 w 1227909"/>
                <a:gd name="connsiteY4" fmla="*/ 0 h 470263"/>
                <a:gd name="connsiteX5" fmla="*/ 269966 w 1227909"/>
                <a:gd name="connsiteY5" fmla="*/ 8709 h 470263"/>
                <a:gd name="connsiteX6" fmla="*/ 156755 w 1227909"/>
                <a:gd name="connsiteY6" fmla="*/ 34835 h 470263"/>
                <a:gd name="connsiteX7" fmla="*/ 95795 w 1227909"/>
                <a:gd name="connsiteY7" fmla="*/ 52252 h 470263"/>
                <a:gd name="connsiteX8" fmla="*/ 43543 w 1227909"/>
                <a:gd name="connsiteY8" fmla="*/ 87086 h 470263"/>
                <a:gd name="connsiteX9" fmla="*/ 17418 w 1227909"/>
                <a:gd name="connsiteY9" fmla="*/ 104503 h 470263"/>
                <a:gd name="connsiteX10" fmla="*/ 0 w 1227909"/>
                <a:gd name="connsiteY10" fmla="*/ 226423 h 470263"/>
                <a:gd name="connsiteX11" fmla="*/ 8709 w 1227909"/>
                <a:gd name="connsiteY11" fmla="*/ 348343 h 470263"/>
                <a:gd name="connsiteX12" fmla="*/ 26126 w 1227909"/>
                <a:gd name="connsiteY12" fmla="*/ 374469 h 470263"/>
                <a:gd name="connsiteX13" fmla="*/ 78378 w 1227909"/>
                <a:gd name="connsiteY13" fmla="*/ 418012 h 470263"/>
                <a:gd name="connsiteX14" fmla="*/ 139338 w 1227909"/>
                <a:gd name="connsiteY14" fmla="*/ 444137 h 470263"/>
                <a:gd name="connsiteX15" fmla="*/ 191589 w 1227909"/>
                <a:gd name="connsiteY15" fmla="*/ 452846 h 470263"/>
                <a:gd name="connsiteX16" fmla="*/ 348343 w 1227909"/>
                <a:gd name="connsiteY16" fmla="*/ 470263 h 470263"/>
                <a:gd name="connsiteX17" fmla="*/ 862149 w 1227909"/>
                <a:gd name="connsiteY17" fmla="*/ 461555 h 470263"/>
                <a:gd name="connsiteX18" fmla="*/ 896983 w 1227909"/>
                <a:gd name="connsiteY18" fmla="*/ 452846 h 470263"/>
                <a:gd name="connsiteX19" fmla="*/ 957943 w 1227909"/>
                <a:gd name="connsiteY19" fmla="*/ 426720 h 470263"/>
                <a:gd name="connsiteX20" fmla="*/ 1018903 w 1227909"/>
                <a:gd name="connsiteY20" fmla="*/ 409303 h 470263"/>
                <a:gd name="connsiteX21" fmla="*/ 1045029 w 1227909"/>
                <a:gd name="connsiteY21" fmla="*/ 400595 h 470263"/>
                <a:gd name="connsiteX22" fmla="*/ 1105989 w 1227909"/>
                <a:gd name="connsiteY22" fmla="*/ 365760 h 470263"/>
                <a:gd name="connsiteX23" fmla="*/ 1158240 w 1227909"/>
                <a:gd name="connsiteY23" fmla="*/ 339635 h 470263"/>
                <a:gd name="connsiteX24" fmla="*/ 1193075 w 1227909"/>
                <a:gd name="connsiteY24" fmla="*/ 287383 h 470263"/>
                <a:gd name="connsiteX25" fmla="*/ 1227909 w 1227909"/>
                <a:gd name="connsiteY25" fmla="*/ 209006 h 470263"/>
                <a:gd name="connsiteX26" fmla="*/ 1219200 w 1227909"/>
                <a:gd name="connsiteY26" fmla="*/ 113212 h 470263"/>
                <a:gd name="connsiteX27" fmla="*/ 1166949 w 1227909"/>
                <a:gd name="connsiteY27" fmla="*/ 78377 h 470263"/>
                <a:gd name="connsiteX28" fmla="*/ 1088572 w 1227909"/>
                <a:gd name="connsiteY28" fmla="*/ 60960 h 470263"/>
                <a:gd name="connsiteX29" fmla="*/ 1027612 w 1227909"/>
                <a:gd name="connsiteY29" fmla="*/ 60960 h 4702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227909" h="470263">
                  <a:moveTo>
                    <a:pt x="1105989" y="69669"/>
                  </a:moveTo>
                  <a:cubicBezTo>
                    <a:pt x="1088572" y="60960"/>
                    <a:pt x="1072038" y="50198"/>
                    <a:pt x="1053738" y="43543"/>
                  </a:cubicBezTo>
                  <a:cubicBezTo>
                    <a:pt x="1043445" y="39800"/>
                    <a:pt x="964475" y="27215"/>
                    <a:pt x="957943" y="26126"/>
                  </a:cubicBezTo>
                  <a:cubicBezTo>
                    <a:pt x="949235" y="23223"/>
                    <a:pt x="940819" y="19217"/>
                    <a:pt x="931818" y="17417"/>
                  </a:cubicBezTo>
                  <a:cubicBezTo>
                    <a:pt x="893326" y="9719"/>
                    <a:pt x="818303" y="3453"/>
                    <a:pt x="783772" y="0"/>
                  </a:cubicBezTo>
                  <a:cubicBezTo>
                    <a:pt x="612503" y="2903"/>
                    <a:pt x="441098" y="1268"/>
                    <a:pt x="269966" y="8709"/>
                  </a:cubicBezTo>
                  <a:cubicBezTo>
                    <a:pt x="201578" y="11682"/>
                    <a:pt x="202375" y="21801"/>
                    <a:pt x="156755" y="34835"/>
                  </a:cubicBezTo>
                  <a:cubicBezTo>
                    <a:pt x="147463" y="37490"/>
                    <a:pt x="106855" y="46108"/>
                    <a:pt x="95795" y="52252"/>
                  </a:cubicBezTo>
                  <a:cubicBezTo>
                    <a:pt x="77496" y="62418"/>
                    <a:pt x="60960" y="75475"/>
                    <a:pt x="43543" y="87086"/>
                  </a:cubicBezTo>
                  <a:lnTo>
                    <a:pt x="17418" y="104503"/>
                  </a:lnTo>
                  <a:cubicBezTo>
                    <a:pt x="13085" y="130502"/>
                    <a:pt x="0" y="204627"/>
                    <a:pt x="0" y="226423"/>
                  </a:cubicBezTo>
                  <a:cubicBezTo>
                    <a:pt x="0" y="267167"/>
                    <a:pt x="1628" y="308219"/>
                    <a:pt x="8709" y="348343"/>
                  </a:cubicBezTo>
                  <a:cubicBezTo>
                    <a:pt x="10528" y="358650"/>
                    <a:pt x="19426" y="366428"/>
                    <a:pt x="26126" y="374469"/>
                  </a:cubicBezTo>
                  <a:cubicBezTo>
                    <a:pt x="42501" y="394119"/>
                    <a:pt x="56581" y="405557"/>
                    <a:pt x="78378" y="418012"/>
                  </a:cubicBezTo>
                  <a:cubicBezTo>
                    <a:pt x="95324" y="427696"/>
                    <a:pt x="119351" y="439695"/>
                    <a:pt x="139338" y="444137"/>
                  </a:cubicBezTo>
                  <a:cubicBezTo>
                    <a:pt x="156575" y="447967"/>
                    <a:pt x="174275" y="449383"/>
                    <a:pt x="191589" y="452846"/>
                  </a:cubicBezTo>
                  <a:cubicBezTo>
                    <a:pt x="294866" y="473503"/>
                    <a:pt x="116049" y="453672"/>
                    <a:pt x="348343" y="470263"/>
                  </a:cubicBezTo>
                  <a:lnTo>
                    <a:pt x="862149" y="461555"/>
                  </a:lnTo>
                  <a:cubicBezTo>
                    <a:pt x="874112" y="461175"/>
                    <a:pt x="885475" y="456134"/>
                    <a:pt x="896983" y="452846"/>
                  </a:cubicBezTo>
                  <a:cubicBezTo>
                    <a:pt x="937833" y="441174"/>
                    <a:pt x="911493" y="446627"/>
                    <a:pt x="957943" y="426720"/>
                  </a:cubicBezTo>
                  <a:cubicBezTo>
                    <a:pt x="978815" y="417775"/>
                    <a:pt x="996819" y="415613"/>
                    <a:pt x="1018903" y="409303"/>
                  </a:cubicBezTo>
                  <a:cubicBezTo>
                    <a:pt x="1027729" y="406781"/>
                    <a:pt x="1036320" y="403498"/>
                    <a:pt x="1045029" y="400595"/>
                  </a:cubicBezTo>
                  <a:cubicBezTo>
                    <a:pt x="1078874" y="366749"/>
                    <a:pt x="1044591" y="396459"/>
                    <a:pt x="1105989" y="365760"/>
                  </a:cubicBezTo>
                  <a:cubicBezTo>
                    <a:pt x="1173514" y="331998"/>
                    <a:pt x="1092576" y="361522"/>
                    <a:pt x="1158240" y="339635"/>
                  </a:cubicBezTo>
                  <a:cubicBezTo>
                    <a:pt x="1169852" y="322218"/>
                    <a:pt x="1186455" y="307242"/>
                    <a:pt x="1193075" y="287383"/>
                  </a:cubicBezTo>
                  <a:cubicBezTo>
                    <a:pt x="1213802" y="225203"/>
                    <a:pt x="1200308" y="250408"/>
                    <a:pt x="1227909" y="209006"/>
                  </a:cubicBezTo>
                  <a:cubicBezTo>
                    <a:pt x="1225006" y="177075"/>
                    <a:pt x="1228008" y="144041"/>
                    <a:pt x="1219200" y="113212"/>
                  </a:cubicBezTo>
                  <a:cubicBezTo>
                    <a:pt x="1212703" y="90474"/>
                    <a:pt x="1185290" y="83617"/>
                    <a:pt x="1166949" y="78377"/>
                  </a:cubicBezTo>
                  <a:cubicBezTo>
                    <a:pt x="1152209" y="74166"/>
                    <a:pt x="1101242" y="62016"/>
                    <a:pt x="1088572" y="60960"/>
                  </a:cubicBezTo>
                  <a:cubicBezTo>
                    <a:pt x="1068322" y="59272"/>
                    <a:pt x="1047932" y="60960"/>
                    <a:pt x="1027612" y="60960"/>
                  </a:cubicBezTo>
                </a:path>
              </a:pathLst>
            </a:cu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22" name="Arrow: Right 21">
              <a:extLst>
                <a:ext uri="{FF2B5EF4-FFF2-40B4-BE49-F238E27FC236}">
                  <a16:creationId xmlns:a16="http://schemas.microsoft.com/office/drawing/2014/main" id="{278EF3B9-7544-4998-AC57-608A4A8EF2EF}"/>
                </a:ext>
              </a:extLst>
            </p:cNvPr>
            <p:cNvSpPr/>
            <p:nvPr/>
          </p:nvSpPr>
          <p:spPr bwMode="auto">
            <a:xfrm rot="4871480">
              <a:off x="6989425" y="4218501"/>
              <a:ext cx="574254" cy="158750"/>
            </a:xfrm>
            <a:prstGeom prst="rightArrow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9629518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B142F-8940-4ACF-AAAC-FAB5CDD76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631" y="58056"/>
            <a:ext cx="7440871" cy="522516"/>
          </a:xfrm>
        </p:spPr>
        <p:txBody>
          <a:bodyPr/>
          <a:lstStyle/>
          <a:p>
            <a:r>
              <a:rPr lang="en-US" dirty="0"/>
              <a:t>Step 2: DC-motor with Rotation System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99271A6-A29A-4B31-AD7B-EEC6923933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Inside </a:t>
                </a:r>
                <a:r>
                  <a:rPr lang="en-US" dirty="0" err="1"/>
                  <a:t>MotorDriveControlExample</a:t>
                </a:r>
                <a:r>
                  <a:rPr lang="en-US" dirty="0"/>
                  <a:t> package, create a new partial model, and name it as </a:t>
                </a:r>
                <a:r>
                  <a:rPr lang="en-US" dirty="0" err="1"/>
                  <a:t>MotorRotation</a:t>
                </a:r>
                <a:endParaRPr lang="en-US" dirty="0"/>
              </a:p>
              <a:p>
                <a:r>
                  <a:rPr lang="en-US" dirty="0"/>
                  <a:t>In the Graphics/Diagram, </a:t>
                </a:r>
                <a:r>
                  <a:rPr lang="en-US" dirty="0" err="1"/>
                  <a:t>drag&amp;drop</a:t>
                </a:r>
                <a:r>
                  <a:rPr lang="en-US" dirty="0"/>
                  <a:t> the following components:</a:t>
                </a:r>
              </a:p>
              <a:p>
                <a:pPr lvl="1"/>
                <a:r>
                  <a:rPr lang="en-US" dirty="0"/>
                  <a:t>A motor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motor</a:t>
                </a:r>
                <a:r>
                  <a:rPr lang="en-US" dirty="0"/>
                  <a:t>:                                    </a:t>
                </a:r>
                <a:r>
                  <a:rPr lang="en-US" sz="2000" i="1" dirty="0" err="1">
                    <a:solidFill>
                      <a:srgbClr val="800000"/>
                    </a:solidFill>
                  </a:rPr>
                  <a:t>MotorDriveControlExample.Motor.DCMotor</a:t>
                </a:r>
                <a:endParaRPr lang="en-US" sz="2000" i="1" dirty="0">
                  <a:solidFill>
                    <a:srgbClr val="800000"/>
                  </a:solidFill>
                </a:endParaRPr>
              </a:p>
              <a:p>
                <a:pPr lvl="1"/>
                <a:r>
                  <a:rPr lang="en-US" dirty="0"/>
                  <a:t>A </a:t>
                </a:r>
                <a:r>
                  <a:rPr lang="en-US" dirty="0" err="1"/>
                  <a:t>grearbox</a:t>
                </a:r>
                <a:r>
                  <a:rPr lang="en-US" dirty="0"/>
                  <a:t>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gearbox</a:t>
                </a:r>
                <a:r>
                  <a:rPr lang="en-US" dirty="0"/>
                  <a:t>:                            </a:t>
                </a:r>
                <a:r>
                  <a:rPr lang="en-US" sz="2000" i="1" dirty="0" err="1">
                    <a:solidFill>
                      <a:srgbClr val="800000"/>
                    </a:solidFill>
                  </a:rPr>
                  <a:t>Modelica.Mechanics.Rotational.Components.IdealGear</a:t>
                </a:r>
                <a:endParaRPr lang="en-US" i="1" dirty="0">
                  <a:solidFill>
                    <a:srgbClr val="800000"/>
                  </a:solidFill>
                </a:endParaRPr>
              </a:p>
              <a:p>
                <a:pPr lvl="1"/>
                <a:r>
                  <a:rPr lang="en-US" dirty="0"/>
                  <a:t>A mechanical load </a:t>
                </a:r>
                <a:r>
                  <a:rPr lang="en-US" b="1" i="1" dirty="0" err="1">
                    <a:solidFill>
                      <a:srgbClr val="FF0000"/>
                    </a:solidFill>
                  </a:rPr>
                  <a:t>load</a:t>
                </a:r>
                <a:r>
                  <a:rPr lang="en-US" dirty="0"/>
                  <a:t>:                      </a:t>
                </a:r>
                <a:r>
                  <a:rPr lang="en-US" sz="2000" i="1" dirty="0" err="1">
                    <a:solidFill>
                      <a:srgbClr val="800000"/>
                    </a:solidFill>
                  </a:rPr>
                  <a:t>Modelica.Mechanics.Rotational.Components.Inertia</a:t>
                </a:r>
                <a:endParaRPr lang="en-US" sz="2000" i="1" dirty="0">
                  <a:solidFill>
                    <a:srgbClr val="800000"/>
                  </a:solidFill>
                </a:endParaRPr>
              </a:p>
              <a:p>
                <a:pPr lvl="1"/>
                <a:r>
                  <a:rPr lang="en-US" dirty="0"/>
                  <a:t>A rotation speed sensor </a:t>
                </a:r>
                <a:r>
                  <a:rPr lang="en-US" b="1" i="1" dirty="0" err="1">
                    <a:solidFill>
                      <a:srgbClr val="FF0000"/>
                    </a:solidFill>
                  </a:rPr>
                  <a:t>speedSensor</a:t>
                </a:r>
                <a:r>
                  <a:rPr lang="en-US" dirty="0"/>
                  <a:t>: </a:t>
                </a:r>
                <a:r>
                  <a:rPr lang="en-US" sz="2000" i="1" dirty="0" err="1">
                    <a:solidFill>
                      <a:srgbClr val="800000"/>
                    </a:solidFill>
                  </a:rPr>
                  <a:t>Modelica.Mechanics.Rotational.Sensors.SpeedSensor</a:t>
                </a:r>
                <a:endParaRPr lang="en-US" sz="2000" i="1" dirty="0">
                  <a:solidFill>
                    <a:srgbClr val="800000"/>
                  </a:solidFill>
                </a:endParaRPr>
              </a:p>
              <a:p>
                <a:r>
                  <a:rPr lang="en-US" dirty="0"/>
                  <a:t>Connect them in a physical way</a:t>
                </a:r>
              </a:p>
              <a:p>
                <a:r>
                  <a:rPr lang="en-US" dirty="0"/>
                  <a:t>Assign values to key parameters</a:t>
                </a:r>
              </a:p>
              <a:p>
                <a:pPr lvl="1"/>
                <a:r>
                  <a:rPr lang="en-US" dirty="0"/>
                  <a:t>motor: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=0.5 </m:t>
                    </m:r>
                    <m:r>
                      <m:rPr>
                        <m:sty m:val="p"/>
                      </m:rPr>
                      <a:rPr lang="el-GR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,  </m:t>
                    </m:r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=0.05 </m:t>
                    </m:r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=1 </m:t>
                    </m:r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=0.001</m:t>
                    </m:r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𝑘𝑔</m:t>
                    </m:r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/</m:t>
                    </m:r>
                    <m:sSup>
                      <m:sSupPr>
                        <m:ctrlP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gearbox: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𝑟𝑎𝑡𝑖𝑜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=100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load: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=10 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𝑘𝑔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/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b="0" dirty="0"/>
              </a:p>
              <a:p>
                <a:r>
                  <a:rPr lang="en-US" dirty="0"/>
                  <a:t>Check your model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99271A6-A29A-4B31-AD7B-EEC6923933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65" t="-1077" b="-222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509482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0E9A6-E2BA-4833-9498-2A2E5D920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632" y="58056"/>
            <a:ext cx="7012518" cy="522516"/>
          </a:xfrm>
        </p:spPr>
        <p:txBody>
          <a:bodyPr/>
          <a:lstStyle/>
          <a:p>
            <a:r>
              <a:rPr lang="en-US" dirty="0"/>
              <a:t>Step 3: Control Rotation System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A7E057F-5725-4955-9F4C-E6DB44E949F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0673" y="1002501"/>
                <a:ext cx="11690653" cy="4528349"/>
              </a:xfrm>
            </p:spPr>
            <p:txBody>
              <a:bodyPr/>
              <a:lstStyle/>
              <a:p>
                <a:r>
                  <a:rPr lang="en-US" dirty="0"/>
                  <a:t>Inside </a:t>
                </a:r>
                <a:r>
                  <a:rPr lang="en-US" b="1" i="1" dirty="0" err="1">
                    <a:solidFill>
                      <a:srgbClr val="800000"/>
                    </a:solidFill>
                  </a:rPr>
                  <a:t>MotorDriveControlExample</a:t>
                </a:r>
                <a:r>
                  <a:rPr lang="en-US" dirty="0"/>
                  <a:t> package, create a new model, and name it as </a:t>
                </a:r>
                <a:r>
                  <a:rPr lang="en-US" b="1" i="1" dirty="0" err="1">
                    <a:solidFill>
                      <a:srgbClr val="800000"/>
                    </a:solidFill>
                  </a:rPr>
                  <a:t>MotorRotationControl</a:t>
                </a:r>
                <a:r>
                  <a:rPr lang="en-US" dirty="0"/>
                  <a:t>, extending from </a:t>
                </a:r>
                <a:r>
                  <a:rPr lang="en-US" b="1" i="1" dirty="0" err="1">
                    <a:solidFill>
                      <a:srgbClr val="800000"/>
                    </a:solidFill>
                  </a:rPr>
                  <a:t>MotorDriveControlExample.MotorRotation</a:t>
                </a:r>
                <a:endParaRPr lang="en-US" b="1" i="1" dirty="0">
                  <a:solidFill>
                    <a:srgbClr val="800000"/>
                  </a:solidFill>
                </a:endParaRPr>
              </a:p>
              <a:p>
                <a:r>
                  <a:rPr lang="en-US" dirty="0"/>
                  <a:t>In the Graphics/Diagram, </a:t>
                </a:r>
                <a:r>
                  <a:rPr lang="en-US" dirty="0" err="1"/>
                  <a:t>drag&amp;drop</a:t>
                </a:r>
                <a:r>
                  <a:rPr lang="en-US" dirty="0"/>
                  <a:t> the following components:</a:t>
                </a:r>
              </a:p>
              <a:p>
                <a:pPr lvl="1"/>
                <a:r>
                  <a:rPr lang="en-US" dirty="0"/>
                  <a:t>A </a:t>
                </a:r>
                <a:r>
                  <a:rPr lang="en-US" dirty="0" err="1"/>
                  <a:t>referece</a:t>
                </a:r>
                <a:r>
                  <a:rPr lang="en-US" dirty="0"/>
                  <a:t>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ref</a:t>
                </a:r>
                <a:r>
                  <a:rPr lang="en-US" dirty="0"/>
                  <a:t>:                                     </a:t>
                </a:r>
                <a:r>
                  <a:rPr lang="en-US" sz="2000" i="1" dirty="0" err="1">
                    <a:solidFill>
                      <a:srgbClr val="800000"/>
                    </a:solidFill>
                  </a:rPr>
                  <a:t>Modelica.Blocks.Sources.Step</a:t>
                </a:r>
                <a:endParaRPr lang="en-US" sz="2000" i="1" dirty="0">
                  <a:solidFill>
                    <a:srgbClr val="800000"/>
                  </a:solidFill>
                </a:endParaRPr>
              </a:p>
              <a:p>
                <a:pPr lvl="1"/>
                <a:r>
                  <a:rPr lang="en-US" dirty="0"/>
                  <a:t>A feedback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error</a:t>
                </a:r>
                <a:r>
                  <a:rPr lang="en-US" dirty="0"/>
                  <a:t>:                                </a:t>
                </a:r>
                <a:r>
                  <a:rPr lang="en-US" sz="2000" i="1" dirty="0" err="1">
                    <a:solidFill>
                      <a:srgbClr val="800000"/>
                    </a:solidFill>
                  </a:rPr>
                  <a:t>Modelica.Blocks.Math.Feedback</a:t>
                </a:r>
                <a:endParaRPr lang="en-US" i="1" dirty="0">
                  <a:solidFill>
                    <a:srgbClr val="800000"/>
                  </a:solidFill>
                </a:endParaRPr>
              </a:p>
              <a:p>
                <a:pPr lvl="1"/>
                <a:r>
                  <a:rPr lang="en-US" dirty="0"/>
                  <a:t>A PID controller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PID</a:t>
                </a:r>
                <a:r>
                  <a:rPr lang="en-US" dirty="0"/>
                  <a:t>:                         </a:t>
                </a:r>
                <a:r>
                  <a:rPr lang="en-US" sz="2000" i="1" dirty="0" err="1">
                    <a:solidFill>
                      <a:srgbClr val="800000"/>
                    </a:solidFill>
                  </a:rPr>
                  <a:t>Modelica.Blocks.Continuous.PID</a:t>
                </a:r>
                <a:endParaRPr lang="en-US" sz="2000" i="1" dirty="0">
                  <a:solidFill>
                    <a:srgbClr val="800000"/>
                  </a:solidFill>
                </a:endParaRPr>
              </a:p>
              <a:p>
                <a:r>
                  <a:rPr lang="en-US" dirty="0"/>
                  <a:t>Connect them in a physical way</a:t>
                </a:r>
              </a:p>
              <a:p>
                <a:pPr lvl="1"/>
                <a:r>
                  <a:rPr lang="en-US" dirty="0"/>
                  <a:t>connect (</a:t>
                </a:r>
                <a:r>
                  <a:rPr lang="en-US" dirty="0" err="1"/>
                  <a:t>speedSensor.w</a:t>
                </a:r>
                <a:r>
                  <a:rPr lang="en-US" dirty="0"/>
                  <a:t>, error.u2)</a:t>
                </a:r>
              </a:p>
              <a:p>
                <a:pPr lvl="1"/>
                <a:r>
                  <a:rPr lang="en-US" dirty="0"/>
                  <a:t>connect (</a:t>
                </a:r>
                <a:r>
                  <a:rPr lang="en-US" dirty="0" err="1"/>
                  <a:t>ref.y</a:t>
                </a:r>
                <a:r>
                  <a:rPr lang="en-US" dirty="0"/>
                  <a:t>, error.u1)</a:t>
                </a:r>
              </a:p>
              <a:p>
                <a:r>
                  <a:rPr lang="en-US" dirty="0"/>
                  <a:t>Assign values to key parameters, and check the model</a:t>
                </a:r>
              </a:p>
              <a:p>
                <a:pPr lvl="1"/>
                <a:r>
                  <a:rPr lang="en-US" dirty="0"/>
                  <a:t>ref: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h𝑒𝑖𝑔h𝑡</m:t>
                    </m:r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,  </m:t>
                    </m:r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𝑜𝑓𝑓𝑠𝑒𝑡</m:t>
                    </m:r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𝑠𝑡𝑎𝑟𝑡𝑇𝑖𝑚𝑒</m:t>
                    </m:r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=600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PID: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=1,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𝑇𝑖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=0.5,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𝑇𝑑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=0.1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A7E057F-5725-4955-9F4C-E6DB44E949F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0673" y="1002501"/>
                <a:ext cx="11690653" cy="4528349"/>
              </a:xfrm>
              <a:blipFill>
                <a:blip r:embed="rId2"/>
                <a:stretch>
                  <a:fillRect l="-365" t="-1077" b="-122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138014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0E9A6-E2BA-4833-9498-2A2E5D920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632" y="58056"/>
            <a:ext cx="7012518" cy="522516"/>
          </a:xfrm>
        </p:spPr>
        <p:txBody>
          <a:bodyPr/>
          <a:lstStyle/>
          <a:p>
            <a:r>
              <a:rPr lang="en-US" dirty="0"/>
              <a:t>Step 3: Control Rotation System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7E057F-5725-4955-9F4C-E6DB44E94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674" y="1002502"/>
            <a:ext cx="6350152" cy="4245774"/>
          </a:xfrm>
        </p:spPr>
        <p:txBody>
          <a:bodyPr/>
          <a:lstStyle/>
          <a:p>
            <a:r>
              <a:rPr lang="en-US" dirty="0"/>
              <a:t>Simulate </a:t>
            </a:r>
            <a:r>
              <a:rPr lang="en-US" dirty="0" err="1"/>
              <a:t>MotorRotationControl</a:t>
            </a:r>
            <a:endParaRPr lang="en-US" dirty="0"/>
          </a:p>
          <a:p>
            <a:pPr lvl="1"/>
            <a:r>
              <a:rPr lang="en-US" dirty="0"/>
              <a:t>Go to Simulation/Setup</a:t>
            </a:r>
          </a:p>
          <a:p>
            <a:pPr lvl="2"/>
            <a:r>
              <a:rPr lang="en-US" dirty="0"/>
              <a:t>Set start time to 0, stop time to 1200 s</a:t>
            </a:r>
          </a:p>
          <a:p>
            <a:pPr lvl="2"/>
            <a:r>
              <a:rPr lang="en-US" dirty="0"/>
              <a:t>Click OK and exit</a:t>
            </a:r>
          </a:p>
          <a:p>
            <a:pPr lvl="1"/>
            <a:r>
              <a:rPr lang="en-US" dirty="0"/>
              <a:t>Click Simulation/Simulate to simulate model. Simulation results will be ready for plotting.</a:t>
            </a:r>
          </a:p>
          <a:p>
            <a:r>
              <a:rPr lang="en-US" dirty="0"/>
              <a:t>Plot response</a:t>
            </a:r>
          </a:p>
          <a:p>
            <a:pPr lvl="1"/>
            <a:r>
              <a:rPr lang="en-US" dirty="0"/>
              <a:t>In the Variable Browser tab, find and plot:</a:t>
            </a:r>
          </a:p>
          <a:p>
            <a:pPr lvl="2"/>
            <a:r>
              <a:rPr lang="en-US" dirty="0" err="1">
                <a:solidFill>
                  <a:srgbClr val="800000"/>
                </a:solidFill>
              </a:rPr>
              <a:t>ref.y</a:t>
            </a:r>
            <a:r>
              <a:rPr lang="en-US" dirty="0">
                <a:solidFill>
                  <a:srgbClr val="800000"/>
                </a:solidFill>
              </a:rPr>
              <a:t> </a:t>
            </a:r>
            <a:r>
              <a:rPr lang="en-US" dirty="0"/>
              <a:t>– reference speed</a:t>
            </a:r>
          </a:p>
          <a:p>
            <a:pPr lvl="2"/>
            <a:r>
              <a:rPr lang="en-US" dirty="0" err="1">
                <a:solidFill>
                  <a:srgbClr val="800000"/>
                </a:solidFill>
              </a:rPr>
              <a:t>speedSensor.w</a:t>
            </a:r>
            <a:r>
              <a:rPr lang="en-US" dirty="0">
                <a:solidFill>
                  <a:srgbClr val="800000"/>
                </a:solidFill>
              </a:rPr>
              <a:t> </a:t>
            </a:r>
            <a:r>
              <a:rPr lang="en-US" dirty="0"/>
              <a:t>– measured speed</a:t>
            </a:r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943EA9-B0F1-470C-943A-679EBC2468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788" y="1002502"/>
            <a:ext cx="3931757" cy="424577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3FCD3F5-02F1-4CC9-A197-EE3DA73C64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9225" y="4258864"/>
            <a:ext cx="5038725" cy="2149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2928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683D5-D1C7-4BA9-901B-3252BDFB0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Revisit Some Basics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086DC55-29E5-435F-A4B3-370346E3B5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607" y="1240625"/>
            <a:ext cx="10220325" cy="2188375"/>
          </a:xfrm>
        </p:spPr>
        <p:txBody>
          <a:bodyPr/>
          <a:lstStyle/>
          <a:p>
            <a:r>
              <a:rPr lang="en-US" sz="2000" dirty="0"/>
              <a:t>Flat and hierarchical models</a:t>
            </a:r>
          </a:p>
          <a:p>
            <a:pPr lvl="1"/>
            <a:r>
              <a:rPr lang="en-US" sz="2000" b="1" dirty="0">
                <a:solidFill>
                  <a:srgbClr val="FF0000"/>
                </a:solidFill>
              </a:rPr>
              <a:t>data types, attributes, components, interface-variables, package concept, inheritance</a:t>
            </a:r>
          </a:p>
          <a:p>
            <a:r>
              <a:rPr lang="en-US" sz="2000" dirty="0"/>
              <a:t>Special model classes</a:t>
            </a:r>
          </a:p>
          <a:p>
            <a:pPr lvl="1"/>
            <a:r>
              <a:rPr lang="en-US" sz="2000" dirty="0"/>
              <a:t>class types in Modelica</a:t>
            </a:r>
          </a:p>
          <a:p>
            <a:pPr lvl="2"/>
            <a:r>
              <a:rPr lang="en-US" sz="1800" b="1" dirty="0">
                <a:solidFill>
                  <a:srgbClr val="FF0000"/>
                </a:solidFill>
              </a:rPr>
              <a:t>type, connector, model</a:t>
            </a:r>
            <a:r>
              <a:rPr lang="en-US" sz="1800" dirty="0">
                <a:solidFill>
                  <a:srgbClr val="FF0000"/>
                </a:solidFill>
              </a:rPr>
              <a:t>,</a:t>
            </a:r>
            <a:r>
              <a:rPr lang="en-US" sz="1800" dirty="0"/>
              <a:t> </a:t>
            </a:r>
            <a:r>
              <a:rPr lang="en-US" sz="1800" b="1" dirty="0">
                <a:solidFill>
                  <a:srgbClr val="FF0000"/>
                </a:solidFill>
              </a:rPr>
              <a:t>package</a:t>
            </a:r>
          </a:p>
        </p:txBody>
      </p:sp>
    </p:spTree>
    <p:extLst>
      <p:ext uri="{BB962C8B-B14F-4D97-AF65-F5344CB8AC3E}">
        <p14:creationId xmlns:p14="http://schemas.microsoft.com/office/powerpoint/2010/main" val="788991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6AE26-7ECB-461B-BD17-3B35A8B5A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Modelica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26A4F3-4302-4BA1-BC22-7F6DA95422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Modelica?</a:t>
            </a:r>
          </a:p>
          <a:p>
            <a:r>
              <a:rPr lang="en-US" dirty="0"/>
              <a:t>How to Build a Modelica Model</a:t>
            </a:r>
          </a:p>
        </p:txBody>
      </p:sp>
    </p:spTree>
    <p:extLst>
      <p:ext uri="{BB962C8B-B14F-4D97-AF65-F5344CB8AC3E}">
        <p14:creationId xmlns:p14="http://schemas.microsoft.com/office/powerpoint/2010/main" val="3659769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81E2C-CF61-49E4-8804-168B12619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631" y="58056"/>
            <a:ext cx="7730070" cy="522516"/>
          </a:xfrm>
        </p:spPr>
        <p:txBody>
          <a:bodyPr/>
          <a:lstStyle/>
          <a:p>
            <a:r>
              <a:rPr lang="en-US" sz="3000" dirty="0"/>
              <a:t>Modelica Modeling and Simulation Procedure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0CD81E-60B2-4262-B0CE-E6ADC12C5A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19"/>
          <a:stretch/>
        </p:blipFill>
        <p:spPr>
          <a:xfrm>
            <a:off x="1568450" y="1295399"/>
            <a:ext cx="7880350" cy="4762727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1B3C7D20-39E5-4559-8CD8-0E1F7DC84447}"/>
              </a:ext>
            </a:extLst>
          </p:cNvPr>
          <p:cNvGrpSpPr/>
          <p:nvPr/>
        </p:nvGrpSpPr>
        <p:grpSpPr>
          <a:xfrm>
            <a:off x="939800" y="874067"/>
            <a:ext cx="6388100" cy="1564333"/>
            <a:chOff x="939800" y="874067"/>
            <a:chExt cx="6388100" cy="1564333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48CC3C9-B4FA-4565-AE5D-1697A9B6031E}"/>
                </a:ext>
              </a:extLst>
            </p:cNvPr>
            <p:cNvSpPr/>
            <p:nvPr/>
          </p:nvSpPr>
          <p:spPr bwMode="auto">
            <a:xfrm>
              <a:off x="939800" y="914400"/>
              <a:ext cx="6388100" cy="1524000"/>
            </a:xfrm>
            <a:prstGeom prst="rect">
              <a:avLst/>
            </a:prstGeom>
            <a:noFill/>
            <a:ln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3186392-23C2-4E01-AA85-912B7431D975}"/>
                </a:ext>
              </a:extLst>
            </p:cNvPr>
            <p:cNvSpPr txBox="1"/>
            <p:nvPr/>
          </p:nvSpPr>
          <p:spPr>
            <a:xfrm>
              <a:off x="1041400" y="874067"/>
              <a:ext cx="22225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Modeling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4D5A7A9-FFC4-49D4-9CE4-E8298339CD14}"/>
              </a:ext>
            </a:extLst>
          </p:cNvPr>
          <p:cNvGrpSpPr/>
          <p:nvPr/>
        </p:nvGrpSpPr>
        <p:grpSpPr>
          <a:xfrm>
            <a:off x="3429000" y="2478733"/>
            <a:ext cx="5791200" cy="2886531"/>
            <a:chOff x="939800" y="874067"/>
            <a:chExt cx="6388100" cy="156433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671000D-DB36-4E3F-8452-8E400780E1FB}"/>
                </a:ext>
              </a:extLst>
            </p:cNvPr>
            <p:cNvSpPr/>
            <p:nvPr/>
          </p:nvSpPr>
          <p:spPr bwMode="auto">
            <a:xfrm>
              <a:off x="939800" y="914400"/>
              <a:ext cx="6388100" cy="1524000"/>
            </a:xfrm>
            <a:prstGeom prst="rect">
              <a:avLst/>
            </a:prstGeom>
            <a:noFill/>
            <a:ln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55A228A-DA7A-4340-89E6-BFFF55AC2F20}"/>
                </a:ext>
              </a:extLst>
            </p:cNvPr>
            <p:cNvSpPr txBox="1"/>
            <p:nvPr/>
          </p:nvSpPr>
          <p:spPr>
            <a:xfrm>
              <a:off x="1041400" y="874067"/>
              <a:ext cx="2222500" cy="2258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Compilation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C1D398B-4E38-45B2-92DD-1A5DA32BD2BB}"/>
              </a:ext>
            </a:extLst>
          </p:cNvPr>
          <p:cNvGrpSpPr/>
          <p:nvPr/>
        </p:nvGrpSpPr>
        <p:grpSpPr>
          <a:xfrm>
            <a:off x="3429000" y="5600701"/>
            <a:ext cx="5791200" cy="711199"/>
            <a:chOff x="939800" y="874067"/>
            <a:chExt cx="6388100" cy="1564333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A132B94-9428-475F-AE4D-345811B166CC}"/>
                </a:ext>
              </a:extLst>
            </p:cNvPr>
            <p:cNvSpPr/>
            <p:nvPr/>
          </p:nvSpPr>
          <p:spPr bwMode="auto">
            <a:xfrm>
              <a:off x="939800" y="914400"/>
              <a:ext cx="6388100" cy="1524000"/>
            </a:xfrm>
            <a:prstGeom prst="rect">
              <a:avLst/>
            </a:prstGeom>
            <a:noFill/>
            <a:ln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D654B56-8DDA-4EC4-9182-CA134CE672CE}"/>
                </a:ext>
              </a:extLst>
            </p:cNvPr>
            <p:cNvSpPr txBox="1"/>
            <p:nvPr/>
          </p:nvSpPr>
          <p:spPr>
            <a:xfrm>
              <a:off x="1041400" y="874067"/>
              <a:ext cx="2222500" cy="10154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Simulation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807371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F62BA-835C-4DEE-B114-BBF8CEB2A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Dymola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0D7C47-1E8B-4EC1-8D9D-F38B69FE7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0986" y="1542251"/>
            <a:ext cx="10684027" cy="4528349"/>
          </a:xfrm>
        </p:spPr>
        <p:txBody>
          <a:bodyPr/>
          <a:lstStyle/>
          <a:p>
            <a:r>
              <a:rPr lang="en-US" dirty="0" err="1"/>
              <a:t>Dymola</a:t>
            </a:r>
            <a:r>
              <a:rPr lang="en-US" dirty="0"/>
              <a:t> is a commercial tools for performing Modelica modeling and simulation</a:t>
            </a:r>
          </a:p>
          <a:p>
            <a:r>
              <a:rPr lang="en-US" dirty="0"/>
              <a:t>Some others:</a:t>
            </a:r>
          </a:p>
          <a:p>
            <a:pPr lvl="1"/>
            <a:r>
              <a:rPr lang="en-US" dirty="0" err="1"/>
              <a:t>OpenModelica</a:t>
            </a:r>
            <a:r>
              <a:rPr lang="en-US" dirty="0"/>
              <a:t> – opensource</a:t>
            </a:r>
          </a:p>
          <a:p>
            <a:pPr lvl="1"/>
            <a:r>
              <a:rPr lang="en-US" dirty="0" err="1"/>
              <a:t>jModelica</a:t>
            </a:r>
            <a:r>
              <a:rPr lang="en-US" dirty="0"/>
              <a:t> – opensource/commercial</a:t>
            </a:r>
          </a:p>
          <a:p>
            <a:pPr lvl="1"/>
            <a:r>
              <a:rPr lang="en-US" dirty="0"/>
              <a:t>Simulation X</a:t>
            </a:r>
          </a:p>
          <a:p>
            <a:pPr lvl="1"/>
            <a:r>
              <a:rPr lang="en-US" dirty="0" err="1"/>
              <a:t>MapleSim</a:t>
            </a:r>
            <a:endParaRPr lang="en-US" dirty="0"/>
          </a:p>
          <a:p>
            <a:pPr lvl="1"/>
            <a:r>
              <a:rPr lang="en-US" dirty="0"/>
              <a:t>… </a:t>
            </a:r>
          </a:p>
        </p:txBody>
      </p:sp>
    </p:spTree>
    <p:extLst>
      <p:ext uri="{BB962C8B-B14F-4D97-AF65-F5344CB8AC3E}">
        <p14:creationId xmlns:p14="http://schemas.microsoft.com/office/powerpoint/2010/main" val="30608392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848B9-71D1-430E-A117-3289F59F0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Dymola</a:t>
            </a:r>
            <a:r>
              <a:rPr lang="en-US" dirty="0"/>
              <a:t> Interfaces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131D6E-18DF-4815-A245-41FE46A3DE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a “</a:t>
            </a:r>
            <a:r>
              <a:rPr lang="en-US" dirty="0" err="1"/>
              <a:t>helloworld</a:t>
            </a:r>
            <a:r>
              <a:rPr lang="en-US" dirty="0"/>
              <a:t>” example</a:t>
            </a:r>
          </a:p>
          <a:p>
            <a:r>
              <a:rPr lang="en-US" dirty="0"/>
              <a:t>Tour </a:t>
            </a:r>
            <a:r>
              <a:rPr lang="en-US" dirty="0" err="1"/>
              <a:t>Dymola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53734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BCB24-D820-40C1-B3AC-6409B2F4D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632" y="58056"/>
            <a:ext cx="7082368" cy="522516"/>
          </a:xfrm>
        </p:spPr>
        <p:txBody>
          <a:bodyPr/>
          <a:lstStyle/>
          <a:p>
            <a:r>
              <a:rPr lang="en-US" dirty="0"/>
              <a:t>Introduction to Modelica by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8CE574-EC88-4928-8EBF-02216AE218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9947" y="1366267"/>
            <a:ext cx="9785653" cy="2062733"/>
          </a:xfrm>
        </p:spPr>
        <p:txBody>
          <a:bodyPr/>
          <a:lstStyle/>
          <a:p>
            <a:r>
              <a:rPr lang="en-US" dirty="0"/>
              <a:t>Modeling with Modelica</a:t>
            </a:r>
          </a:p>
          <a:p>
            <a:r>
              <a:rPr lang="en-US" dirty="0"/>
              <a:t>An Electrical System Example</a:t>
            </a:r>
          </a:p>
          <a:p>
            <a:r>
              <a:rPr lang="en-US" dirty="0"/>
              <a:t>A Mechanical System Example</a:t>
            </a:r>
          </a:p>
          <a:p>
            <a:r>
              <a:rPr lang="en-US" dirty="0"/>
              <a:t>A Thermal System Example</a:t>
            </a:r>
          </a:p>
        </p:txBody>
      </p:sp>
    </p:spTree>
    <p:extLst>
      <p:ext uri="{BB962C8B-B14F-4D97-AF65-F5344CB8AC3E}">
        <p14:creationId xmlns:p14="http://schemas.microsoft.com/office/powerpoint/2010/main" val="26777681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6B0DE-5B3C-456D-882A-3DD5355C7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with Modelica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5E927E-CACD-4EA9-9284-3AD133FEEE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607" y="1240625"/>
            <a:ext cx="10220325" cy="5226849"/>
          </a:xfrm>
        </p:spPr>
        <p:txBody>
          <a:bodyPr/>
          <a:lstStyle/>
          <a:p>
            <a:r>
              <a:rPr lang="en-US" sz="2000" dirty="0"/>
              <a:t>Flat and hierarchical models</a:t>
            </a:r>
          </a:p>
          <a:p>
            <a:pPr lvl="1"/>
            <a:r>
              <a:rPr lang="en-US" sz="2000" b="1" dirty="0">
                <a:solidFill>
                  <a:srgbClr val="FF0000"/>
                </a:solidFill>
              </a:rPr>
              <a:t>data types, attributes, components, interface-variables, package concept, inheritance</a:t>
            </a:r>
          </a:p>
          <a:p>
            <a:r>
              <a:rPr lang="en-US" sz="2000" dirty="0"/>
              <a:t>Special model classes</a:t>
            </a:r>
          </a:p>
          <a:p>
            <a:pPr lvl="1"/>
            <a:r>
              <a:rPr lang="en-US" sz="2000" dirty="0"/>
              <a:t>constraints on variables and parameters</a:t>
            </a:r>
          </a:p>
          <a:p>
            <a:pPr lvl="2"/>
            <a:r>
              <a:rPr lang="en-US" sz="1800" dirty="0"/>
              <a:t>input, output, final, protected</a:t>
            </a:r>
          </a:p>
          <a:p>
            <a:pPr lvl="1"/>
            <a:r>
              <a:rPr lang="en-US" sz="2000" dirty="0"/>
              <a:t>equation vs algorithm</a:t>
            </a:r>
          </a:p>
          <a:p>
            <a:pPr lvl="1"/>
            <a:r>
              <a:rPr lang="en-US" sz="2000" dirty="0"/>
              <a:t>class types in Modelica</a:t>
            </a:r>
          </a:p>
          <a:p>
            <a:pPr lvl="2"/>
            <a:r>
              <a:rPr lang="en-US" sz="1800" b="1" dirty="0">
                <a:solidFill>
                  <a:srgbClr val="FF0000"/>
                </a:solidFill>
              </a:rPr>
              <a:t>type, connector, model</a:t>
            </a:r>
            <a:r>
              <a:rPr lang="en-US" sz="1800" dirty="0"/>
              <a:t>, block, function, </a:t>
            </a:r>
            <a:r>
              <a:rPr lang="en-US" sz="1800" b="1" dirty="0">
                <a:solidFill>
                  <a:srgbClr val="FF0000"/>
                </a:solidFill>
              </a:rPr>
              <a:t>package</a:t>
            </a:r>
          </a:p>
          <a:p>
            <a:r>
              <a:rPr lang="en-US" sz="2000" dirty="0"/>
              <a:t>Matrices, arrays and arrays of components</a:t>
            </a:r>
          </a:p>
          <a:p>
            <a:pPr lvl="1"/>
            <a:r>
              <a:rPr lang="en-US" sz="2000" dirty="0"/>
              <a:t>definition, index sets, for-in-loop, array functions</a:t>
            </a:r>
          </a:p>
          <a:p>
            <a:r>
              <a:rPr lang="en-US" sz="2000" dirty="0"/>
              <a:t>Physical fields</a:t>
            </a:r>
          </a:p>
          <a:p>
            <a:pPr lvl="1"/>
            <a:r>
              <a:rPr lang="en-US" sz="2000" dirty="0"/>
              <a:t>global variables</a:t>
            </a:r>
          </a:p>
          <a:p>
            <a:r>
              <a:rPr lang="en-US" sz="2000" dirty="0"/>
              <a:t>Hybrid modeling</a:t>
            </a:r>
          </a:p>
          <a:p>
            <a:pPr lvl="1"/>
            <a:r>
              <a:rPr lang="en-US" sz="2000" dirty="0"/>
              <a:t>events, if-then-else, when-statement</a:t>
            </a:r>
          </a:p>
        </p:txBody>
      </p:sp>
    </p:spTree>
    <p:extLst>
      <p:ext uri="{BB962C8B-B14F-4D97-AF65-F5344CB8AC3E}">
        <p14:creationId xmlns:p14="http://schemas.microsoft.com/office/powerpoint/2010/main" val="2267861067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Univers 67 CondensedBold"/>
        <a:ea typeface=""/>
        <a:cs typeface=""/>
      </a:majorFont>
      <a:minorFont>
        <a:latin typeface="Univers 67 CondensedBol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heme1" id="{38168B01-8698-4570-AE02-6C664A8563A7}" vid="{9F992ABB-A95B-40E6-955A-6CAEA8A60D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-Times New Roman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3BBE1C98BA11D458FC0FFBC5F4CFC62" ma:contentTypeVersion="9" ma:contentTypeDescription="Create a new document." ma:contentTypeScope="" ma:versionID="c531daa4d80ad0e0f3bf29f7879447b0">
  <xsd:schema xmlns:xsd="http://www.w3.org/2001/XMLSchema" xmlns:xs="http://www.w3.org/2001/XMLSchema" xmlns:p="http://schemas.microsoft.com/office/2006/metadata/properties" xmlns:ns3="3ba0e893-0314-4953-bb5d-95eef26a3087" targetNamespace="http://schemas.microsoft.com/office/2006/metadata/properties" ma:root="true" ma:fieldsID="58278994cd287a0311b8ff9cbf886c72" ns3:_="">
    <xsd:import namespace="3ba0e893-0314-4953-bb5d-95eef26a308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ba0e893-0314-4953-bb5d-95eef26a308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98E9622-0ABC-4063-B0EE-0D8324B5D15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ba0e893-0314-4953-bb5d-95eef26a308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B8DC8D0-17FB-4D84-BCEC-53437834339B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60963C8F-CBEA-477F-BB24-A931E65942F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13471</TotalTime>
  <Words>5821</Words>
  <Application>Microsoft Office PowerPoint</Application>
  <PresentationFormat>Widescreen</PresentationFormat>
  <Paragraphs>717</Paragraphs>
  <Slides>37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51" baseType="lpstr">
      <vt:lpstr>Arial</vt:lpstr>
      <vt:lpstr>Calibri</vt:lpstr>
      <vt:lpstr>Calibri Light</vt:lpstr>
      <vt:lpstr>Cambria Math</vt:lpstr>
      <vt:lpstr>Courier</vt:lpstr>
      <vt:lpstr>Courier New</vt:lpstr>
      <vt:lpstr>Geneva</vt:lpstr>
      <vt:lpstr>MS Shell Dlg 2</vt:lpstr>
      <vt:lpstr>Times</vt:lpstr>
      <vt:lpstr>Times New Roman</vt:lpstr>
      <vt:lpstr>Univers 65 Bold</vt:lpstr>
      <vt:lpstr>Univers 67 CondensedBold</vt:lpstr>
      <vt:lpstr>Wingdings</vt:lpstr>
      <vt:lpstr>Theme1</vt:lpstr>
      <vt:lpstr>PowerPoint Presentation</vt:lpstr>
      <vt:lpstr>Agenda</vt:lpstr>
      <vt:lpstr>A Simple DAE</vt:lpstr>
      <vt:lpstr>Modelica</vt:lpstr>
      <vt:lpstr>Modelica Modeling and Simulation Procedure</vt:lpstr>
      <vt:lpstr>Dymola</vt:lpstr>
      <vt:lpstr>Dymola Interfaces</vt:lpstr>
      <vt:lpstr>Introduction to Modelica by Examples</vt:lpstr>
      <vt:lpstr>Modeling with Modelica</vt:lpstr>
      <vt:lpstr>An Electrical Example</vt:lpstr>
      <vt:lpstr>A Straight-forward Way – Flat Model</vt:lpstr>
      <vt:lpstr>A Straight-forward Way – Flat Model</vt:lpstr>
      <vt:lpstr>A Straight-forward Way – Flat Model</vt:lpstr>
      <vt:lpstr>A Straight-forward Way – Flat Model</vt:lpstr>
      <vt:lpstr>A Straight-forward Way – Flat Model</vt:lpstr>
      <vt:lpstr>A Straight-forward Way – Flat Model</vt:lpstr>
      <vt:lpstr>A “Modelica” Way – Hierarchical Model</vt:lpstr>
      <vt:lpstr>Source Code Comparison</vt:lpstr>
      <vt:lpstr>Questions</vt:lpstr>
      <vt:lpstr>Component Model</vt:lpstr>
      <vt:lpstr>Acausal Connection – Acausal Connector</vt:lpstr>
      <vt:lpstr>Acausal Connection – Acausal Connector</vt:lpstr>
      <vt:lpstr>Other Acausal Connectors</vt:lpstr>
      <vt:lpstr>Causal Connection – Causal Connector</vt:lpstr>
      <vt:lpstr>Common Component Structure</vt:lpstr>
      <vt:lpstr>Electrical Components</vt:lpstr>
      <vt:lpstr>Revisit RLC2</vt:lpstr>
      <vt:lpstr>A Mechanical Example</vt:lpstr>
      <vt:lpstr>A Thermal Example</vt:lpstr>
      <vt:lpstr>Your First Modelica Model</vt:lpstr>
      <vt:lpstr>Step 1: DC-Motor Model</vt:lpstr>
      <vt:lpstr>Step 1: DC-Motor Model</vt:lpstr>
      <vt:lpstr>Step 1: DC-Motor Model</vt:lpstr>
      <vt:lpstr>Step 2: DC-motor with Rotation System</vt:lpstr>
      <vt:lpstr>Step 3: Control Rotation System </vt:lpstr>
      <vt:lpstr>Step 3: Control Rotation System </vt:lpstr>
      <vt:lpstr>Revisit Some Basics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Kunwar, Niraj [M E]</dc:creator>
  <cp:lastModifiedBy>Fu, Yangyang</cp:lastModifiedBy>
  <cp:revision>1269</cp:revision>
  <dcterms:created xsi:type="dcterms:W3CDTF">2016-12-24T19:16:15Z</dcterms:created>
  <dcterms:modified xsi:type="dcterms:W3CDTF">2021-09-01T17:25:53Z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0x01010043BBE1C98BA11D458FC0FFBC5F4CFC62</vt:lpwstr>
  </property>
</Properties>
</file>