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7" r:id="rId5"/>
    <p:sldId id="278" r:id="rId6"/>
    <p:sldId id="279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2A1BAEF-5F34-444D-847B-A771CB62FD6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65175" y="1525973"/>
            <a:ext cx="10661650" cy="465386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5B749-8481-41EA-9B65-952A337D8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775" y="374903"/>
            <a:ext cx="4946904" cy="4754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2862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endParaRPr lang="en-US" dirty="0"/>
          </a:p>
          <a:p>
            <a:r>
              <a:rPr lang="en-US" dirty="0"/>
              <a:t>Yangyang Fu</a:t>
            </a:r>
          </a:p>
          <a:p>
            <a:r>
              <a:rPr lang="en-US" dirty="0"/>
              <a:t>7/19/2021</a:t>
            </a:r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13F6-CAB7-4091-BF09-A130A86924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Precooling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B3A2C-B93A-4438-B678-8561E0E2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61" y="941647"/>
            <a:ext cx="10855353" cy="471314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A3C7D8-81BE-4D55-BB43-3053D919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76318"/>
              </p:ext>
            </p:extLst>
          </p:nvPr>
        </p:nvGraphicFramePr>
        <p:xfrm>
          <a:off x="1184712" y="565479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29759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20293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6481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[kWh]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17.2/1000*2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79.7/1000+10/1000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3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Preliminary Case Studies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FC599-AFD9-4D7A-806E-671BED660306}"/>
              </a:ext>
            </a:extLst>
          </p:cNvPr>
          <p:cNvGrpSpPr/>
          <p:nvPr/>
        </p:nvGrpSpPr>
        <p:grpSpPr>
          <a:xfrm>
            <a:off x="1056428" y="2381308"/>
            <a:ext cx="3387387" cy="901817"/>
            <a:chOff x="1729064" y="2407639"/>
            <a:chExt cx="3387387" cy="9018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4C685F-3C18-49D2-8782-EACA3C0A2445}"/>
                </a:ext>
              </a:extLst>
            </p:cNvPr>
            <p:cNvSpPr/>
            <p:nvPr/>
          </p:nvSpPr>
          <p:spPr>
            <a:xfrm>
              <a:off x="1729064" y="2407639"/>
              <a:ext cx="1295400" cy="901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Fan Coil Unit System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A36F00-2019-400C-BC10-531763DBFBE7}"/>
                </a:ext>
              </a:extLst>
            </p:cNvPr>
            <p:cNvSpPr/>
            <p:nvPr/>
          </p:nvSpPr>
          <p:spPr>
            <a:xfrm>
              <a:off x="3821051" y="2407640"/>
              <a:ext cx="1295400" cy="901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Zone</a:t>
              </a:r>
            </a:p>
          </p:txBody>
        </p:sp>
        <p:grpSp>
          <p:nvGrpSpPr>
            <p:cNvPr id="11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A24F1FF-28DE-4FE2-890B-DC450B7FFE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8417" y="2457933"/>
              <a:ext cx="548681" cy="337114"/>
              <a:chOff x="3412451" y="1628695"/>
              <a:chExt cx="1793197" cy="64828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922328-4B00-45DA-9B64-8AD21835682F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4035C5FF-F47F-4122-9534-7154BF412F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2C3A94DA-1698-4AE9-B7FE-ED81A37BBBB1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148417" y="2840542"/>
              <a:ext cx="548681" cy="337114"/>
              <a:chOff x="3412451" y="1628695"/>
              <a:chExt cx="1793197" cy="64828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2339B0-011C-4D60-A914-FD74B3AC8269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46">
                <a:extLst>
                  <a:ext uri="{FF2B5EF4-FFF2-40B4-BE49-F238E27FC236}">
                    <a16:creationId xmlns:a16="http://schemas.microsoft.com/office/drawing/2014/main" id="{F5D92B9B-CA24-4A4F-AB56-A988F05B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FD9C7-31BB-47D8-A247-E2AF169D5BF3}"/>
              </a:ext>
            </a:extLst>
          </p:cNvPr>
          <p:cNvGrpSpPr/>
          <p:nvPr/>
        </p:nvGrpSpPr>
        <p:grpSpPr>
          <a:xfrm>
            <a:off x="7086486" y="2381308"/>
            <a:ext cx="3387387" cy="901817"/>
            <a:chOff x="7454786" y="2407639"/>
            <a:chExt cx="3387387" cy="9018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A5B8C-9290-4C13-B2C9-6A39E7EC1D48}"/>
                </a:ext>
              </a:extLst>
            </p:cNvPr>
            <p:cNvSpPr/>
            <p:nvPr/>
          </p:nvSpPr>
          <p:spPr>
            <a:xfrm>
              <a:off x="7454786" y="2407639"/>
              <a:ext cx="1295400" cy="901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DX System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DD2E48-DFB6-464D-8169-98D82F5FB20C}"/>
                </a:ext>
              </a:extLst>
            </p:cNvPr>
            <p:cNvSpPr/>
            <p:nvPr/>
          </p:nvSpPr>
          <p:spPr>
            <a:xfrm>
              <a:off x="9546773" y="2407640"/>
              <a:ext cx="1295400" cy="901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Zone</a:t>
              </a:r>
            </a:p>
          </p:txBody>
        </p:sp>
        <p:grpSp>
          <p:nvGrpSpPr>
            <p:cNvPr id="17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8595A389-6B38-4026-B55A-9D8B6D23FA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93197" y="2463411"/>
              <a:ext cx="548681" cy="337114"/>
              <a:chOff x="3412451" y="1628695"/>
              <a:chExt cx="1793197" cy="6482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16F308-ADB4-4E8B-9BDF-85501EAF7BFA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46">
                <a:extLst>
                  <a:ext uri="{FF2B5EF4-FFF2-40B4-BE49-F238E27FC236}">
                    <a16:creationId xmlns:a16="http://schemas.microsoft.com/office/drawing/2014/main" id="{61F85850-2815-4247-9FE5-F1E5EF350D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9B03F88A-794E-4AD4-921F-DAC08C90124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8893197" y="2846020"/>
              <a:ext cx="548681" cy="337114"/>
              <a:chOff x="3412451" y="1628695"/>
              <a:chExt cx="1793197" cy="6482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6C6C31-90D4-4B86-9381-DCE872B23431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46">
                <a:extLst>
                  <a:ext uri="{FF2B5EF4-FFF2-40B4-BE49-F238E27FC236}">
                    <a16:creationId xmlns:a16="http://schemas.microsoft.com/office/drawing/2014/main" id="{AF4A52CA-96C9-458E-87D7-C6ED2D98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E46769-06F3-46F3-BFC2-204BAD55242E}"/>
              </a:ext>
            </a:extLst>
          </p:cNvPr>
          <p:cNvSpPr txBox="1"/>
          <p:nvPr/>
        </p:nvSpPr>
        <p:spPr>
          <a:xfrm>
            <a:off x="1056427" y="3755579"/>
            <a:ext cx="4049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Env1: Single Zone FCU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air flow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energy cost while maintaining comfort level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49A7B-ABB4-4191-9076-AEA3DCD9F5F1}"/>
              </a:ext>
            </a:extLst>
          </p:cNvPr>
          <p:cNvSpPr txBox="1"/>
          <p:nvPr/>
        </p:nvSpPr>
        <p:spPr>
          <a:xfrm>
            <a:off x="7086485" y="3662913"/>
            <a:ext cx="43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Env2: Single Zone DX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zone air temperature cooling setpoint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energy cost while maintaining comfort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MPC Formulations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97E13-666D-4389-A9C8-FE6764B25138}"/>
              </a:ext>
            </a:extLst>
          </p:cNvPr>
          <p:cNvSpPr txBox="1"/>
          <p:nvPr/>
        </p:nvSpPr>
        <p:spPr>
          <a:xfrm>
            <a:off x="704276" y="1293739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MPC Formulations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F207A-1465-4441-8C14-BEDE88E46630}"/>
                  </a:ext>
                </a:extLst>
              </p:cNvPr>
              <p:cNvSpPr txBox="1"/>
              <p:nvPr/>
            </p:nvSpPr>
            <p:spPr>
              <a:xfrm>
                <a:off x="216774" y="1879755"/>
                <a:ext cx="3094950" cy="398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F207A-1465-4441-8C14-BEDE88E4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4" y="1879755"/>
                <a:ext cx="3094950" cy="398635"/>
              </a:xfrm>
              <a:prstGeom prst="rect">
                <a:avLst/>
              </a:prstGeom>
              <a:blipFill>
                <a:blip r:embed="rId2"/>
                <a:stretch>
                  <a:fillRect l="-1381" r="-2564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86FBB-0CF8-486B-9B7A-B0B67C86BDA7}"/>
                  </a:ext>
                </a:extLst>
              </p:cNvPr>
              <p:cNvSpPr txBox="1"/>
              <p:nvPr/>
            </p:nvSpPr>
            <p:spPr>
              <a:xfrm>
                <a:off x="568200" y="3877106"/>
                <a:ext cx="5596596" cy="340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86FBB-0CF8-486B-9B7A-B0B67C86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0" y="3877106"/>
                <a:ext cx="5596596" cy="340291"/>
              </a:xfrm>
              <a:prstGeom prst="rect">
                <a:avLst/>
              </a:prstGeom>
              <a:blipFill>
                <a:blip r:embed="rId3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72B00-1DF2-48A0-BD75-639821975641}"/>
                  </a:ext>
                </a:extLst>
              </p:cNvPr>
              <p:cNvSpPr txBox="1"/>
              <p:nvPr/>
            </p:nvSpPr>
            <p:spPr>
              <a:xfrm>
                <a:off x="607592" y="4370863"/>
                <a:ext cx="3100592" cy="340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72B00-1DF2-48A0-BD75-63982197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2" y="4370863"/>
                <a:ext cx="3100592" cy="340291"/>
              </a:xfrm>
              <a:prstGeom prst="rect">
                <a:avLst/>
              </a:prstGeom>
              <a:blipFill>
                <a:blip r:embed="rId4"/>
                <a:stretch>
                  <a:fillRect l="-1378" t="-1786" r="-13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5AD2C9-9667-4CE1-9491-790B66B5B75B}"/>
                  </a:ext>
                </a:extLst>
              </p:cNvPr>
              <p:cNvSpPr txBox="1"/>
              <p:nvPr/>
            </p:nvSpPr>
            <p:spPr>
              <a:xfrm>
                <a:off x="617117" y="5685010"/>
                <a:ext cx="2700483" cy="271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5AD2C9-9667-4CE1-9491-790B66B5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" y="5685010"/>
                <a:ext cx="2700483" cy="271097"/>
              </a:xfrm>
              <a:prstGeom prst="rect">
                <a:avLst/>
              </a:prstGeom>
              <a:blipFill>
                <a:blip r:embed="rId5"/>
                <a:stretch>
                  <a:fillRect l="-903" t="-4545" r="-1806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14620"/>
                  </p:ext>
                </p:extLst>
              </p:nvPr>
            </p:nvGraphicFramePr>
            <p:xfrm>
              <a:off x="6496051" y="1693849"/>
              <a:ext cx="5591174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286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</a:tblGrid>
                  <a:tr h="302358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supply air flowrate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setpoint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0368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Fan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System total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Energy price/cost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𝑑𝑇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Temperature violation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Weather conditions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Lower bounds: 22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12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Upper bounds: 26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30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Prediction horizon; 8 steps (one step is 15-minute)</a:t>
                          </a: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Control horizon: 1 step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14620"/>
                  </p:ext>
                </p:extLst>
              </p:nvPr>
            </p:nvGraphicFramePr>
            <p:xfrm>
              <a:off x="6496051" y="1693849"/>
              <a:ext cx="5591174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286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102000" r="-94545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supply air flowrate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setpoint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036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202000" r="-945455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Fan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System total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302000" r="-945455" b="-6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402000" r="-945455" b="-5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Energy price/cost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492157" r="-945455" b="-48039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Temperature violation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604000" r="-945455" b="-3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Weather conditions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704000" r="-945455" b="-2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Lower bounds: 22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12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804000" r="-945455" b="-1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Upper bounds: 26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30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531765" r="-945455" b="-1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Prediction horizon; 8 steps (one step is 15-minute)</a:t>
                          </a: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Control horizon: 1 step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15B3C3-2444-4D7F-BC0A-CD233F4FF132}"/>
                  </a:ext>
                </a:extLst>
              </p:cNvPr>
              <p:cNvSpPr txBox="1"/>
              <p:nvPr/>
            </p:nvSpPr>
            <p:spPr>
              <a:xfrm>
                <a:off x="607592" y="4823511"/>
                <a:ext cx="2622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15B3C3-2444-4D7F-BC0A-CD233F4F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2" y="4823511"/>
                <a:ext cx="2622833" cy="276999"/>
              </a:xfrm>
              <a:prstGeom prst="rect">
                <a:avLst/>
              </a:prstGeom>
              <a:blipFill>
                <a:blip r:embed="rId7"/>
                <a:stretch>
                  <a:fillRect l="-1860" t="-2174" r="-302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79E0B-7D83-4487-A1E8-BCF6F569AE5C}"/>
                  </a:ext>
                </a:extLst>
              </p:cNvPr>
              <p:cNvSpPr txBox="1"/>
              <p:nvPr/>
            </p:nvSpPr>
            <p:spPr>
              <a:xfrm>
                <a:off x="617117" y="5253976"/>
                <a:ext cx="5293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79E0B-7D83-4487-A1E8-BCF6F569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" y="5253976"/>
                <a:ext cx="5293180" cy="276999"/>
              </a:xfrm>
              <a:prstGeom prst="rect">
                <a:avLst/>
              </a:prstGeom>
              <a:blipFill>
                <a:blip r:embed="rId8"/>
                <a:stretch>
                  <a:fillRect l="-690" r="-5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EB86FD-DAE5-4306-9720-B3AD45EC69DA}"/>
                  </a:ext>
                </a:extLst>
              </p:cNvPr>
              <p:cNvSpPr/>
              <p:nvPr/>
            </p:nvSpPr>
            <p:spPr>
              <a:xfrm>
                <a:off x="537720" y="2988360"/>
                <a:ext cx="4871205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EB86FD-DAE5-4306-9720-B3AD45EC6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20" y="2988360"/>
                <a:ext cx="4871205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F9BAB31B-F853-425F-B407-804CBA7BE7D9}"/>
              </a:ext>
            </a:extLst>
          </p:cNvPr>
          <p:cNvSpPr/>
          <p:nvPr/>
        </p:nvSpPr>
        <p:spPr>
          <a:xfrm rot="16200000">
            <a:off x="815347" y="2258042"/>
            <a:ext cx="208963" cy="431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AD05E-3E5B-4BEE-AB92-B1C7AD60F3A6}"/>
              </a:ext>
            </a:extLst>
          </p:cNvPr>
          <p:cNvSpPr txBox="1"/>
          <p:nvPr/>
        </p:nvSpPr>
        <p:spPr>
          <a:xfrm>
            <a:off x="290296" y="2550073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6DDAF9-FF2E-48E5-98FE-078B050C144C}"/>
              </a:ext>
            </a:extLst>
          </p:cNvPr>
          <p:cNvSpPr txBox="1"/>
          <p:nvPr/>
        </p:nvSpPr>
        <p:spPr>
          <a:xfrm>
            <a:off x="1795156" y="2562839"/>
            <a:ext cx="30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violation penalty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D4BC098-6477-4FD3-BBC3-8FCBCC2F0516}"/>
              </a:ext>
            </a:extLst>
          </p:cNvPr>
          <p:cNvSpPr/>
          <p:nvPr/>
        </p:nvSpPr>
        <p:spPr>
          <a:xfrm rot="16200000">
            <a:off x="2492401" y="1840051"/>
            <a:ext cx="208963" cy="126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AEAB6CF-F678-4A1B-9AEE-11C3FB866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96051" y="5100510"/>
              <a:ext cx="559117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470306668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01126367"/>
                        </a:ext>
                      </a:extLst>
                    </a:gridCol>
                  </a:tblGrid>
                  <a:tr h="302358">
                    <a:tc row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13041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74751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𝑁𝑅𝑀𝑆𝐸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AEAB6CF-F678-4A1B-9AEE-11C3FB866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4417527"/>
                  </p:ext>
                </p:extLst>
              </p:nvPr>
            </p:nvGraphicFramePr>
            <p:xfrm>
              <a:off x="6496051" y="5100510"/>
              <a:ext cx="559117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470306668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01126367"/>
                        </a:ext>
                      </a:extLst>
                    </a:gridCol>
                  </a:tblGrid>
                  <a:tr h="304800">
                    <a:tc rowSpan="2"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7475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5" t="-254000" r="-68632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5" t="-354000" r="-68632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8AFE1DF-8359-43F0-9425-679865F12093}"/>
              </a:ext>
            </a:extLst>
          </p:cNvPr>
          <p:cNvSpPr txBox="1"/>
          <p:nvPr/>
        </p:nvSpPr>
        <p:spPr>
          <a:xfrm>
            <a:off x="6266876" y="1205059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MPC Settings</a:t>
            </a:r>
          </a:p>
        </p:txBody>
      </p:sp>
    </p:spTree>
    <p:extLst>
      <p:ext uri="{BB962C8B-B14F-4D97-AF65-F5344CB8AC3E}">
        <p14:creationId xmlns:p14="http://schemas.microsoft.com/office/powerpoint/2010/main" val="28838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DRL Formulations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0004" y="2513368"/>
              <a:ext cx="510901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96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3829338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</a:tblGrid>
                  <a:tr h="30235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3864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Power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4572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1971084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271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392908"/>
                  </p:ext>
                </p:extLst>
              </p:nvPr>
            </p:nvGraphicFramePr>
            <p:xfrm>
              <a:off x="380004" y="2513368"/>
              <a:ext cx="510901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96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3829338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2000" r="-300476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38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202000" r="-300476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202000" r="-318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302000" r="-300476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302000" r="-318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402000" r="-300476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402000" r="-318" b="-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492157" r="-300476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492157" r="-318" b="-6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604000" r="-300476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604000" r="-318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704000" r="-3004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704000" r="-318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804000" r="-30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804000" r="-31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904000" r="-30047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904000" r="-318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457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04000" r="-30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1004000" r="-31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97108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104000" r="-30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1104000" r="-318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271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8AFE1DF-8359-43F0-9425-679865F12093}"/>
              </a:ext>
            </a:extLst>
          </p:cNvPr>
          <p:cNvSpPr txBox="1"/>
          <p:nvPr/>
        </p:nvSpPr>
        <p:spPr>
          <a:xfrm>
            <a:off x="216774" y="1739645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 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452CF-2A84-4F0A-9511-9C35A353B18B}"/>
              </a:ext>
            </a:extLst>
          </p:cNvPr>
          <p:cNvSpPr txBox="1"/>
          <p:nvPr/>
        </p:nvSpPr>
        <p:spPr>
          <a:xfrm>
            <a:off x="5652042" y="3398251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Learning Algorithm Settings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FCA88-B855-465A-B419-4FD1E0F3CFA6}"/>
              </a:ext>
            </a:extLst>
          </p:cNvPr>
          <p:cNvGrpSpPr/>
          <p:nvPr/>
        </p:nvGrpSpPr>
        <p:grpSpPr>
          <a:xfrm>
            <a:off x="5652042" y="1441693"/>
            <a:ext cx="6416314" cy="1560659"/>
            <a:chOff x="246467" y="5107104"/>
            <a:chExt cx="6416314" cy="1560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A43A65-41E3-499A-A0CB-99A06522E7E2}"/>
                </a:ext>
              </a:extLst>
            </p:cNvPr>
            <p:cNvSpPr txBox="1"/>
            <p:nvPr/>
          </p:nvSpPr>
          <p:spPr>
            <a:xfrm>
              <a:off x="246467" y="5107104"/>
              <a:ext cx="1276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Reward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144D3A-E662-43A8-9F51-29C809A7C109}"/>
                    </a:ext>
                  </a:extLst>
                </p:cNvPr>
                <p:cNvSpPr txBox="1"/>
                <p:nvPr/>
              </p:nvSpPr>
              <p:spPr>
                <a:xfrm>
                  <a:off x="1011017" y="5690448"/>
                  <a:ext cx="2784865" cy="398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+1]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144D3A-E662-43A8-9F51-29C809A7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17" y="5690448"/>
                  <a:ext cx="2784865" cy="398635"/>
                </a:xfrm>
                <a:prstGeom prst="rect">
                  <a:avLst/>
                </a:prstGeom>
                <a:blipFill>
                  <a:blip r:embed="rId3"/>
                  <a:stretch>
                    <a:fillRect l="-219" r="-2851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4DDEC7E-2045-444D-A267-40C19F29CE39}"/>
                </a:ext>
              </a:extLst>
            </p:cNvPr>
            <p:cNvSpPr/>
            <p:nvPr/>
          </p:nvSpPr>
          <p:spPr>
            <a:xfrm rot="16200000">
              <a:off x="1397739" y="5993634"/>
              <a:ext cx="208963" cy="4311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5DE5F5-36FA-4D56-99B0-551F43F32C6E}"/>
                </a:ext>
              </a:extLst>
            </p:cNvPr>
            <p:cNvSpPr txBox="1"/>
            <p:nvPr/>
          </p:nvSpPr>
          <p:spPr>
            <a:xfrm>
              <a:off x="872688" y="6285665"/>
              <a:ext cx="1259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Energy cost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9BE15-0DDE-43B8-B34B-4617141A6513}"/>
                </a:ext>
              </a:extLst>
            </p:cNvPr>
            <p:cNvSpPr txBox="1"/>
            <p:nvPr/>
          </p:nvSpPr>
          <p:spPr>
            <a:xfrm>
              <a:off x="2377548" y="6298431"/>
              <a:ext cx="3011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 violation penalty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47CF82E-C057-4B71-A466-7610B2312D93}"/>
                </a:ext>
              </a:extLst>
            </p:cNvPr>
            <p:cNvSpPr/>
            <p:nvPr/>
          </p:nvSpPr>
          <p:spPr>
            <a:xfrm rot="16200000">
              <a:off x="3074793" y="5575643"/>
              <a:ext cx="208963" cy="12670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015B6-5104-4A58-956F-E0D3CF39DC21}"/>
                </a:ext>
              </a:extLst>
            </p:cNvPr>
            <p:cNvSpPr txBox="1"/>
            <p:nvPr/>
          </p:nvSpPr>
          <p:spPr>
            <a:xfrm>
              <a:off x="4398507" y="5705099"/>
              <a:ext cx="2264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Same settings as MPC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0B6BC27-1432-4087-9179-187EDDC96F37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3795882" y="5889765"/>
              <a:ext cx="6026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46B23C-4039-499B-93A4-379DE4D9AB37}"/>
              </a:ext>
            </a:extLst>
          </p:cNvPr>
          <p:cNvSpPr txBox="1"/>
          <p:nvPr/>
        </p:nvSpPr>
        <p:spPr>
          <a:xfrm>
            <a:off x="6278263" y="4062147"/>
            <a:ext cx="5651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Learning Algorithm – DQN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Deep learning ANN architecture – [</a:t>
            </a:r>
            <a:r>
              <a:rPr lang="en-US" dirty="0" err="1"/>
              <a:t>nStates</a:t>
            </a:r>
            <a:r>
              <a:rPr lang="en-US" dirty="0"/>
              <a:t>, 50, 100, 200, 400, </a:t>
            </a:r>
            <a:r>
              <a:rPr lang="en-US" dirty="0" err="1"/>
              <a:t>nActions</a:t>
            </a:r>
            <a:r>
              <a:rPr lang="en-US" dirty="0"/>
              <a:t>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Learning rate: 0.0003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Decay factor: 0.99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Training Settings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Number of epochs: 50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Control time step: 15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5" y="256114"/>
            <a:ext cx="4946904" cy="4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1: Previous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51B8E-C60E-4B89-AB6B-81D81B45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" y="922916"/>
            <a:ext cx="4480840" cy="2987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B1439-4BD2-4CF5-9D51-4561267C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922916"/>
            <a:ext cx="4480840" cy="2987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E66BF-291A-46DA-8122-2D8FEC387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" y="3840055"/>
            <a:ext cx="4422116" cy="2948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ECD36-72F8-4A0E-98B1-9B7D09D7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3800904"/>
            <a:ext cx="4480841" cy="2987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2080470" y="922916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70" y="922916"/>
                <a:ext cx="97312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8440723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3" y="916268"/>
                <a:ext cx="9731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2080470" y="3849317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70" y="3849317"/>
                <a:ext cx="97312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8272943" y="3794256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43" y="3794256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33A49AB-A31C-4D1F-BFB6-9C1A60E49F6D}"/>
              </a:ext>
            </a:extLst>
          </p:cNvPr>
          <p:cNvSpPr/>
          <p:nvPr/>
        </p:nvSpPr>
        <p:spPr>
          <a:xfrm>
            <a:off x="285779" y="731602"/>
            <a:ext cx="358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FCU Fan Speed Control – Epochs=20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A80C5F3-EAA7-4DFD-9FA5-BC4B4EC9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53" y="4240162"/>
            <a:ext cx="3926758" cy="26178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1: FCU Fan Speed Control – Epochs=50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C04769-6B6A-43FF-B972-17635C100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" y="1285600"/>
            <a:ext cx="4043371" cy="26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6007F-5049-48DE-AA74-04FAB1C13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13" y="1265623"/>
            <a:ext cx="4043373" cy="2695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70CC08-6649-44E6-97FC-53A3119C9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6" y="1245647"/>
            <a:ext cx="4043368" cy="2695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B52D5F0-79AB-4255-AE2C-40BF75754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9" y="4189047"/>
            <a:ext cx="3957765" cy="263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87153DD-928B-47C3-8A13-1186F3EED4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21" y="4219490"/>
            <a:ext cx="3957765" cy="263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/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/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C04C8-510C-4020-9DD6-41413CB4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0280" r="7833" b="6923"/>
          <a:stretch/>
        </p:blipFill>
        <p:spPr>
          <a:xfrm>
            <a:off x="123823" y="1399970"/>
            <a:ext cx="5867399" cy="4298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FB2C-8C78-4EB9-8ADE-F87F7863B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t="10638" r="8463" b="7737"/>
          <a:stretch/>
        </p:blipFill>
        <p:spPr>
          <a:xfrm>
            <a:off x="6200777" y="1399970"/>
            <a:ext cx="5867400" cy="4298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824C4-8A54-488B-8911-B3E006B01EE2}"/>
                  </a:ext>
                </a:extLst>
              </p:cNvPr>
              <p:cNvSpPr txBox="1"/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824C4-8A54-488B-8911-B3E006B0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blipFill>
                <a:blip r:embed="rId4"/>
                <a:stretch>
                  <a:fillRect l="-20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631A-CF6E-4BA3-BA0F-42E52CE6527D}"/>
                  </a:ext>
                </a:extLst>
              </p:cNvPr>
              <p:cNvSpPr txBox="1"/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631A-CF6E-4BA3-BA0F-42E52CE6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blipFill>
                <a:blip r:embed="rId5"/>
                <a:stretch>
                  <a:fillRect l="-22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76AE-6653-46D4-BA6E-974ED755EA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Env1: Latest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5A8AF-79BF-4355-B7AD-584705E55033}"/>
              </a:ext>
            </a:extLst>
          </p:cNvPr>
          <p:cNvSpPr/>
          <p:nvPr/>
        </p:nvSpPr>
        <p:spPr>
          <a:xfrm>
            <a:off x="579395" y="831850"/>
            <a:ext cx="2973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Environment Response Study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5BD67-8961-442C-94C5-C6A55932B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8" y="1201182"/>
            <a:ext cx="6914452" cy="2970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C0917-AC6F-49D2-A270-C2F4496D0FBE}"/>
              </a:ext>
            </a:extLst>
          </p:cNvPr>
          <p:cNvSpPr txBox="1"/>
          <p:nvPr/>
        </p:nvSpPr>
        <p:spPr>
          <a:xfrm>
            <a:off x="7373924" y="1434517"/>
            <a:ext cx="468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Fan off all day, without internal heat gain</a:t>
            </a:r>
          </a:p>
          <a:p>
            <a:pPr marL="342900" indent="-342900">
              <a:buAutoNum type="arabicPeriod"/>
            </a:pPr>
            <a:r>
              <a:rPr lang="en-US" dirty="0"/>
              <a:t>Room temperature increase to 50</a:t>
            </a:r>
            <a:r>
              <a:rPr lang="en-US" baseline="30000" dirty="0"/>
              <a:t>o</a:t>
            </a:r>
            <a:r>
              <a:rPr lang="en-US" dirty="0"/>
              <a:t>C due to envelope heat transfer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7EBDE-A681-49F8-9B43-2002E9F5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9" y="3848470"/>
            <a:ext cx="6895750" cy="3009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110305-8449-4DDE-890E-3828A5513C73}"/>
              </a:ext>
            </a:extLst>
          </p:cNvPr>
          <p:cNvSpPr txBox="1"/>
          <p:nvPr/>
        </p:nvSpPr>
        <p:spPr>
          <a:xfrm>
            <a:off x="347474" y="4891570"/>
            <a:ext cx="468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Fan off all day, with internal heat gain</a:t>
            </a:r>
          </a:p>
          <a:p>
            <a:pPr marL="342900" indent="-342900">
              <a:buAutoNum type="arabicPeriod"/>
            </a:pPr>
            <a:r>
              <a:rPr lang="en-US" dirty="0"/>
              <a:t>Room temperature increase to 55</a:t>
            </a:r>
            <a:r>
              <a:rPr lang="en-US" baseline="30000" dirty="0"/>
              <a:t>o</a:t>
            </a:r>
            <a:r>
              <a:rPr lang="en-US" dirty="0"/>
              <a:t>C due to envelope heat transfer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CACAC-FA50-4E67-A641-0B24114DB46C}"/>
              </a:ext>
            </a:extLst>
          </p:cNvPr>
          <p:cNvCxnSpPr/>
          <p:nvPr/>
        </p:nvCxnSpPr>
        <p:spPr>
          <a:xfrm>
            <a:off x="4541520" y="4891570"/>
            <a:ext cx="622159" cy="2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C86A7-9877-4F81-BBD1-89A1ADDB2DB6}"/>
              </a:ext>
            </a:extLst>
          </p:cNvPr>
          <p:cNvCxnSpPr>
            <a:cxnSpLocks/>
          </p:cNvCxnSpPr>
          <p:nvPr/>
        </p:nvCxnSpPr>
        <p:spPr>
          <a:xfrm flipH="1">
            <a:off x="7307148" y="2357847"/>
            <a:ext cx="627521" cy="4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C661-5B8E-450A-948D-6E066672D2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Thermal 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271AE-4679-4DC2-A995-1E305987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4" y="1168128"/>
            <a:ext cx="9680053" cy="469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D9257-2E35-4469-9FED-5CCCF375AA63}"/>
              </a:ext>
            </a:extLst>
          </p:cNvPr>
          <p:cNvSpPr txBox="1"/>
          <p:nvPr/>
        </p:nvSpPr>
        <p:spPr>
          <a:xfrm>
            <a:off x="5784850" y="226695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2DB40-3817-4D6F-B22E-C3A560F8582E}"/>
              </a:ext>
            </a:extLst>
          </p:cNvPr>
          <p:cNvSpPr txBox="1"/>
          <p:nvPr/>
        </p:nvSpPr>
        <p:spPr>
          <a:xfrm>
            <a:off x="5577500" y="2769353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156B5-D4DD-4723-916B-C50C5E10BC02}"/>
              </a:ext>
            </a:extLst>
          </p:cNvPr>
          <p:cNvSpPr txBox="1"/>
          <p:nvPr/>
        </p:nvSpPr>
        <p:spPr>
          <a:xfrm>
            <a:off x="7051800" y="299211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849BA-D4CA-4834-9ABD-7201B3B9E0F9}"/>
              </a:ext>
            </a:extLst>
          </p:cNvPr>
          <p:cNvCxnSpPr/>
          <p:nvPr/>
        </p:nvCxnSpPr>
        <p:spPr>
          <a:xfrm>
            <a:off x="6199800" y="2565400"/>
            <a:ext cx="264500" cy="2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841236-A9DD-492A-9FFC-9646276B3989}"/>
              </a:ext>
            </a:extLst>
          </p:cNvPr>
          <p:cNvCxnSpPr/>
          <p:nvPr/>
        </p:nvCxnSpPr>
        <p:spPr>
          <a:xfrm>
            <a:off x="5922600" y="3094095"/>
            <a:ext cx="264500" cy="2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39F69D-A1FE-4ECE-8CB4-00135284611B}"/>
              </a:ext>
            </a:extLst>
          </p:cNvPr>
          <p:cNvCxnSpPr/>
          <p:nvPr/>
        </p:nvCxnSpPr>
        <p:spPr>
          <a:xfrm>
            <a:off x="7051800" y="2890142"/>
            <a:ext cx="264500" cy="2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0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583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MPC vs DRL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127</cp:revision>
  <dcterms:created xsi:type="dcterms:W3CDTF">2021-03-01T20:38:01Z</dcterms:created>
  <dcterms:modified xsi:type="dcterms:W3CDTF">2021-07-15T20:07:05Z</dcterms:modified>
</cp:coreProperties>
</file>