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61" r:id="rId5"/>
    <p:sldId id="274" r:id="rId6"/>
    <p:sldId id="273" r:id="rId7"/>
    <p:sldId id="27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anchor="ctr"/>
          <a:lstStyle>
            <a:lvl1pPr algn="l" defTabSz="825500">
              <a:lnSpc>
                <a:spcPct val="100000"/>
              </a:lnSpc>
              <a:defRPr sz="7000" spc="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anchor="ctr"/>
          <a:lstStyle>
            <a:lvl1pPr marL="529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1pPr>
            <a:lvl2pPr marL="1164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2pPr>
            <a:lvl3pPr marL="1799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3pPr>
            <a:lvl4pPr marL="2434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4pPr>
            <a:lvl5pPr marL="3069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8"/>
          <p:cNvSpPr/>
          <p:nvPr/>
        </p:nvSpPr>
        <p:spPr>
          <a:xfrm>
            <a:off x="0" y="12985752"/>
            <a:ext cx="24384000" cy="730251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48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59" name="Text Box 12"/>
          <p:cNvSpPr txBox="1"/>
          <p:nvPr/>
        </p:nvSpPr>
        <p:spPr>
          <a:xfrm>
            <a:off x="91441" y="13081556"/>
            <a:ext cx="8928291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Univers 65 Bold"/>
                <a:ea typeface="Univers 65 Bold"/>
                <a:cs typeface="Univers 65 Bold"/>
                <a:sym typeface="Univers 65 Bold"/>
              </a:defRPr>
            </a:lvl1pPr>
          </a:lstStyle>
          <a:p>
            <a:r>
              <a:t>College of Engineering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79779" y="13043538"/>
            <a:ext cx="551181" cy="6146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1" name="Rectangle 2"/>
          <p:cNvSpPr/>
          <p:nvPr/>
        </p:nvSpPr>
        <p:spPr>
          <a:xfrm>
            <a:off x="0" y="1335012"/>
            <a:ext cx="24384000" cy="371141"/>
          </a:xfrm>
          <a:prstGeom prst="rect">
            <a:avLst/>
          </a:prstGeom>
          <a:solidFill>
            <a:srgbClr val="A41E3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48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62" name="Slide Number Placeholder 5"/>
          <p:cNvSpPr txBox="1"/>
          <p:nvPr/>
        </p:nvSpPr>
        <p:spPr>
          <a:xfrm>
            <a:off x="15319940" y="13043538"/>
            <a:ext cx="8719579" cy="61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2800" i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Slide </a:t>
            </a:r>
          </a:p>
        </p:txBody>
      </p:sp>
      <p:sp>
        <p:nvSpPr>
          <p:cNvPr id="163" name="Rectangle 2"/>
          <p:cNvSpPr/>
          <p:nvPr/>
        </p:nvSpPr>
        <p:spPr>
          <a:xfrm>
            <a:off x="0" y="1335012"/>
            <a:ext cx="24384000" cy="371141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48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pic>
        <p:nvPicPr>
          <p:cNvPr id="1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0330" y="58056"/>
            <a:ext cx="7924801" cy="118665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567267" y="304800"/>
            <a:ext cx="22652127" cy="181959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100000"/>
              </a:lnSpc>
              <a:defRPr sz="7000" spc="0">
                <a:solidFill>
                  <a:srgbClr val="CE11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idx="1"/>
          </p:nvPr>
        </p:nvSpPr>
        <p:spPr>
          <a:xfrm>
            <a:off x="567266" y="2438616"/>
            <a:ext cx="22652126" cy="8783382"/>
          </a:xfrm>
          <a:prstGeom prst="rect">
            <a:avLst/>
          </a:prstGeom>
        </p:spPr>
        <p:txBody>
          <a:bodyPr lIns="91439" tIns="91439" rIns="91439" bIns="91439"/>
          <a:lstStyle>
            <a:lvl1pPr marL="685800" indent="-685800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buChar char="➢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1080654" indent="-623454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buChar char="▪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463039" indent="-548639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20239" indent="-548639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Tx/>
              <a:buFont typeface="Wingdings"/>
              <a:buNone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gyangFu/mpc-drl-t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Yangyang Fu…"/>
          <p:cNvSpPr txBox="1">
            <a:spLocks noGrp="1"/>
          </p:cNvSpPr>
          <p:nvPr>
            <p:ph type="body" idx="21"/>
          </p:nvPr>
        </p:nvSpPr>
        <p:spPr>
          <a:xfrm>
            <a:off x="1447443" y="10217277"/>
            <a:ext cx="21945599" cy="22731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Yangyang Fu</a:t>
            </a:r>
          </a:p>
          <a:p>
            <a:endParaRPr dirty="0"/>
          </a:p>
          <a:p>
            <a:r>
              <a:rPr dirty="0"/>
              <a:t>Texas A$M University</a:t>
            </a:r>
          </a:p>
          <a:p>
            <a:r>
              <a:rPr lang="en-US" dirty="0"/>
              <a:t>11</a:t>
            </a:r>
            <a:r>
              <a:rPr dirty="0"/>
              <a:t>/2</a:t>
            </a:r>
            <a:r>
              <a:rPr lang="en-US" dirty="0"/>
              <a:t>5</a:t>
            </a:r>
            <a:r>
              <a:rPr dirty="0"/>
              <a:t>/2020</a:t>
            </a:r>
          </a:p>
        </p:txBody>
      </p:sp>
      <p:sp>
        <p:nvSpPr>
          <p:cNvPr id="176" name="Impact Analysis Framework"/>
          <p:cNvSpPr txBox="1">
            <a:spLocks noGrp="1"/>
          </p:cNvSpPr>
          <p:nvPr>
            <p:ph type="ctrTitle"/>
          </p:nvPr>
        </p:nvSpPr>
        <p:spPr>
          <a:xfrm>
            <a:off x="1219200" y="2933700"/>
            <a:ext cx="21945600" cy="4267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Model Predictive Control VS Deep Reinforcement Learning Control</a:t>
            </a:r>
            <a:endParaRPr dirty="0"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7986" y="12700000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78" name="Cyber-Attack: DoS Attack Impact Analysis on Building Energy System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6957979"/>
            <a:ext cx="21945600" cy="2250593"/>
          </a:xfrm>
          <a:prstGeom prst="rect">
            <a:avLst/>
          </a:prstGeom>
        </p:spPr>
        <p:txBody>
          <a:bodyPr/>
          <a:lstStyle/>
          <a:p>
            <a:r>
              <a:rPr dirty="0"/>
              <a:t>Building </a:t>
            </a:r>
            <a:r>
              <a:rPr lang="en-US" dirty="0"/>
              <a:t>HVAC</a:t>
            </a:r>
            <a:r>
              <a:rPr dirty="0"/>
              <a:t> System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D1AD-8D81-4305-9A49-86A93DB9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2600-D520-4C42-B927-4F2BF4F4C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and Scope</a:t>
            </a:r>
          </a:p>
          <a:p>
            <a:r>
              <a:rPr lang="en-US" dirty="0"/>
              <a:t>Progresses</a:t>
            </a:r>
          </a:p>
        </p:txBody>
      </p:sp>
    </p:spTree>
    <p:extLst>
      <p:ext uri="{BB962C8B-B14F-4D97-AF65-F5344CB8AC3E}">
        <p14:creationId xmlns:p14="http://schemas.microsoft.com/office/powerpoint/2010/main" val="9723777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11A4-E037-4FFC-B989-6D35B076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531C-FC13-48CC-A26A-34BCF0154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Compare the performance of MPC vs DRL/TL on building HVAC control</a:t>
            </a:r>
          </a:p>
          <a:p>
            <a:pPr lvl="1"/>
            <a:r>
              <a:rPr lang="en-US" dirty="0"/>
              <a:t>Fault-tolerant control: MPC vs DRL</a:t>
            </a:r>
          </a:p>
          <a:p>
            <a:pPr lvl="1"/>
            <a:endParaRPr lang="en-US" dirty="0"/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Comparison: </a:t>
            </a:r>
          </a:p>
          <a:p>
            <a:pPr lvl="2"/>
            <a:r>
              <a:rPr lang="en-US" dirty="0"/>
              <a:t>Single zone</a:t>
            </a:r>
          </a:p>
          <a:p>
            <a:pPr lvl="2"/>
            <a:r>
              <a:rPr lang="en-US" dirty="0"/>
              <a:t>Multi-zones – 1 for now</a:t>
            </a:r>
          </a:p>
          <a:p>
            <a:pPr lvl="1"/>
            <a:r>
              <a:rPr lang="en-US" dirty="0"/>
              <a:t>Fault tolerant control:</a:t>
            </a:r>
          </a:p>
          <a:p>
            <a:pPr lvl="2"/>
            <a:r>
              <a:rPr lang="en-US" dirty="0"/>
              <a:t>Single zone</a:t>
            </a:r>
          </a:p>
          <a:p>
            <a:pPr lvl="2"/>
            <a:r>
              <a:rPr lang="en-US" dirty="0"/>
              <a:t>Multi-zone – 1 for now</a:t>
            </a:r>
          </a:p>
        </p:txBody>
      </p:sp>
    </p:spTree>
    <p:extLst>
      <p:ext uri="{BB962C8B-B14F-4D97-AF65-F5344CB8AC3E}">
        <p14:creationId xmlns:p14="http://schemas.microsoft.com/office/powerpoint/2010/main" val="26024458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ase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System Description: Single Zone</a:t>
            </a:r>
            <a:endParaRPr dirty="0"/>
          </a:p>
        </p:txBody>
      </p:sp>
      <p:sp>
        <p:nvSpPr>
          <p:cNvPr id="209" name="Energy Baseline…"/>
          <p:cNvSpPr txBox="1">
            <a:spLocks noGrp="1"/>
          </p:cNvSpPr>
          <p:nvPr>
            <p:ph type="body" sz="quarter" idx="1"/>
          </p:nvPr>
        </p:nvSpPr>
        <p:spPr>
          <a:xfrm>
            <a:off x="1217711" y="3359150"/>
            <a:ext cx="7339056" cy="8483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Building HVAC – air side</a:t>
            </a:r>
          </a:p>
          <a:p>
            <a:pPr lvl="1"/>
            <a:r>
              <a:rPr lang="en-US" dirty="0"/>
              <a:t>Single Zone</a:t>
            </a:r>
          </a:p>
          <a:p>
            <a:pPr lvl="1"/>
            <a:r>
              <a:rPr lang="en-US" dirty="0"/>
              <a:t>Guideline 36 for air-side supervisory control</a:t>
            </a:r>
          </a:p>
          <a:p>
            <a:r>
              <a:rPr lang="en-US" dirty="0"/>
              <a:t>Control Testbed</a:t>
            </a:r>
          </a:p>
          <a:p>
            <a:pPr lvl="1"/>
            <a:r>
              <a:rPr lang="en-US" dirty="0"/>
              <a:t>Inputs: air flow rate in kg/s</a:t>
            </a:r>
          </a:p>
          <a:p>
            <a:pPr lvl="1"/>
            <a:endParaRPr lang="en-US" dirty="0"/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8141" y="12700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3BF62-182D-4060-AAAE-04A3BC7E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39" y="3084107"/>
            <a:ext cx="10102736" cy="8188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BB3A-BEE0-4B56-A8EF-7C4E8CD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8CDB-5BD7-4A9D-80E3-9A3946D36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Objective: minimize energy cost while satisfying zone thermal constraints</a:t>
            </a:r>
          </a:p>
          <a:p>
            <a:r>
              <a:rPr lang="en-US" dirty="0"/>
              <a:t>Control inputs</a:t>
            </a:r>
          </a:p>
          <a:p>
            <a:pPr lvl="1"/>
            <a:r>
              <a:rPr lang="en-US" dirty="0"/>
              <a:t>Supply air flow rate – </a:t>
            </a:r>
            <a:r>
              <a:rPr lang="en-US" dirty="0">
                <a:solidFill>
                  <a:srgbClr val="FF0000"/>
                </a:solidFill>
              </a:rPr>
              <a:t>5 level, same as DRL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Continuous or discrete: </a:t>
            </a:r>
            <a:r>
              <a:rPr lang="en-US" b="1" dirty="0">
                <a:solidFill>
                  <a:srgbClr val="FF0000"/>
                </a:solidFill>
              </a:rPr>
              <a:t>discrete for MPC</a:t>
            </a:r>
          </a:p>
          <a:p>
            <a:pPr lvl="2"/>
            <a:r>
              <a:rPr lang="en-US" dirty="0"/>
              <a:t>CONTIOUS FOR fault-tolerant</a:t>
            </a:r>
          </a:p>
          <a:p>
            <a:r>
              <a:rPr lang="en-US" dirty="0">
                <a:solidFill>
                  <a:srgbClr val="FF0000"/>
                </a:solidFill>
              </a:rPr>
              <a:t>MPC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Zone dynamics: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Power Predictor:</a:t>
            </a:r>
          </a:p>
          <a:p>
            <a:r>
              <a:rPr lang="en-US" dirty="0"/>
              <a:t>Experiment </a:t>
            </a:r>
          </a:p>
          <a:p>
            <a:pPr lvl="1"/>
            <a:r>
              <a:rPr lang="en-US" dirty="0"/>
              <a:t>Period: August</a:t>
            </a:r>
          </a:p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Excitation Experiment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Period: July? Or August?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775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8363-EA8A-4C59-BF6C-487B178D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DRL: </a:t>
            </a:r>
            <a:r>
              <a:rPr lang="en-US" dirty="0" err="1"/>
              <a:t>OpenGym</a:t>
            </a:r>
            <a:r>
              <a:rPr lang="en-US" dirty="0"/>
              <a:t>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5972-0008-4B9E-B7C6-C903C4A18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https://github.com/YangyangFu/mpc-drl-tl</a:t>
            </a:r>
            <a:r>
              <a:rPr lang="en-US" dirty="0"/>
              <a:t>.</a:t>
            </a:r>
          </a:p>
          <a:p>
            <a:r>
              <a:rPr lang="en-US" dirty="0"/>
              <a:t>Integrated environment for deep reinforcement learning using Modelica</a:t>
            </a:r>
          </a:p>
          <a:p>
            <a:pPr lvl="1"/>
            <a:r>
              <a:rPr lang="en-US" dirty="0" err="1"/>
              <a:t>Jmodelica</a:t>
            </a:r>
            <a:r>
              <a:rPr lang="en-US" dirty="0"/>
              <a:t>: simulate Modelica-based building energy system</a:t>
            </a:r>
          </a:p>
          <a:p>
            <a:pPr lvl="1"/>
            <a:r>
              <a:rPr lang="en-US" dirty="0" err="1"/>
              <a:t>Opengym</a:t>
            </a:r>
            <a:r>
              <a:rPr lang="en-US" dirty="0"/>
              <a:t>: interface for using Modelica models as DRL environment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develop DRL algorithms</a:t>
            </a:r>
          </a:p>
          <a:p>
            <a:r>
              <a:rPr lang="en-US" dirty="0"/>
              <a:t>Build an </a:t>
            </a:r>
            <a:r>
              <a:rPr lang="en-US" dirty="0" err="1"/>
              <a:t>openGym</a:t>
            </a:r>
            <a:r>
              <a:rPr lang="en-US" dirty="0"/>
              <a:t> environment for single zone model </a:t>
            </a:r>
          </a:p>
          <a:p>
            <a:pPr lvl="1"/>
            <a:r>
              <a:rPr lang="en-US" dirty="0"/>
              <a:t>Contained in a Docker file, which represents a virtual Ubuntu development environment</a:t>
            </a:r>
          </a:p>
          <a:p>
            <a:pPr lvl="1"/>
            <a:r>
              <a:rPr lang="en-US" dirty="0"/>
              <a:t>Tested installation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Future work: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Reward policy – NU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Test with DRL algorithm – q-learning example TAMU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53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909D-C431-4DF2-B4ED-1187C146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A70-B465-4619-93DA-84453F386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TAMU:</a:t>
            </a:r>
          </a:p>
          <a:p>
            <a:pPr lvl="1"/>
            <a:r>
              <a:rPr lang="en-US" dirty="0"/>
              <a:t>MPC development</a:t>
            </a:r>
          </a:p>
          <a:p>
            <a:pPr lvl="1"/>
            <a:r>
              <a:rPr lang="en-US" dirty="0"/>
              <a:t>Help NU on integrating </a:t>
            </a:r>
            <a:r>
              <a:rPr lang="en-US" dirty="0" err="1"/>
              <a:t>openGym</a:t>
            </a:r>
            <a:r>
              <a:rPr lang="en-US" dirty="0"/>
              <a:t> environment with DRL </a:t>
            </a:r>
          </a:p>
          <a:p>
            <a:pPr marL="546100" lvl="1" indent="0">
              <a:buNone/>
            </a:pPr>
            <a:endParaRPr lang="en-US" dirty="0"/>
          </a:p>
          <a:p>
            <a:r>
              <a:rPr lang="en-US" dirty="0"/>
              <a:t>NU</a:t>
            </a:r>
          </a:p>
          <a:p>
            <a:pPr lvl="1"/>
            <a:r>
              <a:rPr lang="en-US" dirty="0"/>
              <a:t>Test DRL in the </a:t>
            </a:r>
            <a:r>
              <a:rPr lang="en-US" dirty="0" err="1"/>
              <a:t>openGym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Develop fault-tolerant DRL</a:t>
            </a:r>
          </a:p>
        </p:txBody>
      </p:sp>
    </p:spTree>
    <p:extLst>
      <p:ext uri="{BB962C8B-B14F-4D97-AF65-F5344CB8AC3E}">
        <p14:creationId xmlns:p14="http://schemas.microsoft.com/office/powerpoint/2010/main" val="13723319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269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Calibri</vt:lpstr>
      <vt:lpstr>Calibri Light</vt:lpstr>
      <vt:lpstr>Canela Bold</vt:lpstr>
      <vt:lpstr>Canela Deck Regular</vt:lpstr>
      <vt:lpstr>Canela Regular</vt:lpstr>
      <vt:lpstr>Canela Text Regular</vt:lpstr>
      <vt:lpstr>Gill Sans</vt:lpstr>
      <vt:lpstr>Graphik</vt:lpstr>
      <vt:lpstr>Graphik Medium</vt:lpstr>
      <vt:lpstr>Graphik Semibold</vt:lpstr>
      <vt:lpstr>Helvetica Neue</vt:lpstr>
      <vt:lpstr>Helvetica Neue Light</vt:lpstr>
      <vt:lpstr>Times Roman</vt:lpstr>
      <vt:lpstr>Univers 65 Bold</vt:lpstr>
      <vt:lpstr>Wingdings</vt:lpstr>
      <vt:lpstr>23_ClassicWhite</vt:lpstr>
      <vt:lpstr>Model Predictive Control VS Deep Reinforcement Learning Control</vt:lpstr>
      <vt:lpstr>Agenda</vt:lpstr>
      <vt:lpstr>Goal and Scope</vt:lpstr>
      <vt:lpstr>System Description: Single Zone</vt:lpstr>
      <vt:lpstr>MPC Development</vt:lpstr>
      <vt:lpstr>DRL: OpenGym Environment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Framework</dc:title>
  <dc:creator>Fu, Yangyang</dc:creator>
  <cp:lastModifiedBy>Fu, Yangyang</cp:lastModifiedBy>
  <cp:revision>46</cp:revision>
  <dcterms:modified xsi:type="dcterms:W3CDTF">2020-11-25T22:50:18Z</dcterms:modified>
</cp:coreProperties>
</file>