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6" r:id="rId4"/>
    <p:sldId id="277" r:id="rId5"/>
    <p:sldId id="278" r:id="rId6"/>
    <p:sldId id="279" r:id="rId7"/>
    <p:sldId id="284" r:id="rId8"/>
    <p:sldId id="285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10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B2A6-3E1B-4DE9-8A65-820F3AC5E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14F80-5CF6-46C6-A427-7D4A3E1E6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A02BE-E16D-4225-980E-3DD7544F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4991-31C6-4CD0-BB92-BB193F92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BCB5-E16C-4A58-ADCD-AB60EFE1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0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0E24-9862-42CC-A2DE-84BD5694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6A459-F1AD-4884-9E74-FA05EA67F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CA89-AB78-421B-966E-ED9BED22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E946-FC63-482D-8204-AA884330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E439D-E72B-4C3B-935B-B1470138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9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1BF33-3A94-4AF3-B807-937CB51D7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EF716-722D-40D4-927C-7FD6F83D3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2659C-E155-457F-B076-883E1036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DBB9D-0BEB-416E-BFDE-BAFAE744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7373-4FC0-4566-8780-58FAECC5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m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2A1BAEF-5F34-444D-847B-A771CB62FD65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765175" y="1525973"/>
            <a:ext cx="10661650" cy="4653869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u="none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>
              <a:lnSpc>
                <a:spcPct val="80000"/>
              </a:lnSpc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65B749-8481-41EA-9B65-952A337D86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775" y="374903"/>
            <a:ext cx="4946904" cy="4754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8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2862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2036-F004-47BF-BAD2-4ACE517C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F6D8-7A68-4C66-B831-86F0ADE4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72C2-9C68-40BE-ADA1-8B207EBC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7BE4A-EE90-4964-A343-AC36FF47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A606-7C2E-4BE4-AA30-BFA192B3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39EE-56BA-4458-B481-415889CA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127FC-DF6B-4BDC-8F7A-F43FE72C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41186-DC19-4D2D-80E1-EBAAE66C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5BEE0-15C7-467F-A967-9CC5061C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F6AD-0B01-4F3B-B0E7-B5A8DF69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0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8B35-DB30-40BE-BB84-474EA0B7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A62C-4D3D-4D40-AB8F-D84279308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2C793-B106-4E8A-BDBF-60F243650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DA2DA-79EA-4952-8F12-8FE315B5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1F258-0CB8-4A60-BB5C-872AC41D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6FE0F-A9F9-47E2-9B22-F5926264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2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21D2-E433-46D6-9063-197B2B62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044D-60BA-4A3F-AA4B-4160E543F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028F-9536-40B3-954B-41FDEDCB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C666B-E12A-499A-B31A-38BD9F08D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18825-914E-4B19-ABCF-BADA2A5A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E0724-0C5A-4A27-88D1-D48877BF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15078-89D6-4CF8-ABAE-6F42E8FB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8DB9B-7420-4DD0-B710-A9419652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1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BA27-53A3-4DB2-85CC-BC565083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84C5A-A2F0-452B-B102-2D2A1728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44B27-7FBE-459F-8F53-4E4B60E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FDC80-3154-4214-9852-4A584C30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2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BA03E-E213-42BA-92DA-C053968A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9C8EB-AF5A-49A8-BC23-CEAF19B1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83815-1F23-417F-BAD1-83042AE4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65E9-6684-497E-87DC-D69B7228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5BFB-46B0-46F0-980A-9B01CDB4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94E7E-3791-47C6-978B-579A9FD43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BB54D-B712-407E-9C60-6E1C567E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61DFA-0270-4D8A-AE08-B64AF905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3A807-1995-4DBB-9221-45BF9CB9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6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6300-9C17-43F0-A0F4-59520C68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770A4-562E-479D-8D36-5D43194D1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B0BDB-BFCE-438A-9A25-E04C07AB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988F0-3D40-4F34-A8C8-7F8C6774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17084-44F6-4AF7-9D18-DB76969C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949B1-FA2E-4335-AA6A-D8B9C039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40502-CE66-4761-8B85-01E85E3D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513C3-32C5-476A-B433-E357FF28B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C831C-77D2-41CE-AD82-0A520D415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E511-C4A5-4250-91AD-093C2CA813F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36F11-22F5-4618-9175-36E8773DE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A9152-59D1-4CE2-BFD0-6CBD8B7D8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5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8.png"/><Relationship Id="rId10" Type="http://schemas.openxmlformats.org/officeDocument/2006/relationships/image" Target="../media/image28.png"/><Relationship Id="rId4" Type="http://schemas.openxmlformats.org/officeDocument/2006/relationships/image" Target="../media/image14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808B-CCF9-4A04-A91D-95AFD8264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MPC vs DRL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8C2B1-AB2B-4846-A698-E138E37FF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Updates</a:t>
            </a:r>
          </a:p>
          <a:p>
            <a:endParaRPr lang="en-US" dirty="0"/>
          </a:p>
          <a:p>
            <a:r>
              <a:rPr lang="en-US" dirty="0"/>
              <a:t>Yangyang Fu</a:t>
            </a:r>
          </a:p>
          <a:p>
            <a:r>
              <a:rPr lang="en-US" dirty="0"/>
              <a:t>7/19/2021</a:t>
            </a:r>
          </a:p>
        </p:txBody>
      </p:sp>
    </p:spTree>
    <p:extLst>
      <p:ext uri="{BB962C8B-B14F-4D97-AF65-F5344CB8AC3E}">
        <p14:creationId xmlns:p14="http://schemas.microsoft.com/office/powerpoint/2010/main" val="86278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A3C2-F2E4-426F-A136-B8EEBE05AD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6774" y="374903"/>
            <a:ext cx="10544485" cy="47548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Preliminary Case Studies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1FC599-AFD9-4D7A-806E-671BED660306}"/>
              </a:ext>
            </a:extLst>
          </p:cNvPr>
          <p:cNvGrpSpPr/>
          <p:nvPr/>
        </p:nvGrpSpPr>
        <p:grpSpPr>
          <a:xfrm>
            <a:off x="1056428" y="2381308"/>
            <a:ext cx="3387387" cy="901817"/>
            <a:chOff x="1729064" y="2407639"/>
            <a:chExt cx="3387387" cy="9018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4C685F-3C18-49D2-8782-EACA3C0A2445}"/>
                </a:ext>
              </a:extLst>
            </p:cNvPr>
            <p:cNvSpPr/>
            <p:nvPr/>
          </p:nvSpPr>
          <p:spPr>
            <a:xfrm>
              <a:off x="1729064" y="2407639"/>
              <a:ext cx="1295400" cy="9018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Fan Coil Unit System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A36F00-2019-400C-BC10-531763DBFBE7}"/>
                </a:ext>
              </a:extLst>
            </p:cNvPr>
            <p:cNvSpPr/>
            <p:nvPr/>
          </p:nvSpPr>
          <p:spPr>
            <a:xfrm>
              <a:off x="3821051" y="2407640"/>
              <a:ext cx="1295400" cy="901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Zone</a:t>
              </a:r>
            </a:p>
          </p:txBody>
        </p:sp>
        <p:grpSp>
          <p:nvGrpSpPr>
            <p:cNvPr id="11" name="Arrow13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7A24F1FF-28DE-4FE2-890B-DC450B7FFE8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48417" y="2457933"/>
              <a:ext cx="548681" cy="337114"/>
              <a:chOff x="3412451" y="1628695"/>
              <a:chExt cx="1793197" cy="64828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1922328-4B00-45DA-9B64-8AD21835682F}"/>
                  </a:ext>
                </a:extLst>
              </p:cNvPr>
              <p:cNvSpPr/>
              <p:nvPr/>
            </p:nvSpPr>
            <p:spPr>
              <a:xfrm>
                <a:off x="3412451" y="1871685"/>
                <a:ext cx="1306658" cy="1623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46">
                <a:extLst>
                  <a:ext uri="{FF2B5EF4-FFF2-40B4-BE49-F238E27FC236}">
                    <a16:creationId xmlns:a16="http://schemas.microsoft.com/office/drawing/2014/main" id="{4035C5FF-F47F-4122-9534-7154BF412F6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597619" y="1668952"/>
                <a:ext cx="648285" cy="567772"/>
              </a:xfrm>
              <a:custGeom>
                <a:avLst/>
                <a:gdLst>
                  <a:gd name="connsiteX0" fmla="*/ 0 w 648285"/>
                  <a:gd name="connsiteY0" fmla="*/ 558867 h 567772"/>
                  <a:gd name="connsiteX1" fmla="*/ 324142 w 648285"/>
                  <a:gd name="connsiteY1" fmla="*/ 0 h 567772"/>
                  <a:gd name="connsiteX2" fmla="*/ 648285 w 648285"/>
                  <a:gd name="connsiteY2" fmla="*/ 558869 h 567772"/>
                  <a:gd name="connsiteX3" fmla="*/ 405292 w 648285"/>
                  <a:gd name="connsiteY3" fmla="*/ 451935 h 567772"/>
                  <a:gd name="connsiteX4" fmla="*/ 405292 w 648285"/>
                  <a:gd name="connsiteY4" fmla="*/ 567772 h 567772"/>
                  <a:gd name="connsiteX5" fmla="*/ 242990 w 648285"/>
                  <a:gd name="connsiteY5" fmla="*/ 567772 h 567772"/>
                  <a:gd name="connsiteX6" fmla="*/ 242990 w 648285"/>
                  <a:gd name="connsiteY6" fmla="*/ 451934 h 567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8285" h="567772">
                    <a:moveTo>
                      <a:pt x="0" y="558867"/>
                    </a:moveTo>
                    <a:lnTo>
                      <a:pt x="324142" y="0"/>
                    </a:lnTo>
                    <a:lnTo>
                      <a:pt x="648285" y="558869"/>
                    </a:lnTo>
                    <a:lnTo>
                      <a:pt x="405292" y="451935"/>
                    </a:lnTo>
                    <a:lnTo>
                      <a:pt x="405292" y="567772"/>
                    </a:lnTo>
                    <a:lnTo>
                      <a:pt x="242990" y="567772"/>
                    </a:lnTo>
                    <a:lnTo>
                      <a:pt x="242990" y="45193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Arrow13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2C3A94DA-1698-4AE9-B7FE-ED81A37BBBB1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3148417" y="2840542"/>
              <a:ext cx="548681" cy="337114"/>
              <a:chOff x="3412451" y="1628695"/>
              <a:chExt cx="1793197" cy="64828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92339B0-011C-4D60-A914-FD74B3AC8269}"/>
                  </a:ext>
                </a:extLst>
              </p:cNvPr>
              <p:cNvSpPr/>
              <p:nvPr/>
            </p:nvSpPr>
            <p:spPr>
              <a:xfrm>
                <a:off x="3412451" y="1871685"/>
                <a:ext cx="1306658" cy="1623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46">
                <a:extLst>
                  <a:ext uri="{FF2B5EF4-FFF2-40B4-BE49-F238E27FC236}">
                    <a16:creationId xmlns:a16="http://schemas.microsoft.com/office/drawing/2014/main" id="{F5D92B9B-CA24-4A4F-AB56-A988F05B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597619" y="1668952"/>
                <a:ext cx="648285" cy="567772"/>
              </a:xfrm>
              <a:custGeom>
                <a:avLst/>
                <a:gdLst>
                  <a:gd name="connsiteX0" fmla="*/ 0 w 648285"/>
                  <a:gd name="connsiteY0" fmla="*/ 558867 h 567772"/>
                  <a:gd name="connsiteX1" fmla="*/ 324142 w 648285"/>
                  <a:gd name="connsiteY1" fmla="*/ 0 h 567772"/>
                  <a:gd name="connsiteX2" fmla="*/ 648285 w 648285"/>
                  <a:gd name="connsiteY2" fmla="*/ 558869 h 567772"/>
                  <a:gd name="connsiteX3" fmla="*/ 405292 w 648285"/>
                  <a:gd name="connsiteY3" fmla="*/ 451935 h 567772"/>
                  <a:gd name="connsiteX4" fmla="*/ 405292 w 648285"/>
                  <a:gd name="connsiteY4" fmla="*/ 567772 h 567772"/>
                  <a:gd name="connsiteX5" fmla="*/ 242990 w 648285"/>
                  <a:gd name="connsiteY5" fmla="*/ 567772 h 567772"/>
                  <a:gd name="connsiteX6" fmla="*/ 242990 w 648285"/>
                  <a:gd name="connsiteY6" fmla="*/ 451934 h 567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8285" h="567772">
                    <a:moveTo>
                      <a:pt x="0" y="558867"/>
                    </a:moveTo>
                    <a:lnTo>
                      <a:pt x="324142" y="0"/>
                    </a:lnTo>
                    <a:lnTo>
                      <a:pt x="648285" y="558869"/>
                    </a:lnTo>
                    <a:lnTo>
                      <a:pt x="405292" y="451935"/>
                    </a:lnTo>
                    <a:lnTo>
                      <a:pt x="405292" y="567772"/>
                    </a:lnTo>
                    <a:lnTo>
                      <a:pt x="242990" y="567772"/>
                    </a:lnTo>
                    <a:lnTo>
                      <a:pt x="242990" y="45193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9FD9C7-31BB-47D8-A247-E2AF169D5BF3}"/>
              </a:ext>
            </a:extLst>
          </p:cNvPr>
          <p:cNvGrpSpPr/>
          <p:nvPr/>
        </p:nvGrpSpPr>
        <p:grpSpPr>
          <a:xfrm>
            <a:off x="7086486" y="2381308"/>
            <a:ext cx="3387387" cy="901817"/>
            <a:chOff x="7454786" y="2407639"/>
            <a:chExt cx="3387387" cy="9018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2A5B8C-9290-4C13-B2C9-6A39E7EC1D48}"/>
                </a:ext>
              </a:extLst>
            </p:cNvPr>
            <p:cNvSpPr/>
            <p:nvPr/>
          </p:nvSpPr>
          <p:spPr>
            <a:xfrm>
              <a:off x="7454786" y="2407639"/>
              <a:ext cx="1295400" cy="9018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DX System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DD2E48-DFB6-464D-8169-98D82F5FB20C}"/>
                </a:ext>
              </a:extLst>
            </p:cNvPr>
            <p:cNvSpPr/>
            <p:nvPr/>
          </p:nvSpPr>
          <p:spPr>
            <a:xfrm>
              <a:off x="9546773" y="2407640"/>
              <a:ext cx="1295400" cy="901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Zone</a:t>
              </a:r>
            </a:p>
          </p:txBody>
        </p:sp>
        <p:grpSp>
          <p:nvGrpSpPr>
            <p:cNvPr id="17" name="Arrow13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8595A389-6B38-4026-B55A-9D8B6D23FA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93197" y="2463411"/>
              <a:ext cx="548681" cy="337114"/>
              <a:chOff x="3412451" y="1628695"/>
              <a:chExt cx="1793197" cy="64828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D16F308-ADB4-4E8B-9BDF-85501EAF7BFA}"/>
                  </a:ext>
                </a:extLst>
              </p:cNvPr>
              <p:cNvSpPr/>
              <p:nvPr/>
            </p:nvSpPr>
            <p:spPr>
              <a:xfrm>
                <a:off x="3412451" y="1871685"/>
                <a:ext cx="1306658" cy="1623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46">
                <a:extLst>
                  <a:ext uri="{FF2B5EF4-FFF2-40B4-BE49-F238E27FC236}">
                    <a16:creationId xmlns:a16="http://schemas.microsoft.com/office/drawing/2014/main" id="{61F85850-2815-4247-9FE5-F1E5EF350D0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597619" y="1668952"/>
                <a:ext cx="648285" cy="567772"/>
              </a:xfrm>
              <a:custGeom>
                <a:avLst/>
                <a:gdLst>
                  <a:gd name="connsiteX0" fmla="*/ 0 w 648285"/>
                  <a:gd name="connsiteY0" fmla="*/ 558867 h 567772"/>
                  <a:gd name="connsiteX1" fmla="*/ 324142 w 648285"/>
                  <a:gd name="connsiteY1" fmla="*/ 0 h 567772"/>
                  <a:gd name="connsiteX2" fmla="*/ 648285 w 648285"/>
                  <a:gd name="connsiteY2" fmla="*/ 558869 h 567772"/>
                  <a:gd name="connsiteX3" fmla="*/ 405292 w 648285"/>
                  <a:gd name="connsiteY3" fmla="*/ 451935 h 567772"/>
                  <a:gd name="connsiteX4" fmla="*/ 405292 w 648285"/>
                  <a:gd name="connsiteY4" fmla="*/ 567772 h 567772"/>
                  <a:gd name="connsiteX5" fmla="*/ 242990 w 648285"/>
                  <a:gd name="connsiteY5" fmla="*/ 567772 h 567772"/>
                  <a:gd name="connsiteX6" fmla="*/ 242990 w 648285"/>
                  <a:gd name="connsiteY6" fmla="*/ 451934 h 567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8285" h="567772">
                    <a:moveTo>
                      <a:pt x="0" y="558867"/>
                    </a:moveTo>
                    <a:lnTo>
                      <a:pt x="324142" y="0"/>
                    </a:lnTo>
                    <a:lnTo>
                      <a:pt x="648285" y="558869"/>
                    </a:lnTo>
                    <a:lnTo>
                      <a:pt x="405292" y="451935"/>
                    </a:lnTo>
                    <a:lnTo>
                      <a:pt x="405292" y="567772"/>
                    </a:lnTo>
                    <a:lnTo>
                      <a:pt x="242990" y="567772"/>
                    </a:lnTo>
                    <a:lnTo>
                      <a:pt x="242990" y="45193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Arrow13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9B03F88A-794E-4AD4-921F-DAC08C901247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8893197" y="2846020"/>
              <a:ext cx="548681" cy="337114"/>
              <a:chOff x="3412451" y="1628695"/>
              <a:chExt cx="1793197" cy="64828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86C6C31-90D4-4B86-9381-DCE872B23431}"/>
                  </a:ext>
                </a:extLst>
              </p:cNvPr>
              <p:cNvSpPr/>
              <p:nvPr/>
            </p:nvSpPr>
            <p:spPr>
              <a:xfrm>
                <a:off x="3412451" y="1871685"/>
                <a:ext cx="1306658" cy="1623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46">
                <a:extLst>
                  <a:ext uri="{FF2B5EF4-FFF2-40B4-BE49-F238E27FC236}">
                    <a16:creationId xmlns:a16="http://schemas.microsoft.com/office/drawing/2014/main" id="{AF4A52CA-96C9-458E-87D7-C6ED2D986ED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597619" y="1668952"/>
                <a:ext cx="648285" cy="567772"/>
              </a:xfrm>
              <a:custGeom>
                <a:avLst/>
                <a:gdLst>
                  <a:gd name="connsiteX0" fmla="*/ 0 w 648285"/>
                  <a:gd name="connsiteY0" fmla="*/ 558867 h 567772"/>
                  <a:gd name="connsiteX1" fmla="*/ 324142 w 648285"/>
                  <a:gd name="connsiteY1" fmla="*/ 0 h 567772"/>
                  <a:gd name="connsiteX2" fmla="*/ 648285 w 648285"/>
                  <a:gd name="connsiteY2" fmla="*/ 558869 h 567772"/>
                  <a:gd name="connsiteX3" fmla="*/ 405292 w 648285"/>
                  <a:gd name="connsiteY3" fmla="*/ 451935 h 567772"/>
                  <a:gd name="connsiteX4" fmla="*/ 405292 w 648285"/>
                  <a:gd name="connsiteY4" fmla="*/ 567772 h 567772"/>
                  <a:gd name="connsiteX5" fmla="*/ 242990 w 648285"/>
                  <a:gd name="connsiteY5" fmla="*/ 567772 h 567772"/>
                  <a:gd name="connsiteX6" fmla="*/ 242990 w 648285"/>
                  <a:gd name="connsiteY6" fmla="*/ 451934 h 567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8285" h="567772">
                    <a:moveTo>
                      <a:pt x="0" y="558867"/>
                    </a:moveTo>
                    <a:lnTo>
                      <a:pt x="324142" y="0"/>
                    </a:lnTo>
                    <a:lnTo>
                      <a:pt x="648285" y="558869"/>
                    </a:lnTo>
                    <a:lnTo>
                      <a:pt x="405292" y="451935"/>
                    </a:lnTo>
                    <a:lnTo>
                      <a:pt x="405292" y="567772"/>
                    </a:lnTo>
                    <a:lnTo>
                      <a:pt x="242990" y="567772"/>
                    </a:lnTo>
                    <a:lnTo>
                      <a:pt x="242990" y="45193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1E46769-06F3-46F3-BFC2-204BAD55242E}"/>
              </a:ext>
            </a:extLst>
          </p:cNvPr>
          <p:cNvSpPr txBox="1"/>
          <p:nvPr/>
        </p:nvSpPr>
        <p:spPr>
          <a:xfrm>
            <a:off x="1056427" y="3755579"/>
            <a:ext cx="4049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Env1: Single Zone FCU system: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variable: air flow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Objective: minimize energy cost while maintaining comfort level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149A7B-ABB4-4191-9076-AEA3DCD9F5F1}"/>
              </a:ext>
            </a:extLst>
          </p:cNvPr>
          <p:cNvSpPr txBox="1"/>
          <p:nvPr/>
        </p:nvSpPr>
        <p:spPr>
          <a:xfrm>
            <a:off x="7086485" y="3662913"/>
            <a:ext cx="4389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Env2: Single Zone DX system: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variable: zone air temperature cooling setpoint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Objective: minimize energy cost while maintaining comfort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5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A3C2-F2E4-426F-A136-B8EEBE05AD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6774" y="374903"/>
            <a:ext cx="10544485" cy="47548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MPC Formulations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97E13-666D-4389-A9C8-FE6764B25138}"/>
              </a:ext>
            </a:extLst>
          </p:cNvPr>
          <p:cNvSpPr txBox="1"/>
          <p:nvPr/>
        </p:nvSpPr>
        <p:spPr>
          <a:xfrm>
            <a:off x="704276" y="1293739"/>
            <a:ext cx="3637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MPC Formulations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9F207A-1465-4441-8C14-BEDE88E46630}"/>
                  </a:ext>
                </a:extLst>
              </p:cNvPr>
              <p:cNvSpPr txBox="1"/>
              <p:nvPr/>
            </p:nvSpPr>
            <p:spPr>
              <a:xfrm>
                <a:off x="216774" y="1879755"/>
                <a:ext cx="3094950" cy="398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∈[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9F207A-1465-4441-8C14-BEDE88E4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74" y="1879755"/>
                <a:ext cx="3094950" cy="398635"/>
              </a:xfrm>
              <a:prstGeom prst="rect">
                <a:avLst/>
              </a:prstGeom>
              <a:blipFill>
                <a:blip r:embed="rId2"/>
                <a:stretch>
                  <a:fillRect l="-1381" r="-2564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186FBB-0CF8-486B-9B7A-B0B67C86BDA7}"/>
                  </a:ext>
                </a:extLst>
              </p:cNvPr>
              <p:cNvSpPr txBox="1"/>
              <p:nvPr/>
            </p:nvSpPr>
            <p:spPr>
              <a:xfrm>
                <a:off x="568200" y="3877106"/>
                <a:ext cx="5596596" cy="340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186FBB-0CF8-486B-9B7A-B0B67C86B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0" y="3877106"/>
                <a:ext cx="5596596" cy="340291"/>
              </a:xfrm>
              <a:prstGeom prst="rect">
                <a:avLst/>
              </a:prstGeom>
              <a:blipFill>
                <a:blip r:embed="rId3"/>
                <a:stretch>
                  <a:fillRect t="-1786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872B00-1DF2-48A0-BD75-639821975641}"/>
                  </a:ext>
                </a:extLst>
              </p:cNvPr>
              <p:cNvSpPr txBox="1"/>
              <p:nvPr/>
            </p:nvSpPr>
            <p:spPr>
              <a:xfrm>
                <a:off x="607592" y="4370863"/>
                <a:ext cx="3100592" cy="340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872B00-1DF2-48A0-BD75-639821975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92" y="4370863"/>
                <a:ext cx="3100592" cy="340291"/>
              </a:xfrm>
              <a:prstGeom prst="rect">
                <a:avLst/>
              </a:prstGeom>
              <a:blipFill>
                <a:blip r:embed="rId4"/>
                <a:stretch>
                  <a:fillRect l="-1378" t="-1786" r="-137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5AD2C9-9667-4CE1-9491-790B66B5B75B}"/>
                  </a:ext>
                </a:extLst>
              </p:cNvPr>
              <p:cNvSpPr txBox="1"/>
              <p:nvPr/>
            </p:nvSpPr>
            <p:spPr>
              <a:xfrm>
                <a:off x="617117" y="5685010"/>
                <a:ext cx="2700483" cy="271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5AD2C9-9667-4CE1-9491-790B66B5B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7" y="5685010"/>
                <a:ext cx="2700483" cy="271097"/>
              </a:xfrm>
              <a:prstGeom prst="rect">
                <a:avLst/>
              </a:prstGeom>
              <a:blipFill>
                <a:blip r:embed="rId5"/>
                <a:stretch>
                  <a:fillRect l="-903" t="-4545" r="-1806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10DFCAFA-EC29-4405-9009-02E3D209F1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9114620"/>
                  </p:ext>
                </p:extLst>
              </p:nvPr>
            </p:nvGraphicFramePr>
            <p:xfrm>
              <a:off x="6496051" y="1693849"/>
              <a:ext cx="5591174" cy="3261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4286">
                      <a:extLst>
                        <a:ext uri="{9D8B030D-6E8A-4147-A177-3AD203B41FA5}">
                          <a16:colId xmlns:a16="http://schemas.microsoft.com/office/drawing/2014/main" val="804944944"/>
                        </a:ext>
                      </a:extLst>
                    </a:gridCol>
                    <a:gridCol w="2528444">
                      <a:extLst>
                        <a:ext uri="{9D8B030D-6E8A-4147-A177-3AD203B41FA5}">
                          <a16:colId xmlns:a16="http://schemas.microsoft.com/office/drawing/2014/main" val="1383041037"/>
                        </a:ext>
                      </a:extLst>
                    </a:gridCol>
                    <a:gridCol w="2528444">
                      <a:extLst>
                        <a:ext uri="{9D8B030D-6E8A-4147-A177-3AD203B41FA5}">
                          <a16:colId xmlns:a16="http://schemas.microsoft.com/office/drawing/2014/main" val="3580673179"/>
                        </a:ext>
                      </a:extLst>
                    </a:gridCol>
                  </a:tblGrid>
                  <a:tr h="302358"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Env 1: FCU + Single Zone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Env 2: DX + Single Zone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0034780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Zone supply air flowrate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Zone air temperature setpoint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903687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Fan power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System total power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8522598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Zone air temperature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2828848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Energy price/cost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5022537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𝑑𝑇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Temperature violation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3311689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Weather conditions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960952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Lower bounds: 22</a:t>
                          </a:r>
                          <a:r>
                            <a:rPr lang="en-US" sz="1400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C for occupied hours, 12</a:t>
                          </a:r>
                          <a:r>
                            <a:rPr lang="en-US" sz="1400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C for unoccupied hours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1271816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Upper bounds: 26</a:t>
                          </a:r>
                          <a:r>
                            <a:rPr lang="en-US" sz="1400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C for occupied hours, 30</a:t>
                          </a:r>
                          <a:r>
                            <a:rPr lang="en-US" sz="1400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C for unoccupied hours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2465501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Prediction horizon; 8 steps (one step is 15-minute)</a:t>
                          </a:r>
                        </a:p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Control horizon: 1 step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01359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10DFCAFA-EC29-4405-9009-02E3D209F1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9114620"/>
                  </p:ext>
                </p:extLst>
              </p:nvPr>
            </p:nvGraphicFramePr>
            <p:xfrm>
              <a:off x="6496051" y="1693849"/>
              <a:ext cx="5591174" cy="3261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4286">
                      <a:extLst>
                        <a:ext uri="{9D8B030D-6E8A-4147-A177-3AD203B41FA5}">
                          <a16:colId xmlns:a16="http://schemas.microsoft.com/office/drawing/2014/main" val="804944944"/>
                        </a:ext>
                      </a:extLst>
                    </a:gridCol>
                    <a:gridCol w="2528444">
                      <a:extLst>
                        <a:ext uri="{9D8B030D-6E8A-4147-A177-3AD203B41FA5}">
                          <a16:colId xmlns:a16="http://schemas.microsoft.com/office/drawing/2014/main" val="1383041037"/>
                        </a:ext>
                      </a:extLst>
                    </a:gridCol>
                    <a:gridCol w="2528444">
                      <a:extLst>
                        <a:ext uri="{9D8B030D-6E8A-4147-A177-3AD203B41FA5}">
                          <a16:colId xmlns:a16="http://schemas.microsoft.com/office/drawing/2014/main" val="3580673179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Env 1: FCU + Single Zone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Env 2: DX + Single Zone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003478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102000" r="-945455" b="-8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Zone supply air flowrate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Zone air temperature setpoint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9036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202000" r="-945455" b="-7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Fan power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System total power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85225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302000" r="-945455" b="-692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Zone air temperature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28288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402000" r="-945455" b="-592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Energy price/cost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50225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492157" r="-945455" b="-48039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Temperature violation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33116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604000" r="-945455" b="-39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Weather conditions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9609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704000" r="-945455" b="-29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Lower bounds: 22</a:t>
                          </a:r>
                          <a:r>
                            <a:rPr lang="en-US" sz="1400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C for occupied hours, 12</a:t>
                          </a:r>
                          <a:r>
                            <a:rPr lang="en-US" sz="1400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C for unoccupied hours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12718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804000" r="-945455" b="-19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Upper bounds: 26</a:t>
                          </a:r>
                          <a:r>
                            <a:rPr lang="en-US" sz="1400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C for occupied hours, 30</a:t>
                          </a:r>
                          <a:r>
                            <a:rPr lang="en-US" sz="1400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C for unoccupied hours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24655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531765" r="-945455" b="-1176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Prediction horizon; 8 steps (one step is 15-minute)</a:t>
                          </a:r>
                        </a:p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Control horizon: 1 step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01359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15B3C3-2444-4D7F-BC0A-CD233F4FF132}"/>
                  </a:ext>
                </a:extLst>
              </p:cNvPr>
              <p:cNvSpPr txBox="1"/>
              <p:nvPr/>
            </p:nvSpPr>
            <p:spPr>
              <a:xfrm>
                <a:off x="607592" y="4823511"/>
                <a:ext cx="26228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15B3C3-2444-4D7F-BC0A-CD233F4FF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92" y="4823511"/>
                <a:ext cx="2622833" cy="276999"/>
              </a:xfrm>
              <a:prstGeom prst="rect">
                <a:avLst/>
              </a:prstGeom>
              <a:blipFill>
                <a:blip r:embed="rId7"/>
                <a:stretch>
                  <a:fillRect l="-1860" t="-2174" r="-3023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C79E0B-7D83-4487-A1E8-BCF6F569AE5C}"/>
                  </a:ext>
                </a:extLst>
              </p:cNvPr>
              <p:cNvSpPr txBox="1"/>
              <p:nvPr/>
            </p:nvSpPr>
            <p:spPr>
              <a:xfrm>
                <a:off x="617117" y="5253976"/>
                <a:ext cx="5293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=1,…,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C79E0B-7D83-4487-A1E8-BCF6F569A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7" y="5253976"/>
                <a:ext cx="5293180" cy="276999"/>
              </a:xfrm>
              <a:prstGeom prst="rect">
                <a:avLst/>
              </a:prstGeom>
              <a:blipFill>
                <a:blip r:embed="rId8"/>
                <a:stretch>
                  <a:fillRect l="-690" r="-57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2EB86FD-DAE5-4306-9720-B3AD45EC69DA}"/>
                  </a:ext>
                </a:extLst>
              </p:cNvPr>
              <p:cNvSpPr/>
              <p:nvPr/>
            </p:nvSpPr>
            <p:spPr>
              <a:xfrm>
                <a:off x="537720" y="2988360"/>
                <a:ext cx="4871205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2EB86FD-DAE5-4306-9720-B3AD45EC6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20" y="2988360"/>
                <a:ext cx="4871205" cy="8714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Brace 29">
            <a:extLst>
              <a:ext uri="{FF2B5EF4-FFF2-40B4-BE49-F238E27FC236}">
                <a16:creationId xmlns:a16="http://schemas.microsoft.com/office/drawing/2014/main" id="{F9BAB31B-F853-425F-B407-804CBA7BE7D9}"/>
              </a:ext>
            </a:extLst>
          </p:cNvPr>
          <p:cNvSpPr/>
          <p:nvPr/>
        </p:nvSpPr>
        <p:spPr>
          <a:xfrm rot="16200000">
            <a:off x="815347" y="2258042"/>
            <a:ext cx="208963" cy="431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4AD05E-3E5B-4BEE-AB92-B1C7AD60F3A6}"/>
              </a:ext>
            </a:extLst>
          </p:cNvPr>
          <p:cNvSpPr txBox="1"/>
          <p:nvPr/>
        </p:nvSpPr>
        <p:spPr>
          <a:xfrm>
            <a:off x="290296" y="2550073"/>
            <a:ext cx="125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cost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6DDAF9-FF2E-48E5-98FE-078B050C144C}"/>
              </a:ext>
            </a:extLst>
          </p:cNvPr>
          <p:cNvSpPr txBox="1"/>
          <p:nvPr/>
        </p:nvSpPr>
        <p:spPr>
          <a:xfrm>
            <a:off x="1795156" y="2562839"/>
            <a:ext cx="301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violation penalty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4D4BC098-6477-4FD3-BBC3-8FCBCC2F0516}"/>
              </a:ext>
            </a:extLst>
          </p:cNvPr>
          <p:cNvSpPr/>
          <p:nvPr/>
        </p:nvSpPr>
        <p:spPr>
          <a:xfrm rot="16200000">
            <a:off x="2492401" y="1840051"/>
            <a:ext cx="208963" cy="1267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FAEAB6CF-F678-4A1B-9AEE-11C3FB866BE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96051" y="5100510"/>
              <a:ext cx="5591174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374">
                      <a:extLst>
                        <a:ext uri="{9D8B030D-6E8A-4147-A177-3AD203B41FA5}">
                          <a16:colId xmlns:a16="http://schemas.microsoft.com/office/drawing/2014/main" val="804944944"/>
                        </a:ext>
                      </a:extLst>
                    </a:gridCol>
                    <a:gridCol w="1552575">
                      <a:extLst>
                        <a:ext uri="{9D8B030D-6E8A-4147-A177-3AD203B41FA5}">
                          <a16:colId xmlns:a16="http://schemas.microsoft.com/office/drawing/2014/main" val="1383041037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3470306668"/>
                        </a:ext>
                      </a:extLst>
                    </a:gridCol>
                    <a:gridCol w="1657350">
                      <a:extLst>
                        <a:ext uri="{9D8B030D-6E8A-4147-A177-3AD203B41FA5}">
                          <a16:colId xmlns:a16="http://schemas.microsoft.com/office/drawing/2014/main" val="3580673179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301126367"/>
                        </a:ext>
                      </a:extLst>
                    </a:gridCol>
                  </a:tblGrid>
                  <a:tr h="302358">
                    <a:tc row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Env 1: FCU + Single Zone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Env 2: DX + Single Zone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0034780"/>
                      </a:ext>
                    </a:extLst>
                  </a:tr>
                  <a:tr h="130418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Zone Air Temperature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Power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Zone Air Temperature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Power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747513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𝑁𝑅𝑀𝑆𝐸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16%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21%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8522598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0.97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2828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FAEAB6CF-F678-4A1B-9AEE-11C3FB866B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4417527"/>
                  </p:ext>
                </p:extLst>
              </p:nvPr>
            </p:nvGraphicFramePr>
            <p:xfrm>
              <a:off x="6496051" y="5100510"/>
              <a:ext cx="5591174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374">
                      <a:extLst>
                        <a:ext uri="{9D8B030D-6E8A-4147-A177-3AD203B41FA5}">
                          <a16:colId xmlns:a16="http://schemas.microsoft.com/office/drawing/2014/main" val="804944944"/>
                        </a:ext>
                      </a:extLst>
                    </a:gridCol>
                    <a:gridCol w="1552575">
                      <a:extLst>
                        <a:ext uri="{9D8B030D-6E8A-4147-A177-3AD203B41FA5}">
                          <a16:colId xmlns:a16="http://schemas.microsoft.com/office/drawing/2014/main" val="1383041037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3470306668"/>
                        </a:ext>
                      </a:extLst>
                    </a:gridCol>
                    <a:gridCol w="1657350">
                      <a:extLst>
                        <a:ext uri="{9D8B030D-6E8A-4147-A177-3AD203B41FA5}">
                          <a16:colId xmlns:a16="http://schemas.microsoft.com/office/drawing/2014/main" val="3580673179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301126367"/>
                        </a:ext>
                      </a:extLst>
                    </a:gridCol>
                  </a:tblGrid>
                  <a:tr h="304800">
                    <a:tc rowSpan="2">
                      <a:txBody>
                        <a:bodyPr/>
                        <a:lstStyle/>
                        <a:p>
                          <a:pPr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Env 1: FCU + Single Zone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Env 2: DX + Single Zone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0034780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Zone Air Temperature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Power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Zone Air Temperature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Power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7475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855" t="-254000" r="-68632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16%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21%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85225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855" t="-354000" r="-68632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0.97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28288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28AFE1DF-8359-43F0-9425-679865F12093}"/>
              </a:ext>
            </a:extLst>
          </p:cNvPr>
          <p:cNvSpPr txBox="1"/>
          <p:nvPr/>
        </p:nvSpPr>
        <p:spPr>
          <a:xfrm>
            <a:off x="6266876" y="1205059"/>
            <a:ext cx="3637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MPC Settings</a:t>
            </a:r>
          </a:p>
        </p:txBody>
      </p:sp>
    </p:spTree>
    <p:extLst>
      <p:ext uri="{BB962C8B-B14F-4D97-AF65-F5344CB8AC3E}">
        <p14:creationId xmlns:p14="http://schemas.microsoft.com/office/powerpoint/2010/main" val="288384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A3C2-F2E4-426F-A136-B8EEBE05AD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6774" y="374903"/>
            <a:ext cx="10544485" cy="47548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DRL Formulations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10DFCAFA-EC29-4405-9009-02E3D209F17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80004" y="2513368"/>
              <a:ext cx="5109012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9674">
                      <a:extLst>
                        <a:ext uri="{9D8B030D-6E8A-4147-A177-3AD203B41FA5}">
                          <a16:colId xmlns:a16="http://schemas.microsoft.com/office/drawing/2014/main" val="804944944"/>
                        </a:ext>
                      </a:extLst>
                    </a:gridCol>
                    <a:gridCol w="3829338">
                      <a:extLst>
                        <a:ext uri="{9D8B030D-6E8A-4147-A177-3AD203B41FA5}">
                          <a16:colId xmlns:a16="http://schemas.microsoft.com/office/drawing/2014/main" val="1383041037"/>
                        </a:ext>
                      </a:extLst>
                    </a:gridCol>
                  </a:tblGrid>
                  <a:tr h="302358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0034780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Time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0738643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Zone air temperature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2828848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𝑜𝑎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Outdoor air temperature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5022537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Solar radiation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3311689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Power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5960952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𝑜𝑎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Predicted outdoor air temperature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1271816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𝑜𝑎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Predicted outdoor air temperature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2465501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𝑜𝑎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Predicted outdoor air temperature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0135943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Predicted solar radiation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0457248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Predicted solar radiation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1971084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Predicted solar radiation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271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10DFCAFA-EC29-4405-9009-02E3D209F1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6392908"/>
                  </p:ext>
                </p:extLst>
              </p:nvPr>
            </p:nvGraphicFramePr>
            <p:xfrm>
              <a:off x="380004" y="2513368"/>
              <a:ext cx="5109012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9674">
                      <a:extLst>
                        <a:ext uri="{9D8B030D-6E8A-4147-A177-3AD203B41FA5}">
                          <a16:colId xmlns:a16="http://schemas.microsoft.com/office/drawing/2014/main" val="804944944"/>
                        </a:ext>
                      </a:extLst>
                    </a:gridCol>
                    <a:gridCol w="3829338">
                      <a:extLst>
                        <a:ext uri="{9D8B030D-6E8A-4147-A177-3AD203B41FA5}">
                          <a16:colId xmlns:a16="http://schemas.microsoft.com/office/drawing/2014/main" val="138304103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003478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102000" r="-300476" b="-10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Time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07386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202000" r="-300476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202000" r="-318" b="-9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8288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302000" r="-300476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302000" r="-318" b="-8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0225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402000" r="-300476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402000" r="-318" b="-7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33116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492157" r="-300476" b="-6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492157" r="-318" b="-60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59609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604000" r="-300476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604000" r="-318" b="-5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2718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704000" r="-300476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704000" r="-318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24655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804000" r="-30047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804000" r="-318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01359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904000" r="-300476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904000" r="-318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4572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1004000" r="-30047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1004000" r="-318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197108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1104000" r="-30047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1104000" r="-318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82712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28AFE1DF-8359-43F0-9425-679865F12093}"/>
              </a:ext>
            </a:extLst>
          </p:cNvPr>
          <p:cNvSpPr txBox="1"/>
          <p:nvPr/>
        </p:nvSpPr>
        <p:spPr>
          <a:xfrm>
            <a:off x="216774" y="1739645"/>
            <a:ext cx="3637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States Design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7452CF-2A84-4F0A-9511-9C35A353B18B}"/>
              </a:ext>
            </a:extLst>
          </p:cNvPr>
          <p:cNvSpPr txBox="1"/>
          <p:nvPr/>
        </p:nvSpPr>
        <p:spPr>
          <a:xfrm>
            <a:off x="5652042" y="3398251"/>
            <a:ext cx="3637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Learning Algorithm Settings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3FCA88-B855-465A-B419-4FD1E0F3CFA6}"/>
              </a:ext>
            </a:extLst>
          </p:cNvPr>
          <p:cNvGrpSpPr/>
          <p:nvPr/>
        </p:nvGrpSpPr>
        <p:grpSpPr>
          <a:xfrm>
            <a:off x="5652042" y="1441693"/>
            <a:ext cx="6416314" cy="1560659"/>
            <a:chOff x="246467" y="5107104"/>
            <a:chExt cx="6416314" cy="156065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A43A65-41E3-499A-A0CB-99A06522E7E2}"/>
                </a:ext>
              </a:extLst>
            </p:cNvPr>
            <p:cNvSpPr txBox="1"/>
            <p:nvPr/>
          </p:nvSpPr>
          <p:spPr>
            <a:xfrm>
              <a:off x="246467" y="5107104"/>
              <a:ext cx="12763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Reward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E144D3A-E662-43A8-9F51-29C809A7C109}"/>
                    </a:ext>
                  </a:extLst>
                </p:cNvPr>
                <p:cNvSpPr txBox="1"/>
                <p:nvPr/>
              </p:nvSpPr>
              <p:spPr>
                <a:xfrm>
                  <a:off x="1011017" y="5690448"/>
                  <a:ext cx="2784865" cy="3986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+1]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E144D3A-E662-43A8-9F51-29C809A7C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017" y="5690448"/>
                  <a:ext cx="2784865" cy="398635"/>
                </a:xfrm>
                <a:prstGeom prst="rect">
                  <a:avLst/>
                </a:prstGeom>
                <a:blipFill>
                  <a:blip r:embed="rId3"/>
                  <a:stretch>
                    <a:fillRect l="-219" r="-2851" b="-196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4DDEC7E-2045-444D-A267-40C19F29CE39}"/>
                </a:ext>
              </a:extLst>
            </p:cNvPr>
            <p:cNvSpPr/>
            <p:nvPr/>
          </p:nvSpPr>
          <p:spPr>
            <a:xfrm rot="16200000">
              <a:off x="1397739" y="5993634"/>
              <a:ext cx="208963" cy="43110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5DE5F5-36FA-4D56-99B0-551F43F32C6E}"/>
                </a:ext>
              </a:extLst>
            </p:cNvPr>
            <p:cNvSpPr txBox="1"/>
            <p:nvPr/>
          </p:nvSpPr>
          <p:spPr>
            <a:xfrm>
              <a:off x="872688" y="6285665"/>
              <a:ext cx="1259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Energy cost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F9BE15-0DDE-43B8-B34B-4617141A6513}"/>
                </a:ext>
              </a:extLst>
            </p:cNvPr>
            <p:cNvSpPr txBox="1"/>
            <p:nvPr/>
          </p:nvSpPr>
          <p:spPr>
            <a:xfrm>
              <a:off x="2377548" y="6298431"/>
              <a:ext cx="3011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Temperature violation penalty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47CF82E-C057-4B71-A466-7610B2312D93}"/>
                </a:ext>
              </a:extLst>
            </p:cNvPr>
            <p:cNvSpPr/>
            <p:nvPr/>
          </p:nvSpPr>
          <p:spPr>
            <a:xfrm rot="16200000">
              <a:off x="3074793" y="5575643"/>
              <a:ext cx="208963" cy="126708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D015B6-5104-4A58-956F-E0D3CF39DC21}"/>
                </a:ext>
              </a:extLst>
            </p:cNvPr>
            <p:cNvSpPr txBox="1"/>
            <p:nvPr/>
          </p:nvSpPr>
          <p:spPr>
            <a:xfrm>
              <a:off x="4398507" y="5705099"/>
              <a:ext cx="2264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Same settings as MPC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0B6BC27-1432-4087-9179-187EDDC96F37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3795882" y="5889765"/>
              <a:ext cx="60262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E46B23C-4039-499B-93A4-379DE4D9AB37}"/>
              </a:ext>
            </a:extLst>
          </p:cNvPr>
          <p:cNvSpPr txBox="1"/>
          <p:nvPr/>
        </p:nvSpPr>
        <p:spPr>
          <a:xfrm>
            <a:off x="6278263" y="4062147"/>
            <a:ext cx="5651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Learning Algorithm – DQN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Deep learning ANN architecture – [</a:t>
            </a:r>
            <a:r>
              <a:rPr lang="en-US" dirty="0" err="1"/>
              <a:t>nStates</a:t>
            </a:r>
            <a:r>
              <a:rPr lang="en-US" dirty="0"/>
              <a:t>, 50, 100, 200, 400, </a:t>
            </a:r>
            <a:r>
              <a:rPr lang="en-US" dirty="0" err="1"/>
              <a:t>nActions</a:t>
            </a:r>
            <a:r>
              <a:rPr lang="en-US" dirty="0"/>
              <a:t>]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Learning rate: 0.0003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Decay factor: 0.99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Training Settings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Number of epochs: 50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Control time step: 15 min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7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15775-DA5F-4666-84BB-FD838CF22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6775" y="256114"/>
            <a:ext cx="4946904" cy="4754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Env 1: Previous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51B8E-C60E-4B89-AB6B-81D81B453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6" y="922916"/>
            <a:ext cx="4480840" cy="2987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0B1439-4BD2-4CF5-9D51-4561267CB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2" y="922916"/>
            <a:ext cx="4480840" cy="2987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E66BF-291A-46DA-8122-2D8FEC387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6" y="3840055"/>
            <a:ext cx="4422116" cy="29480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DECD36-72F8-4A0E-98B1-9B7D09D74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2" y="3800904"/>
            <a:ext cx="4480841" cy="2987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F2D0BD-B5FC-45D9-9323-47AB63C6D6A0}"/>
                  </a:ext>
                </a:extLst>
              </p:cNvPr>
              <p:cNvSpPr txBox="1"/>
              <p:nvPr/>
            </p:nvSpPr>
            <p:spPr>
              <a:xfrm>
                <a:off x="2080470" y="922916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=0.01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F2D0BD-B5FC-45D9-9323-47AB63C6D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470" y="922916"/>
                <a:ext cx="973124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0B5875-DC27-4C25-877C-21881ACC877C}"/>
                  </a:ext>
                </a:extLst>
              </p:cNvPr>
              <p:cNvSpPr txBox="1"/>
              <p:nvPr/>
            </p:nvSpPr>
            <p:spPr>
              <a:xfrm>
                <a:off x="8440723" y="916268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0B5875-DC27-4C25-877C-21881ACC8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723" y="916268"/>
                <a:ext cx="973124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D639B0-1A23-4F39-A3B5-62AA7F767ACC}"/>
                  </a:ext>
                </a:extLst>
              </p:cNvPr>
              <p:cNvSpPr txBox="1"/>
              <p:nvPr/>
            </p:nvSpPr>
            <p:spPr>
              <a:xfrm>
                <a:off x="2080470" y="3849317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=100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D639B0-1A23-4F39-A3B5-62AA7F767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470" y="3849317"/>
                <a:ext cx="973124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82FCA-05FC-4ECE-9A65-1290ACE6C5D3}"/>
                  </a:ext>
                </a:extLst>
              </p:cNvPr>
              <p:cNvSpPr txBox="1"/>
              <p:nvPr/>
            </p:nvSpPr>
            <p:spPr>
              <a:xfrm>
                <a:off x="8272943" y="3794256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=1000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82FCA-05FC-4ECE-9A65-1290ACE6C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943" y="3794256"/>
                <a:ext cx="973124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33A49AB-A31C-4D1F-BFB6-9C1A60E49F6D}"/>
              </a:ext>
            </a:extLst>
          </p:cNvPr>
          <p:cNvSpPr/>
          <p:nvPr/>
        </p:nvSpPr>
        <p:spPr>
          <a:xfrm>
            <a:off x="285779" y="731602"/>
            <a:ext cx="358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FCU Fan Speed Control – Epochs=20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0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A80C5F3-EAA7-4DFD-9FA5-BC4B4EC93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53" y="4240162"/>
            <a:ext cx="3926758" cy="261783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15775-DA5F-4666-84BB-FD838CF22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Env 1: FCU Fan Speed Control – Epochs=50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F2D0BD-B5FC-45D9-9323-47AB63C6D6A0}"/>
                  </a:ext>
                </a:extLst>
              </p:cNvPr>
              <p:cNvSpPr txBox="1"/>
              <p:nvPr/>
            </p:nvSpPr>
            <p:spPr>
              <a:xfrm>
                <a:off x="1760051" y="916268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=0.01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F2D0BD-B5FC-45D9-9323-47AB63C6D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051" y="916268"/>
                <a:ext cx="973124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C04769-6B6A-43FF-B972-17635C100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75" y="1285600"/>
            <a:ext cx="4043371" cy="26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16007F-5049-48DE-AA74-04FAB1C13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13" y="1265623"/>
            <a:ext cx="4043373" cy="26955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70CC08-6649-44E6-97FC-53A3119C95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6" y="1245647"/>
            <a:ext cx="4043368" cy="26955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0B5875-DC27-4C25-877C-21881ACC877C}"/>
                  </a:ext>
                </a:extLst>
              </p:cNvPr>
              <p:cNvSpPr txBox="1"/>
              <p:nvPr/>
            </p:nvSpPr>
            <p:spPr>
              <a:xfrm>
                <a:off x="9764467" y="1002745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0B5875-DC27-4C25-877C-21881ACC8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467" y="1002745"/>
                <a:ext cx="973124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0B52D5F0-79AB-4255-AE2C-40BF757544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89" y="4189047"/>
            <a:ext cx="3957765" cy="2638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D639B0-1A23-4F39-A3B5-62AA7F767ACC}"/>
                  </a:ext>
                </a:extLst>
              </p:cNvPr>
              <p:cNvSpPr txBox="1"/>
              <p:nvPr/>
            </p:nvSpPr>
            <p:spPr>
              <a:xfrm>
                <a:off x="1751898" y="4050335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D639B0-1A23-4F39-A3B5-62AA7F767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898" y="4050335"/>
                <a:ext cx="973124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087153DD-928B-47C3-8A13-1186F3EED4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21" y="4219490"/>
            <a:ext cx="3957765" cy="2638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E456FA-F536-4D3C-AEF9-98E2B6EFD58A}"/>
                  </a:ext>
                </a:extLst>
              </p:cNvPr>
              <p:cNvSpPr txBox="1"/>
              <p:nvPr/>
            </p:nvSpPr>
            <p:spPr>
              <a:xfrm>
                <a:off x="5634053" y="4050335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=100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E456FA-F536-4D3C-AEF9-98E2B6EFD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053" y="4050335"/>
                <a:ext cx="973124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82FCA-05FC-4ECE-9A65-1290ACE6C5D3}"/>
                  </a:ext>
                </a:extLst>
              </p:cNvPr>
              <p:cNvSpPr txBox="1"/>
              <p:nvPr/>
            </p:nvSpPr>
            <p:spPr>
              <a:xfrm>
                <a:off x="9622259" y="4050335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=1000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82FCA-05FC-4ECE-9A65-1290ACE6C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259" y="4050335"/>
                <a:ext cx="973124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78BC24-7C7C-4E6C-ADF2-991F75E486D6}"/>
                  </a:ext>
                </a:extLst>
              </p:cNvPr>
              <p:cNvSpPr txBox="1"/>
              <p:nvPr/>
            </p:nvSpPr>
            <p:spPr>
              <a:xfrm>
                <a:off x="5729255" y="1012438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=0.1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78BC24-7C7C-4E6C-ADF2-991F75E48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255" y="1012438"/>
                <a:ext cx="973124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16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AC04C8-510C-4020-9DD6-41413CB42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t="10280" r="7833" b="6923"/>
          <a:stretch/>
        </p:blipFill>
        <p:spPr>
          <a:xfrm>
            <a:off x="123823" y="1399970"/>
            <a:ext cx="5867399" cy="4298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98FB2C-8C78-4EB9-8ADE-F87F7863B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8" t="10638" r="8463" b="7737"/>
          <a:stretch/>
        </p:blipFill>
        <p:spPr>
          <a:xfrm>
            <a:off x="6200777" y="1399970"/>
            <a:ext cx="5867400" cy="4298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0824C4-8A54-488B-8911-B3E006B01EE2}"/>
                  </a:ext>
                </a:extLst>
              </p:cNvPr>
              <p:cNvSpPr txBox="1"/>
              <p:nvPr/>
            </p:nvSpPr>
            <p:spPr>
              <a:xfrm>
                <a:off x="2105637" y="974476"/>
                <a:ext cx="2397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epoch=50,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0824C4-8A54-488B-8911-B3E006B01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37" y="974476"/>
                <a:ext cx="2397615" cy="369332"/>
              </a:xfrm>
              <a:prstGeom prst="rect">
                <a:avLst/>
              </a:prstGeom>
              <a:blipFill>
                <a:blip r:embed="rId4"/>
                <a:stretch>
                  <a:fillRect l="-203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80631A-CF6E-4BA3-BA0F-42E52CE6527D}"/>
                  </a:ext>
                </a:extLst>
              </p:cNvPr>
              <p:cNvSpPr txBox="1"/>
              <p:nvPr/>
            </p:nvSpPr>
            <p:spPr>
              <a:xfrm>
                <a:off x="7935669" y="974476"/>
                <a:ext cx="2397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epoch=50,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=1000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80631A-CF6E-4BA3-BA0F-42E52CE65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669" y="974476"/>
                <a:ext cx="2397615" cy="369332"/>
              </a:xfrm>
              <a:prstGeom prst="rect">
                <a:avLst/>
              </a:prstGeom>
              <a:blipFill>
                <a:blip r:embed="rId5"/>
                <a:stretch>
                  <a:fillRect l="-229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83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776AE-6653-46D4-BA6E-974ED755EA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Env1: Latest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5A8AF-79BF-4355-B7AD-584705E55033}"/>
              </a:ext>
            </a:extLst>
          </p:cNvPr>
          <p:cNvSpPr/>
          <p:nvPr/>
        </p:nvSpPr>
        <p:spPr>
          <a:xfrm>
            <a:off x="579395" y="831850"/>
            <a:ext cx="2973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Environment Response Study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F5BD67-8961-442C-94C5-C6A55932B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8" y="1201182"/>
            <a:ext cx="6914452" cy="29708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4C0917-AC6F-49D2-A270-C2F4496D0FBE}"/>
              </a:ext>
            </a:extLst>
          </p:cNvPr>
          <p:cNvSpPr txBox="1"/>
          <p:nvPr/>
        </p:nvSpPr>
        <p:spPr>
          <a:xfrm>
            <a:off x="7373924" y="1434517"/>
            <a:ext cx="4685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Fan off all day, without internal heat gain</a:t>
            </a:r>
          </a:p>
          <a:p>
            <a:pPr marL="342900" indent="-342900">
              <a:buAutoNum type="arabicPeriod"/>
            </a:pPr>
            <a:r>
              <a:rPr lang="en-US" dirty="0"/>
              <a:t>Room temperature increase to 50</a:t>
            </a:r>
            <a:r>
              <a:rPr lang="en-US" baseline="30000" dirty="0"/>
              <a:t>o</a:t>
            </a:r>
            <a:r>
              <a:rPr lang="en-US" dirty="0"/>
              <a:t>C due to envelope heat transfer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87EBDE-A681-49F8-9B43-2002E9F58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679" y="3848470"/>
            <a:ext cx="6895750" cy="3009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110305-8449-4DDE-890E-3828A5513C73}"/>
              </a:ext>
            </a:extLst>
          </p:cNvPr>
          <p:cNvSpPr txBox="1"/>
          <p:nvPr/>
        </p:nvSpPr>
        <p:spPr>
          <a:xfrm>
            <a:off x="347474" y="4891570"/>
            <a:ext cx="4685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Fan off all day, with internal heat gain</a:t>
            </a:r>
          </a:p>
          <a:p>
            <a:pPr marL="342900" indent="-342900">
              <a:buAutoNum type="arabicPeriod"/>
            </a:pPr>
            <a:r>
              <a:rPr lang="en-US" dirty="0"/>
              <a:t>Room temperature increase to 55</a:t>
            </a:r>
            <a:r>
              <a:rPr lang="en-US" baseline="30000" dirty="0"/>
              <a:t>o</a:t>
            </a:r>
            <a:r>
              <a:rPr lang="en-US" dirty="0"/>
              <a:t>C due to envelope heat transfer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1CACAC-FA50-4E67-A641-0B24114DB46C}"/>
              </a:ext>
            </a:extLst>
          </p:cNvPr>
          <p:cNvCxnSpPr/>
          <p:nvPr/>
        </p:nvCxnSpPr>
        <p:spPr>
          <a:xfrm>
            <a:off x="4541520" y="4891570"/>
            <a:ext cx="622159" cy="25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C86A7-9877-4F81-BBD1-89A1ADDB2DB6}"/>
              </a:ext>
            </a:extLst>
          </p:cNvPr>
          <p:cNvCxnSpPr>
            <a:cxnSpLocks/>
          </p:cNvCxnSpPr>
          <p:nvPr/>
        </p:nvCxnSpPr>
        <p:spPr>
          <a:xfrm flipH="1">
            <a:off x="7307148" y="2357847"/>
            <a:ext cx="627521" cy="41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60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2C661-5B8E-450A-948D-6E066672D2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Thermal Mass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271AE-4679-4DC2-A995-1E3059875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4" y="1168128"/>
            <a:ext cx="9680053" cy="4695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5D9257-2E35-4469-9FED-5CCCF375AA63}"/>
              </a:ext>
            </a:extLst>
          </p:cNvPr>
          <p:cNvSpPr txBox="1"/>
          <p:nvPr/>
        </p:nvSpPr>
        <p:spPr>
          <a:xfrm>
            <a:off x="5784850" y="2266950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m=1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B2DB40-3817-4D6F-B22E-C3A560F8582E}"/>
              </a:ext>
            </a:extLst>
          </p:cNvPr>
          <p:cNvSpPr txBox="1"/>
          <p:nvPr/>
        </p:nvSpPr>
        <p:spPr>
          <a:xfrm>
            <a:off x="5577500" y="2769353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m=2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156B5-D4DD-4723-916B-C50C5E10BC02}"/>
              </a:ext>
            </a:extLst>
          </p:cNvPr>
          <p:cNvSpPr txBox="1"/>
          <p:nvPr/>
        </p:nvSpPr>
        <p:spPr>
          <a:xfrm>
            <a:off x="7051800" y="2992118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m=5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E849BA-D4CA-4834-9ABD-7201B3B9E0F9}"/>
              </a:ext>
            </a:extLst>
          </p:cNvPr>
          <p:cNvCxnSpPr/>
          <p:nvPr/>
        </p:nvCxnSpPr>
        <p:spPr>
          <a:xfrm>
            <a:off x="6199800" y="2565400"/>
            <a:ext cx="264500" cy="20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841236-A9DD-492A-9FFC-9646276B3989}"/>
              </a:ext>
            </a:extLst>
          </p:cNvPr>
          <p:cNvCxnSpPr/>
          <p:nvPr/>
        </p:nvCxnSpPr>
        <p:spPr>
          <a:xfrm>
            <a:off x="5922600" y="3094095"/>
            <a:ext cx="264500" cy="20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39F69D-A1FE-4ECE-8CB4-00135284611B}"/>
              </a:ext>
            </a:extLst>
          </p:cNvPr>
          <p:cNvCxnSpPr/>
          <p:nvPr/>
        </p:nvCxnSpPr>
        <p:spPr>
          <a:xfrm>
            <a:off x="7051800" y="2890142"/>
            <a:ext cx="264500" cy="20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0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567</Words>
  <Application>Microsoft Office PowerPoint</Application>
  <PresentationFormat>Widescreen</PresentationFormat>
  <Paragraphs>132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Office Theme</vt:lpstr>
      <vt:lpstr>MPC vs DRL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MPC vs DRL</dc:title>
  <dc:creator>Fu, Yangyang</dc:creator>
  <cp:lastModifiedBy>Fu, Yangyang</cp:lastModifiedBy>
  <cp:revision>124</cp:revision>
  <dcterms:created xsi:type="dcterms:W3CDTF">2021-03-01T20:38:01Z</dcterms:created>
  <dcterms:modified xsi:type="dcterms:W3CDTF">2021-07-14T21:59:23Z</dcterms:modified>
</cp:coreProperties>
</file>