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6" r:id="rId4"/>
    <p:sldId id="277" r:id="rId5"/>
    <p:sldId id="278" r:id="rId6"/>
    <p:sldId id="279" r:id="rId7"/>
    <p:sldId id="284" r:id="rId8"/>
    <p:sldId id="280" r:id="rId9"/>
    <p:sldId id="282" r:id="rId10"/>
    <p:sldId id="285" r:id="rId11"/>
    <p:sldId id="283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25" d="100"/>
          <a:sy n="125" d="100"/>
        </p:scale>
        <p:origin x="-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2A1BAEF-5F34-444D-847B-A771CB62FD65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765175" y="1525973"/>
            <a:ext cx="10661650" cy="4653869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u="none" baseline="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>
              <a:lnSpc>
                <a:spcPct val="80000"/>
              </a:lnSpc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65B749-8481-41EA-9B65-952A337D86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775" y="374903"/>
            <a:ext cx="4946904" cy="4754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8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2862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ianshou.readthedocs.io/en/master/index.htm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8.png"/><Relationship Id="rId10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1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0" Type="http://schemas.openxmlformats.org/officeDocument/2006/relationships/image" Target="../media/image27.png"/><Relationship Id="rId4" Type="http://schemas.openxmlformats.org/officeDocument/2006/relationships/image" Target="../media/image38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1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3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29.png"/><Relationship Id="rId5" Type="http://schemas.openxmlformats.org/officeDocument/2006/relationships/image" Target="../media/image45.png"/><Relationship Id="rId10" Type="http://schemas.openxmlformats.org/officeDocument/2006/relationships/image" Target="../media/image27.png"/><Relationship Id="rId4" Type="http://schemas.openxmlformats.org/officeDocument/2006/relationships/image" Target="../media/image4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F67234-3E7E-4916-94AE-F1C96FEAF6B2}"/>
                  </a:ext>
                </a:extLst>
              </p:cNvPr>
              <p:cNvSpPr txBox="1"/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F67234-3E7E-4916-94AE-F1C96FEA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blipFill>
                <a:blip r:embed="rId2"/>
                <a:stretch>
                  <a:fillRect l="-203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DB38A-C8B9-4571-B40F-1B140A70FBA7}"/>
                  </a:ext>
                </a:extLst>
              </p:cNvPr>
              <p:cNvSpPr txBox="1"/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DB38A-C8B9-4571-B40F-1B140A70F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blipFill>
                <a:blip r:embed="rId3"/>
                <a:stretch>
                  <a:fillRect l="-22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D180D27-A7C5-46C5-81B0-F7779AEB8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66" y="1458107"/>
            <a:ext cx="6348956" cy="4761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6BBC5F-3321-450A-A728-76A1A2E1A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1458107"/>
            <a:ext cx="6348956" cy="47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5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1BECE-2F4A-467C-91FC-902C6CE5AED8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1. Comparison Matrix:</a:t>
            </a:r>
          </a:p>
          <a:p>
            <a:r>
              <a:rPr lang="en-US" dirty="0"/>
              <a:t>	- Reward is not the only metric</a:t>
            </a:r>
          </a:p>
          <a:p>
            <a:r>
              <a:rPr lang="en-US" dirty="0"/>
              <a:t>	- Other control objectives should also be compared</a:t>
            </a:r>
          </a:p>
          <a:p>
            <a:r>
              <a:rPr lang="en-US" dirty="0"/>
              <a:t>2. Tuning DRL is time-consuming</a:t>
            </a:r>
          </a:p>
          <a:p>
            <a:r>
              <a:rPr lang="en-US" dirty="0"/>
              <a:t>	- Multiple factors – need significant tome to figure out the impact of each parameter </a:t>
            </a:r>
          </a:p>
          <a:p>
            <a:r>
              <a:rPr lang="en-US" dirty="0"/>
              <a:t>3. What information we can get from “training epochs”?</a:t>
            </a:r>
          </a:p>
          <a:p>
            <a:r>
              <a:rPr lang="en-US" dirty="0"/>
              <a:t>	- How to interpret training epochs to the number of data required for training DRL?</a:t>
            </a:r>
          </a:p>
          <a:p>
            <a:r>
              <a:rPr lang="en-US" dirty="0"/>
              <a:t>	- How this can guide practical training</a:t>
            </a:r>
          </a:p>
          <a:p>
            <a:r>
              <a:rPr lang="en-US" dirty="0"/>
              <a:t>	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4FDAF-739D-428C-B5F6-E4BE1E20D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Some thoughts</a:t>
            </a:r>
          </a:p>
        </p:txBody>
      </p:sp>
    </p:spTree>
    <p:extLst>
      <p:ext uri="{BB962C8B-B14F-4D97-AF65-F5344CB8AC3E}">
        <p14:creationId xmlns:p14="http://schemas.microsoft.com/office/powerpoint/2010/main" val="160338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4D5796-3997-4C84-9693-8C784E8AEB63}"/>
              </a:ext>
            </a:extLst>
          </p:cNvPr>
          <p:cNvSpPr txBox="1"/>
          <p:nvPr/>
        </p:nvSpPr>
        <p:spPr>
          <a:xfrm>
            <a:off x="751396" y="335845"/>
            <a:ext cx="99881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!!! Formulation; </a:t>
            </a:r>
            <a:r>
              <a:rPr lang="en-US" dirty="0" err="1">
                <a:solidFill>
                  <a:srgbClr val="FF0000"/>
                </a:solidFill>
              </a:rPr>
              <a:t>states?reward</a:t>
            </a:r>
            <a:r>
              <a:rPr lang="en-US" dirty="0">
                <a:solidFill>
                  <a:srgbClr val="FF0000"/>
                </a:solidFill>
              </a:rPr>
              <a:t>? Reference-tracking problem?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DRL for linear </a:t>
            </a:r>
          </a:p>
          <a:p>
            <a:r>
              <a:rPr lang="en-US" dirty="0">
                <a:solidFill>
                  <a:srgbClr val="FF0000"/>
                </a:solidFill>
              </a:rPr>
              <a:t>	cost function – setpoint tracking</a:t>
            </a:r>
          </a:p>
          <a:p>
            <a:pPr marL="800100" lvl="1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! - Other DRL? - </a:t>
            </a:r>
            <a:r>
              <a:rPr lang="en-US" dirty="0" err="1">
                <a:solidFill>
                  <a:srgbClr val="FF0000"/>
                </a:solidFill>
              </a:rPr>
              <a:t>Tianshou</a:t>
            </a:r>
            <a:r>
              <a:rPr lang="en-US" dirty="0">
                <a:solidFill>
                  <a:srgbClr val="FF0000"/>
                </a:solidFill>
              </a:rPr>
              <a:t> DRL package in docker: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https://tianshou.readthedocs.io/en/master/index.html</a:t>
            </a:r>
            <a:endParaRPr lang="en-US" dirty="0">
              <a:solidFill>
                <a:srgbClr val="FF0000"/>
              </a:solidFill>
            </a:endParaRPr>
          </a:p>
          <a:p>
            <a:pPr marL="400050" indent="-400050">
              <a:buAutoNum type="romanUcPeriod" startAt="10"/>
            </a:pPr>
            <a:r>
              <a:rPr lang="en-US" dirty="0">
                <a:solidFill>
                  <a:srgbClr val="FF0000"/>
                </a:solidFill>
              </a:rPr>
              <a:t>Should include historical measurements in DRL states? As in MPC</a:t>
            </a:r>
          </a:p>
          <a:p>
            <a:pPr marL="857250" lvl="1" indent="-400050">
              <a:buAutoNum type="romanUcPeriod" startAt="10"/>
            </a:pPr>
            <a:r>
              <a:rPr lang="en-US" dirty="0">
                <a:solidFill>
                  <a:srgbClr val="FF0000"/>
                </a:solidFill>
              </a:rPr>
              <a:t>Noisy inputs might be useful</a:t>
            </a:r>
          </a:p>
          <a:p>
            <a:r>
              <a:rPr lang="en-US" dirty="0">
                <a:solidFill>
                  <a:srgbClr val="FF0000"/>
                </a:solidFill>
              </a:rPr>
              <a:t>X.    DRL reward – how many steps ahead</a:t>
            </a:r>
          </a:p>
          <a:p>
            <a:r>
              <a:rPr lang="en-US" dirty="0">
                <a:solidFill>
                  <a:srgbClr val="FF0000"/>
                </a:solidFill>
              </a:rPr>
              <a:t>6. Compare real performance instead of only rewards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Done</a:t>
            </a:r>
          </a:p>
          <a:p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Implementaion</a:t>
            </a:r>
            <a:r>
              <a:rPr lang="en-US" dirty="0">
                <a:solidFill>
                  <a:srgbClr val="FF0000"/>
                </a:solidFill>
              </a:rPr>
              <a:t> of controls for comparison</a:t>
            </a:r>
          </a:p>
          <a:p>
            <a:r>
              <a:rPr lang="en-US" dirty="0">
                <a:solidFill>
                  <a:srgbClr val="FF0000"/>
                </a:solidFill>
              </a:rPr>
              <a:t>	. Objective formulation (value) might not be of interest</a:t>
            </a:r>
          </a:p>
          <a:p>
            <a:r>
              <a:rPr lang="en-US" dirty="0">
                <a:solidFill>
                  <a:srgbClr val="FF0000"/>
                </a:solidFill>
              </a:rPr>
              <a:t>	. Setpoints/control actions</a:t>
            </a:r>
          </a:p>
          <a:p>
            <a:r>
              <a:rPr lang="en-US" dirty="0">
                <a:solidFill>
                  <a:srgbClr val="FF0000"/>
                </a:solidFill>
              </a:rPr>
              <a:t>	. Energy cost,</a:t>
            </a:r>
          </a:p>
          <a:p>
            <a:r>
              <a:rPr lang="en-US" dirty="0">
                <a:solidFill>
                  <a:srgbClr val="FF0000"/>
                </a:solidFill>
              </a:rPr>
              <a:t>	. </a:t>
            </a:r>
            <a:r>
              <a:rPr lang="en-US" dirty="0" err="1">
                <a:solidFill>
                  <a:srgbClr val="FF0000"/>
                </a:solidFill>
              </a:rPr>
              <a:t>Tmeperature</a:t>
            </a:r>
            <a:r>
              <a:rPr lang="en-US" dirty="0">
                <a:solidFill>
                  <a:srgbClr val="FF0000"/>
                </a:solidFill>
              </a:rPr>
              <a:t> …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7. MPC is better maybe because of MPC is </a:t>
            </a:r>
            <a:r>
              <a:rPr lang="en-US" dirty="0" err="1">
                <a:solidFill>
                  <a:srgbClr val="FF0000"/>
                </a:solidFill>
              </a:rPr>
              <a:t>nosiy</a:t>
            </a:r>
            <a:r>
              <a:rPr lang="en-US" dirty="0">
                <a:solidFill>
                  <a:srgbClr val="FF0000"/>
                </a:solidFill>
              </a:rPr>
              <a:t>-free.</a:t>
            </a:r>
          </a:p>
          <a:p>
            <a:r>
              <a:rPr lang="en-US" dirty="0">
                <a:solidFill>
                  <a:srgbClr val="FF0000"/>
                </a:solidFill>
              </a:rPr>
              <a:t>8. Max make the reward function nonlinear? For MPC </a:t>
            </a:r>
          </a:p>
          <a:p>
            <a:r>
              <a:rPr lang="en-US" dirty="0">
                <a:solidFill>
                  <a:srgbClr val="FF0000"/>
                </a:solidFill>
              </a:rPr>
              <a:t>10. Can we get future rewards from DRL and compare??</a:t>
            </a:r>
          </a:p>
          <a:p>
            <a:r>
              <a:rPr lang="en-US" dirty="0">
                <a:solidFill>
                  <a:srgbClr val="FF0000"/>
                </a:solidFill>
              </a:rPr>
              <a:t>11. DRL </a:t>
            </a:r>
            <a:r>
              <a:rPr lang="en-US" dirty="0" err="1">
                <a:solidFill>
                  <a:srgbClr val="FF0000"/>
                </a:solidFill>
              </a:rPr>
              <a:t>trianinig</a:t>
            </a:r>
            <a:r>
              <a:rPr lang="en-US" dirty="0">
                <a:solidFill>
                  <a:srgbClr val="FF0000"/>
                </a:solidFill>
              </a:rPr>
              <a:t> time – continuous states more time consuming than discrete</a:t>
            </a:r>
          </a:p>
          <a:p>
            <a:r>
              <a:rPr lang="en-US" dirty="0">
                <a:solidFill>
                  <a:srgbClr val="FF0000"/>
                </a:solidFill>
              </a:rPr>
              <a:t>	(1). Speed up from historical measurement?</a:t>
            </a:r>
          </a:p>
        </p:txBody>
      </p:sp>
    </p:spTree>
    <p:extLst>
      <p:ext uri="{BB962C8B-B14F-4D97-AF65-F5344CB8AC3E}">
        <p14:creationId xmlns:p14="http://schemas.microsoft.com/office/powerpoint/2010/main" val="15549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Preliminary Case Studies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1FC599-AFD9-4D7A-806E-671BED660306}"/>
              </a:ext>
            </a:extLst>
          </p:cNvPr>
          <p:cNvGrpSpPr/>
          <p:nvPr/>
        </p:nvGrpSpPr>
        <p:grpSpPr>
          <a:xfrm>
            <a:off x="1056428" y="2381308"/>
            <a:ext cx="3387387" cy="901817"/>
            <a:chOff x="1729064" y="2407639"/>
            <a:chExt cx="3387387" cy="9018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4C685F-3C18-49D2-8782-EACA3C0A2445}"/>
                </a:ext>
              </a:extLst>
            </p:cNvPr>
            <p:cNvSpPr/>
            <p:nvPr/>
          </p:nvSpPr>
          <p:spPr>
            <a:xfrm>
              <a:off x="1729064" y="2407639"/>
              <a:ext cx="1295400" cy="9018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Fan Coil Unit System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A36F00-2019-400C-BC10-531763DBFBE7}"/>
                </a:ext>
              </a:extLst>
            </p:cNvPr>
            <p:cNvSpPr/>
            <p:nvPr/>
          </p:nvSpPr>
          <p:spPr>
            <a:xfrm>
              <a:off x="3821051" y="2407640"/>
              <a:ext cx="1295400" cy="901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Zone</a:t>
              </a:r>
            </a:p>
          </p:txBody>
        </p:sp>
        <p:grpSp>
          <p:nvGrpSpPr>
            <p:cNvPr id="11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7A24F1FF-28DE-4FE2-890B-DC450B7FFE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48417" y="2457933"/>
              <a:ext cx="548681" cy="337114"/>
              <a:chOff x="3412451" y="1628695"/>
              <a:chExt cx="1793197" cy="64828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922328-4B00-45DA-9B64-8AD21835682F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46">
                <a:extLst>
                  <a:ext uri="{FF2B5EF4-FFF2-40B4-BE49-F238E27FC236}">
                    <a16:creationId xmlns:a16="http://schemas.microsoft.com/office/drawing/2014/main" id="{4035C5FF-F47F-4122-9534-7154BF412F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2C3A94DA-1698-4AE9-B7FE-ED81A37BBBB1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3148417" y="2840542"/>
              <a:ext cx="548681" cy="337114"/>
              <a:chOff x="3412451" y="1628695"/>
              <a:chExt cx="1793197" cy="648285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92339B0-011C-4D60-A914-FD74B3AC8269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46">
                <a:extLst>
                  <a:ext uri="{FF2B5EF4-FFF2-40B4-BE49-F238E27FC236}">
                    <a16:creationId xmlns:a16="http://schemas.microsoft.com/office/drawing/2014/main" id="{F5D92B9B-CA24-4A4F-AB56-A988F05B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9FD9C7-31BB-47D8-A247-E2AF169D5BF3}"/>
              </a:ext>
            </a:extLst>
          </p:cNvPr>
          <p:cNvGrpSpPr/>
          <p:nvPr/>
        </p:nvGrpSpPr>
        <p:grpSpPr>
          <a:xfrm>
            <a:off x="7086486" y="2381308"/>
            <a:ext cx="3387387" cy="901817"/>
            <a:chOff x="7454786" y="2407639"/>
            <a:chExt cx="3387387" cy="9018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A5B8C-9290-4C13-B2C9-6A39E7EC1D48}"/>
                </a:ext>
              </a:extLst>
            </p:cNvPr>
            <p:cNvSpPr/>
            <p:nvPr/>
          </p:nvSpPr>
          <p:spPr>
            <a:xfrm>
              <a:off x="7454786" y="2407639"/>
              <a:ext cx="1295400" cy="9018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DX System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DD2E48-DFB6-464D-8169-98D82F5FB20C}"/>
                </a:ext>
              </a:extLst>
            </p:cNvPr>
            <p:cNvSpPr/>
            <p:nvPr/>
          </p:nvSpPr>
          <p:spPr>
            <a:xfrm>
              <a:off x="9546773" y="2407640"/>
              <a:ext cx="1295400" cy="9018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Zone</a:t>
              </a:r>
            </a:p>
          </p:txBody>
        </p:sp>
        <p:grpSp>
          <p:nvGrpSpPr>
            <p:cNvPr id="17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8595A389-6B38-4026-B55A-9D8B6D23FA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93197" y="2463411"/>
              <a:ext cx="548681" cy="337114"/>
              <a:chOff x="3412451" y="1628695"/>
              <a:chExt cx="1793197" cy="64828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16F308-ADB4-4E8B-9BDF-85501EAF7BFA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46">
                <a:extLst>
                  <a:ext uri="{FF2B5EF4-FFF2-40B4-BE49-F238E27FC236}">
                    <a16:creationId xmlns:a16="http://schemas.microsoft.com/office/drawing/2014/main" id="{61F85850-2815-4247-9FE5-F1E5EF350D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Arrow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9B03F88A-794E-4AD4-921F-DAC08C90124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8893197" y="2846020"/>
              <a:ext cx="548681" cy="337114"/>
              <a:chOff x="3412451" y="1628695"/>
              <a:chExt cx="1793197" cy="6482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86C6C31-90D4-4B86-9381-DCE872B23431}"/>
                  </a:ext>
                </a:extLst>
              </p:cNvPr>
              <p:cNvSpPr/>
              <p:nvPr/>
            </p:nvSpPr>
            <p:spPr>
              <a:xfrm>
                <a:off x="3412451" y="1871685"/>
                <a:ext cx="1306658" cy="16230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46">
                <a:extLst>
                  <a:ext uri="{FF2B5EF4-FFF2-40B4-BE49-F238E27FC236}">
                    <a16:creationId xmlns:a16="http://schemas.microsoft.com/office/drawing/2014/main" id="{AF4A52CA-96C9-458E-87D7-C6ED2D986ED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597619" y="1668952"/>
                <a:ext cx="648285" cy="567772"/>
              </a:xfrm>
              <a:custGeom>
                <a:avLst/>
                <a:gdLst>
                  <a:gd name="connsiteX0" fmla="*/ 0 w 648285"/>
                  <a:gd name="connsiteY0" fmla="*/ 558867 h 567772"/>
                  <a:gd name="connsiteX1" fmla="*/ 324142 w 648285"/>
                  <a:gd name="connsiteY1" fmla="*/ 0 h 567772"/>
                  <a:gd name="connsiteX2" fmla="*/ 648285 w 648285"/>
                  <a:gd name="connsiteY2" fmla="*/ 558869 h 567772"/>
                  <a:gd name="connsiteX3" fmla="*/ 405292 w 648285"/>
                  <a:gd name="connsiteY3" fmla="*/ 451935 h 567772"/>
                  <a:gd name="connsiteX4" fmla="*/ 405292 w 648285"/>
                  <a:gd name="connsiteY4" fmla="*/ 567772 h 567772"/>
                  <a:gd name="connsiteX5" fmla="*/ 242990 w 648285"/>
                  <a:gd name="connsiteY5" fmla="*/ 567772 h 567772"/>
                  <a:gd name="connsiteX6" fmla="*/ 242990 w 648285"/>
                  <a:gd name="connsiteY6" fmla="*/ 451934 h 567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8285" h="567772">
                    <a:moveTo>
                      <a:pt x="0" y="558867"/>
                    </a:moveTo>
                    <a:lnTo>
                      <a:pt x="324142" y="0"/>
                    </a:lnTo>
                    <a:lnTo>
                      <a:pt x="648285" y="558869"/>
                    </a:lnTo>
                    <a:lnTo>
                      <a:pt x="405292" y="451935"/>
                    </a:lnTo>
                    <a:lnTo>
                      <a:pt x="405292" y="567772"/>
                    </a:lnTo>
                    <a:lnTo>
                      <a:pt x="242990" y="567772"/>
                    </a:lnTo>
                    <a:lnTo>
                      <a:pt x="242990" y="4519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1E46769-06F3-46F3-BFC2-204BAD55242E}"/>
              </a:ext>
            </a:extLst>
          </p:cNvPr>
          <p:cNvSpPr txBox="1"/>
          <p:nvPr/>
        </p:nvSpPr>
        <p:spPr>
          <a:xfrm>
            <a:off x="1056427" y="3755579"/>
            <a:ext cx="4049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Env1: Single Zone FCU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air flow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minimize energy cost while maintaining comfort level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49A7B-ABB4-4191-9076-AEA3DCD9F5F1}"/>
              </a:ext>
            </a:extLst>
          </p:cNvPr>
          <p:cNvSpPr txBox="1"/>
          <p:nvPr/>
        </p:nvSpPr>
        <p:spPr>
          <a:xfrm>
            <a:off x="7086485" y="3662913"/>
            <a:ext cx="43896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Env2: Single Zone DX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variable: zone air temperature cooling setpoint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minimize energy cost while maintaining comfort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MPC Formulations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97E13-666D-4389-A9C8-FE6764B25138}"/>
              </a:ext>
            </a:extLst>
          </p:cNvPr>
          <p:cNvSpPr txBox="1"/>
          <p:nvPr/>
        </p:nvSpPr>
        <p:spPr>
          <a:xfrm>
            <a:off x="704276" y="1293739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MPC Formulations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F207A-1465-4441-8C14-BEDE88E46630}"/>
                  </a:ext>
                </a:extLst>
              </p:cNvPr>
              <p:cNvSpPr txBox="1"/>
              <p:nvPr/>
            </p:nvSpPr>
            <p:spPr>
              <a:xfrm>
                <a:off x="216774" y="1879755"/>
                <a:ext cx="3094950" cy="398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9F207A-1465-4441-8C14-BEDE88E4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4" y="1879755"/>
                <a:ext cx="3094950" cy="398635"/>
              </a:xfrm>
              <a:prstGeom prst="rect">
                <a:avLst/>
              </a:prstGeom>
              <a:blipFill>
                <a:blip r:embed="rId2"/>
                <a:stretch>
                  <a:fillRect l="-1381" r="-2564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86FBB-0CF8-486B-9B7A-B0B67C86BDA7}"/>
                  </a:ext>
                </a:extLst>
              </p:cNvPr>
              <p:cNvSpPr txBox="1"/>
              <p:nvPr/>
            </p:nvSpPr>
            <p:spPr>
              <a:xfrm>
                <a:off x="568200" y="3877106"/>
                <a:ext cx="5596596" cy="340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86FBB-0CF8-486B-9B7A-B0B67C86B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0" y="3877106"/>
                <a:ext cx="5596596" cy="340291"/>
              </a:xfrm>
              <a:prstGeom prst="rect">
                <a:avLst/>
              </a:prstGeom>
              <a:blipFill>
                <a:blip r:embed="rId3"/>
                <a:stretch>
                  <a:fillRect t="-178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72B00-1DF2-48A0-BD75-639821975641}"/>
                  </a:ext>
                </a:extLst>
              </p:cNvPr>
              <p:cNvSpPr txBox="1"/>
              <p:nvPr/>
            </p:nvSpPr>
            <p:spPr>
              <a:xfrm>
                <a:off x="607592" y="4370863"/>
                <a:ext cx="3100592" cy="340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72B00-1DF2-48A0-BD75-63982197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92" y="4370863"/>
                <a:ext cx="3100592" cy="340291"/>
              </a:xfrm>
              <a:prstGeom prst="rect">
                <a:avLst/>
              </a:prstGeom>
              <a:blipFill>
                <a:blip r:embed="rId4"/>
                <a:stretch>
                  <a:fillRect l="-1378" t="-1786" r="-137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5AD2C9-9667-4CE1-9491-790B66B5B75B}"/>
                  </a:ext>
                </a:extLst>
              </p:cNvPr>
              <p:cNvSpPr txBox="1"/>
              <p:nvPr/>
            </p:nvSpPr>
            <p:spPr>
              <a:xfrm>
                <a:off x="617117" y="5685010"/>
                <a:ext cx="2700483" cy="271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5AD2C9-9667-4CE1-9491-790B66B5B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" y="5685010"/>
                <a:ext cx="2700483" cy="271097"/>
              </a:xfrm>
              <a:prstGeom prst="rect">
                <a:avLst/>
              </a:prstGeom>
              <a:blipFill>
                <a:blip r:embed="rId5"/>
                <a:stretch>
                  <a:fillRect l="-903" t="-4545" r="-1806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14620"/>
                  </p:ext>
                </p:extLst>
              </p:nvPr>
            </p:nvGraphicFramePr>
            <p:xfrm>
              <a:off x="6496051" y="1693849"/>
              <a:ext cx="5591174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286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</a:tblGrid>
                  <a:tr h="302358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supply air flowrate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setpoint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0368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Fan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System total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Energy price/cost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𝑑𝑇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Temperature violation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Weather conditions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Lower bounds: 22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12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Upper bounds: 26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30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Prediction horizon; 8 steps (one step is 15-minute)</a:t>
                          </a: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Control horizon: 1 step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14620"/>
                  </p:ext>
                </p:extLst>
              </p:nvPr>
            </p:nvGraphicFramePr>
            <p:xfrm>
              <a:off x="6496051" y="1693849"/>
              <a:ext cx="5591174" cy="3261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4286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2528444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102000" r="-94545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supply air flowrate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setpoint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036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202000" r="-945455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Fan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System total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302000" r="-945455" b="-69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402000" r="-945455" b="-592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Energy price/cost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492157" r="-945455" b="-48039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Temperature violation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604000" r="-945455" b="-3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Weather conditions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704000" r="-945455" b="-2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Lower bounds: 22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12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804000" r="-945455" b="-19000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Upper bounds: 26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occupied hours, 30</a:t>
                          </a:r>
                          <a:r>
                            <a:rPr lang="en-US" sz="1400" baseline="30000" dirty="0">
                              <a:solidFill>
                                <a:schemeClr val="tx1"/>
                              </a:solidFill>
                            </a:rPr>
                            <a:t>o</a:t>
                          </a:r>
                          <a:r>
                            <a:rPr lang="en-US" sz="1400" baseline="0" dirty="0">
                              <a:solidFill>
                                <a:schemeClr val="tx1"/>
                              </a:solidFill>
                            </a:rPr>
                            <a:t>C for unoccupied hours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136" t="-531765" r="-945455" b="-1176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Prediction horizon; 8 steps (one step is 15-minute)</a:t>
                          </a:r>
                        </a:p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Control horizon: 1 step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15B3C3-2444-4D7F-BC0A-CD233F4FF132}"/>
                  </a:ext>
                </a:extLst>
              </p:cNvPr>
              <p:cNvSpPr txBox="1"/>
              <p:nvPr/>
            </p:nvSpPr>
            <p:spPr>
              <a:xfrm>
                <a:off x="607592" y="4823511"/>
                <a:ext cx="26228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15B3C3-2444-4D7F-BC0A-CD233F4FF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92" y="4823511"/>
                <a:ext cx="2622833" cy="276999"/>
              </a:xfrm>
              <a:prstGeom prst="rect">
                <a:avLst/>
              </a:prstGeom>
              <a:blipFill>
                <a:blip r:embed="rId7"/>
                <a:stretch>
                  <a:fillRect l="-1860" t="-2174" r="-302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79E0B-7D83-4487-A1E8-BCF6F569AE5C}"/>
                  </a:ext>
                </a:extLst>
              </p:cNvPr>
              <p:cNvSpPr txBox="1"/>
              <p:nvPr/>
            </p:nvSpPr>
            <p:spPr>
              <a:xfrm>
                <a:off x="617117" y="5253976"/>
                <a:ext cx="5293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C79E0B-7D83-4487-A1E8-BCF6F569A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7" y="5253976"/>
                <a:ext cx="5293180" cy="276999"/>
              </a:xfrm>
              <a:prstGeom prst="rect">
                <a:avLst/>
              </a:prstGeom>
              <a:blipFill>
                <a:blip r:embed="rId8"/>
                <a:stretch>
                  <a:fillRect l="-690" r="-5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EB86FD-DAE5-4306-9720-B3AD45EC69DA}"/>
                  </a:ext>
                </a:extLst>
              </p:cNvPr>
              <p:cNvSpPr/>
              <p:nvPr/>
            </p:nvSpPr>
            <p:spPr>
              <a:xfrm>
                <a:off x="537720" y="2988360"/>
                <a:ext cx="4871205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2EB86FD-DAE5-4306-9720-B3AD45EC6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20" y="2988360"/>
                <a:ext cx="4871205" cy="8714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F9BAB31B-F853-425F-B407-804CBA7BE7D9}"/>
              </a:ext>
            </a:extLst>
          </p:cNvPr>
          <p:cNvSpPr/>
          <p:nvPr/>
        </p:nvSpPr>
        <p:spPr>
          <a:xfrm rot="16200000">
            <a:off x="815347" y="2258042"/>
            <a:ext cx="208963" cy="431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AD05E-3E5B-4BEE-AB92-B1C7AD60F3A6}"/>
              </a:ext>
            </a:extLst>
          </p:cNvPr>
          <p:cNvSpPr txBox="1"/>
          <p:nvPr/>
        </p:nvSpPr>
        <p:spPr>
          <a:xfrm>
            <a:off x="290296" y="2550073"/>
            <a:ext cx="125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cost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6DDAF9-FF2E-48E5-98FE-078B050C144C}"/>
              </a:ext>
            </a:extLst>
          </p:cNvPr>
          <p:cNvSpPr txBox="1"/>
          <p:nvPr/>
        </p:nvSpPr>
        <p:spPr>
          <a:xfrm>
            <a:off x="1795156" y="2562839"/>
            <a:ext cx="301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violation penalty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4D4BC098-6477-4FD3-BBC3-8FCBCC2F0516}"/>
              </a:ext>
            </a:extLst>
          </p:cNvPr>
          <p:cNvSpPr/>
          <p:nvPr/>
        </p:nvSpPr>
        <p:spPr>
          <a:xfrm rot="16200000">
            <a:off x="2492401" y="1840051"/>
            <a:ext cx="208963" cy="12670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AEAB6CF-F678-4A1B-9AEE-11C3FB866BE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96051" y="5100510"/>
              <a:ext cx="559117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470306668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01126367"/>
                        </a:ext>
                      </a:extLst>
                    </a:gridCol>
                  </a:tblGrid>
                  <a:tr h="302358">
                    <a:tc row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13041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74751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𝑁𝑅𝑀𝑆𝐸</m:t>
                                </m:r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FAEAB6CF-F678-4A1B-9AEE-11C3FB866B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4417527"/>
                  </p:ext>
                </p:extLst>
              </p:nvPr>
            </p:nvGraphicFramePr>
            <p:xfrm>
              <a:off x="6496051" y="5100510"/>
              <a:ext cx="5591174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43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1552575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  <a:gridCol w="828675">
                      <a:extLst>
                        <a:ext uri="{9D8B030D-6E8A-4147-A177-3AD203B41FA5}">
                          <a16:colId xmlns:a16="http://schemas.microsoft.com/office/drawing/2014/main" val="3470306668"/>
                        </a:ext>
                      </a:extLst>
                    </a:gridCol>
                    <a:gridCol w="1657350">
                      <a:extLst>
                        <a:ext uri="{9D8B030D-6E8A-4147-A177-3AD203B41FA5}">
                          <a16:colId xmlns:a16="http://schemas.microsoft.com/office/drawing/2014/main" val="3580673179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301126367"/>
                        </a:ext>
                      </a:extLst>
                    </a:gridCol>
                  </a:tblGrid>
                  <a:tr h="304800">
                    <a:tc rowSpan="2">
                      <a:txBody>
                        <a:bodyPr/>
                        <a:lstStyle/>
                        <a:p>
                          <a:pPr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1: FCU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Env 2: DX + Single Zone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Zone Air Temperature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Power Prediction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07475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55" t="-254000" r="-68632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85225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55" t="-354000" r="-68632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0.97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8AFE1DF-8359-43F0-9425-679865F12093}"/>
              </a:ext>
            </a:extLst>
          </p:cNvPr>
          <p:cNvSpPr txBox="1"/>
          <p:nvPr/>
        </p:nvSpPr>
        <p:spPr>
          <a:xfrm>
            <a:off x="6266876" y="1205059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MPC Settings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64869-062F-4719-8175-3190A44CC392}"/>
              </a:ext>
            </a:extLst>
          </p:cNvPr>
          <p:cNvSpPr txBox="1"/>
          <p:nvPr/>
        </p:nvSpPr>
        <p:spPr>
          <a:xfrm>
            <a:off x="3484136" y="1282003"/>
            <a:ext cx="3011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</a:t>
            </a:r>
            <a:r>
              <a:rPr lang="en-US" dirty="0" err="1">
                <a:solidFill>
                  <a:srgbClr val="FF0000"/>
                </a:solidFill>
              </a:rPr>
              <a:t>usuallt</a:t>
            </a:r>
            <a:r>
              <a:rPr lang="en-US" dirty="0">
                <a:solidFill>
                  <a:srgbClr val="FF0000"/>
                </a:solidFill>
              </a:rPr>
              <a:t> not used in MPC obj</a:t>
            </a:r>
          </a:p>
          <a:p>
            <a:r>
              <a:rPr lang="en-US" dirty="0">
                <a:solidFill>
                  <a:srgbClr val="FF0000"/>
                </a:solidFill>
              </a:rPr>
              <a:t>Square \delta T</a:t>
            </a:r>
          </a:p>
        </p:txBody>
      </p:sp>
    </p:spTree>
    <p:extLst>
      <p:ext uri="{BB962C8B-B14F-4D97-AF65-F5344CB8AC3E}">
        <p14:creationId xmlns:p14="http://schemas.microsoft.com/office/powerpoint/2010/main" val="288384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6A3C2-F2E4-426F-A136-B8EEBE05AD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74" y="374903"/>
            <a:ext cx="10544485" cy="475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DRL Formulations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80004" y="2513368"/>
              <a:ext cx="510901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96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3829338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</a:tblGrid>
                  <a:tr h="302358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3864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Zone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Power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𝑜𝑎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outdoor air temperature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0457248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1971084"/>
                      </a:ext>
                    </a:extLst>
                  </a:tr>
                  <a:tr h="3023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+3)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Predicted solar radiation at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oMath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271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10DFCAFA-EC29-4405-9009-02E3D209F1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392908"/>
                  </p:ext>
                </p:extLst>
              </p:nvPr>
            </p:nvGraphicFramePr>
            <p:xfrm>
              <a:off x="380004" y="2513368"/>
              <a:ext cx="5109012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9674">
                      <a:extLst>
                        <a:ext uri="{9D8B030D-6E8A-4147-A177-3AD203B41FA5}">
                          <a16:colId xmlns:a16="http://schemas.microsoft.com/office/drawing/2014/main" val="804944944"/>
                        </a:ext>
                      </a:extLst>
                    </a:gridCol>
                    <a:gridCol w="3829338">
                      <a:extLst>
                        <a:ext uri="{9D8B030D-6E8A-4147-A177-3AD203B41FA5}">
                          <a16:colId xmlns:a16="http://schemas.microsoft.com/office/drawing/2014/main" val="138304103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State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003478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2000" r="-300476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Time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07386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202000" r="-300476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202000" r="-318" b="-9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8288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302000" r="-300476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302000" r="-318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50225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402000" r="-300476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402000" r="-318" b="-7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33116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492157" r="-300476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492157" r="-318" b="-6078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5960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604000" r="-300476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604000" r="-318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2718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704000" r="-300476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704000" r="-318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24655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804000" r="-30047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804000" r="-31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13594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904000" r="-30047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904000" r="-318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04572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004000" r="-30047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1004000" r="-318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197108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6" t="-1104000" r="-30047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545" t="-1104000" r="-318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8271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8AFE1DF-8359-43F0-9425-679865F12093}"/>
              </a:ext>
            </a:extLst>
          </p:cNvPr>
          <p:cNvSpPr txBox="1"/>
          <p:nvPr/>
        </p:nvSpPr>
        <p:spPr>
          <a:xfrm>
            <a:off x="216774" y="1739645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States Design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452CF-2A84-4F0A-9511-9C35A353B18B}"/>
              </a:ext>
            </a:extLst>
          </p:cNvPr>
          <p:cNvSpPr txBox="1"/>
          <p:nvPr/>
        </p:nvSpPr>
        <p:spPr>
          <a:xfrm>
            <a:off x="5652042" y="3398251"/>
            <a:ext cx="3637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Learning Algorithm Settings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F3FCA88-B855-465A-B419-4FD1E0F3CFA6}"/>
              </a:ext>
            </a:extLst>
          </p:cNvPr>
          <p:cNvGrpSpPr/>
          <p:nvPr/>
        </p:nvGrpSpPr>
        <p:grpSpPr>
          <a:xfrm>
            <a:off x="5652042" y="1441693"/>
            <a:ext cx="6416314" cy="1560659"/>
            <a:chOff x="246467" y="5107104"/>
            <a:chExt cx="6416314" cy="156065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A43A65-41E3-499A-A0CB-99A06522E7E2}"/>
                </a:ext>
              </a:extLst>
            </p:cNvPr>
            <p:cNvSpPr txBox="1"/>
            <p:nvPr/>
          </p:nvSpPr>
          <p:spPr>
            <a:xfrm>
              <a:off x="246467" y="5107104"/>
              <a:ext cx="12763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Reward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144D3A-E662-43A8-9F51-29C809A7C109}"/>
                    </a:ext>
                  </a:extLst>
                </p:cNvPr>
                <p:cNvSpPr txBox="1"/>
                <p:nvPr/>
              </p:nvSpPr>
              <p:spPr>
                <a:xfrm>
                  <a:off x="1011017" y="5690448"/>
                  <a:ext cx="2784865" cy="3986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+1]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E144D3A-E662-43A8-9F51-29C809A7C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17" y="5690448"/>
                  <a:ext cx="2784865" cy="398635"/>
                </a:xfrm>
                <a:prstGeom prst="rect">
                  <a:avLst/>
                </a:prstGeom>
                <a:blipFill>
                  <a:blip r:embed="rId3"/>
                  <a:stretch>
                    <a:fillRect l="-219" r="-2851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4DDEC7E-2045-444D-A267-40C19F29CE39}"/>
                </a:ext>
              </a:extLst>
            </p:cNvPr>
            <p:cNvSpPr/>
            <p:nvPr/>
          </p:nvSpPr>
          <p:spPr>
            <a:xfrm rot="16200000">
              <a:off x="1397739" y="5993634"/>
              <a:ext cx="208963" cy="43110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5DE5F5-36FA-4D56-99B0-551F43F32C6E}"/>
                </a:ext>
              </a:extLst>
            </p:cNvPr>
            <p:cNvSpPr txBox="1"/>
            <p:nvPr/>
          </p:nvSpPr>
          <p:spPr>
            <a:xfrm>
              <a:off x="872688" y="6285665"/>
              <a:ext cx="1259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Energy cost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9BE15-0DDE-43B8-B34B-4617141A6513}"/>
                </a:ext>
              </a:extLst>
            </p:cNvPr>
            <p:cNvSpPr txBox="1"/>
            <p:nvPr/>
          </p:nvSpPr>
          <p:spPr>
            <a:xfrm>
              <a:off x="2377548" y="6298431"/>
              <a:ext cx="3011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Temperature violation penalty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47CF82E-C057-4B71-A466-7610B2312D93}"/>
                </a:ext>
              </a:extLst>
            </p:cNvPr>
            <p:cNvSpPr/>
            <p:nvPr/>
          </p:nvSpPr>
          <p:spPr>
            <a:xfrm rot="16200000">
              <a:off x="3074793" y="5575643"/>
              <a:ext cx="208963" cy="12670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D015B6-5104-4A58-956F-E0D3CF39DC21}"/>
                </a:ext>
              </a:extLst>
            </p:cNvPr>
            <p:cNvSpPr txBox="1"/>
            <p:nvPr/>
          </p:nvSpPr>
          <p:spPr>
            <a:xfrm>
              <a:off x="4398507" y="5705099"/>
              <a:ext cx="2264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Same settings as MPC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0B6BC27-1432-4087-9179-187EDDC96F37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3795882" y="5889765"/>
              <a:ext cx="60262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E46B23C-4039-499B-93A4-379DE4D9AB37}"/>
              </a:ext>
            </a:extLst>
          </p:cNvPr>
          <p:cNvSpPr txBox="1"/>
          <p:nvPr/>
        </p:nvSpPr>
        <p:spPr>
          <a:xfrm>
            <a:off x="6278263" y="4062147"/>
            <a:ext cx="5651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Learning Algorithm – DQN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Deep learning ANN architecture – [</a:t>
            </a:r>
            <a:r>
              <a:rPr lang="en-US" dirty="0" err="1"/>
              <a:t>nStates</a:t>
            </a:r>
            <a:r>
              <a:rPr lang="en-US" dirty="0"/>
              <a:t>, 50, 100, 200, 400, </a:t>
            </a:r>
            <a:r>
              <a:rPr lang="en-US" dirty="0" err="1"/>
              <a:t>nActions</a:t>
            </a:r>
            <a:r>
              <a:rPr lang="en-US" dirty="0"/>
              <a:t>]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Learning rate: 0.0003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Decay factor: 0.99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Training Settings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Number of epochs: 50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Control time step: 15 min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1: FCU Fan Speed Control – Epochs=20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51B8E-C60E-4B89-AB6B-81D81B45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" y="922916"/>
            <a:ext cx="4480840" cy="29872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B1439-4BD2-4CF5-9D51-4561267CB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922916"/>
            <a:ext cx="4480840" cy="29872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E66BF-291A-46DA-8122-2D8FEC387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6" y="3840055"/>
            <a:ext cx="4422116" cy="2948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DECD36-72F8-4A0E-98B1-9B7D09D74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3800904"/>
            <a:ext cx="4480841" cy="2987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2080470" y="922916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70" y="922916"/>
                <a:ext cx="97312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8440723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3" y="916268"/>
                <a:ext cx="97312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2080470" y="3849317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470" y="3849317"/>
                <a:ext cx="97312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8272943" y="3794256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943" y="3794256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60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A80C5F3-EAA7-4DFD-9FA5-BC4B4EC9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53" y="4240162"/>
            <a:ext cx="3926758" cy="26178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1: FCU Fan Speed Control – Epochs=50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C04769-6B6A-43FF-B972-17635C100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5" y="1285600"/>
            <a:ext cx="4043371" cy="269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6007F-5049-48DE-AA74-04FAB1C13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313" y="1265623"/>
            <a:ext cx="4043373" cy="2695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70CC08-6649-44E6-97FC-53A3119C9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856" y="1245647"/>
            <a:ext cx="4043368" cy="2695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0B52D5F0-79AB-4255-AE2C-40BF75754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89" y="4189047"/>
            <a:ext cx="3957765" cy="263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087153DD-928B-47C3-8A13-1186F3EED4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921" y="4219490"/>
            <a:ext cx="3957765" cy="2638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/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/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6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C04C8-510C-4020-9DD6-41413CB42D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2" t="10280" r="7833" b="6923"/>
          <a:stretch/>
        </p:blipFill>
        <p:spPr>
          <a:xfrm>
            <a:off x="123823" y="1399970"/>
            <a:ext cx="5867399" cy="4298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8FB2C-8C78-4EB9-8ADE-F87F7863B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" t="10638" r="8463" b="7737"/>
          <a:stretch/>
        </p:blipFill>
        <p:spPr>
          <a:xfrm>
            <a:off x="6200777" y="1399970"/>
            <a:ext cx="5867400" cy="4298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824C4-8A54-488B-8911-B3E006B01EE2}"/>
                  </a:ext>
                </a:extLst>
              </p:cNvPr>
              <p:cNvSpPr txBox="1"/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824C4-8A54-488B-8911-B3E006B01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7" y="974476"/>
                <a:ext cx="2397615" cy="369332"/>
              </a:xfrm>
              <a:prstGeom prst="rect">
                <a:avLst/>
              </a:prstGeom>
              <a:blipFill>
                <a:blip r:embed="rId4"/>
                <a:stretch>
                  <a:fillRect l="-203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631A-CF6E-4BA3-BA0F-42E52CE6527D}"/>
                  </a:ext>
                </a:extLst>
              </p:cNvPr>
              <p:cNvSpPr txBox="1"/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epoch=50,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0631A-CF6E-4BA3-BA0F-42E52CE6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69" y="974476"/>
                <a:ext cx="2397615" cy="369332"/>
              </a:xfrm>
              <a:prstGeom prst="rect">
                <a:avLst/>
              </a:prstGeom>
              <a:blipFill>
                <a:blip r:embed="rId5"/>
                <a:stretch>
                  <a:fillRect l="-22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83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B970189-805F-47DC-92F1-AC055A492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62" y="1197104"/>
            <a:ext cx="4187848" cy="27918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5A5D26-8892-4931-B5E8-EB5F39DC7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264" y="1197103"/>
            <a:ext cx="4187848" cy="27918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AFD7C4C-19B9-4F12-B902-5921EC1CA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79" y="1207108"/>
            <a:ext cx="4187848" cy="27918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AEC4E3-A5CB-4F40-A273-27BA2F665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41" y="4066100"/>
            <a:ext cx="4187850" cy="2791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EE821E4-F805-4F01-AEAD-9FACAA7F8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143" y="4050335"/>
            <a:ext cx="4263969" cy="28426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473D6B-DA92-4FF4-8759-4AD278186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459" y="4009012"/>
            <a:ext cx="4303287" cy="28688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2: DX System Control – Epochs=20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/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/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8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1BEBB09-2892-48C3-9280-1CF4268FD1AB}"/>
              </a:ext>
            </a:extLst>
          </p:cNvPr>
          <p:cNvGrpSpPr/>
          <p:nvPr/>
        </p:nvGrpSpPr>
        <p:grpSpPr>
          <a:xfrm>
            <a:off x="0" y="1100934"/>
            <a:ext cx="12192000" cy="5864139"/>
            <a:chOff x="0" y="1100934"/>
            <a:chExt cx="12192000" cy="586413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C0CDCBC-3E39-4CB5-8982-4A4A64CA8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0934"/>
              <a:ext cx="4329078" cy="288605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5E984ED-374D-4B88-86BF-840E612D7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872" y="1100935"/>
              <a:ext cx="4329076" cy="288605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A2B6478-59AB-489E-9E8D-32075563D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8491" y="1127474"/>
              <a:ext cx="4329077" cy="288605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8A57DFC-6A5D-44DF-AAB2-2DE02218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33" y="4050335"/>
              <a:ext cx="4233793" cy="282252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9CB94AF-0882-4D76-A9D1-C458FCED0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4872" y="4018573"/>
              <a:ext cx="4329078" cy="2886052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D1B52BD-9F32-47D2-BE07-F175D51C8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678" y="4013525"/>
              <a:ext cx="4427322" cy="2951548"/>
            </a:xfrm>
            <a:prstGeom prst="rect">
              <a:avLst/>
            </a:prstGeom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5775-DA5F-4666-84BB-FD838CF22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Env 2: DX System Control – Epochs=50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/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=0.01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F2D0BD-B5FC-45D9-9323-47AB63C6D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051" y="916268"/>
                <a:ext cx="97312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/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70B5875-DC27-4C25-877C-21881ACC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67" y="1002745"/>
                <a:ext cx="973124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/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639B0-1A23-4F39-A3B5-62AA7F76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898" y="4050335"/>
                <a:ext cx="973124" cy="369332"/>
              </a:xfrm>
              <a:prstGeom prst="rect">
                <a:avLst/>
              </a:prstGeom>
              <a:blipFill>
                <a:blip r:embed="rId10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/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E456FA-F536-4D3C-AEF9-98E2B6EFD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53" y="4050335"/>
                <a:ext cx="97312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/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=1000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D82FCA-05FC-4ECE-9A65-1290ACE6C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259" y="4050335"/>
                <a:ext cx="973124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/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=0.1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78BC24-7C7C-4E6C-ADF2-991F75E4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255" y="1012438"/>
                <a:ext cx="973124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6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843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MPC vs DRL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116</cp:revision>
  <dcterms:created xsi:type="dcterms:W3CDTF">2021-03-01T20:38:01Z</dcterms:created>
  <dcterms:modified xsi:type="dcterms:W3CDTF">2021-06-09T19:28:14Z</dcterms:modified>
</cp:coreProperties>
</file>