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8" r:id="rId4"/>
    <p:sldId id="26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anchor="ctr"/>
          <a:lstStyle>
            <a:lvl1pPr algn="l" defTabSz="825500">
              <a:lnSpc>
                <a:spcPct val="100000"/>
              </a:lnSpc>
              <a:defRPr sz="7000" spc="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anchor="ctr"/>
          <a:lstStyle>
            <a:lvl1pPr marL="529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1pPr>
            <a:lvl2pPr marL="1164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2pPr>
            <a:lvl3pPr marL="1799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3pPr>
            <a:lvl4pPr marL="2434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4pPr>
            <a:lvl5pPr marL="3069166" indent="-529166" defTabSz="825500">
              <a:lnSpc>
                <a:spcPct val="60000"/>
              </a:lnSpc>
              <a:spcBef>
                <a:spcPts val="4500"/>
              </a:spcBef>
              <a:buSzPct val="125000"/>
              <a:defRPr sz="40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8"/>
          <p:cNvSpPr/>
          <p:nvPr/>
        </p:nvSpPr>
        <p:spPr>
          <a:xfrm>
            <a:off x="0" y="12985752"/>
            <a:ext cx="24384000" cy="730251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48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59" name="Text Box 12"/>
          <p:cNvSpPr txBox="1"/>
          <p:nvPr/>
        </p:nvSpPr>
        <p:spPr>
          <a:xfrm>
            <a:off x="91441" y="13081556"/>
            <a:ext cx="8928291" cy="5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Univers 65 Bold"/>
                <a:ea typeface="Univers 65 Bold"/>
                <a:cs typeface="Univers 65 Bold"/>
                <a:sym typeface="Univers 65 Bold"/>
              </a:defRPr>
            </a:lvl1pPr>
          </a:lstStyle>
          <a:p>
            <a:r>
              <a:t>College of Engineering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79779" y="13043538"/>
            <a:ext cx="551181" cy="6146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1" name="Rectangle 2"/>
          <p:cNvSpPr/>
          <p:nvPr/>
        </p:nvSpPr>
        <p:spPr>
          <a:xfrm>
            <a:off x="0" y="1335012"/>
            <a:ext cx="24384000" cy="371141"/>
          </a:xfrm>
          <a:prstGeom prst="rect">
            <a:avLst/>
          </a:prstGeom>
          <a:solidFill>
            <a:srgbClr val="A41E3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48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62" name="Slide Number Placeholder 5"/>
          <p:cNvSpPr txBox="1"/>
          <p:nvPr/>
        </p:nvSpPr>
        <p:spPr>
          <a:xfrm>
            <a:off x="15319940" y="13043538"/>
            <a:ext cx="8719579" cy="61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2800" i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Slide </a:t>
            </a:r>
          </a:p>
        </p:txBody>
      </p:sp>
      <p:sp>
        <p:nvSpPr>
          <p:cNvPr id="163" name="Rectangle 2"/>
          <p:cNvSpPr/>
          <p:nvPr/>
        </p:nvSpPr>
        <p:spPr>
          <a:xfrm>
            <a:off x="0" y="1335012"/>
            <a:ext cx="24384000" cy="371141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48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pic>
        <p:nvPicPr>
          <p:cNvPr id="1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0330" y="58056"/>
            <a:ext cx="7924801" cy="118665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567267" y="304800"/>
            <a:ext cx="22652127" cy="181959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100000"/>
              </a:lnSpc>
              <a:defRPr sz="7000" spc="0">
                <a:solidFill>
                  <a:srgbClr val="CE11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idx="1"/>
          </p:nvPr>
        </p:nvSpPr>
        <p:spPr>
          <a:xfrm>
            <a:off x="567266" y="2438616"/>
            <a:ext cx="22652126" cy="8783382"/>
          </a:xfrm>
          <a:prstGeom prst="rect">
            <a:avLst/>
          </a:prstGeom>
        </p:spPr>
        <p:txBody>
          <a:bodyPr lIns="91439" tIns="91439" rIns="91439" bIns="91439"/>
          <a:lstStyle>
            <a:lvl1pPr marL="685800" indent="-685800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buChar char="➢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1080654" indent="-623454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buChar char="▪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463039" indent="-548639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20239" indent="-548639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Pct val="80000"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 defTabSz="1828800">
              <a:lnSpc>
                <a:spcPct val="100000"/>
              </a:lnSpc>
              <a:spcBef>
                <a:spcPts val="1100"/>
              </a:spcBef>
              <a:buClr>
                <a:srgbClr val="CE1126"/>
              </a:buClr>
              <a:buSzTx/>
              <a:buFont typeface="Wingdings"/>
              <a:buNone/>
              <a:defRPr sz="48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gyangFu/mpc-drl-t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Yangyang Fu…"/>
          <p:cNvSpPr txBox="1">
            <a:spLocks noGrp="1"/>
          </p:cNvSpPr>
          <p:nvPr>
            <p:ph type="body" idx="21"/>
          </p:nvPr>
        </p:nvSpPr>
        <p:spPr>
          <a:xfrm>
            <a:off x="1447443" y="10217277"/>
            <a:ext cx="21945599" cy="22731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Yangyang Fu</a:t>
            </a:r>
          </a:p>
          <a:p>
            <a:endParaRPr dirty="0"/>
          </a:p>
          <a:p>
            <a:r>
              <a:rPr dirty="0"/>
              <a:t>Texas A$M University</a:t>
            </a:r>
          </a:p>
          <a:p>
            <a:r>
              <a:rPr lang="en-US" dirty="0"/>
              <a:t>10</a:t>
            </a:r>
            <a:r>
              <a:rPr dirty="0"/>
              <a:t>/2</a:t>
            </a:r>
            <a:r>
              <a:rPr lang="en-US" dirty="0"/>
              <a:t>8</a:t>
            </a:r>
            <a:r>
              <a:rPr dirty="0"/>
              <a:t>/2020</a:t>
            </a:r>
          </a:p>
        </p:txBody>
      </p:sp>
      <p:sp>
        <p:nvSpPr>
          <p:cNvPr id="176" name="Impact Analysis Framework"/>
          <p:cNvSpPr txBox="1">
            <a:spLocks noGrp="1"/>
          </p:cNvSpPr>
          <p:nvPr>
            <p:ph type="ctrTitle"/>
          </p:nvPr>
        </p:nvSpPr>
        <p:spPr>
          <a:xfrm>
            <a:off x="1219200" y="2933700"/>
            <a:ext cx="21945600" cy="4267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Model Predictive Control VS Deep Reinforcement Learning Control</a:t>
            </a:r>
            <a:endParaRPr dirty="0"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7986" y="12700000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78" name="Cyber-Attack: DoS Attack Impact Analysis on Building Energy System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6957979"/>
            <a:ext cx="21945600" cy="2250593"/>
          </a:xfrm>
          <a:prstGeom prst="rect">
            <a:avLst/>
          </a:prstGeom>
        </p:spPr>
        <p:txBody>
          <a:bodyPr/>
          <a:lstStyle/>
          <a:p>
            <a:r>
              <a:rPr dirty="0"/>
              <a:t>Building </a:t>
            </a:r>
            <a:r>
              <a:rPr lang="en-US" dirty="0"/>
              <a:t>HVAC</a:t>
            </a:r>
            <a:r>
              <a:rPr dirty="0"/>
              <a:t> System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ase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System Description</a:t>
            </a:r>
            <a:endParaRPr dirty="0"/>
          </a:p>
        </p:txBody>
      </p:sp>
      <p:sp>
        <p:nvSpPr>
          <p:cNvPr id="209" name="Energy Baseline…"/>
          <p:cNvSpPr txBox="1">
            <a:spLocks noGrp="1"/>
          </p:cNvSpPr>
          <p:nvPr>
            <p:ph type="body" sz="quarter" idx="1"/>
          </p:nvPr>
        </p:nvSpPr>
        <p:spPr>
          <a:xfrm>
            <a:off x="1217711" y="3359150"/>
            <a:ext cx="7339056" cy="8483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Building HVAC – air side</a:t>
            </a:r>
          </a:p>
          <a:p>
            <a:pPr lvl="1"/>
            <a:r>
              <a:rPr lang="en-US" dirty="0"/>
              <a:t>Five Zones – medium office</a:t>
            </a:r>
          </a:p>
          <a:p>
            <a:pPr lvl="1"/>
            <a:endParaRPr lang="en-US" dirty="0"/>
          </a:p>
          <a:p>
            <a:r>
              <a:rPr lang="en-US" dirty="0"/>
              <a:t>Control Testbed</a:t>
            </a:r>
          </a:p>
          <a:p>
            <a:pPr lvl="1"/>
            <a:r>
              <a:rPr lang="en-US" dirty="0"/>
              <a:t>Inputs: VAV damper position:</a:t>
            </a:r>
          </a:p>
          <a:p>
            <a:pPr lvl="1"/>
            <a:r>
              <a:rPr lang="en-US" dirty="0"/>
              <a:t>States: zone temperatures</a:t>
            </a:r>
          </a:p>
          <a:p>
            <a:pPr lvl="1"/>
            <a:r>
              <a:rPr lang="en-US" dirty="0"/>
              <a:t>Output: power or heat flow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8141" y="12700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E9D3A-47DE-496C-9B45-6275A8B9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67" y="3359150"/>
            <a:ext cx="14802597" cy="74972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2998-A31C-46AE-8DFB-B34E48F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Environment (Ongoing)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BCC1-FD6B-413D-A731-42719D4F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97316"/>
            <a:ext cx="21948577" cy="84836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https://github.com/YangyangFu/mpc-drl-tl</a:t>
            </a:r>
            <a:r>
              <a:rPr lang="en-US" dirty="0"/>
              <a:t>.</a:t>
            </a:r>
          </a:p>
          <a:p>
            <a:r>
              <a:rPr lang="en-US" dirty="0"/>
              <a:t>Integrated environment for deep reinforcement learning using Modelica</a:t>
            </a:r>
          </a:p>
          <a:p>
            <a:pPr lvl="1"/>
            <a:r>
              <a:rPr lang="en-US" dirty="0" err="1"/>
              <a:t>Jmodelica</a:t>
            </a:r>
            <a:r>
              <a:rPr lang="en-US" dirty="0"/>
              <a:t>: simulate Modelica-based building energy system</a:t>
            </a:r>
          </a:p>
          <a:p>
            <a:pPr lvl="1"/>
            <a:r>
              <a:rPr lang="en-US" dirty="0" err="1"/>
              <a:t>Opengym</a:t>
            </a:r>
            <a:r>
              <a:rPr lang="en-US" dirty="0"/>
              <a:t>: interface for using Modelica models as DRL environment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develop DRL algorithms</a:t>
            </a:r>
          </a:p>
          <a:p>
            <a:r>
              <a:rPr lang="en-US" dirty="0"/>
              <a:t>Environment is contained as a Docker file.</a:t>
            </a:r>
          </a:p>
          <a:p>
            <a:r>
              <a:rPr lang="en-US" dirty="0"/>
              <a:t>Build a tutorial of using this environment to solve the “pole-cart”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085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2998-A31C-46AE-8DFB-B34E48F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Environment: To-do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BCC1-FD6B-413D-A731-42719D4F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97316"/>
            <a:ext cx="21948577" cy="848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To-do:</a:t>
            </a:r>
          </a:p>
          <a:p>
            <a:pPr lvl="1"/>
            <a:r>
              <a:rPr lang="en-US" dirty="0"/>
              <a:t>Test </a:t>
            </a:r>
            <a:r>
              <a:rPr lang="en-US" dirty="0" err="1"/>
              <a:t>VAV.fmu</a:t>
            </a:r>
            <a:r>
              <a:rPr lang="en-US" dirty="0"/>
              <a:t> compilation and simulation - </a:t>
            </a:r>
            <a:r>
              <a:rPr lang="en-US" dirty="0">
                <a:solidFill>
                  <a:srgbClr val="FF0000"/>
                </a:solidFill>
              </a:rPr>
              <a:t>TAMU</a:t>
            </a:r>
          </a:p>
          <a:p>
            <a:pPr lvl="1"/>
            <a:r>
              <a:rPr lang="en-US" dirty="0"/>
              <a:t>Configure DRL </a:t>
            </a:r>
            <a:r>
              <a:rPr lang="en-US" dirty="0" err="1"/>
              <a:t>environement</a:t>
            </a:r>
            <a:r>
              <a:rPr lang="en-US" dirty="0"/>
              <a:t> using </a:t>
            </a:r>
            <a:r>
              <a:rPr lang="en-US" dirty="0" err="1"/>
              <a:t>VAV.fmu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TAMU</a:t>
            </a:r>
          </a:p>
          <a:p>
            <a:pPr lvl="1"/>
            <a:r>
              <a:rPr lang="en-US" dirty="0"/>
              <a:t>Develop MPC for VAV model - </a:t>
            </a:r>
            <a:r>
              <a:rPr lang="en-US" dirty="0">
                <a:solidFill>
                  <a:srgbClr val="FF0000"/>
                </a:solidFill>
              </a:rPr>
              <a:t>TAMU</a:t>
            </a:r>
          </a:p>
          <a:p>
            <a:pPr lvl="1"/>
            <a:r>
              <a:rPr lang="en-US" dirty="0"/>
              <a:t>Develop DRL/TL for VAV model - </a:t>
            </a:r>
            <a:r>
              <a:rPr lang="en-US" dirty="0">
                <a:solidFill>
                  <a:srgbClr val="FF0000"/>
                </a:solidFill>
              </a:rPr>
              <a:t>NU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00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163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Calibri</vt:lpstr>
      <vt:lpstr>Calibri Light</vt:lpstr>
      <vt:lpstr>Canela Bold</vt:lpstr>
      <vt:lpstr>Canela Deck Regular</vt:lpstr>
      <vt:lpstr>Canela Regular</vt:lpstr>
      <vt:lpstr>Canela Text Regular</vt:lpstr>
      <vt:lpstr>Gill Sans</vt:lpstr>
      <vt:lpstr>Graphik</vt:lpstr>
      <vt:lpstr>Graphik Medium</vt:lpstr>
      <vt:lpstr>Graphik Semibold</vt:lpstr>
      <vt:lpstr>Helvetica Neue</vt:lpstr>
      <vt:lpstr>Helvetica Neue Light</vt:lpstr>
      <vt:lpstr>Times Roman</vt:lpstr>
      <vt:lpstr>Univers 65 Bold</vt:lpstr>
      <vt:lpstr>Wingdings</vt:lpstr>
      <vt:lpstr>23_ClassicWhite</vt:lpstr>
      <vt:lpstr>Model Predictive Control VS Deep Reinforcement Learning Control</vt:lpstr>
      <vt:lpstr>System Description</vt:lpstr>
      <vt:lpstr>Simulation Environment (Ongoing)</vt:lpstr>
      <vt:lpstr>Simulation Environment: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Framework</dc:title>
  <dc:creator>Fu, Yangyang</dc:creator>
  <cp:lastModifiedBy>Fu, Yangyang</cp:lastModifiedBy>
  <cp:revision>18</cp:revision>
  <dcterms:modified xsi:type="dcterms:W3CDTF">2020-10-28T19:24:55Z</dcterms:modified>
</cp:coreProperties>
</file>