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82" r:id="rId2"/>
    <p:sldId id="295" r:id="rId3"/>
    <p:sldId id="312" r:id="rId4"/>
    <p:sldId id="298" r:id="rId5"/>
    <p:sldId id="316" r:id="rId6"/>
    <p:sldId id="315" r:id="rId7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7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EA2"/>
    <a:srgbClr val="A7C6DC"/>
    <a:srgbClr val="7F7F7F"/>
    <a:srgbClr val="047EDA"/>
    <a:srgbClr val="0A55A6"/>
    <a:srgbClr val="2C7CB3"/>
    <a:srgbClr val="035C9C"/>
    <a:srgbClr val="0363A5"/>
    <a:srgbClr val="035C9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09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624" y="102"/>
      </p:cViewPr>
      <p:guideLst>
        <p:guide orient="horz" pos="2159"/>
        <p:guide pos="387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32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1C6262-C5EE-49E8-82C9-5B482EFE4728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321C3-B83B-4F67-8F2E-568770AE23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321C3-B83B-4F67-8F2E-568770AE23BF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651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321C3-B83B-4F67-8F2E-568770AE23BF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10F19-8CFC-41BA-AB99-D3970B82F7EB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425F-DEC4-4455-AD0B-2B1C49DF35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10F19-8CFC-41BA-AB99-D3970B82F7EB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425F-DEC4-4455-AD0B-2B1C49DF35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10F19-8CFC-41BA-AB99-D3970B82F7EB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425F-DEC4-4455-AD0B-2B1C49DF35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10F19-8CFC-41BA-AB99-D3970B82F7EB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7425F-DEC4-4455-AD0B-2B1C49DF35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2.xml"/><Relationship Id="rId10" Type="http://schemas.openxmlformats.org/officeDocument/2006/relationships/image" Target="../media/image6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5.xml"/><Relationship Id="rId7" Type="http://schemas.openxmlformats.org/officeDocument/2006/relationships/image" Target="../media/image8.png"/><Relationship Id="rId2" Type="http://schemas.openxmlformats.org/officeDocument/2006/relationships/tags" Target="../tags/tag4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7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7.xml"/><Relationship Id="rId7" Type="http://schemas.openxmlformats.org/officeDocument/2006/relationships/image" Target="../media/image11.png"/><Relationship Id="rId2" Type="http://schemas.openxmlformats.org/officeDocument/2006/relationships/tags" Target="../tags/tag6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7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4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7.png"/><Relationship Id="rId4" Type="http://schemas.openxmlformats.org/officeDocument/2006/relationships/notesSlide" Target="../notesSlides/notesSlide5.xml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>
            <a:stCxn id="26" idx="1"/>
            <a:endCxn id="26" idx="2"/>
          </p:cNvCxnSpPr>
          <p:nvPr/>
        </p:nvCxnSpPr>
        <p:spPr>
          <a:xfrm flipH="1">
            <a:off x="5036985" y="1754526"/>
            <a:ext cx="1117989" cy="3985867"/>
          </a:xfrm>
          <a:prstGeom prst="line">
            <a:avLst/>
          </a:prstGeom>
          <a:ln w="1079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4526"/>
            <a:ext cx="6154974" cy="3985867"/>
          </a:xfrm>
          <a:custGeom>
            <a:avLst/>
            <a:gdLst>
              <a:gd name="connsiteX0" fmla="*/ 321 w 3943295"/>
              <a:gd name="connsiteY0" fmla="*/ 0 h 2311888"/>
              <a:gd name="connsiteX1" fmla="*/ 3943295 w 3943295"/>
              <a:gd name="connsiteY1" fmla="*/ 0 h 2311888"/>
              <a:gd name="connsiteX2" fmla="*/ 3227035 w 3943295"/>
              <a:gd name="connsiteY2" fmla="*/ 2311888 h 2311888"/>
              <a:gd name="connsiteX3" fmla="*/ 321 w 3943295"/>
              <a:gd name="connsiteY3" fmla="*/ 2304796 h 2311888"/>
              <a:gd name="connsiteX4" fmla="*/ 321 w 3943295"/>
              <a:gd name="connsiteY4" fmla="*/ 0 h 2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43295" h="2311888">
                <a:moveTo>
                  <a:pt x="321" y="0"/>
                </a:moveTo>
                <a:lnTo>
                  <a:pt x="3943295" y="0"/>
                </a:lnTo>
                <a:lnTo>
                  <a:pt x="3227035" y="2311888"/>
                </a:lnTo>
                <a:lnTo>
                  <a:pt x="321" y="2304796"/>
                </a:lnTo>
                <a:cubicBezTo>
                  <a:pt x="-2044" y="1538895"/>
                  <a:pt x="9777" y="765902"/>
                  <a:pt x="321" y="0"/>
                </a:cubicBezTo>
                <a:close/>
              </a:path>
            </a:pathLst>
          </a:custGeom>
        </p:spPr>
      </p:pic>
      <p:sp>
        <p:nvSpPr>
          <p:cNvPr id="6" name="任意多边形: 形状 5"/>
          <p:cNvSpPr/>
          <p:nvPr/>
        </p:nvSpPr>
        <p:spPr>
          <a:xfrm>
            <a:off x="4175185" y="2469086"/>
            <a:ext cx="8016815" cy="2587626"/>
          </a:xfrm>
          <a:custGeom>
            <a:avLst/>
            <a:gdLst>
              <a:gd name="connsiteX0" fmla="*/ 385762 w 4895850"/>
              <a:gd name="connsiteY0" fmla="*/ 0 h 1190625"/>
              <a:gd name="connsiteX1" fmla="*/ 0 w 4895850"/>
              <a:gd name="connsiteY1" fmla="*/ 1190625 h 1190625"/>
              <a:gd name="connsiteX2" fmla="*/ 4876800 w 4895850"/>
              <a:gd name="connsiteY2" fmla="*/ 1181100 h 1190625"/>
              <a:gd name="connsiteX3" fmla="*/ 4895850 w 4895850"/>
              <a:gd name="connsiteY3" fmla="*/ 14287 h 1190625"/>
              <a:gd name="connsiteX4" fmla="*/ 385762 w 4895850"/>
              <a:gd name="connsiteY4" fmla="*/ 0 h 1190625"/>
              <a:gd name="connsiteX0-1" fmla="*/ 385762 w 4891087"/>
              <a:gd name="connsiteY0-2" fmla="*/ 0 h 1190625"/>
              <a:gd name="connsiteX1-3" fmla="*/ 0 w 4891087"/>
              <a:gd name="connsiteY1-4" fmla="*/ 1190625 h 1190625"/>
              <a:gd name="connsiteX2-5" fmla="*/ 4876800 w 4891087"/>
              <a:gd name="connsiteY2-6" fmla="*/ 1181100 h 1190625"/>
              <a:gd name="connsiteX3-7" fmla="*/ 4891087 w 4891087"/>
              <a:gd name="connsiteY3-8" fmla="*/ 23812 h 1190625"/>
              <a:gd name="connsiteX4-9" fmla="*/ 385762 w 4891087"/>
              <a:gd name="connsiteY4-10" fmla="*/ 0 h 1190625"/>
              <a:gd name="connsiteX0-11" fmla="*/ 385762 w 4891087"/>
              <a:gd name="connsiteY0-12" fmla="*/ 0 h 1190625"/>
              <a:gd name="connsiteX1-13" fmla="*/ 0 w 4891087"/>
              <a:gd name="connsiteY1-14" fmla="*/ 1190625 h 1190625"/>
              <a:gd name="connsiteX2-15" fmla="*/ 4876800 w 4891087"/>
              <a:gd name="connsiteY2-16" fmla="*/ 1181100 h 1190625"/>
              <a:gd name="connsiteX3-17" fmla="*/ 4891087 w 4891087"/>
              <a:gd name="connsiteY3-18" fmla="*/ 0 h 1190625"/>
              <a:gd name="connsiteX4-19" fmla="*/ 385762 w 4891087"/>
              <a:gd name="connsiteY4-20" fmla="*/ 0 h 1190625"/>
              <a:gd name="connsiteX0-21" fmla="*/ 385762 w 4891087"/>
              <a:gd name="connsiteY0-22" fmla="*/ 0 h 1190625"/>
              <a:gd name="connsiteX1-23" fmla="*/ 0 w 4891087"/>
              <a:gd name="connsiteY1-24" fmla="*/ 1190625 h 1190625"/>
              <a:gd name="connsiteX2-25" fmla="*/ 4889717 w 4891087"/>
              <a:gd name="connsiteY2-26" fmla="*/ 1179440 h 1190625"/>
              <a:gd name="connsiteX3-27" fmla="*/ 4891087 w 4891087"/>
              <a:gd name="connsiteY3-28" fmla="*/ 0 h 1190625"/>
              <a:gd name="connsiteX4-29" fmla="*/ 385762 w 4891087"/>
              <a:gd name="connsiteY4-30" fmla="*/ 0 h 1190625"/>
              <a:gd name="connsiteX0-31" fmla="*/ 385762 w 4891087"/>
              <a:gd name="connsiteY0-32" fmla="*/ 0 h 1190625"/>
              <a:gd name="connsiteX1-33" fmla="*/ 0 w 4891087"/>
              <a:gd name="connsiteY1-34" fmla="*/ 1190625 h 1190625"/>
              <a:gd name="connsiteX2-35" fmla="*/ 4886026 w 4891087"/>
              <a:gd name="connsiteY2-36" fmla="*/ 1189400 h 1190625"/>
              <a:gd name="connsiteX3-37" fmla="*/ 4891087 w 4891087"/>
              <a:gd name="connsiteY3-38" fmla="*/ 0 h 1190625"/>
              <a:gd name="connsiteX4-39" fmla="*/ 385762 w 4891087"/>
              <a:gd name="connsiteY4-40" fmla="*/ 0 h 1190625"/>
              <a:gd name="connsiteX0-41" fmla="*/ 385762 w 4891087"/>
              <a:gd name="connsiteY0-42" fmla="*/ 0 h 1190625"/>
              <a:gd name="connsiteX1-43" fmla="*/ 0 w 4891087"/>
              <a:gd name="connsiteY1-44" fmla="*/ 1190625 h 1190625"/>
              <a:gd name="connsiteX2-45" fmla="*/ 4889717 w 4891087"/>
              <a:gd name="connsiteY2-46" fmla="*/ 1189400 h 1190625"/>
              <a:gd name="connsiteX3-47" fmla="*/ 4891087 w 4891087"/>
              <a:gd name="connsiteY3-48" fmla="*/ 0 h 1190625"/>
              <a:gd name="connsiteX4-49" fmla="*/ 385762 w 4891087"/>
              <a:gd name="connsiteY4-50" fmla="*/ 0 h 11906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891087" h="1190625">
                <a:moveTo>
                  <a:pt x="385762" y="0"/>
                </a:moveTo>
                <a:lnTo>
                  <a:pt x="0" y="1190625"/>
                </a:lnTo>
                <a:lnTo>
                  <a:pt x="4889717" y="1189400"/>
                </a:lnTo>
                <a:cubicBezTo>
                  <a:pt x="4890174" y="796253"/>
                  <a:pt x="4890630" y="393147"/>
                  <a:pt x="4891087" y="0"/>
                </a:cubicBezTo>
                <a:lnTo>
                  <a:pt x="385762" y="0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487545" y="2954655"/>
            <a:ext cx="75698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总结</a:t>
            </a:r>
            <a:endParaRPr lang="zh-CN" sz="4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141760" y="3661690"/>
            <a:ext cx="5885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spc="600" dirty="0">
                <a:solidFill>
                  <a:schemeClr val="bg1"/>
                </a:solidFill>
                <a:latin typeface="+mj-ea"/>
                <a:ea typeface="+mj-ea"/>
              </a:rPr>
              <a:t>Harbin Engineering University</a:t>
            </a:r>
            <a:endParaRPr lang="zh-CN" altLang="en-US" b="1" spc="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5019675" y="3867374"/>
            <a:ext cx="44450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10704606" y="3888393"/>
            <a:ext cx="44450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9945303" y="552571"/>
            <a:ext cx="829994" cy="914400"/>
          </a:xfrm>
          <a:prstGeom prst="line">
            <a:avLst/>
          </a:prstGeom>
          <a:ln w="15875">
            <a:solidFill>
              <a:srgbClr val="03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9945303" y="1196361"/>
            <a:ext cx="829994" cy="914400"/>
          </a:xfrm>
          <a:prstGeom prst="line">
            <a:avLst/>
          </a:prstGeom>
          <a:ln w="15875">
            <a:solidFill>
              <a:srgbClr val="03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2946521" y="5777823"/>
            <a:ext cx="829994" cy="914400"/>
          </a:xfrm>
          <a:prstGeom prst="line">
            <a:avLst/>
          </a:prstGeom>
          <a:ln>
            <a:solidFill>
              <a:srgbClr val="03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4832350" y="5278904"/>
            <a:ext cx="1263650" cy="1411210"/>
          </a:xfrm>
          <a:prstGeom prst="line">
            <a:avLst/>
          </a:prstGeom>
          <a:ln>
            <a:solidFill>
              <a:srgbClr val="03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8854987" y="1009771"/>
            <a:ext cx="432914" cy="476939"/>
          </a:xfrm>
          <a:prstGeom prst="line">
            <a:avLst/>
          </a:prstGeom>
          <a:ln w="15875">
            <a:solidFill>
              <a:srgbClr val="03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6687013" y="5440471"/>
            <a:ext cx="432914" cy="476939"/>
          </a:xfrm>
          <a:prstGeom prst="line">
            <a:avLst/>
          </a:prstGeom>
          <a:ln>
            <a:solidFill>
              <a:srgbClr val="03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87" y="463519"/>
            <a:ext cx="3596928" cy="955280"/>
          </a:xfrm>
          <a:prstGeom prst="rect">
            <a:avLst/>
          </a:prstGeom>
        </p:spPr>
      </p:pic>
      <p:cxnSp>
        <p:nvCxnSpPr>
          <p:cNvPr id="8" name="直接连接符 7"/>
          <p:cNvCxnSpPr>
            <a:endCxn id="26" idx="1"/>
          </p:cNvCxnSpPr>
          <p:nvPr/>
        </p:nvCxnSpPr>
        <p:spPr>
          <a:xfrm>
            <a:off x="0" y="1754526"/>
            <a:ext cx="6154974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26" idx="3"/>
            <a:endCxn id="26" idx="2"/>
          </p:cNvCxnSpPr>
          <p:nvPr/>
        </p:nvCxnSpPr>
        <p:spPr>
          <a:xfrm>
            <a:off x="501" y="5728166"/>
            <a:ext cx="5036484" cy="12227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>
            <p:custDataLst>
              <p:tags r:id="rId2"/>
            </p:custDataLst>
          </p:nvPr>
        </p:nvSpPr>
        <p:spPr>
          <a:xfrm flipV="1">
            <a:off x="521335" y="687070"/>
            <a:ext cx="11405235" cy="76200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 userDrawn="1">
            <p:custDataLst>
              <p:tags r:id="rId3"/>
            </p:custDataLst>
          </p:nvPr>
        </p:nvSpPr>
        <p:spPr>
          <a:xfrm>
            <a:off x="-14603" y="381541"/>
            <a:ext cx="410536" cy="381886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Title 1"/>
          <p:cNvSpPr txBox="1"/>
          <p:nvPr/>
        </p:nvSpPr>
        <p:spPr>
          <a:xfrm>
            <a:off x="600075" y="222885"/>
            <a:ext cx="2865755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2400" b="1" spc="600" dirty="0">
                <a:solidFill>
                  <a:srgbClr val="004E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</a:t>
            </a:r>
            <a:r>
              <a:rPr lang="en-US" altLang="zh-CN" sz="2400" b="1" spc="600" dirty="0">
                <a:solidFill>
                  <a:srgbClr val="004E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  <a:r>
              <a:rPr lang="zh-CN" altLang="en-US" sz="2400" b="1" spc="600" dirty="0">
                <a:solidFill>
                  <a:srgbClr val="004E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分块特征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468" y="133285"/>
            <a:ext cx="1478713" cy="39271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00075" y="1139190"/>
            <a:ext cx="11108055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 fontAlgn="auto">
              <a:lnSpc>
                <a:spcPct val="150000"/>
              </a:lnSpc>
            </a:pP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F97CD89-B4FB-4A70-BDA8-840659FED1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8806" y="861927"/>
            <a:ext cx="4275617" cy="314432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7199EB4-9D3F-4C71-93FF-9A6A9B7A5783}"/>
              </a:ext>
            </a:extLst>
          </p:cNvPr>
          <p:cNvSpPr/>
          <p:nvPr/>
        </p:nvSpPr>
        <p:spPr>
          <a:xfrm>
            <a:off x="600075" y="4426219"/>
            <a:ext cx="5093081" cy="1705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</a:pPr>
            <a:r>
              <a:rPr lang="zh-CN" altLang="en-US" b="1" dirty="0">
                <a:latin typeface="+mn-ea"/>
                <a:cs typeface="微软雅黑" panose="020B0503020204020204" charset="-122"/>
                <a:sym typeface="+mn-ea"/>
              </a:rPr>
              <a:t>人体的不同部位在行走过程中具有明显不同的视觉外观和运动模式</a:t>
            </a:r>
            <a:r>
              <a:rPr lang="zh-CN" altLang="en-US" dirty="0">
                <a:latin typeface="+mn-ea"/>
                <a:cs typeface="微软雅黑" panose="020B0503020204020204" charset="-122"/>
                <a:sym typeface="+mn-ea"/>
              </a:rPr>
              <a:t>。在最新的文献中，使用部分特征进行人体描述已经被证实有利于个体识别。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3870FCF-2646-4BAF-9ECC-FC72A48CB9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37805" y="4155501"/>
            <a:ext cx="1664422" cy="195781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CAD0F79-DB95-45CD-BDAA-8CA0A25F8CA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47180" y="4356102"/>
            <a:ext cx="1465363" cy="1703585"/>
          </a:xfrm>
          <a:prstGeom prst="rect">
            <a:avLst/>
          </a:prstGeom>
        </p:spPr>
      </p:pic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6B72B91-B4F9-45C2-BCA0-024B2FC73B11}"/>
              </a:ext>
            </a:extLst>
          </p:cNvPr>
          <p:cNvSpPr/>
          <p:nvPr/>
        </p:nvSpPr>
        <p:spPr>
          <a:xfrm>
            <a:off x="6663297" y="4603562"/>
            <a:ext cx="2013439" cy="330419"/>
          </a:xfrm>
          <a:prstGeom prst="round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83A3554-D3E3-480D-A79D-C6277FE1749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05725" y="798313"/>
            <a:ext cx="4549662" cy="301631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>
            <p:custDataLst>
              <p:tags r:id="rId2"/>
            </p:custDataLst>
          </p:nvPr>
        </p:nvSpPr>
        <p:spPr>
          <a:xfrm flipV="1">
            <a:off x="521335" y="687070"/>
            <a:ext cx="11405235" cy="76200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rgbClr val="004EA2">
              <a:alpha val="9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 userDrawn="1">
            <p:custDataLst>
              <p:tags r:id="rId3"/>
            </p:custDataLst>
          </p:nvPr>
        </p:nvSpPr>
        <p:spPr>
          <a:xfrm>
            <a:off x="-14603" y="381541"/>
            <a:ext cx="410536" cy="381886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Title 1"/>
          <p:cNvSpPr txBox="1"/>
          <p:nvPr/>
        </p:nvSpPr>
        <p:spPr>
          <a:xfrm>
            <a:off x="600075" y="231140"/>
            <a:ext cx="326517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2400" b="1" spc="600" dirty="0">
                <a:solidFill>
                  <a:srgbClr val="004E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二</a:t>
            </a:r>
            <a:r>
              <a:rPr lang="en-US" altLang="zh-CN" sz="2400" b="1" spc="600" dirty="0">
                <a:solidFill>
                  <a:srgbClr val="004E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  <a:r>
              <a:rPr lang="zh-CN" altLang="en-US" sz="2400" b="1" spc="600" dirty="0">
                <a:solidFill>
                  <a:srgbClr val="004E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多视角问题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468" y="135564"/>
            <a:ext cx="1478713" cy="38816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3D831FB-1D96-4E65-8570-540C91AA37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9014" y="926613"/>
            <a:ext cx="6314479" cy="215928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762C61F-710F-44D8-8DE4-2C1CCCCBCC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89014" y="3772106"/>
            <a:ext cx="6314479" cy="2013729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21803FEE-2CC1-4D74-B267-ACB0D5360938}"/>
              </a:ext>
            </a:extLst>
          </p:cNvPr>
          <p:cNvSpPr/>
          <p:nvPr/>
        </p:nvSpPr>
        <p:spPr>
          <a:xfrm>
            <a:off x="190665" y="1037305"/>
            <a:ext cx="5093081" cy="2951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 fontAlgn="auto">
              <a:lnSpc>
                <a:spcPct val="150000"/>
              </a:lnSpc>
            </a:pPr>
            <a:r>
              <a:rPr lang="zh-CN" altLang="en-US" dirty="0">
                <a:latin typeface="+mn-ea"/>
                <a:cs typeface="微软雅黑" panose="020B0503020204020204" charset="-122"/>
                <a:sym typeface="+mn-ea"/>
              </a:rPr>
              <a:t>针对多视角问题，可以加入一个视角的监督</a:t>
            </a:r>
            <a:r>
              <a:rPr lang="zh-CN" altLang="en-US" b="1" dirty="0">
                <a:latin typeface="+mn-ea"/>
                <a:cs typeface="微软雅黑" panose="020B0503020204020204" charset="-122"/>
                <a:sym typeface="+mn-ea"/>
              </a:rPr>
              <a:t>。</a:t>
            </a:r>
            <a:r>
              <a:rPr lang="en-US" altLang="zh-CN" b="1" dirty="0">
                <a:latin typeface="+mn-ea"/>
                <a:cs typeface="微软雅黑" panose="020B0503020204020204" charset="-122"/>
                <a:sym typeface="+mn-ea"/>
              </a:rPr>
              <a:t>1.</a:t>
            </a:r>
            <a:r>
              <a:rPr lang="zh-CN" altLang="en-US" b="1" dirty="0">
                <a:latin typeface="+mn-ea"/>
                <a:cs typeface="微软雅黑" panose="020B0503020204020204" charset="-122"/>
                <a:sym typeface="+mn-ea"/>
              </a:rPr>
              <a:t>使用圆柱形卷积使模型学习到不用的视角特征，从而对视角进行预测。</a:t>
            </a:r>
            <a:endParaRPr lang="en-US" altLang="zh-CN" b="1" dirty="0">
              <a:latin typeface="+mn-ea"/>
              <a:cs typeface="微软雅黑" panose="020B0503020204020204" charset="-122"/>
              <a:sym typeface="+mn-ea"/>
            </a:endParaRPr>
          </a:p>
          <a:p>
            <a:pPr indent="457200" algn="just" fontAlgn="auto">
              <a:lnSpc>
                <a:spcPct val="150000"/>
              </a:lnSpc>
            </a:pPr>
            <a:endParaRPr lang="en-US" altLang="zh-CN" b="1" dirty="0">
              <a:latin typeface="+mn-ea"/>
              <a:cs typeface="微软雅黑" panose="020B0503020204020204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en-US" altLang="zh-CN" b="1" dirty="0">
                <a:latin typeface="+mn-ea"/>
                <a:cs typeface="微软雅黑" panose="020B0503020204020204" charset="-122"/>
                <a:sym typeface="+mn-ea"/>
              </a:rPr>
              <a:t>2.</a:t>
            </a:r>
            <a:r>
              <a:rPr lang="zh-CN" altLang="en-US" b="1" dirty="0">
                <a:latin typeface="+mn-ea"/>
                <a:cs typeface="微软雅黑" panose="020B0503020204020204" charset="-122"/>
                <a:sym typeface="+mn-ea"/>
              </a:rPr>
              <a:t>使用几何知识或者</a:t>
            </a:r>
            <a:r>
              <a:rPr lang="en-US" altLang="zh-CN" b="1" dirty="0">
                <a:latin typeface="+mn-ea"/>
                <a:cs typeface="微软雅黑" panose="020B0503020204020204" charset="-122"/>
                <a:sym typeface="+mn-ea"/>
              </a:rPr>
              <a:t>GAN</a:t>
            </a:r>
            <a:r>
              <a:rPr lang="zh-CN" altLang="en-US" b="1" dirty="0">
                <a:latin typeface="+mn-ea"/>
                <a:cs typeface="微软雅黑" panose="020B0503020204020204" charset="-122"/>
                <a:sym typeface="+mn-ea"/>
              </a:rPr>
              <a:t>对齐视角。</a:t>
            </a:r>
            <a:endParaRPr lang="en-US" altLang="zh-CN" b="1" dirty="0">
              <a:latin typeface="+mn-ea"/>
              <a:cs typeface="微软雅黑" panose="020B0503020204020204" charset="-122"/>
              <a:sym typeface="+mn-ea"/>
            </a:endParaRPr>
          </a:p>
          <a:p>
            <a:pPr indent="457200" fontAlgn="auto">
              <a:lnSpc>
                <a:spcPct val="150000"/>
              </a:lnSpc>
            </a:pPr>
            <a:endParaRPr lang="en-US" altLang="zh-CN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457200" fontAlgn="auto">
              <a:lnSpc>
                <a:spcPct val="150000"/>
              </a:lnSpc>
            </a:pPr>
            <a:endParaRPr lang="zh-CN" altLang="en-US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ED018D5-5C48-483E-B37F-C08CE44D71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5430" y="3359773"/>
            <a:ext cx="5445372" cy="261107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>
            <p:custDataLst>
              <p:tags r:id="rId2"/>
            </p:custDataLst>
          </p:nvPr>
        </p:nvSpPr>
        <p:spPr>
          <a:xfrm flipV="1">
            <a:off x="521335" y="687070"/>
            <a:ext cx="11405235" cy="76200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 userDrawn="1">
            <p:custDataLst>
              <p:tags r:id="rId3"/>
            </p:custDataLst>
          </p:nvPr>
        </p:nvSpPr>
        <p:spPr>
          <a:xfrm>
            <a:off x="-14603" y="381541"/>
            <a:ext cx="410536" cy="381886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Title 1"/>
          <p:cNvSpPr txBox="1"/>
          <p:nvPr/>
        </p:nvSpPr>
        <p:spPr>
          <a:xfrm>
            <a:off x="600075" y="222885"/>
            <a:ext cx="4368165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2400" b="1" spc="600" dirty="0">
                <a:solidFill>
                  <a:srgbClr val="004E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三</a:t>
            </a:r>
            <a:r>
              <a:rPr lang="en-US" altLang="zh-CN" sz="2400" b="1" spc="600" dirty="0">
                <a:solidFill>
                  <a:srgbClr val="004E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  <a:r>
              <a:rPr lang="zh-CN" altLang="en-US" sz="2400" b="1" spc="600" dirty="0">
                <a:solidFill>
                  <a:srgbClr val="004E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时序问题</a:t>
            </a:r>
            <a:endParaRPr lang="en-US" altLang="zh-CN" sz="2400" b="1" spc="600" dirty="0">
              <a:solidFill>
                <a:srgbClr val="004E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468" y="135564"/>
            <a:ext cx="1478713" cy="38816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257FD08-D482-41DD-9425-0E193387300D}"/>
              </a:ext>
            </a:extLst>
          </p:cNvPr>
          <p:cNvSpPr/>
          <p:nvPr/>
        </p:nvSpPr>
        <p:spPr>
          <a:xfrm>
            <a:off x="600075" y="885977"/>
            <a:ext cx="10006848" cy="881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68000">
              <a:lnSpc>
                <a:spcPct val="150000"/>
              </a:lnSpc>
            </a:pPr>
            <a:r>
              <a:rPr lang="zh-CN" altLang="zh-CN" b="1" dirty="0">
                <a:ea typeface="等线 Light" panose="02010600030101010101" pitchFamily="2" charset="-122"/>
                <a:cs typeface="Times New Roman" panose="02020603050405020304" pitchFamily="18" charset="0"/>
              </a:rPr>
              <a:t>在动作识别或基于视频的人员重新识别中，动态时间特征是重要的线索</a:t>
            </a:r>
            <a:r>
              <a:rPr lang="zh-CN" altLang="en-US" b="1" dirty="0">
                <a:ea typeface="等线 Light" panose="02010600030101010101" pitchFamily="2" charset="-122"/>
                <a:cs typeface="Times New Roman" panose="02020603050405020304" pitchFamily="18" charset="0"/>
              </a:rPr>
              <a:t>。通过捕捉帧的动作信息，可以有效地提高识别率。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F2E7D7-A45E-4704-BD3C-834782977E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4645" y="2555928"/>
            <a:ext cx="4079024" cy="374564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C9B3477C-FC5A-4CFE-ABA1-AE8D56EAC3F9}"/>
              </a:ext>
            </a:extLst>
          </p:cNvPr>
          <p:cNvSpPr/>
          <p:nvPr/>
        </p:nvSpPr>
        <p:spPr>
          <a:xfrm>
            <a:off x="521335" y="1681521"/>
            <a:ext cx="6307304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</a:pPr>
            <a:r>
              <a:rPr lang="en-US" altLang="zh-CN" b="1" dirty="0">
                <a:latin typeface="+mn-ea"/>
                <a:cs typeface="微软雅黑" panose="020B0503020204020204" charset="-122"/>
                <a:sym typeface="+mn-ea"/>
              </a:rPr>
              <a:t>1.</a:t>
            </a:r>
            <a:r>
              <a:rPr lang="zh-CN" altLang="en-US" b="1" dirty="0">
                <a:latin typeface="+mn-ea"/>
                <a:cs typeface="微软雅黑" panose="020B0503020204020204" charset="-122"/>
                <a:sym typeface="+mn-ea"/>
              </a:rPr>
              <a:t>在多时间尺度上，使用</a:t>
            </a:r>
            <a:r>
              <a:rPr lang="en-US" altLang="zh-CN" b="1" dirty="0">
                <a:latin typeface="+mn-ea"/>
                <a:cs typeface="微软雅黑" panose="020B0503020204020204" charset="-122"/>
                <a:sym typeface="+mn-ea"/>
              </a:rPr>
              <a:t>3D</a:t>
            </a:r>
            <a:r>
              <a:rPr lang="zh-CN" altLang="en-US" b="1" dirty="0">
                <a:latin typeface="+mn-ea"/>
                <a:cs typeface="微软雅黑" panose="020B0503020204020204" charset="-122"/>
                <a:sym typeface="+mn-ea"/>
              </a:rPr>
              <a:t>卷积聚合时序特征</a:t>
            </a:r>
            <a:endParaRPr lang="en-US" altLang="zh-CN" b="1" dirty="0">
              <a:latin typeface="+mn-ea"/>
              <a:cs typeface="微软雅黑" panose="020B0503020204020204" charset="-122"/>
              <a:sym typeface="+mn-ea"/>
            </a:endParaRPr>
          </a:p>
          <a:p>
            <a:pPr indent="457200" fontAlgn="auto">
              <a:lnSpc>
                <a:spcPct val="150000"/>
              </a:lnSpc>
            </a:pPr>
            <a:r>
              <a:rPr lang="en-US" altLang="zh-CN" b="1" dirty="0">
                <a:latin typeface="+mn-ea"/>
                <a:cs typeface="微软雅黑" panose="020B0503020204020204" charset="-122"/>
                <a:sym typeface="+mn-ea"/>
              </a:rPr>
              <a:t>2.</a:t>
            </a:r>
            <a:r>
              <a:rPr lang="zh-CN" altLang="en-US" b="1" dirty="0">
                <a:latin typeface="+mn-ea"/>
                <a:cs typeface="微软雅黑" panose="020B0503020204020204" charset="-122"/>
                <a:sym typeface="+mn-ea"/>
              </a:rPr>
              <a:t>使用</a:t>
            </a:r>
            <a:r>
              <a:rPr lang="en-US" altLang="zh-CN" b="1" dirty="0">
                <a:latin typeface="+mn-ea"/>
                <a:cs typeface="微软雅黑" panose="020B0503020204020204" charset="-122"/>
                <a:sym typeface="+mn-ea"/>
              </a:rPr>
              <a:t>LSTM</a:t>
            </a:r>
            <a:r>
              <a:rPr lang="zh-CN" altLang="en-US" b="1" dirty="0">
                <a:latin typeface="+mn-ea"/>
                <a:cs typeface="微软雅黑" panose="020B0503020204020204" charset="-122"/>
                <a:sym typeface="+mn-ea"/>
              </a:rPr>
              <a:t>提取时序的特征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5B1ED3E-AAA0-4FDA-B5BC-E8B5672515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60190" y="3037766"/>
            <a:ext cx="3482435" cy="313316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>
            <p:custDataLst>
              <p:tags r:id="rId1"/>
            </p:custDataLst>
          </p:nvPr>
        </p:nvSpPr>
        <p:spPr>
          <a:xfrm flipV="1">
            <a:off x="521335" y="687070"/>
            <a:ext cx="11405235" cy="76200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 userDrawn="1">
            <p:custDataLst>
              <p:tags r:id="rId2"/>
            </p:custDataLst>
          </p:nvPr>
        </p:nvSpPr>
        <p:spPr>
          <a:xfrm>
            <a:off x="-14603" y="381541"/>
            <a:ext cx="410536" cy="381886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Title 1"/>
          <p:cNvSpPr txBox="1"/>
          <p:nvPr/>
        </p:nvSpPr>
        <p:spPr>
          <a:xfrm>
            <a:off x="600075" y="222885"/>
            <a:ext cx="4368165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2400" b="1" spc="600" dirty="0">
                <a:solidFill>
                  <a:srgbClr val="004E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四</a:t>
            </a:r>
            <a:r>
              <a:rPr lang="en-US" altLang="zh-CN" sz="2400" b="1" spc="600" dirty="0">
                <a:solidFill>
                  <a:srgbClr val="004E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  <a:r>
              <a:rPr lang="zh-CN" altLang="en-US" sz="2400" b="1" spc="600" dirty="0">
                <a:solidFill>
                  <a:srgbClr val="004E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损失函数</a:t>
            </a:r>
            <a:endParaRPr lang="en-US" altLang="zh-CN" sz="2400" b="1" spc="600" dirty="0">
              <a:solidFill>
                <a:srgbClr val="004E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468" y="135564"/>
            <a:ext cx="1478713" cy="38816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E494908B-A7FC-4D5A-AE25-28699F60D0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4583" y="4877190"/>
            <a:ext cx="6492533" cy="1565323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54C6FCAA-4707-4841-8F35-68168F19AAF8}"/>
              </a:ext>
            </a:extLst>
          </p:cNvPr>
          <p:cNvSpPr/>
          <p:nvPr/>
        </p:nvSpPr>
        <p:spPr>
          <a:xfrm>
            <a:off x="521335" y="792262"/>
            <a:ext cx="11405235" cy="4620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/>
              <a:t>三元损失</a:t>
            </a:r>
            <a:r>
              <a:rPr lang="zh-CN" altLang="en-US" dirty="0"/>
              <a:t>：对于设定的三元组(Anchor, Positive, Negative) （Anchor和Positive为同类的不同样本，Anchor与Negative为异类样本），Triplet loss试图学习到一个特征空间，使得在该空间中相同类别的基准样本（Anchor）与 正样本（Positive）距离更近，不同类别的 Anchor 与负样本（Negative）距离更远。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East triplets</a:t>
            </a:r>
            <a:r>
              <a:rPr lang="zh-CN" altLang="en-US" dirty="0"/>
              <a:t>：损失为</a:t>
            </a:r>
            <a:r>
              <a:rPr lang="en-US" altLang="zh-CN" dirty="0"/>
              <a:t>0</a:t>
            </a:r>
            <a:r>
              <a:rPr lang="zh-CN" altLang="en-US" dirty="0"/>
              <a:t>，因为                                   ，不需要优化。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Hard triplets</a:t>
            </a:r>
            <a:r>
              <a:rPr lang="zh-CN" altLang="en-US" dirty="0"/>
              <a:t>： 相同类别样本之间的距离大于不同类别之间的样本距离                               </a:t>
            </a:r>
            <a:r>
              <a:rPr lang="en-US" altLang="zh-CN" dirty="0"/>
              <a:t>,</a:t>
            </a:r>
            <a:r>
              <a:rPr lang="zh-CN" altLang="en-US" dirty="0"/>
              <a:t>损失最大，是需要优化的目标。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Semi-hard triplets</a:t>
            </a:r>
            <a:r>
              <a:rPr lang="en-US" altLang="zh-CN" dirty="0"/>
              <a:t>:</a:t>
            </a:r>
            <a:r>
              <a:rPr lang="zh-CN" altLang="en-US" dirty="0"/>
              <a:t>即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p</a:t>
            </a:r>
            <a:r>
              <a:rPr lang="zh-CN" altLang="en-US" dirty="0"/>
              <a:t>的距离比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n</a:t>
            </a:r>
            <a:r>
              <a:rPr lang="zh-CN" altLang="en-US" dirty="0"/>
              <a:t>的距离近，</a:t>
            </a:r>
            <a:r>
              <a:rPr lang="en-US" altLang="zh-CN" dirty="0"/>
              <a:t>                                                  </a:t>
            </a:r>
            <a:r>
              <a:rPr lang="zh-CN" altLang="en-US" dirty="0"/>
              <a:t>但是近的不够多，这种情况存在损失，但损失比</a:t>
            </a:r>
            <a:r>
              <a:rPr lang="en-US" altLang="zh-CN" dirty="0"/>
              <a:t>hard triplets</a:t>
            </a:r>
            <a:r>
              <a:rPr lang="zh-CN" altLang="en-US" dirty="0"/>
              <a:t>要小，也需要优化。</a:t>
            </a:r>
            <a:endParaRPr lang="en-US" altLang="zh-CN" dirty="0"/>
          </a:p>
          <a:p>
            <a:pPr algn="just">
              <a:lnSpc>
                <a:spcPct val="150000"/>
              </a:lnSpc>
            </a:pPr>
            <a:endParaRPr lang="en-US" altLang="zh-CN" b="1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A57C8C88-64DA-47C6-A027-6D8D2E3D37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61217" y="2281767"/>
            <a:ext cx="4586446" cy="50400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F61FD0A8-D189-4294-9E6D-13B373CB7B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45339" y="3016162"/>
            <a:ext cx="2095500" cy="27622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2B01FC49-E736-4F98-B75E-5C74EE4D13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50759" y="3429000"/>
            <a:ext cx="1918050" cy="315469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B31CE519-B80D-459B-AA94-A72EDAC90FC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54440" y="4232643"/>
            <a:ext cx="3058544" cy="3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094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>
            <a:stCxn id="26" idx="1"/>
            <a:endCxn id="26" idx="2"/>
          </p:cNvCxnSpPr>
          <p:nvPr/>
        </p:nvCxnSpPr>
        <p:spPr>
          <a:xfrm flipH="1">
            <a:off x="5036985" y="1500526"/>
            <a:ext cx="1117989" cy="3985867"/>
          </a:xfrm>
          <a:prstGeom prst="line">
            <a:avLst/>
          </a:prstGeom>
          <a:ln w="1079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0526"/>
            <a:ext cx="6154974" cy="3985867"/>
          </a:xfrm>
          <a:custGeom>
            <a:avLst/>
            <a:gdLst>
              <a:gd name="connsiteX0" fmla="*/ 321 w 3943295"/>
              <a:gd name="connsiteY0" fmla="*/ 0 h 2311888"/>
              <a:gd name="connsiteX1" fmla="*/ 3943295 w 3943295"/>
              <a:gd name="connsiteY1" fmla="*/ 0 h 2311888"/>
              <a:gd name="connsiteX2" fmla="*/ 3227035 w 3943295"/>
              <a:gd name="connsiteY2" fmla="*/ 2311888 h 2311888"/>
              <a:gd name="connsiteX3" fmla="*/ 321 w 3943295"/>
              <a:gd name="connsiteY3" fmla="*/ 2304796 h 2311888"/>
              <a:gd name="connsiteX4" fmla="*/ 321 w 3943295"/>
              <a:gd name="connsiteY4" fmla="*/ 0 h 2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43295" h="2311888">
                <a:moveTo>
                  <a:pt x="321" y="0"/>
                </a:moveTo>
                <a:lnTo>
                  <a:pt x="3943295" y="0"/>
                </a:lnTo>
                <a:lnTo>
                  <a:pt x="3227035" y="2311888"/>
                </a:lnTo>
                <a:lnTo>
                  <a:pt x="321" y="2304796"/>
                </a:lnTo>
                <a:cubicBezTo>
                  <a:pt x="-2044" y="1538895"/>
                  <a:pt x="9777" y="765902"/>
                  <a:pt x="321" y="0"/>
                </a:cubicBezTo>
                <a:close/>
              </a:path>
            </a:pathLst>
          </a:custGeom>
        </p:spPr>
      </p:pic>
      <p:sp>
        <p:nvSpPr>
          <p:cNvPr id="6" name="任意多边形: 形状 5"/>
          <p:cNvSpPr/>
          <p:nvPr/>
        </p:nvSpPr>
        <p:spPr>
          <a:xfrm>
            <a:off x="4124739" y="2215086"/>
            <a:ext cx="8067261" cy="2587626"/>
          </a:xfrm>
          <a:custGeom>
            <a:avLst/>
            <a:gdLst>
              <a:gd name="connsiteX0" fmla="*/ 385762 w 4895850"/>
              <a:gd name="connsiteY0" fmla="*/ 0 h 1190625"/>
              <a:gd name="connsiteX1" fmla="*/ 0 w 4895850"/>
              <a:gd name="connsiteY1" fmla="*/ 1190625 h 1190625"/>
              <a:gd name="connsiteX2" fmla="*/ 4876800 w 4895850"/>
              <a:gd name="connsiteY2" fmla="*/ 1181100 h 1190625"/>
              <a:gd name="connsiteX3" fmla="*/ 4895850 w 4895850"/>
              <a:gd name="connsiteY3" fmla="*/ 14287 h 1190625"/>
              <a:gd name="connsiteX4" fmla="*/ 385762 w 4895850"/>
              <a:gd name="connsiteY4" fmla="*/ 0 h 1190625"/>
              <a:gd name="connsiteX0-1" fmla="*/ 385762 w 4891087"/>
              <a:gd name="connsiteY0-2" fmla="*/ 0 h 1190625"/>
              <a:gd name="connsiteX1-3" fmla="*/ 0 w 4891087"/>
              <a:gd name="connsiteY1-4" fmla="*/ 1190625 h 1190625"/>
              <a:gd name="connsiteX2-5" fmla="*/ 4876800 w 4891087"/>
              <a:gd name="connsiteY2-6" fmla="*/ 1181100 h 1190625"/>
              <a:gd name="connsiteX3-7" fmla="*/ 4891087 w 4891087"/>
              <a:gd name="connsiteY3-8" fmla="*/ 23812 h 1190625"/>
              <a:gd name="connsiteX4-9" fmla="*/ 385762 w 4891087"/>
              <a:gd name="connsiteY4-10" fmla="*/ 0 h 1190625"/>
              <a:gd name="connsiteX0-11" fmla="*/ 385762 w 4891087"/>
              <a:gd name="connsiteY0-12" fmla="*/ 0 h 1190625"/>
              <a:gd name="connsiteX1-13" fmla="*/ 0 w 4891087"/>
              <a:gd name="connsiteY1-14" fmla="*/ 1190625 h 1190625"/>
              <a:gd name="connsiteX2-15" fmla="*/ 4876800 w 4891087"/>
              <a:gd name="connsiteY2-16" fmla="*/ 1181100 h 1190625"/>
              <a:gd name="connsiteX3-17" fmla="*/ 4891087 w 4891087"/>
              <a:gd name="connsiteY3-18" fmla="*/ 0 h 1190625"/>
              <a:gd name="connsiteX4-19" fmla="*/ 385762 w 4891087"/>
              <a:gd name="connsiteY4-20" fmla="*/ 0 h 1190625"/>
              <a:gd name="connsiteX0-21" fmla="*/ 385762 w 4891087"/>
              <a:gd name="connsiteY0-22" fmla="*/ 0 h 1190625"/>
              <a:gd name="connsiteX1-23" fmla="*/ 0 w 4891087"/>
              <a:gd name="connsiteY1-24" fmla="*/ 1190625 h 1190625"/>
              <a:gd name="connsiteX2-25" fmla="*/ 4889717 w 4891087"/>
              <a:gd name="connsiteY2-26" fmla="*/ 1179440 h 1190625"/>
              <a:gd name="connsiteX3-27" fmla="*/ 4891087 w 4891087"/>
              <a:gd name="connsiteY3-28" fmla="*/ 0 h 1190625"/>
              <a:gd name="connsiteX4-29" fmla="*/ 385762 w 4891087"/>
              <a:gd name="connsiteY4-30" fmla="*/ 0 h 1190625"/>
              <a:gd name="connsiteX0-31" fmla="*/ 385762 w 4891087"/>
              <a:gd name="connsiteY0-32" fmla="*/ 0 h 1190625"/>
              <a:gd name="connsiteX1-33" fmla="*/ 0 w 4891087"/>
              <a:gd name="connsiteY1-34" fmla="*/ 1190625 h 1190625"/>
              <a:gd name="connsiteX2-35" fmla="*/ 4886026 w 4891087"/>
              <a:gd name="connsiteY2-36" fmla="*/ 1189400 h 1190625"/>
              <a:gd name="connsiteX3-37" fmla="*/ 4891087 w 4891087"/>
              <a:gd name="connsiteY3-38" fmla="*/ 0 h 1190625"/>
              <a:gd name="connsiteX4-39" fmla="*/ 385762 w 4891087"/>
              <a:gd name="connsiteY4-40" fmla="*/ 0 h 1190625"/>
              <a:gd name="connsiteX0-41" fmla="*/ 385762 w 4891087"/>
              <a:gd name="connsiteY0-42" fmla="*/ 0 h 1190625"/>
              <a:gd name="connsiteX1-43" fmla="*/ 0 w 4891087"/>
              <a:gd name="connsiteY1-44" fmla="*/ 1190625 h 1190625"/>
              <a:gd name="connsiteX2-45" fmla="*/ 4889717 w 4891087"/>
              <a:gd name="connsiteY2-46" fmla="*/ 1189400 h 1190625"/>
              <a:gd name="connsiteX3-47" fmla="*/ 4891087 w 4891087"/>
              <a:gd name="connsiteY3-48" fmla="*/ 0 h 1190625"/>
              <a:gd name="connsiteX4-49" fmla="*/ 385762 w 4891087"/>
              <a:gd name="connsiteY4-50" fmla="*/ 0 h 11906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891087" h="1190625">
                <a:moveTo>
                  <a:pt x="385762" y="0"/>
                </a:moveTo>
                <a:lnTo>
                  <a:pt x="0" y="1190625"/>
                </a:lnTo>
                <a:lnTo>
                  <a:pt x="4889717" y="1189400"/>
                </a:lnTo>
                <a:cubicBezTo>
                  <a:pt x="4890174" y="796253"/>
                  <a:pt x="4890630" y="393147"/>
                  <a:pt x="4891087" y="0"/>
                </a:cubicBezTo>
                <a:lnTo>
                  <a:pt x="385762" y="0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/>
          <p:cNvCxnSpPr/>
          <p:nvPr/>
        </p:nvCxnSpPr>
        <p:spPr>
          <a:xfrm flipH="1">
            <a:off x="9945303" y="298571"/>
            <a:ext cx="829994" cy="914400"/>
          </a:xfrm>
          <a:prstGeom prst="line">
            <a:avLst/>
          </a:prstGeom>
          <a:ln w="15875">
            <a:solidFill>
              <a:srgbClr val="03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9945303" y="942361"/>
            <a:ext cx="829994" cy="914400"/>
          </a:xfrm>
          <a:prstGeom prst="line">
            <a:avLst/>
          </a:prstGeom>
          <a:ln w="15875">
            <a:solidFill>
              <a:srgbClr val="03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2946521" y="5523823"/>
            <a:ext cx="829994" cy="914400"/>
          </a:xfrm>
          <a:prstGeom prst="line">
            <a:avLst/>
          </a:prstGeom>
          <a:ln>
            <a:solidFill>
              <a:srgbClr val="03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4832350" y="5024904"/>
            <a:ext cx="1263650" cy="1411210"/>
          </a:xfrm>
          <a:prstGeom prst="line">
            <a:avLst/>
          </a:prstGeom>
          <a:ln>
            <a:solidFill>
              <a:srgbClr val="03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8854987" y="755771"/>
            <a:ext cx="432914" cy="476939"/>
          </a:xfrm>
          <a:prstGeom prst="line">
            <a:avLst/>
          </a:prstGeom>
          <a:ln w="15875">
            <a:solidFill>
              <a:srgbClr val="03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6687013" y="5186471"/>
            <a:ext cx="432914" cy="476939"/>
          </a:xfrm>
          <a:prstGeom prst="line">
            <a:avLst/>
          </a:prstGeom>
          <a:ln>
            <a:solidFill>
              <a:srgbClr val="03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87" y="257691"/>
            <a:ext cx="3596928" cy="955280"/>
          </a:xfrm>
          <a:prstGeom prst="rect">
            <a:avLst/>
          </a:prstGeom>
        </p:spPr>
      </p:pic>
      <p:cxnSp>
        <p:nvCxnSpPr>
          <p:cNvPr id="8" name="直接连接符 7"/>
          <p:cNvCxnSpPr>
            <a:endCxn id="26" idx="1"/>
          </p:cNvCxnSpPr>
          <p:nvPr/>
        </p:nvCxnSpPr>
        <p:spPr>
          <a:xfrm>
            <a:off x="0" y="1500526"/>
            <a:ext cx="6154974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26" idx="3"/>
            <a:endCxn id="26" idx="2"/>
          </p:cNvCxnSpPr>
          <p:nvPr/>
        </p:nvCxnSpPr>
        <p:spPr>
          <a:xfrm>
            <a:off x="501" y="5474166"/>
            <a:ext cx="5036484" cy="12227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4487545" y="2700655"/>
            <a:ext cx="75698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感谢各位的聆听与指导</a:t>
            </a:r>
            <a:endParaRPr lang="zh-CN" sz="4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141760" y="3407690"/>
            <a:ext cx="5885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dirty="0">
                <a:solidFill>
                  <a:schemeClr val="bg1"/>
                </a:solidFill>
              </a:rPr>
              <a:t>THANK YOU FOR LISTENING AND GUIDING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4610100" y="3592356"/>
            <a:ext cx="44450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11118674" y="3592356"/>
            <a:ext cx="44450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蓝色厦门大学论文答辩模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heme/theme1.xml><?xml version="1.0" encoding="utf-8"?>
<a:theme xmlns:a="http://schemas.openxmlformats.org/drawingml/2006/main" name="下载更多PPT模板，请登陆蘑菇创意www.imogu.cn​​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000AB"/>
      </a:accent1>
      <a:accent2>
        <a:srgbClr val="037ADA"/>
      </a:accent2>
      <a:accent3>
        <a:srgbClr val="00B2FA"/>
      </a:accent3>
      <a:accent4>
        <a:srgbClr val="54BCDC"/>
      </a:accent4>
      <a:accent5>
        <a:srgbClr val="9D8CFF"/>
      </a:accent5>
      <a:accent6>
        <a:srgbClr val="B3BCBD"/>
      </a:accent6>
      <a:hlink>
        <a:srgbClr val="4472C4"/>
      </a:hlink>
      <a:folHlink>
        <a:srgbClr val="BFBFBF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00AB"/>
    </a:accent1>
    <a:accent2>
      <a:srgbClr val="037ADA"/>
    </a:accent2>
    <a:accent3>
      <a:srgbClr val="00B2FA"/>
    </a:accent3>
    <a:accent4>
      <a:srgbClr val="54BCDC"/>
    </a:accent4>
    <a:accent5>
      <a:srgbClr val="9D8CFF"/>
    </a:accent5>
    <a:accent6>
      <a:srgbClr val="B3BCBD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00AB"/>
    </a:accent1>
    <a:accent2>
      <a:srgbClr val="037ADA"/>
    </a:accent2>
    <a:accent3>
      <a:srgbClr val="00B2FA"/>
    </a:accent3>
    <a:accent4>
      <a:srgbClr val="54BCDC"/>
    </a:accent4>
    <a:accent5>
      <a:srgbClr val="9D8CFF"/>
    </a:accent5>
    <a:accent6>
      <a:srgbClr val="B3BCBD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00AB"/>
    </a:accent1>
    <a:accent2>
      <a:srgbClr val="037ADA"/>
    </a:accent2>
    <a:accent3>
      <a:srgbClr val="00B2FA"/>
    </a:accent3>
    <a:accent4>
      <a:srgbClr val="54BCDC"/>
    </a:accent4>
    <a:accent5>
      <a:srgbClr val="9D8CFF"/>
    </a:accent5>
    <a:accent6>
      <a:srgbClr val="B3BCBD"/>
    </a:accent6>
    <a:hlink>
      <a:srgbClr val="4472C4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00AB"/>
    </a:accent1>
    <a:accent2>
      <a:srgbClr val="037ADA"/>
    </a:accent2>
    <a:accent3>
      <a:srgbClr val="00B2FA"/>
    </a:accent3>
    <a:accent4>
      <a:srgbClr val="54BCDC"/>
    </a:accent4>
    <a:accent5>
      <a:srgbClr val="9D8CFF"/>
    </a:accent5>
    <a:accent6>
      <a:srgbClr val="B3BCBD"/>
    </a:accent6>
    <a:hlink>
      <a:srgbClr val="4472C4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00AB"/>
    </a:accent1>
    <a:accent2>
      <a:srgbClr val="037ADA"/>
    </a:accent2>
    <a:accent3>
      <a:srgbClr val="00B2FA"/>
    </a:accent3>
    <a:accent4>
      <a:srgbClr val="54BCDC"/>
    </a:accent4>
    <a:accent5>
      <a:srgbClr val="9D8CFF"/>
    </a:accent5>
    <a:accent6>
      <a:srgbClr val="B3BCBD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332</Words>
  <Application>Microsoft Office PowerPoint</Application>
  <PresentationFormat>宽屏</PresentationFormat>
  <Paragraphs>27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Open Sans Light</vt:lpstr>
      <vt:lpstr>等线</vt:lpstr>
      <vt:lpstr>等线 Light</vt:lpstr>
      <vt:lpstr>微软雅黑</vt:lpstr>
      <vt:lpstr>Arial</vt:lpstr>
      <vt:lpstr>Times New Roman</vt:lpstr>
      <vt:lpstr>下载更多PPT模板，请登陆蘑菇创意www.imogu.cn​​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蓝色厦门大学论文答辩模板</dc:title>
  <dc:creator>Administrator</dc:creator>
  <cp:lastModifiedBy>YYC</cp:lastModifiedBy>
  <cp:revision>267</cp:revision>
  <dcterms:created xsi:type="dcterms:W3CDTF">2018-03-09T23:56:00Z</dcterms:created>
  <dcterms:modified xsi:type="dcterms:W3CDTF">2021-12-06T02:02:01Z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5D0A37172E2B4EDDAB9C77E9DA28D66B</vt:lpwstr>
  </property>
</Properties>
</file>