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theme/themeOverride3.xml" ContentType="application/vnd.openxmlformats-officedocument.themeOverr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6.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7.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8.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9.xml" ContentType="application/vnd.openxmlformats-officedocument.presentationml.notesSlide+xml"/>
  <Override PartName="/ppt/theme/themeOverride4.xml" ContentType="application/vnd.openxmlformats-officedocument.themeOverr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82" r:id="rId2"/>
    <p:sldId id="295" r:id="rId3"/>
    <p:sldId id="298" r:id="rId4"/>
    <p:sldId id="316" r:id="rId5"/>
    <p:sldId id="324" r:id="rId6"/>
    <p:sldId id="325" r:id="rId7"/>
    <p:sldId id="323" r:id="rId8"/>
    <p:sldId id="326" r:id="rId9"/>
    <p:sldId id="327" r:id="rId10"/>
    <p:sldId id="315" r:id="rId11"/>
  </p:sldIdLst>
  <p:sldSz cx="12192000" cy="6858000"/>
  <p:notesSz cx="6858000" cy="9144000"/>
  <p:custDataLst>
    <p:tags r:id="rId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p15:clr>
            <a:srgbClr val="A4A3A4"/>
          </p15:clr>
        </p15:guide>
        <p15:guide id="2" pos="387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EA2"/>
    <a:srgbClr val="A7C6DC"/>
    <a:srgbClr val="7F7F7F"/>
    <a:srgbClr val="047EDA"/>
    <a:srgbClr val="0A55A6"/>
    <a:srgbClr val="2C7CB3"/>
    <a:srgbClr val="035C9C"/>
    <a:srgbClr val="0363A5"/>
    <a:srgbClr val="035C9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09" autoAdjust="0"/>
    <p:restoredTop sz="94660"/>
  </p:normalViewPr>
  <p:slideViewPr>
    <p:cSldViewPr snapToGrid="0" showGuides="1">
      <p:cViewPr varScale="1">
        <p:scale>
          <a:sx n="114" d="100"/>
          <a:sy n="114" d="100"/>
        </p:scale>
        <p:origin x="624" y="102"/>
      </p:cViewPr>
      <p:guideLst>
        <p:guide orient="horz" pos="2159"/>
        <p:guide pos="3877"/>
      </p:guideLst>
    </p:cSldViewPr>
  </p:slideViewPr>
  <p:notesTextViewPr>
    <p:cViewPr>
      <p:scale>
        <a:sx n="1" d="1"/>
        <a:sy n="1" d="1"/>
      </p:scale>
      <p:origin x="0" y="0"/>
    </p:cViewPr>
  </p:notesTextViewPr>
  <p:sorterViewPr>
    <p:cViewPr>
      <p:scale>
        <a:sx n="66" d="100"/>
        <a:sy n="66" d="100"/>
      </p:scale>
      <p:origin x="0" y="-320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1C6262-C5EE-49E8-82C9-5B482EFE4728}" type="datetimeFigureOut">
              <a:rPr lang="zh-CN" altLang="en-US" smtClean="0"/>
              <a:t>2022/3/26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E321C3-B83B-4F67-8F2E-568770AE23B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E321C3-B83B-4F67-8F2E-568770AE23BF}"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E321C3-B83B-4F67-8F2E-568770AE23BF}" type="slidenum">
              <a:rPr lang="zh-CN" altLang="en-US" smtClean="0"/>
              <a:t>10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4</a:t>
            </a:fld>
            <a:endParaRPr lang="zh-CN" altLang="en-US"/>
          </a:p>
        </p:txBody>
      </p:sp>
    </p:spTree>
    <p:extLst>
      <p:ext uri="{BB962C8B-B14F-4D97-AF65-F5344CB8AC3E}">
        <p14:creationId xmlns:p14="http://schemas.microsoft.com/office/powerpoint/2010/main" val="1209651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5</a:t>
            </a:fld>
            <a:endParaRPr lang="zh-CN" altLang="en-US"/>
          </a:p>
        </p:txBody>
      </p:sp>
    </p:spTree>
    <p:extLst>
      <p:ext uri="{BB962C8B-B14F-4D97-AF65-F5344CB8AC3E}">
        <p14:creationId xmlns:p14="http://schemas.microsoft.com/office/powerpoint/2010/main" val="2110462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6</a:t>
            </a:fld>
            <a:endParaRPr lang="zh-CN" altLang="en-US"/>
          </a:p>
        </p:txBody>
      </p:sp>
    </p:spTree>
    <p:extLst>
      <p:ext uri="{BB962C8B-B14F-4D97-AF65-F5344CB8AC3E}">
        <p14:creationId xmlns:p14="http://schemas.microsoft.com/office/powerpoint/2010/main" val="3722991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7</a:t>
            </a:fld>
            <a:endParaRPr lang="zh-CN" altLang="en-US"/>
          </a:p>
        </p:txBody>
      </p:sp>
    </p:spTree>
    <p:extLst>
      <p:ext uri="{BB962C8B-B14F-4D97-AF65-F5344CB8AC3E}">
        <p14:creationId xmlns:p14="http://schemas.microsoft.com/office/powerpoint/2010/main" val="4091837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8</a:t>
            </a:fld>
            <a:endParaRPr lang="zh-CN" altLang="en-US"/>
          </a:p>
        </p:txBody>
      </p:sp>
    </p:spTree>
    <p:extLst>
      <p:ext uri="{BB962C8B-B14F-4D97-AF65-F5344CB8AC3E}">
        <p14:creationId xmlns:p14="http://schemas.microsoft.com/office/powerpoint/2010/main" val="3880129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9</a:t>
            </a:fld>
            <a:endParaRPr lang="zh-CN" altLang="en-US"/>
          </a:p>
        </p:txBody>
      </p:sp>
    </p:spTree>
    <p:extLst>
      <p:ext uri="{BB962C8B-B14F-4D97-AF65-F5344CB8AC3E}">
        <p14:creationId xmlns:p14="http://schemas.microsoft.com/office/powerpoint/2010/main" val="4069029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5710F19-8CFC-41BA-AB99-D3970B82F7EB}" type="datetimeFigureOut">
              <a:rPr lang="zh-CN" altLang="en-US" smtClean="0"/>
              <a:t>2022/3/26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A7425F-DEC4-4455-AD0B-2B1C49DF3531}"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5710F19-8CFC-41BA-AB99-D3970B82F7EB}" type="datetimeFigureOut">
              <a:rPr lang="zh-CN" altLang="en-US" smtClean="0"/>
              <a:t>2022/3/26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A7425F-DEC4-4455-AD0B-2B1C49DF3531}"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5710F19-8CFC-41BA-AB99-D3970B82F7EB}" type="datetimeFigureOut">
              <a:rPr lang="zh-CN" altLang="en-US" smtClean="0"/>
              <a:t>2022/3/26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3A7425F-DEC4-4455-AD0B-2B1C49DF3531}"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710F19-8CFC-41BA-AB99-D3970B82F7EB}" type="datetimeFigureOut">
              <a:rPr lang="zh-CN" altLang="en-US" smtClean="0"/>
              <a:t>2022/3/26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A7425F-DEC4-4455-AD0B-2B1C49DF353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2.pn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hemeOverride" Target="../theme/themeOverride4.xml"/><Relationship Id="rId5" Type="http://schemas.openxmlformats.org/officeDocument/2006/relationships/image" Target="../media/image2.pn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hemeOverride" Target="../theme/themeOverride2.xml"/><Relationship Id="rId6" Type="http://schemas.openxmlformats.org/officeDocument/2006/relationships/image" Target="../media/image2.png"/><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4.png"/><Relationship Id="rId2" Type="http://schemas.openxmlformats.org/officeDocument/2006/relationships/tags" Target="../tags/tag4.xml"/><Relationship Id="rId1" Type="http://schemas.openxmlformats.org/officeDocument/2006/relationships/themeOverride" Target="../theme/themeOverride3.xml"/><Relationship Id="rId6" Type="http://schemas.openxmlformats.org/officeDocument/2006/relationships/image" Target="../media/image3.png"/><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2.xml"/><Relationship Id="rId7" Type="http://schemas.openxmlformats.org/officeDocument/2006/relationships/image" Target="../media/image6.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3.png"/><Relationship Id="rId10" Type="http://schemas.openxmlformats.org/officeDocument/2006/relationships/image" Target="../media/image9.png"/><Relationship Id="rId4" Type="http://schemas.openxmlformats.org/officeDocument/2006/relationships/notesSlide" Target="../notesSlides/notesSlide5.xml"/><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12.png"/><Relationship Id="rId5" Type="http://schemas.openxmlformats.org/officeDocument/2006/relationships/image" Target="../media/image3.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4.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13.png"/><Relationship Id="rId5" Type="http://schemas.openxmlformats.org/officeDocument/2006/relationships/image" Target="../media/image3.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15.png"/><Relationship Id="rId5" Type="http://schemas.openxmlformats.org/officeDocument/2006/relationships/image" Target="../media/image3.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a:stCxn id="26" idx="1"/>
            <a:endCxn id="26" idx="2"/>
          </p:cNvCxnSpPr>
          <p:nvPr/>
        </p:nvCxnSpPr>
        <p:spPr>
          <a:xfrm flipH="1">
            <a:off x="5036985" y="1754526"/>
            <a:ext cx="1117989" cy="3985867"/>
          </a:xfrm>
          <a:prstGeom prst="line">
            <a:avLst/>
          </a:prstGeom>
          <a:ln w="107950"/>
        </p:spPr>
        <p:style>
          <a:lnRef idx="1">
            <a:schemeClr val="accent1"/>
          </a:lnRef>
          <a:fillRef idx="0">
            <a:schemeClr val="accent1"/>
          </a:fillRef>
          <a:effectRef idx="0">
            <a:schemeClr val="accent1"/>
          </a:effectRef>
          <a:fontRef idx="minor">
            <a:schemeClr val="tx1"/>
          </a:fontRef>
        </p:style>
      </p:cxnSp>
      <p:pic>
        <p:nvPicPr>
          <p:cNvPr id="26" name="图片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754526"/>
            <a:ext cx="6154974" cy="3985867"/>
          </a:xfrm>
          <a:custGeom>
            <a:avLst/>
            <a:gdLst>
              <a:gd name="connsiteX0" fmla="*/ 321 w 3943295"/>
              <a:gd name="connsiteY0" fmla="*/ 0 h 2311888"/>
              <a:gd name="connsiteX1" fmla="*/ 3943295 w 3943295"/>
              <a:gd name="connsiteY1" fmla="*/ 0 h 2311888"/>
              <a:gd name="connsiteX2" fmla="*/ 3227035 w 3943295"/>
              <a:gd name="connsiteY2" fmla="*/ 2311888 h 2311888"/>
              <a:gd name="connsiteX3" fmla="*/ 321 w 3943295"/>
              <a:gd name="connsiteY3" fmla="*/ 2304796 h 2311888"/>
              <a:gd name="connsiteX4" fmla="*/ 321 w 3943295"/>
              <a:gd name="connsiteY4" fmla="*/ 0 h 2311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3295" h="2311888">
                <a:moveTo>
                  <a:pt x="321" y="0"/>
                </a:moveTo>
                <a:lnTo>
                  <a:pt x="3943295" y="0"/>
                </a:lnTo>
                <a:lnTo>
                  <a:pt x="3227035" y="2311888"/>
                </a:lnTo>
                <a:lnTo>
                  <a:pt x="321" y="2304796"/>
                </a:lnTo>
                <a:cubicBezTo>
                  <a:pt x="-2044" y="1538895"/>
                  <a:pt x="9777" y="765902"/>
                  <a:pt x="321" y="0"/>
                </a:cubicBezTo>
                <a:close/>
              </a:path>
            </a:pathLst>
          </a:custGeom>
        </p:spPr>
      </p:pic>
      <p:sp>
        <p:nvSpPr>
          <p:cNvPr id="6" name="任意多边形: 形状 5"/>
          <p:cNvSpPr/>
          <p:nvPr/>
        </p:nvSpPr>
        <p:spPr>
          <a:xfrm>
            <a:off x="4229845" y="2333815"/>
            <a:ext cx="8016815" cy="2587626"/>
          </a:xfrm>
          <a:custGeom>
            <a:avLst/>
            <a:gdLst>
              <a:gd name="connsiteX0" fmla="*/ 385762 w 4895850"/>
              <a:gd name="connsiteY0" fmla="*/ 0 h 1190625"/>
              <a:gd name="connsiteX1" fmla="*/ 0 w 4895850"/>
              <a:gd name="connsiteY1" fmla="*/ 1190625 h 1190625"/>
              <a:gd name="connsiteX2" fmla="*/ 4876800 w 4895850"/>
              <a:gd name="connsiteY2" fmla="*/ 1181100 h 1190625"/>
              <a:gd name="connsiteX3" fmla="*/ 4895850 w 4895850"/>
              <a:gd name="connsiteY3" fmla="*/ 14287 h 1190625"/>
              <a:gd name="connsiteX4" fmla="*/ 385762 w 4895850"/>
              <a:gd name="connsiteY4" fmla="*/ 0 h 1190625"/>
              <a:gd name="connsiteX0-1" fmla="*/ 385762 w 4891087"/>
              <a:gd name="connsiteY0-2" fmla="*/ 0 h 1190625"/>
              <a:gd name="connsiteX1-3" fmla="*/ 0 w 4891087"/>
              <a:gd name="connsiteY1-4" fmla="*/ 1190625 h 1190625"/>
              <a:gd name="connsiteX2-5" fmla="*/ 4876800 w 4891087"/>
              <a:gd name="connsiteY2-6" fmla="*/ 1181100 h 1190625"/>
              <a:gd name="connsiteX3-7" fmla="*/ 4891087 w 4891087"/>
              <a:gd name="connsiteY3-8" fmla="*/ 23812 h 1190625"/>
              <a:gd name="connsiteX4-9" fmla="*/ 385762 w 4891087"/>
              <a:gd name="connsiteY4-10" fmla="*/ 0 h 1190625"/>
              <a:gd name="connsiteX0-11" fmla="*/ 385762 w 4891087"/>
              <a:gd name="connsiteY0-12" fmla="*/ 0 h 1190625"/>
              <a:gd name="connsiteX1-13" fmla="*/ 0 w 4891087"/>
              <a:gd name="connsiteY1-14" fmla="*/ 1190625 h 1190625"/>
              <a:gd name="connsiteX2-15" fmla="*/ 4876800 w 4891087"/>
              <a:gd name="connsiteY2-16" fmla="*/ 1181100 h 1190625"/>
              <a:gd name="connsiteX3-17" fmla="*/ 4891087 w 4891087"/>
              <a:gd name="connsiteY3-18" fmla="*/ 0 h 1190625"/>
              <a:gd name="connsiteX4-19" fmla="*/ 385762 w 4891087"/>
              <a:gd name="connsiteY4-20" fmla="*/ 0 h 1190625"/>
              <a:gd name="connsiteX0-21" fmla="*/ 385762 w 4891087"/>
              <a:gd name="connsiteY0-22" fmla="*/ 0 h 1190625"/>
              <a:gd name="connsiteX1-23" fmla="*/ 0 w 4891087"/>
              <a:gd name="connsiteY1-24" fmla="*/ 1190625 h 1190625"/>
              <a:gd name="connsiteX2-25" fmla="*/ 4889717 w 4891087"/>
              <a:gd name="connsiteY2-26" fmla="*/ 1179440 h 1190625"/>
              <a:gd name="connsiteX3-27" fmla="*/ 4891087 w 4891087"/>
              <a:gd name="connsiteY3-28" fmla="*/ 0 h 1190625"/>
              <a:gd name="connsiteX4-29" fmla="*/ 385762 w 4891087"/>
              <a:gd name="connsiteY4-30" fmla="*/ 0 h 1190625"/>
              <a:gd name="connsiteX0-31" fmla="*/ 385762 w 4891087"/>
              <a:gd name="connsiteY0-32" fmla="*/ 0 h 1190625"/>
              <a:gd name="connsiteX1-33" fmla="*/ 0 w 4891087"/>
              <a:gd name="connsiteY1-34" fmla="*/ 1190625 h 1190625"/>
              <a:gd name="connsiteX2-35" fmla="*/ 4886026 w 4891087"/>
              <a:gd name="connsiteY2-36" fmla="*/ 1189400 h 1190625"/>
              <a:gd name="connsiteX3-37" fmla="*/ 4891087 w 4891087"/>
              <a:gd name="connsiteY3-38" fmla="*/ 0 h 1190625"/>
              <a:gd name="connsiteX4-39" fmla="*/ 385762 w 4891087"/>
              <a:gd name="connsiteY4-40" fmla="*/ 0 h 1190625"/>
              <a:gd name="connsiteX0-41" fmla="*/ 385762 w 4891087"/>
              <a:gd name="connsiteY0-42" fmla="*/ 0 h 1190625"/>
              <a:gd name="connsiteX1-43" fmla="*/ 0 w 4891087"/>
              <a:gd name="connsiteY1-44" fmla="*/ 1190625 h 1190625"/>
              <a:gd name="connsiteX2-45" fmla="*/ 4889717 w 4891087"/>
              <a:gd name="connsiteY2-46" fmla="*/ 1189400 h 1190625"/>
              <a:gd name="connsiteX3-47" fmla="*/ 4891087 w 4891087"/>
              <a:gd name="connsiteY3-48" fmla="*/ 0 h 1190625"/>
              <a:gd name="connsiteX4-49" fmla="*/ 385762 w 4891087"/>
              <a:gd name="connsiteY4-50" fmla="*/ 0 h 11906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91087" h="1190625">
                <a:moveTo>
                  <a:pt x="385762" y="0"/>
                </a:moveTo>
                <a:lnTo>
                  <a:pt x="0" y="1190625"/>
                </a:lnTo>
                <a:lnTo>
                  <a:pt x="4889717" y="1189400"/>
                </a:lnTo>
                <a:cubicBezTo>
                  <a:pt x="4890174" y="796253"/>
                  <a:pt x="4890630" y="393147"/>
                  <a:pt x="4891087" y="0"/>
                </a:cubicBezTo>
                <a:lnTo>
                  <a:pt x="385762" y="0"/>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462378" y="2778055"/>
            <a:ext cx="7569835" cy="400110"/>
          </a:xfrm>
          <a:prstGeom prst="rect">
            <a:avLst/>
          </a:prstGeom>
          <a:noFill/>
        </p:spPr>
        <p:txBody>
          <a:bodyPr wrap="square" rtlCol="0">
            <a:spAutoFit/>
          </a:bodyPr>
          <a:lstStyle/>
          <a:p>
            <a:pPr algn="ctr"/>
            <a:endParaRPr lang="zh-CN" sz="2000" b="1" dirty="0">
              <a:solidFill>
                <a:schemeClr val="bg1"/>
              </a:solidFill>
              <a:latin typeface="微软雅黑" panose="020B0503020204020204" charset="-122"/>
              <a:ea typeface="微软雅黑" panose="020B0503020204020204" charset="-122"/>
            </a:endParaRPr>
          </a:p>
        </p:txBody>
      </p:sp>
      <p:cxnSp>
        <p:nvCxnSpPr>
          <p:cNvPr id="21" name="直接连接符 20"/>
          <p:cNvCxnSpPr/>
          <p:nvPr/>
        </p:nvCxnSpPr>
        <p:spPr>
          <a:xfrm flipH="1">
            <a:off x="9945303" y="552571"/>
            <a:ext cx="829994" cy="914400"/>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9945303" y="1196361"/>
            <a:ext cx="829994" cy="914400"/>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2946521" y="5777823"/>
            <a:ext cx="829994" cy="914400"/>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4832350" y="5278904"/>
            <a:ext cx="1263650" cy="1411210"/>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8854987" y="1009771"/>
            <a:ext cx="432914" cy="47693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6687013" y="5440471"/>
            <a:ext cx="432914" cy="476939"/>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9587" y="463519"/>
            <a:ext cx="3596928" cy="955280"/>
          </a:xfrm>
          <a:prstGeom prst="rect">
            <a:avLst/>
          </a:prstGeom>
        </p:spPr>
      </p:pic>
      <p:cxnSp>
        <p:nvCxnSpPr>
          <p:cNvPr id="8" name="直接连接符 7"/>
          <p:cNvCxnSpPr>
            <a:endCxn id="26" idx="1"/>
          </p:cNvCxnSpPr>
          <p:nvPr/>
        </p:nvCxnSpPr>
        <p:spPr>
          <a:xfrm>
            <a:off x="0" y="1754526"/>
            <a:ext cx="6154974"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6" idx="3"/>
            <a:endCxn id="26" idx="2"/>
          </p:cNvCxnSpPr>
          <p:nvPr/>
        </p:nvCxnSpPr>
        <p:spPr>
          <a:xfrm>
            <a:off x="501" y="5728166"/>
            <a:ext cx="5036484" cy="12227"/>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1898E76B-CAF6-4146-89E4-15B8DBE6746B}"/>
              </a:ext>
            </a:extLst>
          </p:cNvPr>
          <p:cNvSpPr/>
          <p:nvPr/>
        </p:nvSpPr>
        <p:spPr>
          <a:xfrm>
            <a:off x="5855501" y="3304795"/>
            <a:ext cx="5482183" cy="461665"/>
          </a:xfrm>
          <a:prstGeom prst="rect">
            <a:avLst/>
          </a:prstGeom>
        </p:spPr>
        <p:txBody>
          <a:bodyPr wrap="square">
            <a:spAutoFit/>
          </a:bodyPr>
          <a:lstStyle/>
          <a:p>
            <a:pPr latinLnBrk="1"/>
            <a:r>
              <a:rPr lang="zh-CN" altLang="en-US" sz="2400" b="1" dirty="0">
                <a:solidFill>
                  <a:schemeClr val="bg1"/>
                </a:solidFill>
                <a:latin typeface="PingFang SC"/>
              </a:rPr>
              <a:t>用于步态识别的</a:t>
            </a:r>
            <a:r>
              <a:rPr lang="en-US" altLang="zh-CN" sz="2400" b="1" dirty="0">
                <a:solidFill>
                  <a:schemeClr val="bg1"/>
                </a:solidFill>
                <a:latin typeface="PingFang SC"/>
              </a:rPr>
              <a:t>3D</a:t>
            </a:r>
            <a:r>
              <a:rPr lang="zh-CN" altLang="en-US" sz="2400" b="1" dirty="0">
                <a:solidFill>
                  <a:schemeClr val="bg1"/>
                </a:solidFill>
                <a:latin typeface="PingFang SC"/>
              </a:rPr>
              <a:t>局部卷积神经网络</a:t>
            </a:r>
            <a:endParaRPr lang="zh-CN" altLang="en-US" sz="2400" b="1" i="0" dirty="0">
              <a:solidFill>
                <a:schemeClr val="bg1"/>
              </a:solidFill>
              <a:effectLst/>
              <a:latin typeface="PingFang SC"/>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a:stCxn id="26" idx="1"/>
            <a:endCxn id="26" idx="2"/>
          </p:cNvCxnSpPr>
          <p:nvPr/>
        </p:nvCxnSpPr>
        <p:spPr>
          <a:xfrm flipH="1">
            <a:off x="5036985" y="1500526"/>
            <a:ext cx="1117989" cy="3985867"/>
          </a:xfrm>
          <a:prstGeom prst="line">
            <a:avLst/>
          </a:prstGeom>
          <a:ln w="107950"/>
        </p:spPr>
        <p:style>
          <a:lnRef idx="1">
            <a:schemeClr val="accent1"/>
          </a:lnRef>
          <a:fillRef idx="0">
            <a:schemeClr val="accent1"/>
          </a:fillRef>
          <a:effectRef idx="0">
            <a:schemeClr val="accent1"/>
          </a:effectRef>
          <a:fontRef idx="minor">
            <a:schemeClr val="tx1"/>
          </a:fontRef>
        </p:style>
      </p:cxnSp>
      <p:pic>
        <p:nvPicPr>
          <p:cNvPr id="26" name="图片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500526"/>
            <a:ext cx="6154974" cy="3985867"/>
          </a:xfrm>
          <a:custGeom>
            <a:avLst/>
            <a:gdLst>
              <a:gd name="connsiteX0" fmla="*/ 321 w 3943295"/>
              <a:gd name="connsiteY0" fmla="*/ 0 h 2311888"/>
              <a:gd name="connsiteX1" fmla="*/ 3943295 w 3943295"/>
              <a:gd name="connsiteY1" fmla="*/ 0 h 2311888"/>
              <a:gd name="connsiteX2" fmla="*/ 3227035 w 3943295"/>
              <a:gd name="connsiteY2" fmla="*/ 2311888 h 2311888"/>
              <a:gd name="connsiteX3" fmla="*/ 321 w 3943295"/>
              <a:gd name="connsiteY3" fmla="*/ 2304796 h 2311888"/>
              <a:gd name="connsiteX4" fmla="*/ 321 w 3943295"/>
              <a:gd name="connsiteY4" fmla="*/ 0 h 2311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3295" h="2311888">
                <a:moveTo>
                  <a:pt x="321" y="0"/>
                </a:moveTo>
                <a:lnTo>
                  <a:pt x="3943295" y="0"/>
                </a:lnTo>
                <a:lnTo>
                  <a:pt x="3227035" y="2311888"/>
                </a:lnTo>
                <a:lnTo>
                  <a:pt x="321" y="2304796"/>
                </a:lnTo>
                <a:cubicBezTo>
                  <a:pt x="-2044" y="1538895"/>
                  <a:pt x="9777" y="765902"/>
                  <a:pt x="321" y="0"/>
                </a:cubicBezTo>
                <a:close/>
              </a:path>
            </a:pathLst>
          </a:custGeom>
        </p:spPr>
      </p:pic>
      <p:sp>
        <p:nvSpPr>
          <p:cNvPr id="6" name="任意多边形: 形状 5"/>
          <p:cNvSpPr/>
          <p:nvPr/>
        </p:nvSpPr>
        <p:spPr>
          <a:xfrm>
            <a:off x="4124739" y="2215086"/>
            <a:ext cx="8067261" cy="2587626"/>
          </a:xfrm>
          <a:custGeom>
            <a:avLst/>
            <a:gdLst>
              <a:gd name="connsiteX0" fmla="*/ 385762 w 4895850"/>
              <a:gd name="connsiteY0" fmla="*/ 0 h 1190625"/>
              <a:gd name="connsiteX1" fmla="*/ 0 w 4895850"/>
              <a:gd name="connsiteY1" fmla="*/ 1190625 h 1190625"/>
              <a:gd name="connsiteX2" fmla="*/ 4876800 w 4895850"/>
              <a:gd name="connsiteY2" fmla="*/ 1181100 h 1190625"/>
              <a:gd name="connsiteX3" fmla="*/ 4895850 w 4895850"/>
              <a:gd name="connsiteY3" fmla="*/ 14287 h 1190625"/>
              <a:gd name="connsiteX4" fmla="*/ 385762 w 4895850"/>
              <a:gd name="connsiteY4" fmla="*/ 0 h 1190625"/>
              <a:gd name="connsiteX0-1" fmla="*/ 385762 w 4891087"/>
              <a:gd name="connsiteY0-2" fmla="*/ 0 h 1190625"/>
              <a:gd name="connsiteX1-3" fmla="*/ 0 w 4891087"/>
              <a:gd name="connsiteY1-4" fmla="*/ 1190625 h 1190625"/>
              <a:gd name="connsiteX2-5" fmla="*/ 4876800 w 4891087"/>
              <a:gd name="connsiteY2-6" fmla="*/ 1181100 h 1190625"/>
              <a:gd name="connsiteX3-7" fmla="*/ 4891087 w 4891087"/>
              <a:gd name="connsiteY3-8" fmla="*/ 23812 h 1190625"/>
              <a:gd name="connsiteX4-9" fmla="*/ 385762 w 4891087"/>
              <a:gd name="connsiteY4-10" fmla="*/ 0 h 1190625"/>
              <a:gd name="connsiteX0-11" fmla="*/ 385762 w 4891087"/>
              <a:gd name="connsiteY0-12" fmla="*/ 0 h 1190625"/>
              <a:gd name="connsiteX1-13" fmla="*/ 0 w 4891087"/>
              <a:gd name="connsiteY1-14" fmla="*/ 1190625 h 1190625"/>
              <a:gd name="connsiteX2-15" fmla="*/ 4876800 w 4891087"/>
              <a:gd name="connsiteY2-16" fmla="*/ 1181100 h 1190625"/>
              <a:gd name="connsiteX3-17" fmla="*/ 4891087 w 4891087"/>
              <a:gd name="connsiteY3-18" fmla="*/ 0 h 1190625"/>
              <a:gd name="connsiteX4-19" fmla="*/ 385762 w 4891087"/>
              <a:gd name="connsiteY4-20" fmla="*/ 0 h 1190625"/>
              <a:gd name="connsiteX0-21" fmla="*/ 385762 w 4891087"/>
              <a:gd name="connsiteY0-22" fmla="*/ 0 h 1190625"/>
              <a:gd name="connsiteX1-23" fmla="*/ 0 w 4891087"/>
              <a:gd name="connsiteY1-24" fmla="*/ 1190625 h 1190625"/>
              <a:gd name="connsiteX2-25" fmla="*/ 4889717 w 4891087"/>
              <a:gd name="connsiteY2-26" fmla="*/ 1179440 h 1190625"/>
              <a:gd name="connsiteX3-27" fmla="*/ 4891087 w 4891087"/>
              <a:gd name="connsiteY3-28" fmla="*/ 0 h 1190625"/>
              <a:gd name="connsiteX4-29" fmla="*/ 385762 w 4891087"/>
              <a:gd name="connsiteY4-30" fmla="*/ 0 h 1190625"/>
              <a:gd name="connsiteX0-31" fmla="*/ 385762 w 4891087"/>
              <a:gd name="connsiteY0-32" fmla="*/ 0 h 1190625"/>
              <a:gd name="connsiteX1-33" fmla="*/ 0 w 4891087"/>
              <a:gd name="connsiteY1-34" fmla="*/ 1190625 h 1190625"/>
              <a:gd name="connsiteX2-35" fmla="*/ 4886026 w 4891087"/>
              <a:gd name="connsiteY2-36" fmla="*/ 1189400 h 1190625"/>
              <a:gd name="connsiteX3-37" fmla="*/ 4891087 w 4891087"/>
              <a:gd name="connsiteY3-38" fmla="*/ 0 h 1190625"/>
              <a:gd name="connsiteX4-39" fmla="*/ 385762 w 4891087"/>
              <a:gd name="connsiteY4-40" fmla="*/ 0 h 1190625"/>
              <a:gd name="connsiteX0-41" fmla="*/ 385762 w 4891087"/>
              <a:gd name="connsiteY0-42" fmla="*/ 0 h 1190625"/>
              <a:gd name="connsiteX1-43" fmla="*/ 0 w 4891087"/>
              <a:gd name="connsiteY1-44" fmla="*/ 1190625 h 1190625"/>
              <a:gd name="connsiteX2-45" fmla="*/ 4889717 w 4891087"/>
              <a:gd name="connsiteY2-46" fmla="*/ 1189400 h 1190625"/>
              <a:gd name="connsiteX3-47" fmla="*/ 4891087 w 4891087"/>
              <a:gd name="connsiteY3-48" fmla="*/ 0 h 1190625"/>
              <a:gd name="connsiteX4-49" fmla="*/ 385762 w 4891087"/>
              <a:gd name="connsiteY4-50" fmla="*/ 0 h 11906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91087" h="1190625">
                <a:moveTo>
                  <a:pt x="385762" y="0"/>
                </a:moveTo>
                <a:lnTo>
                  <a:pt x="0" y="1190625"/>
                </a:lnTo>
                <a:lnTo>
                  <a:pt x="4889717" y="1189400"/>
                </a:lnTo>
                <a:cubicBezTo>
                  <a:pt x="4890174" y="796253"/>
                  <a:pt x="4890630" y="393147"/>
                  <a:pt x="4891087" y="0"/>
                </a:cubicBezTo>
                <a:lnTo>
                  <a:pt x="385762" y="0"/>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p:nvCxnSpPr>
        <p:spPr>
          <a:xfrm flipH="1">
            <a:off x="9945303" y="298571"/>
            <a:ext cx="829994" cy="914400"/>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9945303" y="942361"/>
            <a:ext cx="829994" cy="914400"/>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2946521" y="5523823"/>
            <a:ext cx="829994" cy="914400"/>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4832350" y="5024904"/>
            <a:ext cx="1263650" cy="1411210"/>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8854987" y="755771"/>
            <a:ext cx="432914" cy="47693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6687013" y="5186471"/>
            <a:ext cx="432914" cy="476939"/>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9587" y="257691"/>
            <a:ext cx="3596928" cy="955280"/>
          </a:xfrm>
          <a:prstGeom prst="rect">
            <a:avLst/>
          </a:prstGeom>
        </p:spPr>
      </p:pic>
      <p:cxnSp>
        <p:nvCxnSpPr>
          <p:cNvPr id="8" name="直接连接符 7"/>
          <p:cNvCxnSpPr>
            <a:endCxn id="26" idx="1"/>
          </p:cNvCxnSpPr>
          <p:nvPr/>
        </p:nvCxnSpPr>
        <p:spPr>
          <a:xfrm>
            <a:off x="0" y="1500526"/>
            <a:ext cx="6154974"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6" idx="3"/>
            <a:endCxn id="26" idx="2"/>
          </p:cNvCxnSpPr>
          <p:nvPr/>
        </p:nvCxnSpPr>
        <p:spPr>
          <a:xfrm>
            <a:off x="501" y="5474166"/>
            <a:ext cx="5036484" cy="12227"/>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4487545" y="2700655"/>
            <a:ext cx="7569835" cy="707886"/>
          </a:xfrm>
          <a:prstGeom prst="rect">
            <a:avLst/>
          </a:prstGeom>
          <a:noFill/>
        </p:spPr>
        <p:txBody>
          <a:bodyPr wrap="square" rtlCol="0">
            <a:spAutoFit/>
          </a:bodyPr>
          <a:lstStyle/>
          <a:p>
            <a:pPr algn="dist"/>
            <a:r>
              <a:rPr lang="zh-CN" altLang="en-US" sz="4000" b="1" dirty="0">
                <a:solidFill>
                  <a:schemeClr val="bg1"/>
                </a:solidFill>
                <a:latin typeface="微软雅黑" panose="020B0503020204020204" charset="-122"/>
                <a:ea typeface="微软雅黑" panose="020B0503020204020204" charset="-122"/>
              </a:rPr>
              <a:t>感谢各位的聆听与指导</a:t>
            </a:r>
            <a:endParaRPr lang="zh-CN" sz="4000" b="1" dirty="0">
              <a:solidFill>
                <a:schemeClr val="bg1"/>
              </a:solidFill>
              <a:latin typeface="微软雅黑" panose="020B0503020204020204" charset="-122"/>
              <a:ea typeface="微软雅黑" panose="020B0503020204020204" charset="-122"/>
            </a:endParaRPr>
          </a:p>
        </p:txBody>
      </p:sp>
      <p:sp>
        <p:nvSpPr>
          <p:cNvPr id="35" name="矩形 34"/>
          <p:cNvSpPr/>
          <p:nvPr/>
        </p:nvSpPr>
        <p:spPr>
          <a:xfrm>
            <a:off x="5141760" y="3407690"/>
            <a:ext cx="5885904" cy="369332"/>
          </a:xfrm>
          <a:prstGeom prst="rect">
            <a:avLst/>
          </a:prstGeom>
        </p:spPr>
        <p:txBody>
          <a:bodyPr wrap="square">
            <a:spAutoFit/>
          </a:bodyPr>
          <a:lstStyle/>
          <a:p>
            <a:pPr algn="dist"/>
            <a:r>
              <a:rPr lang="en-US" altLang="zh-CN" dirty="0">
                <a:solidFill>
                  <a:schemeClr val="bg1"/>
                </a:solidFill>
              </a:rPr>
              <a:t>THANKYOUFORLISTENINGANDGUIDING</a:t>
            </a:r>
            <a:endParaRPr lang="zh-CN" altLang="en-US" dirty="0">
              <a:solidFill>
                <a:schemeClr val="bg1"/>
              </a:solidFill>
            </a:endParaRPr>
          </a:p>
        </p:txBody>
      </p:sp>
      <p:cxnSp>
        <p:nvCxnSpPr>
          <p:cNvPr id="36" name="直接连接符 35"/>
          <p:cNvCxnSpPr/>
          <p:nvPr/>
        </p:nvCxnSpPr>
        <p:spPr>
          <a:xfrm>
            <a:off x="4610100" y="3592356"/>
            <a:ext cx="44450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11118674" y="3592356"/>
            <a:ext cx="44450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2"/>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3"/>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5" y="222885"/>
            <a:ext cx="28657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sym typeface="+mn-ea"/>
              </a:rPr>
              <a:t>一</a:t>
            </a:r>
            <a:r>
              <a:rPr lang="en-US" altLang="zh-CN" sz="2400" b="1" spc="600" dirty="0">
                <a:solidFill>
                  <a:srgbClr val="004EA2"/>
                </a:solidFill>
                <a:latin typeface="微软雅黑" panose="020B0503020204020204" charset="-122"/>
                <a:ea typeface="微软雅黑" panose="020B0503020204020204" charset="-122"/>
                <a:sym typeface="+mn-ea"/>
              </a:rPr>
              <a:t>.</a:t>
            </a:r>
            <a:r>
              <a:rPr lang="zh-CN" altLang="en-US" sz="2400" b="1" spc="600" dirty="0">
                <a:solidFill>
                  <a:srgbClr val="004EA2"/>
                </a:solidFill>
                <a:latin typeface="微软雅黑" panose="020B0503020204020204" charset="-122"/>
                <a:ea typeface="微软雅黑" panose="020B0503020204020204" charset="-122"/>
                <a:sym typeface="+mn-ea"/>
              </a:rPr>
              <a:t>引言</a:t>
            </a:r>
          </a:p>
        </p:txBody>
      </p:sp>
      <p:pic>
        <p:nvPicPr>
          <p:cNvPr id="14" name="图片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2" name="文本框 1">
            <a:extLst>
              <a:ext uri="{FF2B5EF4-FFF2-40B4-BE49-F238E27FC236}">
                <a16:creationId xmlns:a16="http://schemas.microsoft.com/office/drawing/2014/main" id="{464ECBA6-AE68-4324-B414-9E54A9A148C9}"/>
              </a:ext>
            </a:extLst>
          </p:cNvPr>
          <p:cNvSpPr txBox="1"/>
          <p:nvPr/>
        </p:nvSpPr>
        <p:spPr>
          <a:xfrm>
            <a:off x="781725" y="1377342"/>
            <a:ext cx="10884453" cy="3789627"/>
          </a:xfrm>
          <a:prstGeom prst="rect">
            <a:avLst/>
          </a:prstGeom>
          <a:noFill/>
        </p:spPr>
        <p:txBody>
          <a:bodyPr wrap="square" rtlCol="0">
            <a:spAutoFit/>
          </a:bodyPr>
          <a:lstStyle/>
          <a:p>
            <a:pPr algn="just">
              <a:lnSpc>
                <a:spcPct val="150000"/>
              </a:lnSpc>
            </a:pPr>
            <a:r>
              <a:rPr lang="en-US" altLang="zh-CN" dirty="0"/>
              <a:t>       </a:t>
            </a:r>
            <a:r>
              <a:rPr lang="zh-CN" altLang="en-US" dirty="0"/>
              <a:t>步态识别的目标是从人体的时间变化特征中学习关于人体形状的独特时空模式。由于不同的身体部位在行走过程中表现不同。人体可由定义明确的部位组成，即头部、手臂、腿部和躯干，并可以直观地分别对每个部位的时空模式进行建模来解决步态识别中的变化。然而，现有的基于部位的方法将每一帧的特征图平均划分为固定的水平条带以获得局部部位。显然，这些基于条带划分的方法无法准确定位身体部位。</a:t>
            </a:r>
            <a:endParaRPr lang="en-US" altLang="zh-CN" dirty="0"/>
          </a:p>
          <a:p>
            <a:pPr algn="just">
              <a:lnSpc>
                <a:spcPct val="150000"/>
              </a:lnSpc>
            </a:pPr>
            <a:endParaRPr lang="en-US" altLang="zh-CN" dirty="0"/>
          </a:p>
          <a:p>
            <a:pPr marL="342900" indent="342900" algn="just">
              <a:lnSpc>
                <a:spcPct val="150000"/>
              </a:lnSpc>
              <a:buFont typeface="+mj-lt"/>
              <a:buAutoNum type="arabicPeriod"/>
            </a:pPr>
            <a:r>
              <a:rPr lang="zh-CN" altLang="en-US" dirty="0"/>
              <a:t>不同的身体部位可能出现在同一条条带上（例如手臂和躯干）</a:t>
            </a:r>
            <a:endParaRPr lang="en-US" altLang="zh-CN" dirty="0"/>
          </a:p>
          <a:p>
            <a:pPr marL="342900" indent="342900" algn="just">
              <a:lnSpc>
                <a:spcPct val="150000"/>
              </a:lnSpc>
              <a:buFont typeface="+mj-lt"/>
              <a:buAutoNum type="arabicPeriod"/>
            </a:pPr>
            <a:r>
              <a:rPr lang="zh-CN" altLang="en-US" dirty="0"/>
              <a:t>不同的身体部位拥有不同的尺度，甚至同一部位在不同的帧中也会有不同的位置和尺度。</a:t>
            </a:r>
            <a:endParaRPr lang="en-US" altLang="zh-CN" dirty="0"/>
          </a:p>
          <a:p>
            <a:pPr marL="342900" indent="342900" algn="just">
              <a:lnSpc>
                <a:spcPct val="150000"/>
              </a:lnSpc>
              <a:buFont typeface="+mj-lt"/>
              <a:buAutoNum type="arabicPeriod"/>
            </a:pPr>
            <a:r>
              <a:rPr lang="zh-CN" altLang="en-US" dirty="0"/>
              <a:t>不同的部位还表现出不同的运动模式（例如，运动从哪一帧开始，位置变化频率，持续多长时间）。</a:t>
            </a:r>
          </a:p>
          <a:p>
            <a:pPr algn="just">
              <a:lnSpc>
                <a:spcPct val="150000"/>
              </a:lnSpc>
            </a:pPr>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2"/>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3"/>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pic>
        <p:nvPicPr>
          <p:cNvPr id="14" name="图片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sp>
        <p:nvSpPr>
          <p:cNvPr id="11" name="Title 1">
            <a:extLst>
              <a:ext uri="{FF2B5EF4-FFF2-40B4-BE49-F238E27FC236}">
                <a16:creationId xmlns:a16="http://schemas.microsoft.com/office/drawing/2014/main" id="{B5BC20D1-FE25-4E7B-8B07-E9F79A06951E}"/>
              </a:ext>
            </a:extLst>
          </p:cNvPr>
          <p:cNvSpPr txBox="1"/>
          <p:nvPr/>
        </p:nvSpPr>
        <p:spPr>
          <a:xfrm>
            <a:off x="600075" y="222885"/>
            <a:ext cx="28657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sym typeface="+mn-ea"/>
              </a:rPr>
              <a:t>一</a:t>
            </a:r>
            <a:r>
              <a:rPr lang="en-US" altLang="zh-CN" sz="2400" b="1" spc="600" dirty="0">
                <a:solidFill>
                  <a:srgbClr val="004EA2"/>
                </a:solidFill>
                <a:latin typeface="微软雅黑" panose="020B0503020204020204" charset="-122"/>
                <a:ea typeface="微软雅黑" panose="020B0503020204020204" charset="-122"/>
                <a:sym typeface="+mn-ea"/>
              </a:rPr>
              <a:t>.</a:t>
            </a:r>
            <a:r>
              <a:rPr lang="zh-CN" altLang="en-US" sz="2400" b="1" spc="600" dirty="0">
                <a:solidFill>
                  <a:srgbClr val="004EA2"/>
                </a:solidFill>
                <a:latin typeface="微软雅黑" panose="020B0503020204020204" charset="-122"/>
                <a:ea typeface="微软雅黑" panose="020B0503020204020204" charset="-122"/>
                <a:sym typeface="+mn-ea"/>
              </a:rPr>
              <a:t>引言</a:t>
            </a:r>
          </a:p>
        </p:txBody>
      </p:sp>
      <p:sp>
        <p:nvSpPr>
          <p:cNvPr id="4" name="矩形 3">
            <a:extLst>
              <a:ext uri="{FF2B5EF4-FFF2-40B4-BE49-F238E27FC236}">
                <a16:creationId xmlns:a16="http://schemas.microsoft.com/office/drawing/2014/main" id="{8F723AD2-CA51-4645-9056-B8ECDAD6CA8C}"/>
              </a:ext>
            </a:extLst>
          </p:cNvPr>
          <p:cNvSpPr/>
          <p:nvPr/>
        </p:nvSpPr>
        <p:spPr>
          <a:xfrm>
            <a:off x="746052" y="847725"/>
            <a:ext cx="10699896" cy="1712135"/>
          </a:xfrm>
          <a:prstGeom prst="rect">
            <a:avLst/>
          </a:prstGeom>
        </p:spPr>
        <p:txBody>
          <a:bodyPr wrap="square">
            <a:spAutoFit/>
          </a:bodyPr>
          <a:lstStyle/>
          <a:p>
            <a:pPr algn="just">
              <a:lnSpc>
                <a:spcPct val="150000"/>
              </a:lnSpc>
            </a:pPr>
            <a:r>
              <a:rPr lang="en-US" altLang="zh-CN" dirty="0"/>
              <a:t>        </a:t>
            </a:r>
            <a:r>
              <a:rPr lang="zh-CN" altLang="en-US" dirty="0"/>
              <a:t>为了克服步态识别中的上述问题，本文提出了一种新的3D局部操作，作为3D步态识别主干中的通用构建模块系列。这个3D局部操作支持在序列中提取具有自适应空间和时间尺度、位置和长度的身体部位的局部3D体积（volume）。这样，不同身体部位的3D局部邻域在特定的部位尺度、位置和运动位置、频率、长度上进行处理。</a:t>
            </a:r>
          </a:p>
        </p:txBody>
      </p:sp>
      <p:pic>
        <p:nvPicPr>
          <p:cNvPr id="10" name="图片 9">
            <a:extLst>
              <a:ext uri="{FF2B5EF4-FFF2-40B4-BE49-F238E27FC236}">
                <a16:creationId xmlns:a16="http://schemas.microsoft.com/office/drawing/2014/main" id="{A36A555C-AAE2-4A68-ADCA-C5706F7B272C}"/>
              </a:ext>
            </a:extLst>
          </p:cNvPr>
          <p:cNvPicPr>
            <a:picLocks noChangeAspect="1"/>
          </p:cNvPicPr>
          <p:nvPr/>
        </p:nvPicPr>
        <p:blipFill>
          <a:blip r:embed="rId7"/>
          <a:stretch>
            <a:fillRect/>
          </a:stretch>
        </p:blipFill>
        <p:spPr>
          <a:xfrm>
            <a:off x="3465830" y="2250346"/>
            <a:ext cx="4638675" cy="2743200"/>
          </a:xfrm>
          <a:prstGeom prst="rect">
            <a:avLst/>
          </a:prstGeom>
        </p:spPr>
      </p:pic>
      <p:sp>
        <p:nvSpPr>
          <p:cNvPr id="7" name="矩形 6">
            <a:extLst>
              <a:ext uri="{FF2B5EF4-FFF2-40B4-BE49-F238E27FC236}">
                <a16:creationId xmlns:a16="http://schemas.microsoft.com/office/drawing/2014/main" id="{4FB2BD55-CC34-4F18-9D6D-61230B091EF2}"/>
              </a:ext>
            </a:extLst>
          </p:cNvPr>
          <p:cNvSpPr/>
          <p:nvPr/>
        </p:nvSpPr>
        <p:spPr>
          <a:xfrm>
            <a:off x="2200732" y="5162207"/>
            <a:ext cx="10531201" cy="465640"/>
          </a:xfrm>
          <a:prstGeom prst="rect">
            <a:avLst/>
          </a:prstGeom>
        </p:spPr>
        <p:txBody>
          <a:bodyPr wrap="square">
            <a:spAutoFit/>
          </a:bodyPr>
          <a:lstStyle/>
          <a:p>
            <a:pPr algn="just">
              <a:lnSpc>
                <a:spcPct val="150000"/>
              </a:lnSpc>
            </a:pPr>
            <a:r>
              <a:rPr lang="en-US" altLang="zh-CN" b="1" dirty="0"/>
              <a:t>3D local CNN</a:t>
            </a:r>
            <a:r>
              <a:rPr lang="zh-CN" altLang="en-US" b="1" dirty="0"/>
              <a:t>动态地定位空间和时间尺度，提取局部的特征信息</a:t>
            </a:r>
            <a:r>
              <a:rPr lang="zh-CN" altLang="en-US" dirty="0"/>
              <a:t>。</a:t>
            </a: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pic>
        <p:nvPicPr>
          <p:cNvPr id="14" name="图片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sp>
        <p:nvSpPr>
          <p:cNvPr id="12" name="Title 1">
            <a:extLst>
              <a:ext uri="{FF2B5EF4-FFF2-40B4-BE49-F238E27FC236}">
                <a16:creationId xmlns:a16="http://schemas.microsoft.com/office/drawing/2014/main" id="{A2C93A62-4186-4C55-A659-E3F790047895}"/>
              </a:ext>
            </a:extLst>
          </p:cNvPr>
          <p:cNvSpPr txBox="1"/>
          <p:nvPr/>
        </p:nvSpPr>
        <p:spPr>
          <a:xfrm>
            <a:off x="600075" y="222885"/>
            <a:ext cx="28657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sym typeface="+mn-ea"/>
              </a:rPr>
              <a:t>二</a:t>
            </a:r>
            <a:r>
              <a:rPr lang="en-US" altLang="zh-CN" sz="2400" b="1" spc="600" dirty="0">
                <a:solidFill>
                  <a:srgbClr val="004EA2"/>
                </a:solidFill>
                <a:latin typeface="微软雅黑" panose="020B0503020204020204" charset="-122"/>
                <a:ea typeface="微软雅黑" panose="020B0503020204020204" charset="-122"/>
                <a:sym typeface="+mn-ea"/>
              </a:rPr>
              <a:t>.</a:t>
            </a:r>
            <a:r>
              <a:rPr lang="zh-CN" altLang="en-US" sz="2400" b="1" spc="600" dirty="0">
                <a:solidFill>
                  <a:srgbClr val="004EA2"/>
                </a:solidFill>
                <a:latin typeface="微软雅黑" panose="020B0503020204020204" charset="-122"/>
                <a:ea typeface="微软雅黑" panose="020B0503020204020204" charset="-122"/>
                <a:sym typeface="+mn-ea"/>
              </a:rPr>
              <a:t>模型</a:t>
            </a:r>
          </a:p>
        </p:txBody>
      </p:sp>
      <p:pic>
        <p:nvPicPr>
          <p:cNvPr id="2" name="图片 1">
            <a:extLst>
              <a:ext uri="{FF2B5EF4-FFF2-40B4-BE49-F238E27FC236}">
                <a16:creationId xmlns:a16="http://schemas.microsoft.com/office/drawing/2014/main" id="{1AFEB372-8825-437B-944D-6C04276D7883}"/>
              </a:ext>
            </a:extLst>
          </p:cNvPr>
          <p:cNvPicPr>
            <a:picLocks noChangeAspect="1"/>
          </p:cNvPicPr>
          <p:nvPr/>
        </p:nvPicPr>
        <p:blipFill>
          <a:blip r:embed="rId6"/>
          <a:stretch>
            <a:fillRect/>
          </a:stretch>
        </p:blipFill>
        <p:spPr>
          <a:xfrm>
            <a:off x="521335" y="1810430"/>
            <a:ext cx="5754911" cy="3078145"/>
          </a:xfrm>
          <a:prstGeom prst="rect">
            <a:avLst/>
          </a:prstGeom>
        </p:spPr>
      </p:pic>
      <p:sp>
        <p:nvSpPr>
          <p:cNvPr id="10" name="文本框 9">
            <a:extLst>
              <a:ext uri="{FF2B5EF4-FFF2-40B4-BE49-F238E27FC236}">
                <a16:creationId xmlns:a16="http://schemas.microsoft.com/office/drawing/2014/main" id="{0638B9F1-99D7-4B9F-93B7-C68240872E54}"/>
              </a:ext>
            </a:extLst>
          </p:cNvPr>
          <p:cNvSpPr txBox="1"/>
          <p:nvPr/>
        </p:nvSpPr>
        <p:spPr>
          <a:xfrm>
            <a:off x="6702344" y="1548460"/>
            <a:ext cx="4968321" cy="3339504"/>
          </a:xfrm>
          <a:prstGeom prst="rect">
            <a:avLst/>
          </a:prstGeom>
          <a:noFill/>
        </p:spPr>
        <p:txBody>
          <a:bodyPr wrap="square" rtlCol="0">
            <a:spAutoFit/>
          </a:bodyPr>
          <a:lstStyle/>
          <a:p>
            <a:pPr>
              <a:lnSpc>
                <a:spcPct val="200000"/>
              </a:lnSpc>
            </a:pPr>
            <a:endParaRPr lang="en-US" altLang="zh-CN" dirty="0"/>
          </a:p>
          <a:p>
            <a:pPr marL="342900" indent="-342900">
              <a:lnSpc>
                <a:spcPct val="200000"/>
              </a:lnSpc>
              <a:buFont typeface="+mj-lt"/>
              <a:buAutoNum type="arabicPeriod"/>
            </a:pPr>
            <a:r>
              <a:rPr lang="zh-CN" altLang="en-US" dirty="0"/>
              <a:t>定位模块旨在定位每个身体部位的位置。</a:t>
            </a:r>
            <a:endParaRPr lang="en-US" altLang="zh-CN" dirty="0"/>
          </a:p>
          <a:p>
            <a:pPr marL="342900" indent="-342900">
              <a:lnSpc>
                <a:spcPct val="200000"/>
              </a:lnSpc>
              <a:buFont typeface="+mj-lt"/>
              <a:buAutoNum type="arabicPeriod"/>
            </a:pPr>
            <a:r>
              <a:rPr lang="zh-CN" altLang="en-US" dirty="0"/>
              <a:t>采样模块被公式化为应用于输入的特定滤波器（高斯或三线性或混合）。</a:t>
            </a:r>
            <a:endParaRPr lang="en-US" altLang="zh-CN" dirty="0"/>
          </a:p>
          <a:p>
            <a:pPr marL="342900" indent="-342900">
              <a:lnSpc>
                <a:spcPct val="200000"/>
              </a:lnSpc>
              <a:buFont typeface="+mj-lt"/>
              <a:buAutoNum type="arabicPeriod"/>
            </a:pPr>
            <a:r>
              <a:rPr lang="zh-CN" altLang="en-US" dirty="0"/>
              <a:t>特征提取模块由几个卷积层和</a:t>
            </a:r>
            <a:r>
              <a:rPr lang="en-US" altLang="zh-CN" dirty="0" err="1"/>
              <a:t>ReLU</a:t>
            </a:r>
            <a:r>
              <a:rPr lang="zh-CN" altLang="en-US" dirty="0"/>
              <a:t>层组成。</a:t>
            </a:r>
            <a:endParaRPr lang="en-US" altLang="zh-CN" dirty="0"/>
          </a:p>
          <a:p>
            <a:pPr marL="342900" indent="-342900">
              <a:lnSpc>
                <a:spcPct val="200000"/>
              </a:lnSpc>
              <a:buFont typeface="+mj-lt"/>
              <a:buAutoNum type="arabicPeriod"/>
            </a:pPr>
            <a:r>
              <a:rPr lang="zh-CN" altLang="en-US" dirty="0"/>
              <a:t>融合模块由全局和局部输出的级联层形成。</a:t>
            </a:r>
          </a:p>
        </p:txBody>
      </p:sp>
      <p:sp>
        <p:nvSpPr>
          <p:cNvPr id="11" name="文本框 10">
            <a:extLst>
              <a:ext uri="{FF2B5EF4-FFF2-40B4-BE49-F238E27FC236}">
                <a16:creationId xmlns:a16="http://schemas.microsoft.com/office/drawing/2014/main" id="{AD7BF463-2599-4A3A-BA44-7B4632C10549}"/>
              </a:ext>
            </a:extLst>
          </p:cNvPr>
          <p:cNvSpPr txBox="1"/>
          <p:nvPr/>
        </p:nvSpPr>
        <p:spPr>
          <a:xfrm>
            <a:off x="600075" y="1025240"/>
            <a:ext cx="3095538" cy="523220"/>
          </a:xfrm>
          <a:prstGeom prst="rect">
            <a:avLst/>
          </a:prstGeom>
          <a:noFill/>
        </p:spPr>
        <p:txBody>
          <a:bodyPr wrap="square" rtlCol="0">
            <a:spAutoFit/>
          </a:bodyPr>
          <a:lstStyle/>
          <a:p>
            <a:r>
              <a:rPr lang="en-US" altLang="zh-CN" sz="2800" b="1" dirty="0"/>
              <a:t>3D Local CNN</a:t>
            </a:r>
            <a:endParaRPr lang="zh-CN" altLang="en-US" sz="2800" b="1" dirty="0"/>
          </a:p>
        </p:txBody>
      </p:sp>
    </p:spTree>
    <p:extLst>
      <p:ext uri="{BB962C8B-B14F-4D97-AF65-F5344CB8AC3E}">
        <p14:creationId xmlns:p14="http://schemas.microsoft.com/office/powerpoint/2010/main" val="1387094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pic>
        <p:nvPicPr>
          <p:cNvPr id="14" name="图片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sp>
        <p:nvSpPr>
          <p:cNvPr id="12" name="Title 1">
            <a:extLst>
              <a:ext uri="{FF2B5EF4-FFF2-40B4-BE49-F238E27FC236}">
                <a16:creationId xmlns:a16="http://schemas.microsoft.com/office/drawing/2014/main" id="{A2C93A62-4186-4C55-A659-E3F790047895}"/>
              </a:ext>
            </a:extLst>
          </p:cNvPr>
          <p:cNvSpPr txBox="1"/>
          <p:nvPr/>
        </p:nvSpPr>
        <p:spPr>
          <a:xfrm>
            <a:off x="600075" y="222885"/>
            <a:ext cx="28657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sym typeface="+mn-ea"/>
              </a:rPr>
              <a:t>二</a:t>
            </a:r>
            <a:r>
              <a:rPr lang="en-US" altLang="zh-CN" sz="2400" b="1" spc="600" dirty="0">
                <a:solidFill>
                  <a:srgbClr val="004EA2"/>
                </a:solidFill>
                <a:latin typeface="微软雅黑" panose="020B0503020204020204" charset="-122"/>
                <a:ea typeface="微软雅黑" panose="020B0503020204020204" charset="-122"/>
                <a:sym typeface="+mn-ea"/>
              </a:rPr>
              <a:t>.</a:t>
            </a:r>
            <a:r>
              <a:rPr lang="zh-CN" altLang="en-US" sz="2400" b="1" spc="600" dirty="0">
                <a:solidFill>
                  <a:srgbClr val="004EA2"/>
                </a:solidFill>
                <a:latin typeface="微软雅黑" panose="020B0503020204020204" charset="-122"/>
                <a:ea typeface="微软雅黑" panose="020B0503020204020204" charset="-122"/>
                <a:sym typeface="+mn-ea"/>
              </a:rPr>
              <a:t>模型</a:t>
            </a:r>
          </a:p>
        </p:txBody>
      </p:sp>
      <p:sp>
        <p:nvSpPr>
          <p:cNvPr id="3" name="文本框 2">
            <a:extLst>
              <a:ext uri="{FF2B5EF4-FFF2-40B4-BE49-F238E27FC236}">
                <a16:creationId xmlns:a16="http://schemas.microsoft.com/office/drawing/2014/main" id="{1A2AF575-43D2-4DEF-8DD1-090D5A30B470}"/>
              </a:ext>
            </a:extLst>
          </p:cNvPr>
          <p:cNvSpPr txBox="1"/>
          <p:nvPr/>
        </p:nvSpPr>
        <p:spPr>
          <a:xfrm>
            <a:off x="600075" y="3154671"/>
            <a:ext cx="4780074" cy="1384995"/>
          </a:xfrm>
          <a:prstGeom prst="rect">
            <a:avLst/>
          </a:prstGeom>
          <a:noFill/>
        </p:spPr>
        <p:txBody>
          <a:bodyPr wrap="square" rtlCol="0">
            <a:spAutoFit/>
          </a:bodyPr>
          <a:lstStyle/>
          <a:p>
            <a:r>
              <a:rPr lang="en-US" altLang="zh-CN" sz="2400" b="1" dirty="0"/>
              <a:t>1.</a:t>
            </a:r>
            <a:r>
              <a:rPr lang="zh-CN" altLang="en-US" sz="2400" b="1" dirty="0"/>
              <a:t>定位</a:t>
            </a:r>
            <a:endParaRPr lang="en-US" altLang="zh-CN" sz="2400" b="1" dirty="0"/>
          </a:p>
          <a:p>
            <a:r>
              <a:rPr lang="zh-CN" altLang="en-US" dirty="0"/>
              <a:t>通过</a:t>
            </a:r>
            <a:r>
              <a:rPr lang="zh-CN" altLang="en-US" b="1" dirty="0"/>
              <a:t>七个独立参数</a:t>
            </a:r>
            <a:r>
              <a:rPr lang="zh-CN" altLang="en-US" dirty="0"/>
              <a:t>指定定位模块的位置，它们是针对每一帧</a:t>
            </a:r>
            <a:r>
              <a:rPr lang="zh-CN" altLang="en-US" b="1" dirty="0"/>
              <a:t>动态</a:t>
            </a:r>
            <a:r>
              <a:rPr lang="zh-CN" altLang="en-US" dirty="0"/>
              <a:t>确定的：</a:t>
            </a:r>
            <a:endParaRPr lang="en-US" altLang="zh-CN" dirty="0"/>
          </a:p>
          <a:p>
            <a:endParaRPr lang="zh-CN" altLang="en-US" sz="2400" b="1" dirty="0"/>
          </a:p>
        </p:txBody>
      </p:sp>
      <p:pic>
        <p:nvPicPr>
          <p:cNvPr id="13" name="图片 12">
            <a:extLst>
              <a:ext uri="{FF2B5EF4-FFF2-40B4-BE49-F238E27FC236}">
                <a16:creationId xmlns:a16="http://schemas.microsoft.com/office/drawing/2014/main" id="{1A5473E7-27A2-45EC-887A-BA05380A8503}"/>
              </a:ext>
            </a:extLst>
          </p:cNvPr>
          <p:cNvPicPr>
            <a:picLocks noChangeAspect="1"/>
          </p:cNvPicPr>
          <p:nvPr/>
        </p:nvPicPr>
        <p:blipFill>
          <a:blip r:embed="rId6"/>
          <a:stretch>
            <a:fillRect/>
          </a:stretch>
        </p:blipFill>
        <p:spPr>
          <a:xfrm>
            <a:off x="521335" y="763270"/>
            <a:ext cx="4246110" cy="2271128"/>
          </a:xfrm>
          <a:prstGeom prst="rect">
            <a:avLst/>
          </a:prstGeom>
        </p:spPr>
      </p:pic>
      <p:pic>
        <p:nvPicPr>
          <p:cNvPr id="4" name="图片 3">
            <a:extLst>
              <a:ext uri="{FF2B5EF4-FFF2-40B4-BE49-F238E27FC236}">
                <a16:creationId xmlns:a16="http://schemas.microsoft.com/office/drawing/2014/main" id="{9E66C9D1-A7DE-4A99-B54D-55D277B8FB1E}"/>
              </a:ext>
            </a:extLst>
          </p:cNvPr>
          <p:cNvPicPr>
            <a:picLocks noChangeAspect="1"/>
          </p:cNvPicPr>
          <p:nvPr/>
        </p:nvPicPr>
        <p:blipFill>
          <a:blip r:embed="rId7"/>
          <a:stretch>
            <a:fillRect/>
          </a:stretch>
        </p:blipFill>
        <p:spPr>
          <a:xfrm>
            <a:off x="395933" y="4255998"/>
            <a:ext cx="4905375" cy="771525"/>
          </a:xfrm>
          <a:prstGeom prst="rect">
            <a:avLst/>
          </a:prstGeom>
        </p:spPr>
      </p:pic>
      <p:sp>
        <p:nvSpPr>
          <p:cNvPr id="15" name="文本框 14">
            <a:extLst>
              <a:ext uri="{FF2B5EF4-FFF2-40B4-BE49-F238E27FC236}">
                <a16:creationId xmlns:a16="http://schemas.microsoft.com/office/drawing/2014/main" id="{063E8EC3-8922-4BAA-9A43-2A2242BE2AF8}"/>
              </a:ext>
            </a:extLst>
          </p:cNvPr>
          <p:cNvSpPr txBox="1"/>
          <p:nvPr/>
        </p:nvSpPr>
        <p:spPr>
          <a:xfrm>
            <a:off x="521335" y="5027523"/>
            <a:ext cx="6073542" cy="1292662"/>
          </a:xfrm>
          <a:prstGeom prst="rect">
            <a:avLst/>
          </a:prstGeom>
          <a:noFill/>
        </p:spPr>
        <p:txBody>
          <a:bodyPr wrap="square" rtlCol="0">
            <a:spAutoFit/>
          </a:bodyPr>
          <a:lstStyle/>
          <a:p>
            <a:r>
              <a:rPr lang="en-US" altLang="zh-CN" sz="2400" b="1" dirty="0"/>
              <a:t>2.</a:t>
            </a:r>
            <a:r>
              <a:rPr lang="zh-CN" altLang="en-US" sz="2400" b="1" dirty="0"/>
              <a:t>采样</a:t>
            </a:r>
            <a:endParaRPr lang="en-US" altLang="zh-CN" sz="2400" b="1" dirty="0"/>
          </a:p>
          <a:p>
            <a:r>
              <a:rPr lang="zh-CN" altLang="en-US" dirty="0"/>
              <a:t>对输入序列应用一组</a:t>
            </a:r>
            <a:r>
              <a:rPr lang="en-US" altLang="zh-CN" dirty="0"/>
              <a:t>3D</a:t>
            </a:r>
            <a:r>
              <a:rPr lang="zh-CN" altLang="en-US" dirty="0"/>
              <a:t>滤波器，产生一系列具有平滑变化的位置和缩放的局部切片。给定预期的局部输出大小</a:t>
            </a:r>
            <a:r>
              <a:rPr lang="en-US" altLang="zh-CN" dirty="0"/>
              <a:t>M × N × L</a:t>
            </a:r>
            <a:r>
              <a:rPr lang="zh-CN" altLang="en-US" dirty="0"/>
              <a:t>，第</a:t>
            </a:r>
            <a:r>
              <a:rPr lang="en-US" altLang="zh-CN" dirty="0" err="1"/>
              <a:t>i</a:t>
            </a:r>
            <a:r>
              <a:rPr lang="zh-CN" altLang="en-US" dirty="0"/>
              <a:t>行第</a:t>
            </a:r>
            <a:r>
              <a:rPr lang="en-US" altLang="zh-CN" dirty="0"/>
              <a:t>j</a:t>
            </a:r>
            <a:r>
              <a:rPr lang="zh-CN" altLang="en-US" dirty="0"/>
              <a:t>列第</a:t>
            </a:r>
            <a:r>
              <a:rPr lang="en-US" altLang="zh-CN" dirty="0"/>
              <a:t>k</a:t>
            </a:r>
            <a:r>
              <a:rPr lang="zh-CN" altLang="en-US" dirty="0"/>
              <a:t>帧的网格位置：</a:t>
            </a:r>
            <a:endParaRPr lang="en-US" altLang="zh-CN" dirty="0"/>
          </a:p>
        </p:txBody>
      </p:sp>
      <p:pic>
        <p:nvPicPr>
          <p:cNvPr id="6" name="图片 5">
            <a:extLst>
              <a:ext uri="{FF2B5EF4-FFF2-40B4-BE49-F238E27FC236}">
                <a16:creationId xmlns:a16="http://schemas.microsoft.com/office/drawing/2014/main" id="{C83EF45B-05F1-49DD-A342-985C9FFA3841}"/>
              </a:ext>
            </a:extLst>
          </p:cNvPr>
          <p:cNvPicPr>
            <a:picLocks noChangeAspect="1"/>
          </p:cNvPicPr>
          <p:nvPr/>
        </p:nvPicPr>
        <p:blipFill>
          <a:blip r:embed="rId8"/>
          <a:stretch>
            <a:fillRect/>
          </a:stretch>
        </p:blipFill>
        <p:spPr>
          <a:xfrm>
            <a:off x="7299918" y="847725"/>
            <a:ext cx="2913594" cy="1104239"/>
          </a:xfrm>
          <a:prstGeom prst="rect">
            <a:avLst/>
          </a:prstGeom>
        </p:spPr>
      </p:pic>
      <p:pic>
        <p:nvPicPr>
          <p:cNvPr id="7" name="图片 6">
            <a:extLst>
              <a:ext uri="{FF2B5EF4-FFF2-40B4-BE49-F238E27FC236}">
                <a16:creationId xmlns:a16="http://schemas.microsoft.com/office/drawing/2014/main" id="{EF114BD4-651C-4115-838B-78FE443B73B4}"/>
              </a:ext>
            </a:extLst>
          </p:cNvPr>
          <p:cNvPicPr>
            <a:picLocks noChangeAspect="1"/>
          </p:cNvPicPr>
          <p:nvPr/>
        </p:nvPicPr>
        <p:blipFill>
          <a:blip r:embed="rId9"/>
          <a:stretch>
            <a:fillRect/>
          </a:stretch>
        </p:blipFill>
        <p:spPr>
          <a:xfrm>
            <a:off x="7638677" y="2569656"/>
            <a:ext cx="2665283" cy="1680543"/>
          </a:xfrm>
          <a:prstGeom prst="rect">
            <a:avLst/>
          </a:prstGeom>
        </p:spPr>
      </p:pic>
      <p:sp>
        <p:nvSpPr>
          <p:cNvPr id="16" name="矩形 15">
            <a:extLst>
              <a:ext uri="{FF2B5EF4-FFF2-40B4-BE49-F238E27FC236}">
                <a16:creationId xmlns:a16="http://schemas.microsoft.com/office/drawing/2014/main" id="{151E7F20-733C-4421-85E7-8871DFE7424B}"/>
              </a:ext>
            </a:extLst>
          </p:cNvPr>
          <p:cNvSpPr/>
          <p:nvPr/>
        </p:nvSpPr>
        <p:spPr>
          <a:xfrm>
            <a:off x="6223953" y="1933887"/>
            <a:ext cx="5702618" cy="923330"/>
          </a:xfrm>
          <a:prstGeom prst="rect">
            <a:avLst/>
          </a:prstGeom>
        </p:spPr>
        <p:txBody>
          <a:bodyPr wrap="square">
            <a:spAutoFit/>
          </a:bodyPr>
          <a:lstStyle/>
          <a:p>
            <a:r>
              <a:rPr lang="zh-CN" altLang="en-US" dirty="0">
                <a:solidFill>
                  <a:srgbClr val="4D4D4D"/>
                </a:solidFill>
                <a:latin typeface="-apple-system"/>
              </a:rPr>
              <a:t>受模仿人眼焦点的可区分注意力技术的启发，文章采用</a:t>
            </a:r>
            <a:r>
              <a:rPr lang="zh-CN" altLang="en-US" b="1" dirty="0">
                <a:solidFill>
                  <a:srgbClr val="4D4D4D"/>
                </a:solidFill>
                <a:latin typeface="-apple-system"/>
              </a:rPr>
              <a:t>高斯滤波器</a:t>
            </a:r>
            <a:r>
              <a:rPr lang="zh-CN" altLang="en-US" dirty="0">
                <a:solidFill>
                  <a:srgbClr val="4D4D4D"/>
                </a:solidFill>
                <a:latin typeface="-apple-system"/>
              </a:rPr>
              <a:t>进行</a:t>
            </a:r>
            <a:r>
              <a:rPr lang="zh-CN" altLang="en-US" b="1" dirty="0">
                <a:solidFill>
                  <a:srgbClr val="4D4D4D"/>
                </a:solidFill>
                <a:latin typeface="-apple-system"/>
              </a:rPr>
              <a:t>空间过滤计算水平和垂直滤波器组权重矩阵</a:t>
            </a:r>
            <a:r>
              <a:rPr lang="en-US" altLang="zh-CN" b="1" dirty="0">
                <a:solidFill>
                  <a:srgbClr val="4D4D4D"/>
                </a:solidFill>
                <a:latin typeface="-apple-system"/>
              </a:rPr>
              <a:t>:</a:t>
            </a:r>
            <a:endParaRPr lang="zh-CN" altLang="en-US" dirty="0"/>
          </a:p>
        </p:txBody>
      </p:sp>
      <p:pic>
        <p:nvPicPr>
          <p:cNvPr id="17" name="图片 16">
            <a:extLst>
              <a:ext uri="{FF2B5EF4-FFF2-40B4-BE49-F238E27FC236}">
                <a16:creationId xmlns:a16="http://schemas.microsoft.com/office/drawing/2014/main" id="{8526AEA7-BD74-4874-9CC2-3B8E177F631F}"/>
              </a:ext>
            </a:extLst>
          </p:cNvPr>
          <p:cNvPicPr>
            <a:picLocks noChangeAspect="1"/>
          </p:cNvPicPr>
          <p:nvPr/>
        </p:nvPicPr>
        <p:blipFill>
          <a:blip r:embed="rId10"/>
          <a:stretch>
            <a:fillRect/>
          </a:stretch>
        </p:blipFill>
        <p:spPr>
          <a:xfrm>
            <a:off x="6811853" y="4483461"/>
            <a:ext cx="4305300" cy="1304925"/>
          </a:xfrm>
          <a:prstGeom prst="rect">
            <a:avLst/>
          </a:prstGeom>
        </p:spPr>
      </p:pic>
      <p:sp>
        <p:nvSpPr>
          <p:cNvPr id="18" name="矩形 17">
            <a:extLst>
              <a:ext uri="{FF2B5EF4-FFF2-40B4-BE49-F238E27FC236}">
                <a16:creationId xmlns:a16="http://schemas.microsoft.com/office/drawing/2014/main" id="{B332388C-F697-44B6-BC4E-0A5106091942}"/>
              </a:ext>
            </a:extLst>
          </p:cNvPr>
          <p:cNvSpPr/>
          <p:nvPr/>
        </p:nvSpPr>
        <p:spPr>
          <a:xfrm>
            <a:off x="6223952" y="4114510"/>
            <a:ext cx="4108817" cy="369332"/>
          </a:xfrm>
          <a:prstGeom prst="rect">
            <a:avLst/>
          </a:prstGeom>
        </p:spPr>
        <p:txBody>
          <a:bodyPr wrap="none">
            <a:spAutoFit/>
          </a:bodyPr>
          <a:lstStyle/>
          <a:p>
            <a:r>
              <a:rPr lang="zh-CN" altLang="en-US" dirty="0"/>
              <a:t>体积时间采样的自然选择是</a:t>
            </a:r>
            <a:r>
              <a:rPr lang="zh-CN" altLang="en-US" b="1" dirty="0"/>
              <a:t>三线性插值</a:t>
            </a:r>
            <a:endParaRPr lang="zh-CN" altLang="en-US" dirty="0"/>
          </a:p>
        </p:txBody>
      </p:sp>
      <p:pic>
        <p:nvPicPr>
          <p:cNvPr id="19" name="图片 18">
            <a:extLst>
              <a:ext uri="{FF2B5EF4-FFF2-40B4-BE49-F238E27FC236}">
                <a16:creationId xmlns:a16="http://schemas.microsoft.com/office/drawing/2014/main" id="{D41112F9-60A6-43B1-9AFE-38EB8CAC4453}"/>
              </a:ext>
            </a:extLst>
          </p:cNvPr>
          <p:cNvPicPr>
            <a:picLocks noChangeAspect="1"/>
          </p:cNvPicPr>
          <p:nvPr/>
        </p:nvPicPr>
        <p:blipFill>
          <a:blip r:embed="rId11"/>
          <a:stretch>
            <a:fillRect/>
          </a:stretch>
        </p:blipFill>
        <p:spPr>
          <a:xfrm>
            <a:off x="7923568" y="5982304"/>
            <a:ext cx="2095500" cy="514350"/>
          </a:xfrm>
          <a:prstGeom prst="rect">
            <a:avLst/>
          </a:prstGeom>
        </p:spPr>
      </p:pic>
    </p:spTree>
    <p:extLst>
      <p:ext uri="{BB962C8B-B14F-4D97-AF65-F5344CB8AC3E}">
        <p14:creationId xmlns:p14="http://schemas.microsoft.com/office/powerpoint/2010/main" val="1890962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pic>
        <p:nvPicPr>
          <p:cNvPr id="14" name="图片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sp>
        <p:nvSpPr>
          <p:cNvPr id="12" name="Title 1">
            <a:extLst>
              <a:ext uri="{FF2B5EF4-FFF2-40B4-BE49-F238E27FC236}">
                <a16:creationId xmlns:a16="http://schemas.microsoft.com/office/drawing/2014/main" id="{A2C93A62-4186-4C55-A659-E3F790047895}"/>
              </a:ext>
            </a:extLst>
          </p:cNvPr>
          <p:cNvSpPr txBox="1"/>
          <p:nvPr/>
        </p:nvSpPr>
        <p:spPr>
          <a:xfrm>
            <a:off x="600075" y="222885"/>
            <a:ext cx="28657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sym typeface="+mn-ea"/>
              </a:rPr>
              <a:t>二</a:t>
            </a:r>
            <a:r>
              <a:rPr lang="en-US" altLang="zh-CN" sz="2400" b="1" spc="600" dirty="0">
                <a:solidFill>
                  <a:srgbClr val="004EA2"/>
                </a:solidFill>
                <a:latin typeface="微软雅黑" panose="020B0503020204020204" charset="-122"/>
                <a:ea typeface="微软雅黑" panose="020B0503020204020204" charset="-122"/>
                <a:sym typeface="+mn-ea"/>
              </a:rPr>
              <a:t>.</a:t>
            </a:r>
            <a:r>
              <a:rPr lang="zh-CN" altLang="en-US" sz="2400" b="1" spc="600" dirty="0">
                <a:solidFill>
                  <a:srgbClr val="004EA2"/>
                </a:solidFill>
                <a:latin typeface="微软雅黑" panose="020B0503020204020204" charset="-122"/>
                <a:ea typeface="微软雅黑" panose="020B0503020204020204" charset="-122"/>
                <a:sym typeface="+mn-ea"/>
              </a:rPr>
              <a:t>模型</a:t>
            </a:r>
          </a:p>
        </p:txBody>
      </p:sp>
      <p:sp>
        <p:nvSpPr>
          <p:cNvPr id="3" name="文本框 2">
            <a:extLst>
              <a:ext uri="{FF2B5EF4-FFF2-40B4-BE49-F238E27FC236}">
                <a16:creationId xmlns:a16="http://schemas.microsoft.com/office/drawing/2014/main" id="{1A2AF575-43D2-4DEF-8DD1-090D5A30B470}"/>
              </a:ext>
            </a:extLst>
          </p:cNvPr>
          <p:cNvSpPr txBox="1"/>
          <p:nvPr/>
        </p:nvSpPr>
        <p:spPr>
          <a:xfrm>
            <a:off x="521334" y="763270"/>
            <a:ext cx="5762019" cy="5128455"/>
          </a:xfrm>
          <a:prstGeom prst="rect">
            <a:avLst/>
          </a:prstGeom>
          <a:noFill/>
        </p:spPr>
        <p:txBody>
          <a:bodyPr wrap="square" rtlCol="0">
            <a:spAutoFit/>
          </a:bodyPr>
          <a:lstStyle/>
          <a:p>
            <a:r>
              <a:rPr lang="en-US" altLang="zh-CN" sz="2400" b="1" dirty="0"/>
              <a:t>3.</a:t>
            </a:r>
            <a:r>
              <a:rPr lang="zh-CN" altLang="en-US" sz="2400" b="1" dirty="0"/>
              <a:t>特征提取</a:t>
            </a:r>
            <a:endParaRPr lang="en-US" altLang="zh-CN" sz="2400" b="1" dirty="0"/>
          </a:p>
          <a:p>
            <a:pPr algn="just">
              <a:lnSpc>
                <a:spcPct val="150000"/>
              </a:lnSpc>
            </a:pPr>
            <a:r>
              <a:rPr lang="zh-CN" altLang="en-US" dirty="0"/>
              <a:t>特征提取模块用于提取局部路径的特征。所有类型的卷积块，如</a:t>
            </a:r>
            <a:r>
              <a:rPr lang="en-US" altLang="zh-CN" dirty="0"/>
              <a:t>C3D</a:t>
            </a:r>
            <a:r>
              <a:rPr lang="zh-CN" altLang="en-US" dirty="0"/>
              <a:t>、</a:t>
            </a:r>
            <a:r>
              <a:rPr lang="en-US" altLang="zh-CN" dirty="0"/>
              <a:t>P3D</a:t>
            </a:r>
            <a:r>
              <a:rPr lang="zh-CN" altLang="en-US" dirty="0"/>
              <a:t>和</a:t>
            </a:r>
            <a:r>
              <a:rPr lang="en-US" altLang="zh-CN" dirty="0"/>
              <a:t>MT3D</a:t>
            </a:r>
            <a:r>
              <a:rPr lang="zh-CN" altLang="en-US" dirty="0"/>
              <a:t>都是候选块。本文中特征提取模块的当前体现仅限于一个卷积层，该卷积层的滤波器大小为</a:t>
            </a:r>
            <a:r>
              <a:rPr lang="en-US" altLang="zh-CN" dirty="0"/>
              <a:t>3 × 3 × 3 </a:t>
            </a:r>
            <a:r>
              <a:rPr lang="zh-CN" altLang="en-US" dirty="0"/>
              <a:t>，然后是</a:t>
            </a:r>
            <a:r>
              <a:rPr lang="en-US" altLang="zh-CN" dirty="0" err="1"/>
              <a:t>ReLU</a:t>
            </a:r>
            <a:r>
              <a:rPr lang="zh-CN" altLang="en-US" dirty="0"/>
              <a:t>。</a:t>
            </a:r>
            <a:endParaRPr lang="en-US" altLang="zh-CN" dirty="0"/>
          </a:p>
          <a:p>
            <a:pPr>
              <a:lnSpc>
                <a:spcPct val="150000"/>
              </a:lnSpc>
            </a:pPr>
            <a:endParaRPr lang="en-US" altLang="zh-CN" dirty="0"/>
          </a:p>
          <a:p>
            <a:pPr>
              <a:lnSpc>
                <a:spcPct val="150000"/>
              </a:lnSpc>
            </a:pPr>
            <a:r>
              <a:rPr lang="en-US" altLang="zh-CN" sz="2400" b="1" dirty="0"/>
              <a:t>4.</a:t>
            </a:r>
            <a:r>
              <a:rPr lang="zh-CN" altLang="en-US" sz="2400" b="1" dirty="0"/>
              <a:t>特征融合</a:t>
            </a:r>
            <a:endParaRPr lang="en-US" altLang="zh-CN" sz="2400" b="1" dirty="0"/>
          </a:p>
          <a:p>
            <a:pPr algn="just">
              <a:lnSpc>
                <a:spcPct val="150000"/>
              </a:lnSpc>
            </a:pPr>
            <a:r>
              <a:rPr lang="zh-CN" altLang="en-US" dirty="0"/>
              <a:t>旨在通过综合给定的全局和局部输出来产生更稳健和更具判别力的表示。在本文中，特征融合模块形成为沿通道维度的全局和局部输出的级联层，然后是带有</a:t>
            </a:r>
            <a:r>
              <a:rPr lang="en-US" altLang="zh-CN" dirty="0" err="1"/>
              <a:t>ReLU</a:t>
            </a:r>
            <a:r>
              <a:rPr lang="zh-CN" altLang="en-US" dirty="0"/>
              <a:t>的</a:t>
            </a:r>
            <a:r>
              <a:rPr lang="en-US" altLang="zh-CN" dirty="0"/>
              <a:t>1 × 1 × 1 </a:t>
            </a:r>
            <a:r>
              <a:rPr lang="zh-CN" altLang="en-US" dirty="0"/>
              <a:t>卷积层，该卷积层基于局部和全局信息的合成来细化表示，并确保基数保持不变。</a:t>
            </a:r>
            <a:endParaRPr lang="en-US" altLang="zh-CN" dirty="0"/>
          </a:p>
        </p:txBody>
      </p:sp>
      <p:pic>
        <p:nvPicPr>
          <p:cNvPr id="2" name="图片 1">
            <a:extLst>
              <a:ext uri="{FF2B5EF4-FFF2-40B4-BE49-F238E27FC236}">
                <a16:creationId xmlns:a16="http://schemas.microsoft.com/office/drawing/2014/main" id="{F28A6B12-DF78-4F16-BA15-ABEA893CEF71}"/>
              </a:ext>
            </a:extLst>
          </p:cNvPr>
          <p:cNvPicPr>
            <a:picLocks noChangeAspect="1"/>
          </p:cNvPicPr>
          <p:nvPr/>
        </p:nvPicPr>
        <p:blipFill>
          <a:blip r:embed="rId6"/>
          <a:stretch>
            <a:fillRect/>
          </a:stretch>
        </p:blipFill>
        <p:spPr>
          <a:xfrm>
            <a:off x="6808131" y="1763978"/>
            <a:ext cx="4972050" cy="2647950"/>
          </a:xfrm>
          <a:prstGeom prst="rect">
            <a:avLst/>
          </a:prstGeom>
        </p:spPr>
      </p:pic>
    </p:spTree>
    <p:extLst>
      <p:ext uri="{BB962C8B-B14F-4D97-AF65-F5344CB8AC3E}">
        <p14:creationId xmlns:p14="http://schemas.microsoft.com/office/powerpoint/2010/main" val="2408165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pic>
        <p:nvPicPr>
          <p:cNvPr id="14" name="图片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sp>
        <p:nvSpPr>
          <p:cNvPr id="12" name="Title 1">
            <a:extLst>
              <a:ext uri="{FF2B5EF4-FFF2-40B4-BE49-F238E27FC236}">
                <a16:creationId xmlns:a16="http://schemas.microsoft.com/office/drawing/2014/main" id="{A2C93A62-4186-4C55-A659-E3F790047895}"/>
              </a:ext>
            </a:extLst>
          </p:cNvPr>
          <p:cNvSpPr txBox="1"/>
          <p:nvPr/>
        </p:nvSpPr>
        <p:spPr>
          <a:xfrm>
            <a:off x="600075" y="222885"/>
            <a:ext cx="28657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sym typeface="+mn-ea"/>
              </a:rPr>
              <a:t>二</a:t>
            </a:r>
            <a:r>
              <a:rPr lang="en-US" altLang="zh-CN" sz="2400" b="1" spc="600" dirty="0">
                <a:solidFill>
                  <a:srgbClr val="004EA2"/>
                </a:solidFill>
                <a:latin typeface="微软雅黑" panose="020B0503020204020204" charset="-122"/>
                <a:ea typeface="微软雅黑" panose="020B0503020204020204" charset="-122"/>
                <a:sym typeface="+mn-ea"/>
              </a:rPr>
              <a:t>.</a:t>
            </a:r>
            <a:r>
              <a:rPr lang="zh-CN" altLang="en-US" sz="2400" b="1" spc="600" dirty="0">
                <a:solidFill>
                  <a:srgbClr val="004EA2"/>
                </a:solidFill>
                <a:latin typeface="微软雅黑" panose="020B0503020204020204" charset="-122"/>
                <a:ea typeface="微软雅黑" panose="020B0503020204020204" charset="-122"/>
                <a:sym typeface="+mn-ea"/>
              </a:rPr>
              <a:t>模型</a:t>
            </a:r>
          </a:p>
        </p:txBody>
      </p:sp>
      <p:sp>
        <p:nvSpPr>
          <p:cNvPr id="3" name="矩形 2">
            <a:extLst>
              <a:ext uri="{FF2B5EF4-FFF2-40B4-BE49-F238E27FC236}">
                <a16:creationId xmlns:a16="http://schemas.microsoft.com/office/drawing/2014/main" id="{871FC3DB-108F-48EC-8092-A62267899C3E}"/>
              </a:ext>
            </a:extLst>
          </p:cNvPr>
          <p:cNvSpPr/>
          <p:nvPr/>
        </p:nvSpPr>
        <p:spPr>
          <a:xfrm>
            <a:off x="632430" y="1333543"/>
            <a:ext cx="11147751" cy="465640"/>
          </a:xfrm>
          <a:prstGeom prst="rect">
            <a:avLst/>
          </a:prstGeom>
        </p:spPr>
        <p:txBody>
          <a:bodyPr wrap="square">
            <a:spAutoFit/>
          </a:bodyPr>
          <a:lstStyle/>
          <a:p>
            <a:pPr algn="just">
              <a:lnSpc>
                <a:spcPct val="150000"/>
              </a:lnSpc>
            </a:pPr>
            <a:r>
              <a:rPr lang="zh-CN" altLang="en-US" dirty="0"/>
              <a:t>      </a:t>
            </a:r>
          </a:p>
        </p:txBody>
      </p:sp>
      <p:pic>
        <p:nvPicPr>
          <p:cNvPr id="6" name="图片 5">
            <a:extLst>
              <a:ext uri="{FF2B5EF4-FFF2-40B4-BE49-F238E27FC236}">
                <a16:creationId xmlns:a16="http://schemas.microsoft.com/office/drawing/2014/main" id="{E1B116AF-57DF-47A5-87A0-017835F043D0}"/>
              </a:ext>
            </a:extLst>
          </p:cNvPr>
          <p:cNvPicPr>
            <a:picLocks noChangeAspect="1"/>
          </p:cNvPicPr>
          <p:nvPr/>
        </p:nvPicPr>
        <p:blipFill>
          <a:blip r:embed="rId6"/>
          <a:stretch>
            <a:fillRect/>
          </a:stretch>
        </p:blipFill>
        <p:spPr>
          <a:xfrm>
            <a:off x="1181363" y="687070"/>
            <a:ext cx="9544050" cy="2781300"/>
          </a:xfrm>
          <a:prstGeom prst="rect">
            <a:avLst/>
          </a:prstGeom>
        </p:spPr>
      </p:pic>
      <p:sp>
        <p:nvSpPr>
          <p:cNvPr id="10" name="矩形 9">
            <a:extLst>
              <a:ext uri="{FF2B5EF4-FFF2-40B4-BE49-F238E27FC236}">
                <a16:creationId xmlns:a16="http://schemas.microsoft.com/office/drawing/2014/main" id="{C3B0F4EF-419F-4EAD-A828-F59306DBA6A4}"/>
              </a:ext>
            </a:extLst>
          </p:cNvPr>
          <p:cNvSpPr/>
          <p:nvPr/>
        </p:nvSpPr>
        <p:spPr>
          <a:xfrm>
            <a:off x="838201" y="3711408"/>
            <a:ext cx="10941980" cy="1712135"/>
          </a:xfrm>
          <a:prstGeom prst="rect">
            <a:avLst/>
          </a:prstGeom>
        </p:spPr>
        <p:txBody>
          <a:bodyPr wrap="square">
            <a:spAutoFit/>
          </a:bodyPr>
          <a:lstStyle/>
          <a:p>
            <a:pPr algn="just">
              <a:lnSpc>
                <a:spcPct val="150000"/>
              </a:lnSpc>
            </a:pPr>
            <a:r>
              <a:rPr lang="zh-CN" altLang="en-US" dirty="0"/>
              <a:t>网络定义了六个局部路径，分别对应头部、左臂、右臂、躯干、左腿和右腿。并按照常识，人体的头部、左臂、右臂、躯干、左腿、右腿的一般（高、宽、长）比例( pH , pW , pL) 。为了验证三维局部CNN的有效性，本文在主干网络的每两层之后插入了提出的局部操作。主干网络由三个构建块组成。每个块由两个卷积层组成，后面是 ReLU 层。采用了 GaitPart中的空间池化和时间池化、GLN中的紧凑块和线性模块。</a:t>
            </a:r>
          </a:p>
        </p:txBody>
      </p:sp>
    </p:spTree>
    <p:extLst>
      <p:ext uri="{BB962C8B-B14F-4D97-AF65-F5344CB8AC3E}">
        <p14:creationId xmlns:p14="http://schemas.microsoft.com/office/powerpoint/2010/main" val="54865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pic>
        <p:nvPicPr>
          <p:cNvPr id="14" name="图片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sp>
        <p:nvSpPr>
          <p:cNvPr id="12" name="Title 1">
            <a:extLst>
              <a:ext uri="{FF2B5EF4-FFF2-40B4-BE49-F238E27FC236}">
                <a16:creationId xmlns:a16="http://schemas.microsoft.com/office/drawing/2014/main" id="{A2C93A62-4186-4C55-A659-E3F790047895}"/>
              </a:ext>
            </a:extLst>
          </p:cNvPr>
          <p:cNvSpPr txBox="1"/>
          <p:nvPr/>
        </p:nvSpPr>
        <p:spPr>
          <a:xfrm>
            <a:off x="600075" y="222885"/>
            <a:ext cx="28657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sym typeface="+mn-ea"/>
              </a:rPr>
              <a:t>二</a:t>
            </a:r>
            <a:r>
              <a:rPr lang="en-US" altLang="zh-CN" sz="2400" b="1" spc="600" dirty="0">
                <a:solidFill>
                  <a:srgbClr val="004EA2"/>
                </a:solidFill>
                <a:latin typeface="微软雅黑" panose="020B0503020204020204" charset="-122"/>
                <a:ea typeface="微软雅黑" panose="020B0503020204020204" charset="-122"/>
                <a:sym typeface="+mn-ea"/>
              </a:rPr>
              <a:t>.</a:t>
            </a:r>
            <a:r>
              <a:rPr lang="zh-CN" altLang="en-US" sz="2400" b="1" spc="600" dirty="0">
                <a:solidFill>
                  <a:srgbClr val="004EA2"/>
                </a:solidFill>
                <a:latin typeface="微软雅黑" panose="020B0503020204020204" charset="-122"/>
                <a:ea typeface="微软雅黑" panose="020B0503020204020204" charset="-122"/>
                <a:sym typeface="+mn-ea"/>
              </a:rPr>
              <a:t>实验</a:t>
            </a:r>
          </a:p>
        </p:txBody>
      </p:sp>
      <p:sp>
        <p:nvSpPr>
          <p:cNvPr id="3" name="矩形 2">
            <a:extLst>
              <a:ext uri="{FF2B5EF4-FFF2-40B4-BE49-F238E27FC236}">
                <a16:creationId xmlns:a16="http://schemas.microsoft.com/office/drawing/2014/main" id="{871FC3DB-108F-48EC-8092-A62267899C3E}"/>
              </a:ext>
            </a:extLst>
          </p:cNvPr>
          <p:cNvSpPr/>
          <p:nvPr/>
        </p:nvSpPr>
        <p:spPr>
          <a:xfrm>
            <a:off x="632430" y="1333543"/>
            <a:ext cx="11147751" cy="465640"/>
          </a:xfrm>
          <a:prstGeom prst="rect">
            <a:avLst/>
          </a:prstGeom>
        </p:spPr>
        <p:txBody>
          <a:bodyPr wrap="square">
            <a:spAutoFit/>
          </a:bodyPr>
          <a:lstStyle/>
          <a:p>
            <a:pPr algn="just">
              <a:lnSpc>
                <a:spcPct val="150000"/>
              </a:lnSpc>
            </a:pPr>
            <a:r>
              <a:rPr lang="zh-CN" altLang="en-US" dirty="0"/>
              <a:t>      </a:t>
            </a:r>
          </a:p>
        </p:txBody>
      </p:sp>
      <p:pic>
        <p:nvPicPr>
          <p:cNvPr id="2" name="图片 1">
            <a:extLst>
              <a:ext uri="{FF2B5EF4-FFF2-40B4-BE49-F238E27FC236}">
                <a16:creationId xmlns:a16="http://schemas.microsoft.com/office/drawing/2014/main" id="{086E8994-99AD-424B-BFB1-9A589F8834DD}"/>
              </a:ext>
            </a:extLst>
          </p:cNvPr>
          <p:cNvPicPr>
            <a:picLocks noChangeAspect="1"/>
          </p:cNvPicPr>
          <p:nvPr/>
        </p:nvPicPr>
        <p:blipFill>
          <a:blip r:embed="rId6"/>
          <a:stretch>
            <a:fillRect/>
          </a:stretch>
        </p:blipFill>
        <p:spPr>
          <a:xfrm>
            <a:off x="632430" y="1333543"/>
            <a:ext cx="5368682" cy="2948784"/>
          </a:xfrm>
          <a:prstGeom prst="rect">
            <a:avLst/>
          </a:prstGeom>
        </p:spPr>
      </p:pic>
      <p:pic>
        <p:nvPicPr>
          <p:cNvPr id="5" name="图片 4">
            <a:extLst>
              <a:ext uri="{FF2B5EF4-FFF2-40B4-BE49-F238E27FC236}">
                <a16:creationId xmlns:a16="http://schemas.microsoft.com/office/drawing/2014/main" id="{177923BD-E684-4688-A5B3-EC364B128030}"/>
              </a:ext>
            </a:extLst>
          </p:cNvPr>
          <p:cNvPicPr>
            <a:picLocks noChangeAspect="1"/>
          </p:cNvPicPr>
          <p:nvPr/>
        </p:nvPicPr>
        <p:blipFill>
          <a:blip r:embed="rId7"/>
          <a:stretch>
            <a:fillRect/>
          </a:stretch>
        </p:blipFill>
        <p:spPr>
          <a:xfrm>
            <a:off x="6190705" y="1333543"/>
            <a:ext cx="5229225" cy="3781425"/>
          </a:xfrm>
          <a:prstGeom prst="rect">
            <a:avLst/>
          </a:prstGeom>
        </p:spPr>
      </p:pic>
    </p:spTree>
    <p:extLst>
      <p:ext uri="{BB962C8B-B14F-4D97-AF65-F5344CB8AC3E}">
        <p14:creationId xmlns:p14="http://schemas.microsoft.com/office/powerpoint/2010/main" val="1920282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pic>
        <p:nvPicPr>
          <p:cNvPr id="14" name="图片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sp>
        <p:nvSpPr>
          <p:cNvPr id="12" name="Title 1">
            <a:extLst>
              <a:ext uri="{FF2B5EF4-FFF2-40B4-BE49-F238E27FC236}">
                <a16:creationId xmlns:a16="http://schemas.microsoft.com/office/drawing/2014/main" id="{A2C93A62-4186-4C55-A659-E3F790047895}"/>
              </a:ext>
            </a:extLst>
          </p:cNvPr>
          <p:cNvSpPr txBox="1"/>
          <p:nvPr/>
        </p:nvSpPr>
        <p:spPr>
          <a:xfrm>
            <a:off x="600075" y="222885"/>
            <a:ext cx="28657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sym typeface="+mn-ea"/>
              </a:rPr>
              <a:t>二</a:t>
            </a:r>
            <a:r>
              <a:rPr lang="en-US" altLang="zh-CN" sz="2400" b="1" spc="600" dirty="0">
                <a:solidFill>
                  <a:srgbClr val="004EA2"/>
                </a:solidFill>
                <a:latin typeface="微软雅黑" panose="020B0503020204020204" charset="-122"/>
                <a:ea typeface="微软雅黑" panose="020B0503020204020204" charset="-122"/>
                <a:sym typeface="+mn-ea"/>
              </a:rPr>
              <a:t>.</a:t>
            </a:r>
            <a:r>
              <a:rPr lang="zh-CN" altLang="en-US" sz="2400" b="1" spc="600" dirty="0">
                <a:solidFill>
                  <a:srgbClr val="004EA2"/>
                </a:solidFill>
                <a:latin typeface="微软雅黑" panose="020B0503020204020204" charset="-122"/>
                <a:ea typeface="微软雅黑" panose="020B0503020204020204" charset="-122"/>
                <a:sym typeface="+mn-ea"/>
              </a:rPr>
              <a:t>实验</a:t>
            </a:r>
          </a:p>
        </p:txBody>
      </p:sp>
      <p:sp>
        <p:nvSpPr>
          <p:cNvPr id="3" name="矩形 2">
            <a:extLst>
              <a:ext uri="{FF2B5EF4-FFF2-40B4-BE49-F238E27FC236}">
                <a16:creationId xmlns:a16="http://schemas.microsoft.com/office/drawing/2014/main" id="{871FC3DB-108F-48EC-8092-A62267899C3E}"/>
              </a:ext>
            </a:extLst>
          </p:cNvPr>
          <p:cNvSpPr/>
          <p:nvPr/>
        </p:nvSpPr>
        <p:spPr>
          <a:xfrm>
            <a:off x="632430" y="1333543"/>
            <a:ext cx="11147751" cy="465640"/>
          </a:xfrm>
          <a:prstGeom prst="rect">
            <a:avLst/>
          </a:prstGeom>
        </p:spPr>
        <p:txBody>
          <a:bodyPr wrap="square">
            <a:spAutoFit/>
          </a:bodyPr>
          <a:lstStyle/>
          <a:p>
            <a:pPr algn="just">
              <a:lnSpc>
                <a:spcPct val="150000"/>
              </a:lnSpc>
            </a:pPr>
            <a:r>
              <a:rPr lang="zh-CN" altLang="en-US" dirty="0"/>
              <a:t>      </a:t>
            </a:r>
          </a:p>
        </p:txBody>
      </p:sp>
      <p:pic>
        <p:nvPicPr>
          <p:cNvPr id="4" name="图片 3">
            <a:extLst>
              <a:ext uri="{FF2B5EF4-FFF2-40B4-BE49-F238E27FC236}">
                <a16:creationId xmlns:a16="http://schemas.microsoft.com/office/drawing/2014/main" id="{7BF78408-1770-4402-AA4B-2C8A633A3CF8}"/>
              </a:ext>
            </a:extLst>
          </p:cNvPr>
          <p:cNvPicPr>
            <a:picLocks noChangeAspect="1"/>
          </p:cNvPicPr>
          <p:nvPr/>
        </p:nvPicPr>
        <p:blipFill>
          <a:blip r:embed="rId6"/>
          <a:stretch>
            <a:fillRect/>
          </a:stretch>
        </p:blipFill>
        <p:spPr>
          <a:xfrm>
            <a:off x="1066800" y="1273160"/>
            <a:ext cx="10058400" cy="4429125"/>
          </a:xfrm>
          <a:prstGeom prst="rect">
            <a:avLst/>
          </a:prstGeom>
        </p:spPr>
      </p:pic>
    </p:spTree>
    <p:extLst>
      <p:ext uri="{BB962C8B-B14F-4D97-AF65-F5344CB8AC3E}">
        <p14:creationId xmlns:p14="http://schemas.microsoft.com/office/powerpoint/2010/main" val="25443438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厦门大学论文答辩模板"/>
</p:tagLst>
</file>

<file path=ppt/tags/tag1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heme/theme1.xml><?xml version="1.0" encoding="utf-8"?>
<a:theme xmlns:a="http://schemas.openxmlformats.org/drawingml/2006/main" name="下载更多PPT模板，请登陆蘑菇创意www.imogu.cn​​">
  <a:themeElements>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809</TotalTime>
  <Words>789</Words>
  <Application>Microsoft Office PowerPoint</Application>
  <PresentationFormat>宽屏</PresentationFormat>
  <Paragraphs>49</Paragraphs>
  <Slides>10</Slides>
  <Notes>10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-apple-system</vt:lpstr>
      <vt:lpstr>Open Sans Light</vt:lpstr>
      <vt:lpstr>PingFang SC</vt:lpstr>
      <vt:lpstr>等线</vt:lpstr>
      <vt:lpstr>等线 Light</vt:lpstr>
      <vt:lpstr>微软雅黑</vt:lpstr>
      <vt:lpstr>Arial</vt:lpstr>
      <vt:lpstr>下载更多PPT模板，请登陆蘑菇创意www.imogu.cn​​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蓝色厦门大学论文答辩模板</dc:title>
  <dc:creator>Administrator</dc:creator>
  <cp:lastModifiedBy>YYC</cp:lastModifiedBy>
  <cp:revision>357</cp:revision>
  <dcterms:created xsi:type="dcterms:W3CDTF">2018-03-09T23:56:00Z</dcterms:created>
  <dcterms:modified xsi:type="dcterms:W3CDTF">2022-03-26T15:16:56Z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5D0A37172E2B4EDDAB9C77E9DA28D66B</vt:lpwstr>
  </property>
</Properties>
</file>