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8" r:id="rId3"/>
    <p:sldId id="272" r:id="rId4"/>
    <p:sldId id="264" r:id="rId5"/>
    <p:sldId id="273" r:id="rId6"/>
    <p:sldId id="274" r:id="rId7"/>
    <p:sldId id="275" r:id="rId8"/>
    <p:sldId id="276" r:id="rId9"/>
    <p:sldId id="278" r:id="rId10"/>
    <p:sldId id="279" r:id="rId11"/>
    <p:sldId id="280" r:id="rId12"/>
    <p:sldId id="283" r:id="rId13"/>
    <p:sldId id="281" r:id="rId14"/>
    <p:sldId id="284" r:id="rId15"/>
    <p:sldId id="286"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6EED8"/>
    <a:srgbClr val="2ADEBB"/>
    <a:srgbClr val="E6FDF7"/>
    <a:srgbClr val="F8EFEE"/>
    <a:srgbClr val="F6E7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557" autoAdjust="0"/>
  </p:normalViewPr>
  <p:slideViewPr>
    <p:cSldViewPr snapToGrid="0">
      <p:cViewPr varScale="1">
        <p:scale>
          <a:sx n="63" d="100"/>
          <a:sy n="63" d="100"/>
        </p:scale>
        <p:origin x="780"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E72179-507F-44B1-93ED-09ABBE09792B}" type="datetimeFigureOut">
              <a:rPr lang="zh-CN" altLang="en-US" smtClean="0"/>
              <a:t>2020/6/1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8A0C2D-987D-4B9F-ABD1-6FCDCE170B5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8A0C2D-987D-4B9F-ABD1-6FCDCE170B51}" type="slidenum">
              <a:rPr lang="zh-CN" altLang="en-US" smtClean="0"/>
              <a:t>5</a:t>
            </a:fld>
            <a:endParaRPr lang="zh-CN" altLang="en-US"/>
          </a:p>
        </p:txBody>
      </p:sp>
    </p:spTree>
    <p:extLst>
      <p:ext uri="{BB962C8B-B14F-4D97-AF65-F5344CB8AC3E}">
        <p14:creationId xmlns:p14="http://schemas.microsoft.com/office/powerpoint/2010/main" val="3609600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8A0C2D-987D-4B9F-ABD1-6FCDCE170B51}" type="slidenum">
              <a:rPr lang="zh-CN" altLang="en-US" smtClean="0"/>
              <a:t>6</a:t>
            </a:fld>
            <a:endParaRPr lang="zh-CN" altLang="en-US"/>
          </a:p>
        </p:txBody>
      </p:sp>
    </p:spTree>
    <p:extLst>
      <p:ext uri="{BB962C8B-B14F-4D97-AF65-F5344CB8AC3E}">
        <p14:creationId xmlns:p14="http://schemas.microsoft.com/office/powerpoint/2010/main" val="783257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96428B2-7737-4FDE-A1B9-98D0CBBC1B6F}" type="datetimeFigureOut">
              <a:rPr lang="zh-CN" altLang="en-US" smtClean="0"/>
              <a:t>2020/6/1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DDB8B7-B61A-4C9C-917D-6D718B71809D}"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96428B2-7737-4FDE-A1B9-98D0CBBC1B6F}" type="datetimeFigureOut">
              <a:rPr lang="zh-CN" altLang="en-US" smtClean="0"/>
              <a:t>2020/6/1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DDB8B7-B61A-4C9C-917D-6D718B71809D}"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96428B2-7737-4FDE-A1B9-98D0CBBC1B6F}" type="datetimeFigureOut">
              <a:rPr lang="zh-CN" altLang="en-US" smtClean="0"/>
              <a:t>2020/6/1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DDB8B7-B61A-4C9C-917D-6D718B71809D}"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96428B2-7737-4FDE-A1B9-98D0CBBC1B6F}" type="datetimeFigureOut">
              <a:rPr lang="zh-CN" altLang="en-US" smtClean="0"/>
              <a:t>2020/6/1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DDB8B7-B61A-4C9C-917D-6D718B71809D}"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896428B2-7737-4FDE-A1B9-98D0CBBC1B6F}" type="datetimeFigureOut">
              <a:rPr lang="zh-CN" altLang="en-US" smtClean="0"/>
              <a:t>2020/6/1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DDB8B7-B61A-4C9C-917D-6D718B71809D}"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96428B2-7737-4FDE-A1B9-98D0CBBC1B6F}" type="datetimeFigureOut">
              <a:rPr lang="zh-CN" altLang="en-US" smtClean="0"/>
              <a:t>2020/6/1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1DDB8B7-B61A-4C9C-917D-6D718B71809D}"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96428B2-7737-4FDE-A1B9-98D0CBBC1B6F}" type="datetimeFigureOut">
              <a:rPr lang="zh-CN" altLang="en-US" smtClean="0"/>
              <a:t>2020/6/1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1DDB8B7-B61A-4C9C-917D-6D718B71809D}"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96428B2-7737-4FDE-A1B9-98D0CBBC1B6F}" type="datetimeFigureOut">
              <a:rPr lang="zh-CN" altLang="en-US" smtClean="0"/>
              <a:t>2020/6/1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1DDB8B7-B61A-4C9C-917D-6D718B71809D}"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96428B2-7737-4FDE-A1B9-98D0CBBC1B6F}" type="datetimeFigureOut">
              <a:rPr lang="zh-CN" altLang="en-US" smtClean="0"/>
              <a:t>2020/6/1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1DDB8B7-B61A-4C9C-917D-6D718B71809D}"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96428B2-7737-4FDE-A1B9-98D0CBBC1B6F}" type="datetimeFigureOut">
              <a:rPr lang="zh-CN" altLang="en-US" smtClean="0"/>
              <a:t>2020/6/1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1DDB8B7-B61A-4C9C-917D-6D718B71809D}"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96428B2-7737-4FDE-A1B9-98D0CBBC1B6F}" type="datetimeFigureOut">
              <a:rPr lang="zh-CN" altLang="en-US" smtClean="0"/>
              <a:t>2020/6/1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1DDB8B7-B61A-4C9C-917D-6D718B71809D}"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6428B2-7737-4FDE-A1B9-98D0CBBC1B6F}" type="datetimeFigureOut">
              <a:rPr lang="zh-CN" altLang="en-US" smtClean="0"/>
              <a:t>2020/6/1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DDB8B7-B61A-4C9C-917D-6D718B71809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r="24798"/>
          <a:stretch>
            <a:fillRect/>
          </a:stretch>
        </p:blipFill>
        <p:spPr>
          <a:xfrm rot="16200000">
            <a:off x="2666999" y="-2667001"/>
            <a:ext cx="6858002" cy="12192000"/>
          </a:xfrm>
          <a:prstGeom prst="rect">
            <a:avLst/>
          </a:prstGeom>
        </p:spPr>
      </p:pic>
      <p:sp>
        <p:nvSpPr>
          <p:cNvPr id="9" name="矩形 8"/>
          <p:cNvSpPr/>
          <p:nvPr/>
        </p:nvSpPr>
        <p:spPr>
          <a:xfrm>
            <a:off x="1352603" y="1212783"/>
            <a:ext cx="9447031" cy="4447008"/>
          </a:xfrm>
          <a:prstGeom prst="rect">
            <a:avLst/>
          </a:prstGeom>
          <a:solidFill>
            <a:schemeClr val="bg1"/>
          </a:solidFill>
          <a:ln>
            <a:noFill/>
          </a:ln>
          <a:effectLst>
            <a:glow>
              <a:schemeClr val="accent1">
                <a:alpha val="60000"/>
              </a:schemeClr>
            </a:glow>
            <a:outerShdw dir="672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latin typeface="Arial" panose="020B0604020202020204"/>
              <a:ea typeface="微软雅黑" panose="020B0503020204020204" charset="-122"/>
              <a:sym typeface="Arial" panose="020B0604020202020204"/>
            </a:endParaRPr>
          </a:p>
        </p:txBody>
      </p:sp>
      <p:pic>
        <p:nvPicPr>
          <p:cNvPr id="10"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flipH="1">
            <a:off x="5316424" y="1596063"/>
            <a:ext cx="1559155" cy="9686611"/>
          </a:xfrm>
          <a:prstGeom prst="rect">
            <a:avLst/>
          </a:prstGeom>
        </p:spPr>
      </p:pic>
      <p:sp>
        <p:nvSpPr>
          <p:cNvPr id="2" name="文本框 1">
            <a:extLst>
              <a:ext uri="{FF2B5EF4-FFF2-40B4-BE49-F238E27FC236}">
                <a16:creationId xmlns:a16="http://schemas.microsoft.com/office/drawing/2014/main" id="{ACC7DD40-0F17-4744-A378-EC075DF4B64B}"/>
              </a:ext>
            </a:extLst>
          </p:cNvPr>
          <p:cNvSpPr txBox="1"/>
          <p:nvPr/>
        </p:nvSpPr>
        <p:spPr>
          <a:xfrm>
            <a:off x="1615440" y="1656190"/>
            <a:ext cx="5201920" cy="1446550"/>
          </a:xfrm>
          <a:prstGeom prst="rect">
            <a:avLst/>
          </a:prstGeom>
          <a:noFill/>
        </p:spPr>
        <p:txBody>
          <a:bodyPr wrap="square" rtlCol="0">
            <a:spAutoFit/>
          </a:bodyPr>
          <a:lstStyle/>
          <a:p>
            <a:pPr algn="dist"/>
            <a:r>
              <a:rPr lang="zh-CN" altLang="en-US" sz="8800" dirty="0">
                <a:latin typeface="华文行楷" panose="02010800040101010101" pitchFamily="2" charset="-122"/>
                <a:ea typeface="华文行楷" panose="02010800040101010101" pitchFamily="2" charset="-122"/>
              </a:rPr>
              <a:t>乡土中国</a:t>
            </a:r>
          </a:p>
        </p:txBody>
      </p:sp>
      <p:sp>
        <p:nvSpPr>
          <p:cNvPr id="4" name="文本框 3">
            <a:extLst>
              <a:ext uri="{FF2B5EF4-FFF2-40B4-BE49-F238E27FC236}">
                <a16:creationId xmlns:a16="http://schemas.microsoft.com/office/drawing/2014/main" id="{819B85AC-5EF3-49D6-9C77-65340388B130}"/>
              </a:ext>
            </a:extLst>
          </p:cNvPr>
          <p:cNvSpPr txBox="1"/>
          <p:nvPr/>
        </p:nvSpPr>
        <p:spPr>
          <a:xfrm>
            <a:off x="1818640" y="2964440"/>
            <a:ext cx="7721600" cy="1296637"/>
          </a:xfrm>
          <a:prstGeom prst="rect">
            <a:avLst/>
          </a:prstGeom>
          <a:noFill/>
        </p:spPr>
        <p:txBody>
          <a:bodyPr wrap="square" rtlCol="0">
            <a:spAutoFit/>
          </a:bodyPr>
          <a:lstStyle/>
          <a:p>
            <a:pPr>
              <a:lnSpc>
                <a:spcPct val="150000"/>
              </a:lnSpc>
            </a:pPr>
            <a:r>
              <a:rPr lang="zh-CN" altLang="en-US" dirty="0">
                <a:latin typeface="华文行楷" panose="02010800040101010101" pitchFamily="2" charset="-122"/>
                <a:ea typeface="华文行楷" panose="02010800040101010101" pitchFamily="2" charset="-122"/>
              </a:rPr>
              <a:t>通俗、简洁的语言对中国的基层社会的主要特征进行了概述和分析</a:t>
            </a:r>
            <a:endParaRPr lang="en-US" altLang="zh-CN" dirty="0">
              <a:latin typeface="华文行楷" panose="02010800040101010101" pitchFamily="2" charset="-122"/>
              <a:ea typeface="华文行楷" panose="02010800040101010101" pitchFamily="2" charset="-122"/>
            </a:endParaRPr>
          </a:p>
          <a:p>
            <a:pPr>
              <a:lnSpc>
                <a:spcPct val="150000"/>
              </a:lnSpc>
            </a:pPr>
            <a:r>
              <a:rPr lang="zh-CN" altLang="en-US" dirty="0">
                <a:latin typeface="华文行楷" panose="02010800040101010101" pitchFamily="2" charset="-122"/>
                <a:ea typeface="华文行楷" panose="02010800040101010101" pitchFamily="2" charset="-122"/>
              </a:rPr>
              <a:t>全面展现了中国基层社会的面貌</a:t>
            </a:r>
            <a:endParaRPr lang="en-US" altLang="zh-CN" sz="1200" dirty="0">
              <a:latin typeface="华文行楷" panose="02010800040101010101" pitchFamily="2" charset="-122"/>
              <a:ea typeface="华文行楷" panose="02010800040101010101" pitchFamily="2" charset="-122"/>
            </a:endParaRPr>
          </a:p>
          <a:p>
            <a:pPr>
              <a:lnSpc>
                <a:spcPct val="150000"/>
              </a:lnSpc>
            </a:pPr>
            <a:endParaRPr lang="zh-CN" altLang="en-US" dirty="0"/>
          </a:p>
        </p:txBody>
      </p:sp>
      <p:grpSp>
        <p:nvGrpSpPr>
          <p:cNvPr id="18" name="组合 17">
            <a:extLst>
              <a:ext uri="{FF2B5EF4-FFF2-40B4-BE49-F238E27FC236}">
                <a16:creationId xmlns:a16="http://schemas.microsoft.com/office/drawing/2014/main" id="{4BCAB2AB-510E-4491-A588-403045DF78CF}"/>
              </a:ext>
            </a:extLst>
          </p:cNvPr>
          <p:cNvGrpSpPr/>
          <p:nvPr/>
        </p:nvGrpSpPr>
        <p:grpSpPr>
          <a:xfrm>
            <a:off x="6616700" y="4000499"/>
            <a:ext cx="5107622" cy="4008935"/>
            <a:chOff x="5768272" y="3755261"/>
            <a:chExt cx="5956050" cy="4254174"/>
          </a:xfrm>
        </p:grpSpPr>
        <p:sp>
          <p:nvSpPr>
            <p:cNvPr id="12" name="矩形 11">
              <a:extLst>
                <a:ext uri="{FF2B5EF4-FFF2-40B4-BE49-F238E27FC236}">
                  <a16:creationId xmlns:a16="http://schemas.microsoft.com/office/drawing/2014/main" id="{F333A923-E355-430E-93C1-5A9F3DC3E553}"/>
                </a:ext>
              </a:extLst>
            </p:cNvPr>
            <p:cNvSpPr/>
            <p:nvPr/>
          </p:nvSpPr>
          <p:spPr>
            <a:xfrm>
              <a:off x="5768272" y="3755261"/>
              <a:ext cx="5867218" cy="2680936"/>
            </a:xfrm>
            <a:prstGeom prst="rect">
              <a:avLst/>
            </a:prstGeom>
            <a:solidFill>
              <a:srgbClr val="76EED8"/>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楷体" panose="02010609060101010101" pitchFamily="49" charset="-122"/>
                <a:ea typeface="楷体" panose="02010609060101010101" pitchFamily="49" charset="-122"/>
              </a:endParaRPr>
            </a:p>
          </p:txBody>
        </p:sp>
        <p:pic>
          <p:nvPicPr>
            <p:cNvPr id="17" name="Picture 15">
              <a:extLst>
                <a:ext uri="{FF2B5EF4-FFF2-40B4-BE49-F238E27FC236}">
                  <a16:creationId xmlns:a16="http://schemas.microsoft.com/office/drawing/2014/main" id="{700D8EE9-3443-48FB-96C9-9105C87555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flipH="1">
              <a:off x="7966719" y="4251833"/>
              <a:ext cx="1559155" cy="5956050"/>
            </a:xfrm>
            <a:prstGeom prst="rect">
              <a:avLst/>
            </a:prstGeom>
          </p:spPr>
        </p:pic>
      </p:grpSp>
      <p:sp>
        <p:nvSpPr>
          <p:cNvPr id="3" name="文本框 2">
            <a:extLst>
              <a:ext uri="{FF2B5EF4-FFF2-40B4-BE49-F238E27FC236}">
                <a16:creationId xmlns:a16="http://schemas.microsoft.com/office/drawing/2014/main" id="{F22F0D75-85C3-47E5-A422-9CFDA6A9D0C8}"/>
              </a:ext>
            </a:extLst>
          </p:cNvPr>
          <p:cNvSpPr txBox="1"/>
          <p:nvPr/>
        </p:nvSpPr>
        <p:spPr>
          <a:xfrm>
            <a:off x="7178441" y="4351067"/>
            <a:ext cx="3721100" cy="523220"/>
          </a:xfrm>
          <a:prstGeom prst="rect">
            <a:avLst/>
          </a:prstGeom>
          <a:noFill/>
          <a:ln>
            <a:noFill/>
          </a:ln>
        </p:spPr>
        <p:txBody>
          <a:bodyPr wrap="square">
            <a:spAutoFit/>
          </a:bodyPr>
          <a:lstStyle>
            <a:defPPr>
              <a:defRPr lang="zh-CN"/>
            </a:defPPr>
            <a:lvl1pPr algn="ctr">
              <a:defRPr sz="2000" b="1">
                <a:solidFill>
                  <a:schemeClr val="bg1"/>
                </a:solidFill>
              </a:defRPr>
            </a:lvl1pPr>
            <a:lvl2pPr marL="742950" indent="-285750"/>
          </a:lstStyle>
          <a:p>
            <a:pPr algn="l"/>
            <a:r>
              <a:rPr lang="zh-CN" altLang="en-US" sz="2800" dirty="0"/>
              <a:t>小组成员</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r="24798"/>
          <a:stretch>
            <a:fillRect/>
          </a:stretch>
        </p:blipFill>
        <p:spPr>
          <a:xfrm rot="16200000">
            <a:off x="2666999" y="-2667001"/>
            <a:ext cx="6858002" cy="12192000"/>
          </a:xfrm>
          <a:prstGeom prst="rect">
            <a:avLst/>
          </a:prstGeom>
        </p:spPr>
      </p:pic>
      <p:sp>
        <p:nvSpPr>
          <p:cNvPr id="14" name="矩形: 剪去左右顶角 13">
            <a:extLst>
              <a:ext uri="{FF2B5EF4-FFF2-40B4-BE49-F238E27FC236}">
                <a16:creationId xmlns:a16="http://schemas.microsoft.com/office/drawing/2014/main" id="{50FDC5CB-2DA7-41E3-B9CE-0B9D142B1761}"/>
              </a:ext>
            </a:extLst>
          </p:cNvPr>
          <p:cNvSpPr/>
          <p:nvPr/>
        </p:nvSpPr>
        <p:spPr>
          <a:xfrm>
            <a:off x="355600" y="317500"/>
            <a:ext cx="11493500" cy="6223000"/>
          </a:xfrm>
          <a:prstGeom prst="snip2Same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5351732" y="1673698"/>
            <a:ext cx="4518260" cy="1195712"/>
          </a:xfrm>
          <a:prstGeom prst="rect">
            <a:avLst/>
          </a:prstGeom>
          <a:noFill/>
          <a:ln w="19050">
            <a:noFill/>
            <a:prstDash val="dash"/>
          </a:ln>
        </p:spPr>
        <p:txBody>
          <a:bodyPr wrap="square" rtlCol="0">
            <a:spAutoFit/>
          </a:bodyPr>
          <a:lstStyle>
            <a:defPPr>
              <a:defRPr lang="zh-CN"/>
            </a:defPPr>
            <a:lvl1pPr algn="ctr">
              <a:defRPr sz="3200">
                <a:latin typeface="楷体" panose="02010609060101010101" pitchFamily="49" charset="-122"/>
                <a:ea typeface="楷体" panose="02010609060101010101" pitchFamily="49" charset="-122"/>
              </a:defRPr>
            </a:lvl1pPr>
          </a:lstStyle>
          <a:p>
            <a:pPr>
              <a:lnSpc>
                <a:spcPct val="120000"/>
              </a:lnSpc>
            </a:pPr>
            <a:r>
              <a:rPr lang="zh-CN" altLang="zh-CN" dirty="0"/>
              <a:t>乡土社会</a:t>
            </a:r>
            <a:r>
              <a:rPr lang="zh-CN" altLang="en-US" dirty="0"/>
              <a:t>到现代社会的交往含义变化</a:t>
            </a:r>
          </a:p>
        </p:txBody>
      </p:sp>
      <p:sp>
        <p:nvSpPr>
          <p:cNvPr id="9" name="矩形 8"/>
          <p:cNvSpPr/>
          <p:nvPr/>
        </p:nvSpPr>
        <p:spPr>
          <a:xfrm>
            <a:off x="3884588" y="3068416"/>
            <a:ext cx="7461498" cy="1200329"/>
          </a:xfrm>
          <a:prstGeom prst="rect">
            <a:avLst/>
          </a:prstGeom>
          <a:noFill/>
        </p:spPr>
        <p:txBody>
          <a:bodyPr wrap="square">
            <a:spAutoFit/>
          </a:bodyPr>
          <a:lstStyle/>
          <a:p>
            <a:pPr>
              <a:lnSpc>
                <a:spcPct val="200000"/>
              </a:lnSpc>
            </a:pPr>
            <a:r>
              <a:rPr lang="en-US" altLang="zh-CN" sz="1600" kern="0" dirty="0">
                <a:latin typeface="楷体" panose="02010609060101010101" pitchFamily="49" charset="-122"/>
                <a:ea typeface="楷体" panose="02010609060101010101" pitchFamily="49" charset="-122"/>
              </a:rPr>
              <a:t>     </a:t>
            </a:r>
            <a:r>
              <a:rPr lang="zh-CN" altLang="zh-CN" sz="1600" kern="0" dirty="0">
                <a:latin typeface="楷体" panose="02010609060101010101" pitchFamily="49" charset="-122"/>
                <a:ea typeface="楷体" panose="02010609060101010101" pitchFamily="49" charset="-122"/>
              </a:rPr>
              <a:t>“人情”的往来是乡土社会的一大特色。但是和以血缘关系为基础的乡土社会不同，现代社会则是由陌生人组成的社会，是以地缘关系为基础的契约社会。在现代社会里，人与人交往讲求“当场清算”，讲求实时利益，也自然而然地缺乏“人情味儿”，显示出人情的淡漠。</a:t>
            </a:r>
          </a:p>
        </p:txBody>
      </p:sp>
      <p:grpSp>
        <p:nvGrpSpPr>
          <p:cNvPr id="23" name="Group 57">
            <a:extLst>
              <a:ext uri="{FF2B5EF4-FFF2-40B4-BE49-F238E27FC236}">
                <a16:creationId xmlns:a16="http://schemas.microsoft.com/office/drawing/2014/main" id="{65ADFF81-DEAB-4219-A51A-EBC17CC59B08}"/>
              </a:ext>
            </a:extLst>
          </p:cNvPr>
          <p:cNvGrpSpPr/>
          <p:nvPr/>
        </p:nvGrpSpPr>
        <p:grpSpPr>
          <a:xfrm>
            <a:off x="1445452" y="4471834"/>
            <a:ext cx="1368477" cy="1388453"/>
            <a:chOff x="2285780" y="4847653"/>
            <a:chExt cx="952480" cy="966132"/>
          </a:xfrm>
        </p:grpSpPr>
        <p:sp>
          <p:nvSpPr>
            <p:cNvPr id="25" name="Oval 58">
              <a:extLst>
                <a:ext uri="{FF2B5EF4-FFF2-40B4-BE49-F238E27FC236}">
                  <a16:creationId xmlns:a16="http://schemas.microsoft.com/office/drawing/2014/main" id="{0821801A-CCD0-4891-B030-EA85674E0A71}"/>
                </a:ext>
              </a:extLst>
            </p:cNvPr>
            <p:cNvSpPr/>
            <p:nvPr/>
          </p:nvSpPr>
          <p:spPr bwMode="auto">
            <a:xfrm>
              <a:off x="2346028" y="4908765"/>
              <a:ext cx="840592" cy="852640"/>
            </a:xfrm>
            <a:prstGeom prst="ellipse">
              <a:avLst/>
            </a:prstGeom>
            <a:solidFill>
              <a:srgbClr val="76EED8"/>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tx1"/>
                </a:solidFill>
                <a:latin typeface="楷体" panose="02010609060101010101" pitchFamily="49" charset="-122"/>
                <a:ea typeface="楷体" panose="02010609060101010101" pitchFamily="49" charset="-122"/>
              </a:endParaRPr>
            </a:p>
          </p:txBody>
        </p:sp>
        <p:sp>
          <p:nvSpPr>
            <p:cNvPr id="26" name="Oval 59">
              <a:extLst>
                <a:ext uri="{FF2B5EF4-FFF2-40B4-BE49-F238E27FC236}">
                  <a16:creationId xmlns:a16="http://schemas.microsoft.com/office/drawing/2014/main" id="{E177ABD9-F49D-43D6-A1ED-DD57053E1761}"/>
                </a:ext>
              </a:extLst>
            </p:cNvPr>
            <p:cNvSpPr/>
            <p:nvPr/>
          </p:nvSpPr>
          <p:spPr bwMode="auto">
            <a:xfrm>
              <a:off x="2285781" y="4847654"/>
              <a:ext cx="952480" cy="966132"/>
            </a:xfrm>
            <a:prstGeom prst="ellipse">
              <a:avLst/>
            </a:prstGeom>
            <a:noFill/>
            <a:ln w="3175" cmpd="sng">
              <a:solidFill>
                <a:schemeClr val="tx1">
                  <a:lumMod val="60000"/>
                  <a:lumOff val="40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tx1"/>
                </a:solidFill>
                <a:latin typeface="楷体" panose="02010609060101010101" pitchFamily="49" charset="-122"/>
                <a:ea typeface="楷体" panose="02010609060101010101" pitchFamily="49" charset="-122"/>
              </a:endParaRPr>
            </a:p>
          </p:txBody>
        </p:sp>
      </p:grpSp>
      <p:grpSp>
        <p:nvGrpSpPr>
          <p:cNvPr id="8" name="组合 7">
            <a:extLst>
              <a:ext uri="{FF2B5EF4-FFF2-40B4-BE49-F238E27FC236}">
                <a16:creationId xmlns:a16="http://schemas.microsoft.com/office/drawing/2014/main" id="{73C28C28-B968-4EC2-8F18-9C85460D148D}"/>
              </a:ext>
            </a:extLst>
          </p:cNvPr>
          <p:cNvGrpSpPr/>
          <p:nvPr/>
        </p:nvGrpSpPr>
        <p:grpSpPr>
          <a:xfrm>
            <a:off x="845914" y="995715"/>
            <a:ext cx="2607410" cy="2780899"/>
            <a:chOff x="714351" y="1123483"/>
            <a:chExt cx="2607410" cy="2780899"/>
          </a:xfrm>
        </p:grpSpPr>
        <p:sp>
          <p:nvSpPr>
            <p:cNvPr id="5" name="文本框 4">
              <a:extLst>
                <a:ext uri="{FF2B5EF4-FFF2-40B4-BE49-F238E27FC236}">
                  <a16:creationId xmlns:a16="http://schemas.microsoft.com/office/drawing/2014/main" id="{464372CB-166C-43B5-B9F3-C3D6A62D3C40}"/>
                </a:ext>
              </a:extLst>
            </p:cNvPr>
            <p:cNvSpPr txBox="1"/>
            <p:nvPr/>
          </p:nvSpPr>
          <p:spPr>
            <a:xfrm>
              <a:off x="1187650" y="2127456"/>
              <a:ext cx="1661993" cy="1689102"/>
            </a:xfrm>
            <a:prstGeom prst="rect">
              <a:avLst/>
            </a:prstGeom>
            <a:noFill/>
          </p:spPr>
          <p:txBody>
            <a:bodyPr vert="eaVert" wrap="square" rtlCol="0">
              <a:spAutoFit/>
            </a:bodyPr>
            <a:lstStyle/>
            <a:p>
              <a:r>
                <a:rPr lang="zh-CN" altLang="en-US" sz="9600" dirty="0"/>
                <a:t>与</a:t>
              </a:r>
            </a:p>
          </p:txBody>
        </p:sp>
        <p:sp>
          <p:nvSpPr>
            <p:cNvPr id="2" name="文本框 1">
              <a:extLst>
                <a:ext uri="{FF2B5EF4-FFF2-40B4-BE49-F238E27FC236}">
                  <a16:creationId xmlns:a16="http://schemas.microsoft.com/office/drawing/2014/main" id="{F60271A9-F761-4E06-9CB3-DE6384B951AE}"/>
                </a:ext>
              </a:extLst>
            </p:cNvPr>
            <p:cNvSpPr txBox="1"/>
            <p:nvPr/>
          </p:nvSpPr>
          <p:spPr>
            <a:xfrm>
              <a:off x="2306098" y="1123483"/>
              <a:ext cx="1015663" cy="1689103"/>
            </a:xfrm>
            <a:prstGeom prst="rect">
              <a:avLst/>
            </a:prstGeom>
            <a:noFill/>
          </p:spPr>
          <p:txBody>
            <a:bodyPr vert="eaVert" wrap="square" rtlCol="0">
              <a:spAutoFit/>
            </a:bodyPr>
            <a:lstStyle/>
            <a:p>
              <a:r>
                <a:rPr lang="zh-CN" altLang="en-US" sz="5400" dirty="0"/>
                <a:t>血缘</a:t>
              </a:r>
            </a:p>
          </p:txBody>
        </p:sp>
        <p:sp>
          <p:nvSpPr>
            <p:cNvPr id="3" name="文本框 2">
              <a:extLst>
                <a:ext uri="{FF2B5EF4-FFF2-40B4-BE49-F238E27FC236}">
                  <a16:creationId xmlns:a16="http://schemas.microsoft.com/office/drawing/2014/main" id="{E01E30D6-E405-4FDC-934E-541AF1430763}"/>
                </a:ext>
              </a:extLst>
            </p:cNvPr>
            <p:cNvSpPr txBox="1"/>
            <p:nvPr/>
          </p:nvSpPr>
          <p:spPr>
            <a:xfrm>
              <a:off x="714351" y="2372666"/>
              <a:ext cx="1015663" cy="1531716"/>
            </a:xfrm>
            <a:prstGeom prst="rect">
              <a:avLst/>
            </a:prstGeom>
            <a:noFill/>
          </p:spPr>
          <p:txBody>
            <a:bodyPr vert="eaVert" wrap="square" rtlCol="0">
              <a:spAutoFit/>
            </a:bodyPr>
            <a:lstStyle>
              <a:defPPr>
                <a:defRPr lang="zh-CN"/>
              </a:defPPr>
              <a:lvl1pPr>
                <a:defRPr sz="5400"/>
              </a:lvl1pPr>
            </a:lstStyle>
            <a:p>
              <a:r>
                <a:rPr lang="zh-CN" altLang="en-US" dirty="0"/>
                <a:t>地名</a:t>
              </a:r>
            </a:p>
          </p:txBody>
        </p:sp>
      </p:grpSp>
      <p:sp>
        <p:nvSpPr>
          <p:cNvPr id="13" name="文本框 12">
            <a:extLst>
              <a:ext uri="{FF2B5EF4-FFF2-40B4-BE49-F238E27FC236}">
                <a16:creationId xmlns:a16="http://schemas.microsoft.com/office/drawing/2014/main" id="{BA6FD986-9FD2-4642-9664-540FFD486FB0}"/>
              </a:ext>
            </a:extLst>
          </p:cNvPr>
          <p:cNvSpPr txBox="1"/>
          <p:nvPr/>
        </p:nvSpPr>
        <p:spPr>
          <a:xfrm>
            <a:off x="1650092" y="4692763"/>
            <a:ext cx="1295400" cy="923330"/>
          </a:xfrm>
          <a:prstGeom prst="rect">
            <a:avLst/>
          </a:prstGeom>
          <a:noFill/>
        </p:spPr>
        <p:txBody>
          <a:bodyPr wrap="square" rtlCol="0">
            <a:spAutoFit/>
          </a:bodyPr>
          <a:lstStyle/>
          <a:p>
            <a:r>
              <a:rPr lang="zh-CN" altLang="en-US" sz="5400" dirty="0">
                <a:latin typeface="华文行楷" panose="02010800040101010101" pitchFamily="2" charset="-122"/>
                <a:ea typeface="华文行楷" panose="02010800040101010101" pitchFamily="2" charset="-122"/>
              </a:rPr>
              <a:t>域</a:t>
            </a:r>
          </a:p>
        </p:txBody>
      </p:sp>
    </p:spTree>
    <p:extLst>
      <p:ext uri="{BB962C8B-B14F-4D97-AF65-F5344CB8AC3E}">
        <p14:creationId xmlns:p14="http://schemas.microsoft.com/office/powerpoint/2010/main" val="2639398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r="24798"/>
          <a:stretch>
            <a:fillRect/>
          </a:stretch>
        </p:blipFill>
        <p:spPr>
          <a:xfrm rot="16200000">
            <a:off x="2666999" y="-2667001"/>
            <a:ext cx="6858002" cy="12192000"/>
          </a:xfrm>
          <a:prstGeom prst="rect">
            <a:avLst/>
          </a:prstGeom>
        </p:spPr>
      </p:pic>
      <p:sp>
        <p:nvSpPr>
          <p:cNvPr id="26" name="矩形: 剪去左右顶角 25">
            <a:extLst>
              <a:ext uri="{FF2B5EF4-FFF2-40B4-BE49-F238E27FC236}">
                <a16:creationId xmlns:a16="http://schemas.microsoft.com/office/drawing/2014/main" id="{5E500D42-2997-4B8E-867C-119787A654AE}"/>
              </a:ext>
            </a:extLst>
          </p:cNvPr>
          <p:cNvSpPr/>
          <p:nvPr/>
        </p:nvSpPr>
        <p:spPr>
          <a:xfrm rot="10800000">
            <a:off x="349249" y="317498"/>
            <a:ext cx="11493500" cy="6223000"/>
          </a:xfrm>
          <a:prstGeom prst="snip2Same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组合 26">
            <a:extLst>
              <a:ext uri="{FF2B5EF4-FFF2-40B4-BE49-F238E27FC236}">
                <a16:creationId xmlns:a16="http://schemas.microsoft.com/office/drawing/2014/main" id="{68897FD1-28E3-42D6-97A1-9E984CCD62A1}"/>
              </a:ext>
            </a:extLst>
          </p:cNvPr>
          <p:cNvGrpSpPr/>
          <p:nvPr/>
        </p:nvGrpSpPr>
        <p:grpSpPr>
          <a:xfrm>
            <a:off x="676064" y="2105687"/>
            <a:ext cx="2500574" cy="2219246"/>
            <a:chOff x="638567" y="3070688"/>
            <a:chExt cx="2500574" cy="2219246"/>
          </a:xfrm>
        </p:grpSpPr>
        <p:sp>
          <p:nvSpPr>
            <p:cNvPr id="7" name="椭圆 6"/>
            <p:cNvSpPr>
              <a:spLocks noChangeArrowheads="1"/>
            </p:cNvSpPr>
            <p:nvPr/>
          </p:nvSpPr>
          <p:spPr bwMode="auto">
            <a:xfrm>
              <a:off x="1498594" y="3070688"/>
              <a:ext cx="884237" cy="884238"/>
            </a:xfrm>
            <a:prstGeom prst="ellipse">
              <a:avLst/>
            </a:prstGeom>
            <a:solidFill>
              <a:srgbClr val="76EED8"/>
            </a:solidFill>
            <a:ln w="38100">
              <a:noFill/>
              <a:beve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dirty="0">
                <a:latin typeface="楷体" panose="02010609060101010101" pitchFamily="49" charset="-122"/>
                <a:ea typeface="楷体" panose="02010609060101010101" pitchFamily="49" charset="-122"/>
              </a:endParaRPr>
            </a:p>
          </p:txBody>
        </p:sp>
        <p:sp>
          <p:nvSpPr>
            <p:cNvPr id="9" name="文本框 65"/>
            <p:cNvSpPr txBox="1">
              <a:spLocks noChangeArrowheads="1"/>
            </p:cNvSpPr>
            <p:nvPr/>
          </p:nvSpPr>
          <p:spPr bwMode="auto">
            <a:xfrm>
              <a:off x="742285" y="3316240"/>
              <a:ext cx="2396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marL="742950" indent="-285750"/>
              <a:lvl3pPr/>
              <a:lvl4pPr/>
              <a:lvl5pPr/>
              <a:lvl6pPr/>
              <a:lvl7pPr/>
              <a:lvl8pPr/>
              <a:lvl9pPr/>
            </a:lstStyle>
            <a:p>
              <a:pPr algn="ctr" eaLnBrk="1" hangingPunct="1"/>
              <a:r>
                <a:rPr lang="zh-CN" altLang="en-US" sz="2000" b="1" dirty="0">
                  <a:solidFill>
                    <a:schemeClr val="bg1"/>
                  </a:solidFill>
                  <a:latin typeface="楷体" panose="02010609060101010101" pitchFamily="49" charset="-122"/>
                  <a:ea typeface="楷体" panose="02010609060101010101" pitchFamily="49" charset="-122"/>
                  <a:cs typeface="Arial" panose="020B0604020202020204" pitchFamily="34" charset="0"/>
                </a:rPr>
                <a:t>原本</a:t>
              </a:r>
            </a:p>
          </p:txBody>
        </p:sp>
        <p:sp>
          <p:nvSpPr>
            <p:cNvPr id="10" name="矩形 9"/>
            <p:cNvSpPr/>
            <p:nvPr/>
          </p:nvSpPr>
          <p:spPr>
            <a:xfrm>
              <a:off x="638567" y="4016059"/>
              <a:ext cx="2500574" cy="1273875"/>
            </a:xfrm>
            <a:prstGeom prst="rect">
              <a:avLst/>
            </a:prstGeom>
          </p:spPr>
          <p:txBody>
            <a:bodyPr wrap="square">
              <a:spAutoFit/>
            </a:bodyPr>
            <a:lstStyle/>
            <a:p>
              <a:pPr algn="ctr">
                <a:lnSpc>
                  <a:spcPct val="150000"/>
                </a:lnSpc>
              </a:pPr>
              <a:r>
                <a:rPr lang="zh-CN" altLang="zh-CN" kern="0" dirty="0">
                  <a:latin typeface="楷体" panose="02010609060101010101" pitchFamily="49" charset="-122"/>
                  <a:ea typeface="楷体" panose="02010609060101010101" pitchFamily="49" charset="-122"/>
                </a:rPr>
                <a:t>乡土社会中人们用来维持相互间亲密团结关系的手段</a:t>
              </a:r>
              <a:endParaRPr lang="en-US" altLang="zh-CN" kern="0" dirty="0">
                <a:latin typeface="楷体" panose="02010609060101010101" pitchFamily="49" charset="-122"/>
                <a:ea typeface="楷体" panose="02010609060101010101" pitchFamily="49" charset="-122"/>
              </a:endParaRPr>
            </a:p>
          </p:txBody>
        </p:sp>
      </p:grpSp>
      <p:grpSp>
        <p:nvGrpSpPr>
          <p:cNvPr id="28" name="组合 27">
            <a:extLst>
              <a:ext uri="{FF2B5EF4-FFF2-40B4-BE49-F238E27FC236}">
                <a16:creationId xmlns:a16="http://schemas.microsoft.com/office/drawing/2014/main" id="{9B112415-AF03-4A68-8897-1C61110C908E}"/>
              </a:ext>
            </a:extLst>
          </p:cNvPr>
          <p:cNvGrpSpPr/>
          <p:nvPr/>
        </p:nvGrpSpPr>
        <p:grpSpPr>
          <a:xfrm>
            <a:off x="3094585" y="3720448"/>
            <a:ext cx="2500574" cy="2618556"/>
            <a:chOff x="3345528" y="3083388"/>
            <a:chExt cx="2500574" cy="2618556"/>
          </a:xfrm>
        </p:grpSpPr>
        <p:grpSp>
          <p:nvGrpSpPr>
            <p:cNvPr id="3" name="组合 2">
              <a:extLst>
                <a:ext uri="{FF2B5EF4-FFF2-40B4-BE49-F238E27FC236}">
                  <a16:creationId xmlns:a16="http://schemas.microsoft.com/office/drawing/2014/main" id="{2982A469-B3F7-413C-BEF8-DAFA6EBD492B}"/>
                </a:ext>
              </a:extLst>
            </p:cNvPr>
            <p:cNvGrpSpPr/>
            <p:nvPr/>
          </p:nvGrpSpPr>
          <p:grpSpPr>
            <a:xfrm>
              <a:off x="3449246" y="3083388"/>
              <a:ext cx="2396856" cy="884238"/>
              <a:chOff x="3449246" y="3311988"/>
              <a:chExt cx="2396856" cy="884238"/>
            </a:xfrm>
          </p:grpSpPr>
          <p:sp>
            <p:nvSpPr>
              <p:cNvPr id="12" name="椭圆 11"/>
              <p:cNvSpPr>
                <a:spLocks noChangeArrowheads="1"/>
              </p:cNvSpPr>
              <p:nvPr/>
            </p:nvSpPr>
            <p:spPr bwMode="auto">
              <a:xfrm>
                <a:off x="4205555" y="3311988"/>
                <a:ext cx="884237" cy="884238"/>
              </a:xfrm>
              <a:prstGeom prst="ellipse">
                <a:avLst/>
              </a:prstGeom>
              <a:solidFill>
                <a:srgbClr val="76EED8"/>
              </a:solidFill>
              <a:ln w="38100">
                <a:noFill/>
                <a:beve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dirty="0">
                  <a:latin typeface="楷体" panose="02010609060101010101" pitchFamily="49" charset="-122"/>
                  <a:ea typeface="楷体" panose="02010609060101010101" pitchFamily="49" charset="-122"/>
                </a:endParaRPr>
              </a:p>
            </p:txBody>
          </p:sp>
          <p:sp>
            <p:nvSpPr>
              <p:cNvPr id="14" name="文本框 65"/>
              <p:cNvSpPr txBox="1">
                <a:spLocks noChangeArrowheads="1"/>
              </p:cNvSpPr>
              <p:nvPr/>
            </p:nvSpPr>
            <p:spPr bwMode="auto">
              <a:xfrm>
                <a:off x="3449246" y="3554052"/>
                <a:ext cx="2396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marL="742950" indent="-285750"/>
                <a:lvl3pPr/>
                <a:lvl4pPr/>
                <a:lvl5pPr/>
                <a:lvl6pPr/>
                <a:lvl7pPr/>
                <a:lvl8pPr/>
                <a:lvl9pPr/>
              </a:lstStyle>
              <a:p>
                <a:pPr algn="ctr" eaLnBrk="1" hangingPunct="1"/>
                <a:r>
                  <a:rPr lang="zh-CN" altLang="en-US" sz="2000" b="1" dirty="0">
                    <a:solidFill>
                      <a:schemeClr val="bg1"/>
                    </a:solidFill>
                    <a:latin typeface="楷体" panose="02010609060101010101" pitchFamily="49" charset="-122"/>
                    <a:ea typeface="楷体" panose="02010609060101010101" pitchFamily="49" charset="-122"/>
                    <a:cs typeface="Arial" panose="020B0604020202020204" pitchFamily="34" charset="0"/>
                  </a:rPr>
                  <a:t>当代</a:t>
                </a:r>
              </a:p>
            </p:txBody>
          </p:sp>
        </p:grpSp>
        <p:sp>
          <p:nvSpPr>
            <p:cNvPr id="15" name="矩形 14"/>
            <p:cNvSpPr/>
            <p:nvPr/>
          </p:nvSpPr>
          <p:spPr>
            <a:xfrm>
              <a:off x="3345528" y="4012571"/>
              <a:ext cx="2500574" cy="1689373"/>
            </a:xfrm>
            <a:prstGeom prst="rect">
              <a:avLst/>
            </a:prstGeom>
          </p:spPr>
          <p:txBody>
            <a:bodyPr wrap="square">
              <a:spAutoFit/>
            </a:bodyPr>
            <a:lstStyle/>
            <a:p>
              <a:pPr algn="ctr">
                <a:lnSpc>
                  <a:spcPct val="150000"/>
                </a:lnSpc>
              </a:pPr>
              <a:r>
                <a:rPr lang="zh-CN" altLang="zh-CN" kern="0" dirty="0">
                  <a:latin typeface="楷体" panose="02010609060101010101" pitchFamily="49" charset="-122"/>
                  <a:ea typeface="楷体" panose="02010609060101010101" pitchFamily="49" charset="-122"/>
                </a:rPr>
                <a:t>与其说是“人情”是人与人之间情意的馈赠与表达，更像是一场精于算计的“人情”博弈。</a:t>
              </a:r>
              <a:endParaRPr lang="en-US" altLang="zh-CN" kern="0" dirty="0">
                <a:latin typeface="楷体" panose="02010609060101010101" pitchFamily="49" charset="-122"/>
                <a:ea typeface="楷体" panose="02010609060101010101" pitchFamily="49" charset="-122"/>
              </a:endParaRPr>
            </a:p>
          </p:txBody>
        </p:sp>
      </p:grpSp>
      <p:sp>
        <p:nvSpPr>
          <p:cNvPr id="2" name="矩形 1">
            <a:extLst>
              <a:ext uri="{FF2B5EF4-FFF2-40B4-BE49-F238E27FC236}">
                <a16:creationId xmlns:a16="http://schemas.microsoft.com/office/drawing/2014/main" id="{7B4FE47C-B848-4AFA-B7B5-F4CBA67CA463}"/>
              </a:ext>
            </a:extLst>
          </p:cNvPr>
          <p:cNvSpPr/>
          <p:nvPr/>
        </p:nvSpPr>
        <p:spPr>
          <a:xfrm>
            <a:off x="795791" y="647610"/>
            <a:ext cx="5099473" cy="769441"/>
          </a:xfrm>
          <a:prstGeom prst="rect">
            <a:avLst/>
          </a:prstGeom>
        </p:spPr>
        <p:txBody>
          <a:bodyPr wrap="none">
            <a:spAutoFit/>
          </a:bodyPr>
          <a:lstStyle/>
          <a:p>
            <a:r>
              <a:rPr lang="zh-CN" altLang="zh-CN" sz="4400" dirty="0">
                <a:cs typeface="Times New Roman" panose="02020603050405020304" pitchFamily="18" charset="0"/>
              </a:rPr>
              <a:t>“送人情“含义的变化</a:t>
            </a:r>
            <a:endParaRPr lang="zh-CN" altLang="en-US" sz="4400" dirty="0"/>
          </a:p>
        </p:txBody>
      </p:sp>
      <p:sp>
        <p:nvSpPr>
          <p:cNvPr id="32" name="任意多边形: 形状 31">
            <a:extLst>
              <a:ext uri="{FF2B5EF4-FFF2-40B4-BE49-F238E27FC236}">
                <a16:creationId xmlns:a16="http://schemas.microsoft.com/office/drawing/2014/main" id="{6F50ED4A-4512-49C5-8F99-FC73722B6874}"/>
              </a:ext>
            </a:extLst>
          </p:cNvPr>
          <p:cNvSpPr/>
          <p:nvPr/>
        </p:nvSpPr>
        <p:spPr>
          <a:xfrm>
            <a:off x="2769578" y="2010768"/>
            <a:ext cx="1948689" cy="1350750"/>
          </a:xfrm>
          <a:custGeom>
            <a:avLst/>
            <a:gdLst>
              <a:gd name="connsiteX0" fmla="*/ 548084 w 1956669"/>
              <a:gd name="connsiteY0" fmla="*/ 2571 h 1273875"/>
              <a:gd name="connsiteX1" fmla="*/ 648459 w 1956669"/>
              <a:gd name="connsiteY1" fmla="*/ 14633 h 1273875"/>
              <a:gd name="connsiteX2" fmla="*/ 585385 w 1956669"/>
              <a:gd name="connsiteY2" fmla="*/ 4551 h 1273875"/>
              <a:gd name="connsiteX3" fmla="*/ 499647 w 1956669"/>
              <a:gd name="connsiteY3" fmla="*/ 0 h 1273875"/>
              <a:gd name="connsiteX4" fmla="*/ 499648 w 1956669"/>
              <a:gd name="connsiteY4" fmla="*/ 0 h 1273875"/>
              <a:gd name="connsiteX5" fmla="*/ 499648 w 1956669"/>
              <a:gd name="connsiteY5" fmla="*/ 0 h 1273875"/>
              <a:gd name="connsiteX6" fmla="*/ 499649 w 1956669"/>
              <a:gd name="connsiteY6" fmla="*/ 0 h 1273875"/>
              <a:gd name="connsiteX7" fmla="*/ 513199 w 1956669"/>
              <a:gd name="connsiteY7" fmla="*/ 1352 h 1273875"/>
              <a:gd name="connsiteX8" fmla="*/ 520129 w 1956669"/>
              <a:gd name="connsiteY8" fmla="*/ 1087 h 1273875"/>
              <a:gd name="connsiteX9" fmla="*/ 499649 w 1956669"/>
              <a:gd name="connsiteY9" fmla="*/ 0 h 1273875"/>
              <a:gd name="connsiteX10" fmla="*/ 818116 w 1956669"/>
              <a:gd name="connsiteY10" fmla="*/ 0 h 1273875"/>
              <a:gd name="connsiteX11" fmla="*/ 1660630 w 1956669"/>
              <a:gd name="connsiteY11" fmla="*/ 568845 h 1273875"/>
              <a:gd name="connsiteX12" fmla="*/ 1797434 w 1956669"/>
              <a:gd name="connsiteY12" fmla="*/ 955406 h 1273875"/>
              <a:gd name="connsiteX13" fmla="*/ 1956669 w 1956669"/>
              <a:gd name="connsiteY13" fmla="*/ 955406 h 1273875"/>
              <a:gd name="connsiteX14" fmla="*/ 1670317 w 1956669"/>
              <a:gd name="connsiteY14" fmla="*/ 1273875 h 1273875"/>
              <a:gd name="connsiteX15" fmla="*/ 1319731 w 1956669"/>
              <a:gd name="connsiteY15" fmla="*/ 955406 h 1273875"/>
              <a:gd name="connsiteX16" fmla="*/ 1478966 w 1956669"/>
              <a:gd name="connsiteY16" fmla="*/ 955406 h 1273875"/>
              <a:gd name="connsiteX17" fmla="*/ 1425893 w 1956669"/>
              <a:gd name="connsiteY17" fmla="*/ 764370 h 1273875"/>
              <a:gd name="connsiteX18" fmla="*/ 1402302 w 1956669"/>
              <a:gd name="connsiteY18" fmla="*/ 706265 h 1273875"/>
              <a:gd name="connsiteX19" fmla="*/ 1351217 w 1956669"/>
              <a:gd name="connsiteY19" fmla="*/ 589535 h 1273875"/>
              <a:gd name="connsiteX20" fmla="*/ 1316399 w 1956669"/>
              <a:gd name="connsiteY20" fmla="*/ 527747 h 1273875"/>
              <a:gd name="connsiteX21" fmla="*/ 1256972 w 1956669"/>
              <a:gd name="connsiteY21" fmla="*/ 432950 h 1273875"/>
              <a:gd name="connsiteX22" fmla="*/ 1213978 w 1956669"/>
              <a:gd name="connsiteY22" fmla="*/ 375974 h 1273875"/>
              <a:gd name="connsiteX23" fmla="*/ 1144947 w 1956669"/>
              <a:gd name="connsiteY23" fmla="*/ 296597 h 1273875"/>
              <a:gd name="connsiteX24" fmla="*/ 1096143 w 1956669"/>
              <a:gd name="connsiteY24" fmla="*/ 247983 h 1273875"/>
              <a:gd name="connsiteX25" fmla="*/ 1016242 w 1956669"/>
              <a:gd name="connsiteY25" fmla="*/ 182313 h 1273875"/>
              <a:gd name="connsiteX26" fmla="*/ 955459 w 1956669"/>
              <a:gd name="connsiteY26" fmla="*/ 137708 h 1273875"/>
              <a:gd name="connsiteX27" fmla="*/ 934406 w 1956669"/>
              <a:gd name="connsiteY27" fmla="*/ 124685 h 1273875"/>
              <a:gd name="connsiteX28" fmla="*/ 817819 w 1956669"/>
              <a:gd name="connsiteY28" fmla="*/ 65177 h 1273875"/>
              <a:gd name="connsiteX29" fmla="*/ 799339 w 1956669"/>
              <a:gd name="connsiteY29" fmla="*/ 58163 h 1273875"/>
              <a:gd name="connsiteX30" fmla="*/ 669418 w 1956669"/>
              <a:gd name="connsiteY30" fmla="*/ 17984 h 1273875"/>
              <a:gd name="connsiteX31" fmla="*/ 657896 w 1956669"/>
              <a:gd name="connsiteY31" fmla="*/ 16142 h 1273875"/>
              <a:gd name="connsiteX32" fmla="*/ 568409 w 1956669"/>
              <a:gd name="connsiteY32" fmla="*/ 39379 h 1273875"/>
              <a:gd name="connsiteX33" fmla="*/ 568400 w 1956669"/>
              <a:gd name="connsiteY33" fmla="*/ 39383 h 1273875"/>
              <a:gd name="connsiteX34" fmla="*/ 483916 w 1956669"/>
              <a:gd name="connsiteY34" fmla="*/ 71569 h 1273875"/>
              <a:gd name="connsiteX35" fmla="*/ 456817 w 1956669"/>
              <a:gd name="connsiteY35" fmla="*/ 85009 h 1273875"/>
              <a:gd name="connsiteX36" fmla="*/ 402913 w 1956669"/>
              <a:gd name="connsiteY36" fmla="*/ 112400 h 1273875"/>
              <a:gd name="connsiteX37" fmla="*/ 372004 w 1956669"/>
              <a:gd name="connsiteY37" fmla="*/ 131620 h 1273875"/>
              <a:gd name="connsiteX38" fmla="*/ 325708 w 1956669"/>
              <a:gd name="connsiteY38" fmla="*/ 161418 h 1273875"/>
              <a:gd name="connsiteX39" fmla="*/ 318116 w 1956669"/>
              <a:gd name="connsiteY39" fmla="*/ 167168 h 1273875"/>
              <a:gd name="connsiteX40" fmla="*/ 0 w 1956669"/>
              <a:gd name="connsiteY40" fmla="*/ 167168 h 1273875"/>
              <a:gd name="connsiteX41" fmla="*/ 17537 w 1956669"/>
              <a:gd name="connsiteY41" fmla="*/ 153750 h 1273875"/>
              <a:gd name="connsiteX42" fmla="*/ 35305 w 1956669"/>
              <a:gd name="connsiteY42" fmla="*/ 142970 h 1273875"/>
              <a:gd name="connsiteX43" fmla="*/ 47885 w 1956669"/>
              <a:gd name="connsiteY43" fmla="*/ 134122 h 1273875"/>
              <a:gd name="connsiteX44" fmla="*/ 72567 w 1956669"/>
              <a:gd name="connsiteY44" fmla="*/ 120362 h 1273875"/>
              <a:gd name="connsiteX45" fmla="*/ 105951 w 1956669"/>
              <a:gd name="connsiteY45" fmla="*/ 100107 h 1273875"/>
              <a:gd name="connsiteX46" fmla="*/ 122984 w 1956669"/>
              <a:gd name="connsiteY46" fmla="*/ 92256 h 1273875"/>
              <a:gd name="connsiteX47" fmla="*/ 133400 w 1956669"/>
              <a:gd name="connsiteY47" fmla="*/ 86449 h 1273875"/>
              <a:gd name="connsiteX48" fmla="*/ 160174 w 1956669"/>
              <a:gd name="connsiteY48" fmla="*/ 75112 h 1273875"/>
              <a:gd name="connsiteX49" fmla="*/ 198877 w 1956669"/>
              <a:gd name="connsiteY49" fmla="*/ 57271 h 1273875"/>
              <a:gd name="connsiteX50" fmla="*/ 213468 w 1956669"/>
              <a:gd name="connsiteY50" fmla="*/ 52546 h 1273875"/>
              <a:gd name="connsiteX51" fmla="*/ 221985 w 1956669"/>
              <a:gd name="connsiteY51" fmla="*/ 48940 h 1273875"/>
              <a:gd name="connsiteX52" fmla="*/ 254086 w 1956669"/>
              <a:gd name="connsiteY52" fmla="*/ 39392 h 1273875"/>
              <a:gd name="connsiteX53" fmla="*/ 295808 w 1956669"/>
              <a:gd name="connsiteY53" fmla="*/ 25881 h 1273875"/>
              <a:gd name="connsiteX54" fmla="*/ 306286 w 1956669"/>
              <a:gd name="connsiteY54" fmla="*/ 23867 h 1273875"/>
              <a:gd name="connsiteX55" fmla="*/ 313059 w 1956669"/>
              <a:gd name="connsiteY55" fmla="*/ 21852 h 1273875"/>
              <a:gd name="connsiteX56" fmla="*/ 358230 w 1956669"/>
              <a:gd name="connsiteY56" fmla="*/ 13882 h 1273875"/>
              <a:gd name="connsiteX57" fmla="*/ 396234 w 1956669"/>
              <a:gd name="connsiteY57" fmla="*/ 6577 h 1273875"/>
              <a:gd name="connsiteX58" fmla="*/ 401546 w 1956669"/>
              <a:gd name="connsiteY58" fmla="*/ 6239 h 1273875"/>
              <a:gd name="connsiteX59" fmla="*/ 406039 w 1956669"/>
              <a:gd name="connsiteY59" fmla="*/ 5446 h 1273875"/>
              <a:gd name="connsiteX60" fmla="*/ 426009 w 1956669"/>
              <a:gd name="connsiteY60" fmla="*/ 4683 h 127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956669" h="1273875">
                <a:moveTo>
                  <a:pt x="548084" y="2571"/>
                </a:moveTo>
                <a:lnTo>
                  <a:pt x="648459" y="14633"/>
                </a:lnTo>
                <a:lnTo>
                  <a:pt x="585385" y="4551"/>
                </a:lnTo>
                <a:close/>
                <a:moveTo>
                  <a:pt x="499647" y="0"/>
                </a:moveTo>
                <a:lnTo>
                  <a:pt x="499648" y="0"/>
                </a:lnTo>
                <a:lnTo>
                  <a:pt x="499648" y="0"/>
                </a:lnTo>
                <a:lnTo>
                  <a:pt x="499649" y="0"/>
                </a:lnTo>
                <a:lnTo>
                  <a:pt x="513199" y="1352"/>
                </a:lnTo>
                <a:lnTo>
                  <a:pt x="520129" y="1087"/>
                </a:lnTo>
                <a:lnTo>
                  <a:pt x="499649" y="0"/>
                </a:lnTo>
                <a:lnTo>
                  <a:pt x="818116" y="0"/>
                </a:lnTo>
                <a:cubicBezTo>
                  <a:pt x="1164026" y="0"/>
                  <a:pt x="1477080" y="221044"/>
                  <a:pt x="1660630" y="568845"/>
                </a:cubicBezTo>
                <a:cubicBezTo>
                  <a:pt x="1721814" y="684779"/>
                  <a:pt x="1768608" y="814796"/>
                  <a:pt x="1797434" y="955406"/>
                </a:cubicBezTo>
                <a:lnTo>
                  <a:pt x="1956669" y="955406"/>
                </a:lnTo>
                <a:lnTo>
                  <a:pt x="1670317" y="1273875"/>
                </a:lnTo>
                <a:lnTo>
                  <a:pt x="1319731" y="955406"/>
                </a:lnTo>
                <a:lnTo>
                  <a:pt x="1478966" y="955406"/>
                </a:lnTo>
                <a:lnTo>
                  <a:pt x="1425893" y="764370"/>
                </a:lnTo>
                <a:lnTo>
                  <a:pt x="1402302" y="706265"/>
                </a:lnTo>
                <a:lnTo>
                  <a:pt x="1351217" y="589535"/>
                </a:lnTo>
                <a:lnTo>
                  <a:pt x="1316399" y="527747"/>
                </a:lnTo>
                <a:lnTo>
                  <a:pt x="1256972" y="432950"/>
                </a:lnTo>
                <a:lnTo>
                  <a:pt x="1213978" y="375974"/>
                </a:lnTo>
                <a:lnTo>
                  <a:pt x="1144947" y="296597"/>
                </a:lnTo>
                <a:lnTo>
                  <a:pt x="1096143" y="247983"/>
                </a:lnTo>
                <a:lnTo>
                  <a:pt x="1016242" y="182313"/>
                </a:lnTo>
                <a:lnTo>
                  <a:pt x="955459" y="137708"/>
                </a:lnTo>
                <a:lnTo>
                  <a:pt x="934406" y="124685"/>
                </a:lnTo>
                <a:lnTo>
                  <a:pt x="817819" y="65177"/>
                </a:lnTo>
                <a:lnTo>
                  <a:pt x="799339" y="58163"/>
                </a:lnTo>
                <a:lnTo>
                  <a:pt x="669418" y="17984"/>
                </a:lnTo>
                <a:lnTo>
                  <a:pt x="657896" y="16142"/>
                </a:lnTo>
                <a:lnTo>
                  <a:pt x="568409" y="39379"/>
                </a:lnTo>
                <a:lnTo>
                  <a:pt x="568400" y="39383"/>
                </a:lnTo>
                <a:lnTo>
                  <a:pt x="483916" y="71569"/>
                </a:lnTo>
                <a:lnTo>
                  <a:pt x="456817" y="85009"/>
                </a:lnTo>
                <a:lnTo>
                  <a:pt x="402913" y="112400"/>
                </a:lnTo>
                <a:lnTo>
                  <a:pt x="372004" y="131620"/>
                </a:lnTo>
                <a:lnTo>
                  <a:pt x="325708" y="161418"/>
                </a:lnTo>
                <a:lnTo>
                  <a:pt x="318116" y="167168"/>
                </a:lnTo>
                <a:lnTo>
                  <a:pt x="0" y="167168"/>
                </a:lnTo>
                <a:lnTo>
                  <a:pt x="17537" y="153750"/>
                </a:lnTo>
                <a:lnTo>
                  <a:pt x="35305" y="142970"/>
                </a:lnTo>
                <a:lnTo>
                  <a:pt x="47885" y="134122"/>
                </a:lnTo>
                <a:lnTo>
                  <a:pt x="72567" y="120362"/>
                </a:lnTo>
                <a:lnTo>
                  <a:pt x="105951" y="100107"/>
                </a:lnTo>
                <a:lnTo>
                  <a:pt x="122984" y="92256"/>
                </a:lnTo>
                <a:lnTo>
                  <a:pt x="133400" y="86449"/>
                </a:lnTo>
                <a:lnTo>
                  <a:pt x="160174" y="75112"/>
                </a:lnTo>
                <a:lnTo>
                  <a:pt x="198877" y="57271"/>
                </a:lnTo>
                <a:lnTo>
                  <a:pt x="213468" y="52546"/>
                </a:lnTo>
                <a:lnTo>
                  <a:pt x="221985" y="48940"/>
                </a:lnTo>
                <a:lnTo>
                  <a:pt x="254086" y="39392"/>
                </a:lnTo>
                <a:lnTo>
                  <a:pt x="295808" y="25881"/>
                </a:lnTo>
                <a:lnTo>
                  <a:pt x="306286" y="23867"/>
                </a:lnTo>
                <a:lnTo>
                  <a:pt x="313059" y="21852"/>
                </a:lnTo>
                <a:lnTo>
                  <a:pt x="358230" y="13882"/>
                </a:lnTo>
                <a:lnTo>
                  <a:pt x="396234" y="6577"/>
                </a:lnTo>
                <a:lnTo>
                  <a:pt x="401546" y="6239"/>
                </a:lnTo>
                <a:lnTo>
                  <a:pt x="406039" y="5446"/>
                </a:lnTo>
                <a:lnTo>
                  <a:pt x="426009" y="4683"/>
                </a:lnTo>
                <a:close/>
              </a:path>
            </a:pathLst>
          </a:custGeom>
          <a:solidFill>
            <a:srgbClr val="76E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矩形 32">
            <a:extLst>
              <a:ext uri="{FF2B5EF4-FFF2-40B4-BE49-F238E27FC236}">
                <a16:creationId xmlns:a16="http://schemas.microsoft.com/office/drawing/2014/main" id="{6E3CBE07-01AC-4932-992C-4AD1BEC54AA2}"/>
              </a:ext>
            </a:extLst>
          </p:cNvPr>
          <p:cNvSpPr/>
          <p:nvPr/>
        </p:nvSpPr>
        <p:spPr>
          <a:xfrm>
            <a:off x="6351468" y="1550930"/>
            <a:ext cx="4133005" cy="3943387"/>
          </a:xfrm>
          <a:prstGeom prst="rect">
            <a:avLst/>
          </a:prstGeom>
          <a:noFill/>
        </p:spPr>
        <p:txBody>
          <a:bodyPr wrap="square">
            <a:spAutoFit/>
          </a:bodyPr>
          <a:lstStyle/>
          <a:p>
            <a:pPr>
              <a:lnSpc>
                <a:spcPct val="200000"/>
              </a:lnSpc>
            </a:pPr>
            <a:r>
              <a:rPr lang="en-US" altLang="zh-CN" sz="1600" kern="0" dirty="0">
                <a:latin typeface="楷体" panose="02010609060101010101" pitchFamily="49" charset="-122"/>
                <a:ea typeface="楷体" panose="02010609060101010101" pitchFamily="49" charset="-122"/>
              </a:rPr>
              <a:t>     </a:t>
            </a:r>
            <a:r>
              <a:rPr lang="zh-CN" altLang="zh-CN" sz="1600" kern="0" dirty="0">
                <a:latin typeface="楷体" panose="02010609060101010101" pitchFamily="49" charset="-122"/>
                <a:ea typeface="楷体" panose="02010609060101010101" pitchFamily="49" charset="-122"/>
              </a:rPr>
              <a:t>在利益交织的当代社会，人们不在像以前一样淳朴，亲朋好友也不在抢着回帐（意思就是要对方欠自己一笔人情，象是投一笔资。欠了别人的人情就得找一个机会加重一些去回个礼，加重一些就在使对方反欠了自己一笔人情）。现代人仿佛被“送人情”、“回人情”所绑架，人情反而变得没有“人情味儿”。</a:t>
            </a:r>
            <a:endParaRPr lang="zh-CN" altLang="en-US" sz="1600" kern="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838971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left)">
                                      <p:cBhvr>
                                        <p:cTn id="12" dur="500"/>
                                        <p:tgtEl>
                                          <p:spTgt spid="32"/>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500"/>
                                        <p:tgtEl>
                                          <p:spTgt spid="28"/>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1000"/>
                                        <p:tgtEl>
                                          <p:spTgt spid="33"/>
                                        </p:tgtEl>
                                      </p:cBhvr>
                                    </p:animEffect>
                                    <p:anim calcmode="lin" valueType="num">
                                      <p:cBhvr>
                                        <p:cTn id="22" dur="1000" fill="hold"/>
                                        <p:tgtEl>
                                          <p:spTgt spid="33"/>
                                        </p:tgtEl>
                                        <p:attrNameLst>
                                          <p:attrName>ppt_x</p:attrName>
                                        </p:attrNameLst>
                                      </p:cBhvr>
                                      <p:tavLst>
                                        <p:tav tm="0">
                                          <p:val>
                                            <p:strVal val="#ppt_x"/>
                                          </p:val>
                                        </p:tav>
                                        <p:tav tm="100000">
                                          <p:val>
                                            <p:strVal val="#ppt_x"/>
                                          </p:val>
                                        </p:tav>
                                      </p:tavLst>
                                    </p:anim>
                                    <p:anim calcmode="lin" valueType="num">
                                      <p:cBhvr>
                                        <p:cTn id="23"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r="24798"/>
          <a:stretch>
            <a:fillRect/>
          </a:stretch>
        </p:blipFill>
        <p:spPr>
          <a:xfrm rot="16200000">
            <a:off x="2666999" y="-2667001"/>
            <a:ext cx="6858002" cy="12192000"/>
          </a:xfrm>
          <a:prstGeom prst="rect">
            <a:avLst/>
          </a:prstGeom>
        </p:spPr>
      </p:pic>
      <p:sp>
        <p:nvSpPr>
          <p:cNvPr id="10" name="矩形: 圆顶角 9">
            <a:extLst>
              <a:ext uri="{FF2B5EF4-FFF2-40B4-BE49-F238E27FC236}">
                <a16:creationId xmlns:a16="http://schemas.microsoft.com/office/drawing/2014/main" id="{365778F7-45A1-4BA7-83A2-131A99854B4D}"/>
              </a:ext>
            </a:extLst>
          </p:cNvPr>
          <p:cNvSpPr/>
          <p:nvPr/>
        </p:nvSpPr>
        <p:spPr>
          <a:xfrm>
            <a:off x="368300" y="330200"/>
            <a:ext cx="11493500" cy="6197600"/>
          </a:xfrm>
          <a:prstGeom prst="round2Same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5351732" y="1673698"/>
            <a:ext cx="4518260" cy="1195712"/>
          </a:xfrm>
          <a:prstGeom prst="rect">
            <a:avLst/>
          </a:prstGeom>
          <a:noFill/>
          <a:ln w="19050">
            <a:noFill/>
            <a:prstDash val="dash"/>
          </a:ln>
        </p:spPr>
        <p:txBody>
          <a:bodyPr wrap="square" rtlCol="0">
            <a:spAutoFit/>
          </a:bodyPr>
          <a:lstStyle>
            <a:defPPr>
              <a:defRPr lang="zh-CN"/>
            </a:defPPr>
            <a:lvl1pPr algn="ctr">
              <a:defRPr sz="3200">
                <a:latin typeface="楷体" panose="02010609060101010101" pitchFamily="49" charset="-122"/>
                <a:ea typeface="楷体" panose="02010609060101010101" pitchFamily="49" charset="-122"/>
              </a:defRPr>
            </a:lvl1pPr>
          </a:lstStyle>
          <a:p>
            <a:pPr>
              <a:lnSpc>
                <a:spcPct val="120000"/>
              </a:lnSpc>
            </a:pPr>
            <a:r>
              <a:rPr lang="zh-CN" altLang="zh-CN" dirty="0"/>
              <a:t>人类的欲望经过了文化与自然的淘汰</a:t>
            </a:r>
            <a:endParaRPr lang="zh-CN" altLang="en-US" dirty="0"/>
          </a:p>
        </p:txBody>
      </p:sp>
      <p:sp>
        <p:nvSpPr>
          <p:cNvPr id="9" name="矩形 8"/>
          <p:cNvSpPr/>
          <p:nvPr/>
        </p:nvSpPr>
        <p:spPr>
          <a:xfrm>
            <a:off x="3884588" y="3068416"/>
            <a:ext cx="7461498" cy="1118832"/>
          </a:xfrm>
          <a:prstGeom prst="rect">
            <a:avLst/>
          </a:prstGeom>
          <a:noFill/>
        </p:spPr>
        <p:txBody>
          <a:bodyPr wrap="square">
            <a:spAutoFit/>
          </a:bodyPr>
          <a:lstStyle/>
          <a:p>
            <a:pPr>
              <a:lnSpc>
                <a:spcPct val="200000"/>
              </a:lnSpc>
            </a:pPr>
            <a:r>
              <a:rPr lang="en-US" altLang="zh-CN" sz="1600" kern="0" dirty="0">
                <a:latin typeface="楷体" panose="02010609060101010101" pitchFamily="49" charset="-122"/>
                <a:ea typeface="楷体" panose="02010609060101010101" pitchFamily="49" charset="-122"/>
              </a:rPr>
              <a:t>     </a:t>
            </a:r>
            <a:r>
              <a:rPr lang="zh-CN" altLang="zh-CN" sz="1600" kern="0" dirty="0">
                <a:latin typeface="楷体" panose="02010609060101010101" pitchFamily="49" charset="-122"/>
                <a:ea typeface="楷体" panose="02010609060101010101" pitchFamily="49" charset="-122"/>
              </a:rPr>
              <a:t>到乡土社会时代，欲望暗合了人们生存的条件，于是在乡土社会人们可以依了欲望去生存，比如出于欲望想吃什么就吃什么。</a:t>
            </a:r>
          </a:p>
        </p:txBody>
      </p:sp>
      <p:grpSp>
        <p:nvGrpSpPr>
          <p:cNvPr id="23" name="Group 57">
            <a:extLst>
              <a:ext uri="{FF2B5EF4-FFF2-40B4-BE49-F238E27FC236}">
                <a16:creationId xmlns:a16="http://schemas.microsoft.com/office/drawing/2014/main" id="{65ADFF81-DEAB-4219-A51A-EBC17CC59B08}"/>
              </a:ext>
            </a:extLst>
          </p:cNvPr>
          <p:cNvGrpSpPr/>
          <p:nvPr/>
        </p:nvGrpSpPr>
        <p:grpSpPr>
          <a:xfrm>
            <a:off x="1445452" y="4471834"/>
            <a:ext cx="1368477" cy="1388453"/>
            <a:chOff x="2285780" y="4847653"/>
            <a:chExt cx="952480" cy="966132"/>
          </a:xfrm>
        </p:grpSpPr>
        <p:sp>
          <p:nvSpPr>
            <p:cNvPr id="25" name="Oval 58">
              <a:extLst>
                <a:ext uri="{FF2B5EF4-FFF2-40B4-BE49-F238E27FC236}">
                  <a16:creationId xmlns:a16="http://schemas.microsoft.com/office/drawing/2014/main" id="{0821801A-CCD0-4891-B030-EA85674E0A71}"/>
                </a:ext>
              </a:extLst>
            </p:cNvPr>
            <p:cNvSpPr/>
            <p:nvPr/>
          </p:nvSpPr>
          <p:spPr bwMode="auto">
            <a:xfrm>
              <a:off x="2346028" y="4908765"/>
              <a:ext cx="840592" cy="852640"/>
            </a:xfrm>
            <a:prstGeom prst="ellipse">
              <a:avLst/>
            </a:prstGeom>
            <a:solidFill>
              <a:srgbClr val="76EED8"/>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tx1"/>
                </a:solidFill>
                <a:latin typeface="楷体" panose="02010609060101010101" pitchFamily="49" charset="-122"/>
                <a:ea typeface="楷体" panose="02010609060101010101" pitchFamily="49" charset="-122"/>
              </a:endParaRPr>
            </a:p>
          </p:txBody>
        </p:sp>
        <p:sp>
          <p:nvSpPr>
            <p:cNvPr id="26" name="Oval 59">
              <a:extLst>
                <a:ext uri="{FF2B5EF4-FFF2-40B4-BE49-F238E27FC236}">
                  <a16:creationId xmlns:a16="http://schemas.microsoft.com/office/drawing/2014/main" id="{E177ABD9-F49D-43D6-A1ED-DD57053E1761}"/>
                </a:ext>
              </a:extLst>
            </p:cNvPr>
            <p:cNvSpPr/>
            <p:nvPr/>
          </p:nvSpPr>
          <p:spPr bwMode="auto">
            <a:xfrm>
              <a:off x="2285781" y="4847654"/>
              <a:ext cx="952480" cy="966132"/>
            </a:xfrm>
            <a:prstGeom prst="ellipse">
              <a:avLst/>
            </a:prstGeom>
            <a:noFill/>
            <a:ln w="3175" cmpd="sng">
              <a:solidFill>
                <a:schemeClr val="tx1">
                  <a:lumMod val="60000"/>
                  <a:lumOff val="40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tx1"/>
                </a:solidFill>
                <a:latin typeface="楷体" panose="02010609060101010101" pitchFamily="49" charset="-122"/>
                <a:ea typeface="楷体" panose="02010609060101010101" pitchFamily="49" charset="-122"/>
              </a:endParaRPr>
            </a:p>
          </p:txBody>
        </p:sp>
      </p:grpSp>
      <p:grpSp>
        <p:nvGrpSpPr>
          <p:cNvPr id="8" name="组合 7">
            <a:extLst>
              <a:ext uri="{FF2B5EF4-FFF2-40B4-BE49-F238E27FC236}">
                <a16:creationId xmlns:a16="http://schemas.microsoft.com/office/drawing/2014/main" id="{73C28C28-B968-4EC2-8F18-9C85460D148D}"/>
              </a:ext>
            </a:extLst>
          </p:cNvPr>
          <p:cNvGrpSpPr/>
          <p:nvPr/>
        </p:nvGrpSpPr>
        <p:grpSpPr>
          <a:xfrm>
            <a:off x="742738" y="1044673"/>
            <a:ext cx="2813114" cy="3013001"/>
            <a:chOff x="611175" y="1172441"/>
            <a:chExt cx="2813114" cy="3013001"/>
          </a:xfrm>
        </p:grpSpPr>
        <p:sp>
          <p:nvSpPr>
            <p:cNvPr id="5" name="文本框 4">
              <a:extLst>
                <a:ext uri="{FF2B5EF4-FFF2-40B4-BE49-F238E27FC236}">
                  <a16:creationId xmlns:a16="http://schemas.microsoft.com/office/drawing/2014/main" id="{464372CB-166C-43B5-B9F3-C3D6A62D3C40}"/>
                </a:ext>
              </a:extLst>
            </p:cNvPr>
            <p:cNvSpPr txBox="1"/>
            <p:nvPr/>
          </p:nvSpPr>
          <p:spPr>
            <a:xfrm>
              <a:off x="1187650" y="2127456"/>
              <a:ext cx="1661993" cy="1689102"/>
            </a:xfrm>
            <a:prstGeom prst="rect">
              <a:avLst/>
            </a:prstGeom>
            <a:noFill/>
          </p:spPr>
          <p:txBody>
            <a:bodyPr vert="eaVert" wrap="square" rtlCol="0">
              <a:spAutoFit/>
            </a:bodyPr>
            <a:lstStyle/>
            <a:p>
              <a:r>
                <a:rPr lang="zh-CN" altLang="en-US" sz="9600" dirty="0"/>
                <a:t>到</a:t>
              </a:r>
            </a:p>
          </p:txBody>
        </p:sp>
        <p:sp>
          <p:nvSpPr>
            <p:cNvPr id="2" name="文本框 1">
              <a:extLst>
                <a:ext uri="{FF2B5EF4-FFF2-40B4-BE49-F238E27FC236}">
                  <a16:creationId xmlns:a16="http://schemas.microsoft.com/office/drawing/2014/main" id="{F60271A9-F761-4E06-9CB3-DE6384B951AE}"/>
                </a:ext>
              </a:extLst>
            </p:cNvPr>
            <p:cNvSpPr txBox="1"/>
            <p:nvPr/>
          </p:nvSpPr>
          <p:spPr>
            <a:xfrm>
              <a:off x="2408626" y="1172441"/>
              <a:ext cx="1015663" cy="1689103"/>
            </a:xfrm>
            <a:prstGeom prst="rect">
              <a:avLst/>
            </a:prstGeom>
            <a:noFill/>
          </p:spPr>
          <p:txBody>
            <a:bodyPr vert="eaVert" wrap="square" rtlCol="0">
              <a:spAutoFit/>
            </a:bodyPr>
            <a:lstStyle/>
            <a:p>
              <a:r>
                <a:rPr lang="zh-CN" altLang="en-US" sz="5400" dirty="0"/>
                <a:t>欲望</a:t>
              </a:r>
            </a:p>
          </p:txBody>
        </p:sp>
        <p:sp>
          <p:nvSpPr>
            <p:cNvPr id="3" name="文本框 2">
              <a:extLst>
                <a:ext uri="{FF2B5EF4-FFF2-40B4-BE49-F238E27FC236}">
                  <a16:creationId xmlns:a16="http://schemas.microsoft.com/office/drawing/2014/main" id="{E01E30D6-E405-4FDC-934E-541AF1430763}"/>
                </a:ext>
              </a:extLst>
            </p:cNvPr>
            <p:cNvSpPr txBox="1"/>
            <p:nvPr/>
          </p:nvSpPr>
          <p:spPr>
            <a:xfrm>
              <a:off x="611175" y="2653726"/>
              <a:ext cx="1015663" cy="1531716"/>
            </a:xfrm>
            <a:prstGeom prst="rect">
              <a:avLst/>
            </a:prstGeom>
            <a:noFill/>
          </p:spPr>
          <p:txBody>
            <a:bodyPr vert="eaVert" wrap="square" rtlCol="0">
              <a:spAutoFit/>
            </a:bodyPr>
            <a:lstStyle>
              <a:defPPr>
                <a:defRPr lang="zh-CN"/>
              </a:defPPr>
              <a:lvl1pPr>
                <a:defRPr sz="5400"/>
              </a:lvl1pPr>
            </a:lstStyle>
            <a:p>
              <a:r>
                <a:rPr lang="zh-CN" altLang="en-US" dirty="0"/>
                <a:t>渴求</a:t>
              </a:r>
            </a:p>
          </p:txBody>
        </p:sp>
      </p:grpSp>
      <p:sp>
        <p:nvSpPr>
          <p:cNvPr id="13" name="文本框 12">
            <a:extLst>
              <a:ext uri="{FF2B5EF4-FFF2-40B4-BE49-F238E27FC236}">
                <a16:creationId xmlns:a16="http://schemas.microsoft.com/office/drawing/2014/main" id="{BA6FD986-9FD2-4642-9664-540FFD486FB0}"/>
              </a:ext>
            </a:extLst>
          </p:cNvPr>
          <p:cNvSpPr txBox="1"/>
          <p:nvPr/>
        </p:nvSpPr>
        <p:spPr>
          <a:xfrm>
            <a:off x="1650092" y="4692763"/>
            <a:ext cx="1295400" cy="923330"/>
          </a:xfrm>
          <a:prstGeom prst="rect">
            <a:avLst/>
          </a:prstGeom>
          <a:noFill/>
        </p:spPr>
        <p:txBody>
          <a:bodyPr wrap="square" rtlCol="0">
            <a:spAutoFit/>
          </a:bodyPr>
          <a:lstStyle/>
          <a:p>
            <a:r>
              <a:rPr lang="zh-CN" altLang="en-US" sz="5400" dirty="0">
                <a:latin typeface="华文行楷" panose="02010800040101010101" pitchFamily="2" charset="-122"/>
                <a:ea typeface="华文行楷" panose="02010800040101010101" pitchFamily="2" charset="-122"/>
              </a:rPr>
              <a:t>域</a:t>
            </a:r>
          </a:p>
        </p:txBody>
      </p:sp>
      <p:sp>
        <p:nvSpPr>
          <p:cNvPr id="7" name="矩形 6">
            <a:extLst>
              <a:ext uri="{FF2B5EF4-FFF2-40B4-BE49-F238E27FC236}">
                <a16:creationId xmlns:a16="http://schemas.microsoft.com/office/drawing/2014/main" id="{39C8B6F8-78AA-4F11-98D3-F5D286AC3E42}"/>
              </a:ext>
            </a:extLst>
          </p:cNvPr>
          <p:cNvSpPr/>
          <p:nvPr/>
        </p:nvSpPr>
        <p:spPr>
          <a:xfrm>
            <a:off x="3903783" y="4057148"/>
            <a:ext cx="7164412" cy="1973617"/>
          </a:xfrm>
          <a:prstGeom prst="rect">
            <a:avLst/>
          </a:prstGeom>
          <a:noFill/>
        </p:spPr>
        <p:txBody>
          <a:bodyPr wrap="square">
            <a:spAutoFit/>
          </a:bodyPr>
          <a:lstStyle/>
          <a:p>
            <a:pPr>
              <a:lnSpc>
                <a:spcPct val="200000"/>
              </a:lnSpc>
            </a:pPr>
            <a:r>
              <a:rPr lang="en-US" altLang="zh-CN" sz="1600" kern="0" dirty="0">
                <a:latin typeface="楷体" panose="02010609060101010101" pitchFamily="49" charset="-122"/>
                <a:ea typeface="楷体" panose="02010609060101010101" pitchFamily="49" charset="-122"/>
              </a:rPr>
              <a:t>     </a:t>
            </a:r>
            <a:r>
              <a:rPr lang="zh-CN" altLang="zh-CN" sz="1600" kern="0" dirty="0">
                <a:latin typeface="楷体" panose="02010609060101010101" pitchFamily="49" charset="-122"/>
                <a:ea typeface="楷体" panose="02010609060101010101" pitchFamily="49" charset="-122"/>
              </a:rPr>
              <a:t>然而社会变迁，在现代社会，欲望不再是人们最后的动机，人们最后的动机是理性的需要，比如说为了获得全面的营养元素，我需要刻意去摄入某些食物。从欲望到需要，是社会变迁的里程碑。 （本来只要满足自己的欲望，现在要满足的是更高级别的、科学的、理性的需要）</a:t>
            </a:r>
          </a:p>
        </p:txBody>
      </p:sp>
    </p:spTree>
    <p:extLst>
      <p:ext uri="{BB962C8B-B14F-4D97-AF65-F5344CB8AC3E}">
        <p14:creationId xmlns:p14="http://schemas.microsoft.com/office/powerpoint/2010/main" val="12545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r="24798"/>
          <a:stretch>
            <a:fillRect/>
          </a:stretch>
        </p:blipFill>
        <p:spPr>
          <a:xfrm rot="16200000">
            <a:off x="2666999" y="-2667001"/>
            <a:ext cx="6858002" cy="12192000"/>
          </a:xfrm>
          <a:prstGeom prst="rect">
            <a:avLst/>
          </a:prstGeom>
        </p:spPr>
      </p:pic>
      <p:sp>
        <p:nvSpPr>
          <p:cNvPr id="11" name="矩形: 折角 10">
            <a:extLst>
              <a:ext uri="{FF2B5EF4-FFF2-40B4-BE49-F238E27FC236}">
                <a16:creationId xmlns:a16="http://schemas.microsoft.com/office/drawing/2014/main" id="{1FC8B7CB-D764-434C-AFF3-1DDA993A698D}"/>
              </a:ext>
            </a:extLst>
          </p:cNvPr>
          <p:cNvSpPr/>
          <p:nvPr/>
        </p:nvSpPr>
        <p:spPr>
          <a:xfrm>
            <a:off x="350920" y="317500"/>
            <a:ext cx="11490160" cy="6223000"/>
          </a:xfrm>
          <a:prstGeom prst="foldedCorne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ACC7DD40-0F17-4744-A378-EC075DF4B64B}"/>
              </a:ext>
            </a:extLst>
          </p:cNvPr>
          <p:cNvSpPr txBox="1"/>
          <p:nvPr/>
        </p:nvSpPr>
        <p:spPr>
          <a:xfrm>
            <a:off x="576580" y="716390"/>
            <a:ext cx="5201920" cy="1446550"/>
          </a:xfrm>
          <a:prstGeom prst="rect">
            <a:avLst/>
          </a:prstGeom>
          <a:noFill/>
        </p:spPr>
        <p:txBody>
          <a:bodyPr wrap="square" rtlCol="0">
            <a:spAutoFit/>
          </a:bodyPr>
          <a:lstStyle/>
          <a:p>
            <a:pPr algn="dist"/>
            <a:r>
              <a:rPr lang="zh-CN" altLang="en-US" sz="8800" dirty="0">
                <a:latin typeface="华文行楷" panose="02010800040101010101" pitchFamily="2" charset="-122"/>
                <a:ea typeface="华文行楷" panose="02010800040101010101" pitchFamily="2" charset="-122"/>
              </a:rPr>
              <a:t>乡土中国</a:t>
            </a:r>
          </a:p>
        </p:txBody>
      </p:sp>
      <p:sp>
        <p:nvSpPr>
          <p:cNvPr id="3" name="矩形 2">
            <a:extLst>
              <a:ext uri="{FF2B5EF4-FFF2-40B4-BE49-F238E27FC236}">
                <a16:creationId xmlns:a16="http://schemas.microsoft.com/office/drawing/2014/main" id="{C4C67FB9-963F-4B4A-970B-7F12FD986510}"/>
              </a:ext>
            </a:extLst>
          </p:cNvPr>
          <p:cNvSpPr/>
          <p:nvPr/>
        </p:nvSpPr>
        <p:spPr>
          <a:xfrm>
            <a:off x="774700" y="2040814"/>
            <a:ext cx="6350000" cy="1405193"/>
          </a:xfrm>
          <a:prstGeom prst="rect">
            <a:avLst/>
          </a:prstGeom>
          <a:noFill/>
          <a:ln w="19050">
            <a:noFill/>
            <a:prstDash val="dash"/>
          </a:ln>
        </p:spPr>
        <p:txBody>
          <a:bodyPr wrap="square" rtlCol="0">
            <a:spAutoFit/>
          </a:bodyPr>
          <a:lstStyle/>
          <a:p>
            <a:pPr>
              <a:lnSpc>
                <a:spcPct val="150000"/>
              </a:lnSpc>
            </a:pPr>
            <a:r>
              <a:rPr lang="en-US" altLang="zh-CN" sz="2000" dirty="0">
                <a:latin typeface="楷体" panose="02010609060101010101" pitchFamily="49" charset="-122"/>
                <a:ea typeface="楷体" panose="02010609060101010101" pitchFamily="49" charset="-122"/>
              </a:rPr>
              <a:t>   《</a:t>
            </a:r>
            <a:r>
              <a:rPr lang="zh-CN" altLang="en-US" sz="2000" dirty="0">
                <a:latin typeface="楷体" panose="02010609060101010101" pitchFamily="49" charset="-122"/>
                <a:ea typeface="楷体" panose="02010609060101010101" pitchFamily="49" charset="-122"/>
              </a:rPr>
              <a:t>乡土中国</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是一本无论如何也绕不过去的书，尽管已经过去了半个多世纪，但费孝通先生勾勒出的那个中国仍未消逝。</a:t>
            </a:r>
          </a:p>
        </p:txBody>
      </p:sp>
      <p:pic>
        <p:nvPicPr>
          <p:cNvPr id="15" name="图片 14">
            <a:extLst>
              <a:ext uri="{FF2B5EF4-FFF2-40B4-BE49-F238E27FC236}">
                <a16:creationId xmlns:a16="http://schemas.microsoft.com/office/drawing/2014/main" id="{88243AAF-02FE-4009-94A3-076755ACFDD5}"/>
              </a:ext>
            </a:extLst>
          </p:cNvPr>
          <p:cNvPicPr>
            <a:picLocks noChangeAspect="1"/>
          </p:cNvPicPr>
          <p:nvPr/>
        </p:nvPicPr>
        <p:blipFill>
          <a:blip r:embed="rId3"/>
          <a:stretch>
            <a:fillRect/>
          </a:stretch>
        </p:blipFill>
        <p:spPr>
          <a:xfrm>
            <a:off x="8119536" y="2743410"/>
            <a:ext cx="2599708" cy="1714503"/>
          </a:xfrm>
          <a:prstGeom prst="rect">
            <a:avLst/>
          </a:prstGeom>
        </p:spPr>
      </p:pic>
      <p:sp>
        <p:nvSpPr>
          <p:cNvPr id="16" name="矩形 15">
            <a:extLst>
              <a:ext uri="{FF2B5EF4-FFF2-40B4-BE49-F238E27FC236}">
                <a16:creationId xmlns:a16="http://schemas.microsoft.com/office/drawing/2014/main" id="{935FE583-BBEF-424A-8E91-F7260F523302}"/>
              </a:ext>
            </a:extLst>
          </p:cNvPr>
          <p:cNvSpPr/>
          <p:nvPr/>
        </p:nvSpPr>
        <p:spPr>
          <a:xfrm>
            <a:off x="774700" y="3526403"/>
            <a:ext cx="6350000" cy="1405193"/>
          </a:xfrm>
          <a:prstGeom prst="rect">
            <a:avLst/>
          </a:prstGeom>
          <a:noFill/>
          <a:ln w="19050">
            <a:noFill/>
            <a:prstDash val="dash"/>
          </a:ln>
        </p:spPr>
        <p:txBody>
          <a:bodyPr wrap="square" rtlCol="0">
            <a:spAutoFit/>
          </a:bodyPr>
          <a:lstStyle/>
          <a:p>
            <a:pPr>
              <a:lnSpc>
                <a:spcPct val="150000"/>
              </a:lnSpc>
            </a:pPr>
            <a:r>
              <a:rPr lang="en-US" altLang="zh-CN" sz="2000" dirty="0">
                <a:latin typeface="楷体" panose="02010609060101010101" pitchFamily="49" charset="-122"/>
                <a:ea typeface="楷体" panose="02010609060101010101" pitchFamily="49" charset="-122"/>
              </a:rPr>
              <a:t>   </a:t>
            </a:r>
            <a:r>
              <a:rPr lang="zh-CN" altLang="zh-CN" sz="2000" dirty="0">
                <a:latin typeface="楷体" panose="02010609060101010101" pitchFamily="49" charset="-122"/>
                <a:ea typeface="楷体" panose="02010609060101010101" pitchFamily="49" charset="-122"/>
              </a:rPr>
              <a:t>乡土社会是不需要计划的，靠经验就可以了，时间与自然会替他们选择出一个足以依赖的船用的生存方案。各人依据自己的欲望去活动就可以了。</a:t>
            </a:r>
          </a:p>
        </p:txBody>
      </p:sp>
      <p:sp>
        <p:nvSpPr>
          <p:cNvPr id="17" name="矩形 16">
            <a:extLst>
              <a:ext uri="{FF2B5EF4-FFF2-40B4-BE49-F238E27FC236}">
                <a16:creationId xmlns:a16="http://schemas.microsoft.com/office/drawing/2014/main" id="{E831DE73-4531-4282-AF93-E0B4E7B58FB8}"/>
              </a:ext>
            </a:extLst>
          </p:cNvPr>
          <p:cNvSpPr/>
          <p:nvPr/>
        </p:nvSpPr>
        <p:spPr>
          <a:xfrm>
            <a:off x="774700" y="5011991"/>
            <a:ext cx="6350000" cy="963597"/>
          </a:xfrm>
          <a:prstGeom prst="rect">
            <a:avLst/>
          </a:prstGeom>
          <a:noFill/>
          <a:ln w="19050">
            <a:noFill/>
            <a:prstDash val="dash"/>
          </a:ln>
        </p:spPr>
        <p:txBody>
          <a:bodyPr wrap="square" rtlCol="0">
            <a:spAutoFit/>
          </a:bodyPr>
          <a:lstStyle/>
          <a:p>
            <a:pPr>
              <a:lnSpc>
                <a:spcPct val="150000"/>
              </a:lnSpc>
            </a:pPr>
            <a:r>
              <a:rPr lang="en-US" altLang="zh-CN" sz="2000" dirty="0">
                <a:latin typeface="楷体" panose="02010609060101010101" pitchFamily="49" charset="-122"/>
                <a:ea typeface="楷体" panose="02010609060101010101" pitchFamily="49" charset="-122"/>
              </a:rPr>
              <a:t>   </a:t>
            </a:r>
            <a:r>
              <a:rPr lang="zh-CN" altLang="zh-CN" sz="2000" dirty="0">
                <a:latin typeface="楷体" panose="02010609060101010101" pitchFamily="49" charset="-122"/>
                <a:ea typeface="楷体" panose="02010609060101010101" pitchFamily="49" charset="-122"/>
              </a:rPr>
              <a:t>在现代社会里知识就是权力，因为在这种社会里生活的人要依他们的需要去做计划。</a:t>
            </a:r>
            <a:endParaRPr lang="zh-CN" altLang="en-US" sz="20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768963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strips(downRigh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strips(downRight)">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6" grpId="0"/>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r="24798"/>
          <a:stretch>
            <a:fillRect/>
          </a:stretch>
        </p:blipFill>
        <p:spPr>
          <a:xfrm rot="16200000">
            <a:off x="2666999" y="-2667001"/>
            <a:ext cx="6858002" cy="12192000"/>
          </a:xfrm>
          <a:prstGeom prst="rect">
            <a:avLst/>
          </a:prstGeom>
        </p:spPr>
      </p:pic>
      <p:sp>
        <p:nvSpPr>
          <p:cNvPr id="11" name="矩形: 折角 10">
            <a:extLst>
              <a:ext uri="{FF2B5EF4-FFF2-40B4-BE49-F238E27FC236}">
                <a16:creationId xmlns:a16="http://schemas.microsoft.com/office/drawing/2014/main" id="{1FC8B7CB-D764-434C-AFF3-1DDA993A698D}"/>
              </a:ext>
            </a:extLst>
          </p:cNvPr>
          <p:cNvSpPr/>
          <p:nvPr/>
        </p:nvSpPr>
        <p:spPr>
          <a:xfrm>
            <a:off x="350919" y="317498"/>
            <a:ext cx="11490160" cy="6223000"/>
          </a:xfrm>
          <a:prstGeom prst="foldedCorne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ACC7DD40-0F17-4744-A378-EC075DF4B64B}"/>
              </a:ext>
            </a:extLst>
          </p:cNvPr>
          <p:cNvSpPr txBox="1"/>
          <p:nvPr/>
        </p:nvSpPr>
        <p:spPr>
          <a:xfrm>
            <a:off x="576580" y="716390"/>
            <a:ext cx="5201920" cy="1446550"/>
          </a:xfrm>
          <a:prstGeom prst="rect">
            <a:avLst/>
          </a:prstGeom>
          <a:noFill/>
        </p:spPr>
        <p:txBody>
          <a:bodyPr wrap="square" rtlCol="0">
            <a:spAutoFit/>
          </a:bodyPr>
          <a:lstStyle/>
          <a:p>
            <a:pPr algn="dist"/>
            <a:r>
              <a:rPr lang="zh-CN" altLang="en-US" sz="8800" dirty="0">
                <a:latin typeface="华文行楷" panose="02010800040101010101" pitchFamily="2" charset="-122"/>
                <a:ea typeface="华文行楷" panose="02010800040101010101" pitchFamily="2" charset="-122"/>
              </a:rPr>
              <a:t>乡土中国</a:t>
            </a:r>
          </a:p>
        </p:txBody>
      </p:sp>
      <p:sp>
        <p:nvSpPr>
          <p:cNvPr id="18" name="矩形 17">
            <a:extLst>
              <a:ext uri="{FF2B5EF4-FFF2-40B4-BE49-F238E27FC236}">
                <a16:creationId xmlns:a16="http://schemas.microsoft.com/office/drawing/2014/main" id="{2DFA1211-544A-42FC-AF19-BCED7674B814}"/>
              </a:ext>
            </a:extLst>
          </p:cNvPr>
          <p:cNvSpPr/>
          <p:nvPr/>
        </p:nvSpPr>
        <p:spPr>
          <a:xfrm>
            <a:off x="848560" y="2162940"/>
            <a:ext cx="9311439" cy="1405193"/>
          </a:xfrm>
          <a:prstGeom prst="rect">
            <a:avLst/>
          </a:prstGeom>
          <a:noFill/>
          <a:ln w="19050">
            <a:noFill/>
            <a:prstDash val="dash"/>
          </a:ln>
        </p:spPr>
        <p:txBody>
          <a:bodyPr wrap="square" rtlCol="0">
            <a:spAutoFit/>
          </a:bodyPr>
          <a:lstStyle/>
          <a:p>
            <a:pPr>
              <a:lnSpc>
                <a:spcPct val="150000"/>
              </a:lnSpc>
            </a:pPr>
            <a:r>
              <a:rPr lang="zh-CN" altLang="en-US" sz="2000" dirty="0">
                <a:latin typeface="楷体" panose="02010609060101010101" pitchFamily="49" charset="-122"/>
                <a:ea typeface="楷体" panose="02010609060101010101" pitchFamily="49" charset="-122"/>
              </a:rPr>
              <a:t>   如果说乡土代表了传统的话，那混凝土就是一股现代化的力量，正在席卷整 个中国，正在侵蚀那个乡土的中国。如今，现代化的进程在中国呈现出前所未有的加速状态。</a:t>
            </a:r>
          </a:p>
        </p:txBody>
      </p:sp>
      <p:sp>
        <p:nvSpPr>
          <p:cNvPr id="20" name="矩形 19">
            <a:extLst>
              <a:ext uri="{FF2B5EF4-FFF2-40B4-BE49-F238E27FC236}">
                <a16:creationId xmlns:a16="http://schemas.microsoft.com/office/drawing/2014/main" id="{FCB87218-5C73-4839-9FD9-8BDBDC83BCFA}"/>
              </a:ext>
            </a:extLst>
          </p:cNvPr>
          <p:cNvSpPr/>
          <p:nvPr/>
        </p:nvSpPr>
        <p:spPr>
          <a:xfrm>
            <a:off x="848559" y="3609490"/>
            <a:ext cx="9311439" cy="1405193"/>
          </a:xfrm>
          <a:prstGeom prst="rect">
            <a:avLst/>
          </a:prstGeom>
          <a:noFill/>
          <a:ln w="19050">
            <a:noFill/>
            <a:prstDash val="dash"/>
          </a:ln>
        </p:spPr>
        <p:txBody>
          <a:bodyPr wrap="square" rtlCol="0">
            <a:spAutoFit/>
          </a:bodyPr>
          <a:lstStyle/>
          <a:p>
            <a:pPr>
              <a:lnSpc>
                <a:spcPct val="150000"/>
              </a:lnSpc>
            </a:pPr>
            <a:r>
              <a:rPr lang="zh-CN" altLang="en-US" sz="2000" dirty="0">
                <a:latin typeface="楷体" panose="02010609060101010101" pitchFamily="49" charset="-122"/>
                <a:ea typeface="楷体" panose="02010609060101010101" pitchFamily="49" charset="-122"/>
              </a:rPr>
              <a:t>   我们所能做的，就是抓住时代的脉络，紧跟时代，再幸运一点，还可以对时代推波助澜一下。从乡土到混凝土，这是中国正在走的路，毫无疑问，混凝土都绝对不是终点，但若我们想走向远方，至少要先到达这一站。 </a:t>
            </a:r>
          </a:p>
        </p:txBody>
      </p:sp>
      <p:sp>
        <p:nvSpPr>
          <p:cNvPr id="21" name="任意多边形: 形状 20">
            <a:extLst>
              <a:ext uri="{FF2B5EF4-FFF2-40B4-BE49-F238E27FC236}">
                <a16:creationId xmlns:a16="http://schemas.microsoft.com/office/drawing/2014/main" id="{DE296B41-0D5F-4573-AB36-ED662DD752EA}"/>
              </a:ext>
            </a:extLst>
          </p:cNvPr>
          <p:cNvSpPr/>
          <p:nvPr/>
        </p:nvSpPr>
        <p:spPr>
          <a:xfrm rot="504605">
            <a:off x="7048500" y="5041278"/>
            <a:ext cx="1835212" cy="1146257"/>
          </a:xfrm>
          <a:custGeom>
            <a:avLst/>
            <a:gdLst>
              <a:gd name="connsiteX0" fmla="*/ 602511 w 1835212"/>
              <a:gd name="connsiteY0" fmla="*/ 1136632 h 1146257"/>
              <a:gd name="connsiteX1" fmla="*/ 623659 w 1835212"/>
              <a:gd name="connsiteY1" fmla="*/ 1140339 h 1146257"/>
              <a:gd name="connsiteX2" fmla="*/ 648439 w 1835212"/>
              <a:gd name="connsiteY2" fmla="*/ 1141776 h 1146257"/>
              <a:gd name="connsiteX3" fmla="*/ 1580336 w 1835212"/>
              <a:gd name="connsiteY3" fmla="*/ 0 h 1146257"/>
              <a:gd name="connsiteX4" fmla="*/ 1835212 w 1835212"/>
              <a:gd name="connsiteY4" fmla="*/ 286564 h 1146257"/>
              <a:gd name="connsiteX5" fmla="*/ 1691930 w 1835212"/>
              <a:gd name="connsiteY5" fmla="*/ 286564 h 1146257"/>
              <a:gd name="connsiteX6" fmla="*/ 1637986 w 1835212"/>
              <a:gd name="connsiteY6" fmla="*/ 464876 h 1146257"/>
              <a:gd name="connsiteX7" fmla="*/ 1636934 w 1835212"/>
              <a:gd name="connsiteY7" fmla="*/ 467100 h 1146257"/>
              <a:gd name="connsiteX8" fmla="*/ 1636414 w 1835212"/>
              <a:gd name="connsiteY8" fmla="*/ 468809 h 1146257"/>
              <a:gd name="connsiteX9" fmla="*/ 1616622 w 1835212"/>
              <a:gd name="connsiteY9" fmla="*/ 510055 h 1146257"/>
              <a:gd name="connsiteX10" fmla="*/ 1561409 w 1835212"/>
              <a:gd name="connsiteY10" fmla="*/ 626810 h 1146257"/>
              <a:gd name="connsiteX11" fmla="*/ 1558574 w 1835212"/>
              <a:gd name="connsiteY11" fmla="*/ 631022 h 1146257"/>
              <a:gd name="connsiteX12" fmla="*/ 1556953 w 1835212"/>
              <a:gd name="connsiteY12" fmla="*/ 634400 h 1146257"/>
              <a:gd name="connsiteX13" fmla="*/ 1525585 w 1835212"/>
              <a:gd name="connsiteY13" fmla="*/ 680035 h 1146257"/>
              <a:gd name="connsiteX14" fmla="*/ 1464751 w 1835212"/>
              <a:gd name="connsiteY14" fmla="*/ 770418 h 1146257"/>
              <a:gd name="connsiteX15" fmla="*/ 1459733 w 1835212"/>
              <a:gd name="connsiteY15" fmla="*/ 775837 h 1146257"/>
              <a:gd name="connsiteX16" fmla="*/ 1456197 w 1835212"/>
              <a:gd name="connsiteY16" fmla="*/ 780981 h 1146257"/>
              <a:gd name="connsiteX17" fmla="*/ 1413993 w 1835212"/>
              <a:gd name="connsiteY17" fmla="*/ 825240 h 1146257"/>
              <a:gd name="connsiteX18" fmla="*/ 1350563 w 1835212"/>
              <a:gd name="connsiteY18" fmla="*/ 893748 h 1146257"/>
              <a:gd name="connsiteX19" fmla="*/ 1343075 w 1835212"/>
              <a:gd name="connsiteY19" fmla="*/ 899610 h 1146257"/>
              <a:gd name="connsiteX20" fmla="*/ 1336794 w 1835212"/>
              <a:gd name="connsiteY20" fmla="*/ 906196 h 1146257"/>
              <a:gd name="connsiteX21" fmla="*/ 1286463 w 1835212"/>
              <a:gd name="connsiteY21" fmla="*/ 943922 h 1146257"/>
              <a:gd name="connsiteX22" fmla="*/ 1221399 w 1835212"/>
              <a:gd name="connsiteY22" fmla="*/ 994852 h 1146257"/>
              <a:gd name="connsiteX23" fmla="*/ 1210931 w 1835212"/>
              <a:gd name="connsiteY23" fmla="*/ 1000539 h 1146257"/>
              <a:gd name="connsiteX24" fmla="*/ 1201394 w 1835212"/>
              <a:gd name="connsiteY24" fmla="*/ 1007688 h 1146257"/>
              <a:gd name="connsiteX25" fmla="*/ 1147248 w 1835212"/>
              <a:gd name="connsiteY25" fmla="*/ 1035138 h 1146257"/>
              <a:gd name="connsiteX26" fmla="*/ 1079809 w 1835212"/>
              <a:gd name="connsiteY26" fmla="*/ 1071778 h 1146257"/>
              <a:gd name="connsiteX27" fmla="*/ 1065530 w 1835212"/>
              <a:gd name="connsiteY27" fmla="*/ 1076567 h 1146257"/>
              <a:gd name="connsiteX28" fmla="*/ 1052644 w 1835212"/>
              <a:gd name="connsiteY28" fmla="*/ 1083100 h 1146257"/>
              <a:gd name="connsiteX29" fmla="*/ 974090 w 1835212"/>
              <a:gd name="connsiteY29" fmla="*/ 1110289 h 1146257"/>
              <a:gd name="connsiteX30" fmla="*/ 940449 w 1835212"/>
              <a:gd name="connsiteY30" fmla="*/ 1118517 h 1146257"/>
              <a:gd name="connsiteX31" fmla="*/ 928347 w 1835212"/>
              <a:gd name="connsiteY31" fmla="*/ 1122576 h 1146257"/>
              <a:gd name="connsiteX32" fmla="*/ 907972 w 1835212"/>
              <a:gd name="connsiteY32" fmla="*/ 1126461 h 1146257"/>
              <a:gd name="connsiteX33" fmla="*/ 893193 w 1835212"/>
              <a:gd name="connsiteY33" fmla="*/ 1130075 h 1146257"/>
              <a:gd name="connsiteX34" fmla="*/ 875426 w 1835212"/>
              <a:gd name="connsiteY34" fmla="*/ 1132665 h 1146257"/>
              <a:gd name="connsiteX35" fmla="*/ 849712 w 1835212"/>
              <a:gd name="connsiteY35" fmla="*/ 1137568 h 1146257"/>
              <a:gd name="connsiteX36" fmla="*/ 826342 w 1835212"/>
              <a:gd name="connsiteY36" fmla="*/ 1139821 h 1146257"/>
              <a:gd name="connsiteX37" fmla="*/ 810283 w 1835212"/>
              <a:gd name="connsiteY37" fmla="*/ 1142163 h 1146257"/>
              <a:gd name="connsiteX38" fmla="*/ 793779 w 1835212"/>
              <a:gd name="connsiteY38" fmla="*/ 1142961 h 1146257"/>
              <a:gd name="connsiteX39" fmla="*/ 769565 w 1835212"/>
              <a:gd name="connsiteY39" fmla="*/ 1145296 h 1146257"/>
              <a:gd name="connsiteX40" fmla="*/ 747381 w 1835212"/>
              <a:gd name="connsiteY40" fmla="*/ 1145207 h 1146257"/>
              <a:gd name="connsiteX41" fmla="*/ 725691 w 1835212"/>
              <a:gd name="connsiteY41" fmla="*/ 1146257 h 1146257"/>
              <a:gd name="connsiteX42" fmla="*/ 711276 w 1835212"/>
              <a:gd name="connsiteY42" fmla="*/ 1145062 h 1146257"/>
              <a:gd name="connsiteX43" fmla="*/ 704630 w 1835212"/>
              <a:gd name="connsiteY43" fmla="*/ 1145036 h 1146257"/>
              <a:gd name="connsiteX44" fmla="*/ 725691 w 1835212"/>
              <a:gd name="connsiteY44" fmla="*/ 1146257 h 1146257"/>
              <a:gd name="connsiteX45" fmla="*/ 439127 w 1835212"/>
              <a:gd name="connsiteY45" fmla="*/ 1146257 h 1146257"/>
              <a:gd name="connsiteX46" fmla="*/ 337095 w 1835212"/>
              <a:gd name="connsiteY46" fmla="*/ 1140339 h 1146257"/>
              <a:gd name="connsiteX47" fmla="*/ 67556 w 1835212"/>
              <a:gd name="connsiteY47" fmla="*/ 1064164 h 1146257"/>
              <a:gd name="connsiteX48" fmla="*/ 0 w 1835212"/>
              <a:gd name="connsiteY48" fmla="*/ 1028803 h 1146257"/>
              <a:gd name="connsiteX49" fmla="*/ 0 w 1835212"/>
              <a:gd name="connsiteY49" fmla="*/ 781308 h 1146257"/>
              <a:gd name="connsiteX50" fmla="*/ 62576 w 1835212"/>
              <a:gd name="connsiteY50" fmla="*/ 854921 h 1146257"/>
              <a:gd name="connsiteX51" fmla="*/ 79066 w 1835212"/>
              <a:gd name="connsiteY51" fmla="*/ 872136 h 1146257"/>
              <a:gd name="connsiteX52" fmla="*/ 197051 w 1835212"/>
              <a:gd name="connsiteY52" fmla="*/ 970948 h 1146257"/>
              <a:gd name="connsiteX53" fmla="*/ 232291 w 1835212"/>
              <a:gd name="connsiteY53" fmla="*/ 995538 h 1146257"/>
              <a:gd name="connsiteX54" fmla="*/ 264474 w 1835212"/>
              <a:gd name="connsiteY54" fmla="*/ 1015908 h 1146257"/>
              <a:gd name="connsiteX55" fmla="*/ 315298 w 1835212"/>
              <a:gd name="connsiteY55" fmla="*/ 1044030 h 1146257"/>
              <a:gd name="connsiteX56" fmla="*/ 347590 w 1835212"/>
              <a:gd name="connsiteY56" fmla="*/ 1060524 h 1146257"/>
              <a:gd name="connsiteX57" fmla="*/ 405832 w 1835212"/>
              <a:gd name="connsiteY57" fmla="*/ 1085010 h 1146257"/>
              <a:gd name="connsiteX58" fmla="*/ 434401 w 1835212"/>
              <a:gd name="connsiteY58" fmla="*/ 1096337 h 1146257"/>
              <a:gd name="connsiteX59" fmla="*/ 524573 w 1835212"/>
              <a:gd name="connsiteY59" fmla="*/ 1122969 h 1146257"/>
              <a:gd name="connsiteX60" fmla="*/ 524574 w 1835212"/>
              <a:gd name="connsiteY60" fmla="*/ 1122969 h 1146257"/>
              <a:gd name="connsiteX61" fmla="*/ 585365 w 1835212"/>
              <a:gd name="connsiteY61" fmla="*/ 1133626 h 1146257"/>
              <a:gd name="connsiteX62" fmla="*/ 727912 w 1835212"/>
              <a:gd name="connsiteY62" fmla="*/ 1097253 h 1146257"/>
              <a:gd name="connsiteX63" fmla="*/ 856929 w 1835212"/>
              <a:gd name="connsiteY63" fmla="*/ 1040281 h 1146257"/>
              <a:gd name="connsiteX64" fmla="*/ 896577 w 1835212"/>
              <a:gd name="connsiteY64" fmla="*/ 1016207 h 1146257"/>
              <a:gd name="connsiteX65" fmla="*/ 976873 w 1835212"/>
              <a:gd name="connsiteY65" fmla="*/ 964181 h 1146257"/>
              <a:gd name="connsiteX66" fmla="*/ 1019839 w 1835212"/>
              <a:gd name="connsiteY66" fmla="*/ 929429 h 1146257"/>
              <a:gd name="connsiteX67" fmla="*/ 1086383 w 1835212"/>
              <a:gd name="connsiteY67" fmla="*/ 870258 h 1146257"/>
              <a:gd name="connsiteX68" fmla="*/ 1126917 w 1835212"/>
              <a:gd name="connsiteY68" fmla="*/ 827735 h 1146257"/>
              <a:gd name="connsiteX69" fmla="*/ 1184153 w 1835212"/>
              <a:gd name="connsiteY69" fmla="*/ 759577 h 1146257"/>
              <a:gd name="connsiteX70" fmla="*/ 1219773 w 1835212"/>
              <a:gd name="connsiteY70" fmla="*/ 711394 h 1146257"/>
              <a:gd name="connsiteX71" fmla="*/ 1269028 w 1835212"/>
              <a:gd name="connsiteY71" fmla="*/ 632513 h 1146257"/>
              <a:gd name="connsiteX72" fmla="*/ 1297895 w 1835212"/>
              <a:gd name="connsiteY72" fmla="*/ 581527 h 1146257"/>
              <a:gd name="connsiteX73" fmla="*/ 1340504 w 1835212"/>
              <a:gd name="connsiteY73" fmla="*/ 486504 h 1146257"/>
              <a:gd name="connsiteX74" fmla="*/ 1360191 w 1835212"/>
              <a:gd name="connsiteY74" fmla="*/ 439452 h 1146257"/>
              <a:gd name="connsiteX75" fmla="*/ 1405366 w 1835212"/>
              <a:gd name="connsiteY75" fmla="*/ 286564 h 1146257"/>
              <a:gd name="connsiteX76" fmla="*/ 1262083 w 1835212"/>
              <a:gd name="connsiteY76" fmla="*/ 286564 h 1146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1835212" h="1146257">
                <a:moveTo>
                  <a:pt x="602511" y="1136632"/>
                </a:moveTo>
                <a:lnTo>
                  <a:pt x="623659" y="1140339"/>
                </a:lnTo>
                <a:lnTo>
                  <a:pt x="648439" y="1141776"/>
                </a:lnTo>
                <a:close/>
                <a:moveTo>
                  <a:pt x="1580336" y="0"/>
                </a:moveTo>
                <a:lnTo>
                  <a:pt x="1835212" y="286564"/>
                </a:lnTo>
                <a:lnTo>
                  <a:pt x="1691930" y="286564"/>
                </a:lnTo>
                <a:cubicBezTo>
                  <a:pt x="1678005" y="348514"/>
                  <a:pt x="1659882" y="408060"/>
                  <a:pt x="1637986" y="464876"/>
                </a:cubicBezTo>
                <a:lnTo>
                  <a:pt x="1636934" y="467100"/>
                </a:lnTo>
                <a:lnTo>
                  <a:pt x="1636414" y="468809"/>
                </a:lnTo>
                <a:lnTo>
                  <a:pt x="1616622" y="510055"/>
                </a:lnTo>
                <a:lnTo>
                  <a:pt x="1561409" y="626810"/>
                </a:lnTo>
                <a:lnTo>
                  <a:pt x="1558574" y="631022"/>
                </a:lnTo>
                <a:lnTo>
                  <a:pt x="1556953" y="634400"/>
                </a:lnTo>
                <a:lnTo>
                  <a:pt x="1525585" y="680035"/>
                </a:lnTo>
                <a:lnTo>
                  <a:pt x="1464751" y="770418"/>
                </a:lnTo>
                <a:lnTo>
                  <a:pt x="1459733" y="775837"/>
                </a:lnTo>
                <a:lnTo>
                  <a:pt x="1456197" y="780981"/>
                </a:lnTo>
                <a:lnTo>
                  <a:pt x="1413993" y="825240"/>
                </a:lnTo>
                <a:lnTo>
                  <a:pt x="1350563" y="893748"/>
                </a:lnTo>
                <a:lnTo>
                  <a:pt x="1343075" y="899610"/>
                </a:lnTo>
                <a:lnTo>
                  <a:pt x="1336794" y="906196"/>
                </a:lnTo>
                <a:lnTo>
                  <a:pt x="1286463" y="943922"/>
                </a:lnTo>
                <a:lnTo>
                  <a:pt x="1221399" y="994852"/>
                </a:lnTo>
                <a:lnTo>
                  <a:pt x="1210931" y="1000539"/>
                </a:lnTo>
                <a:lnTo>
                  <a:pt x="1201394" y="1007688"/>
                </a:lnTo>
                <a:lnTo>
                  <a:pt x="1147248" y="1035138"/>
                </a:lnTo>
                <a:lnTo>
                  <a:pt x="1079809" y="1071778"/>
                </a:lnTo>
                <a:lnTo>
                  <a:pt x="1065530" y="1076567"/>
                </a:lnTo>
                <a:lnTo>
                  <a:pt x="1052644" y="1083100"/>
                </a:lnTo>
                <a:cubicBezTo>
                  <a:pt x="1026887" y="1093364"/>
                  <a:pt x="1000684" y="1102444"/>
                  <a:pt x="974090" y="1110289"/>
                </a:cubicBezTo>
                <a:lnTo>
                  <a:pt x="940449" y="1118517"/>
                </a:lnTo>
                <a:lnTo>
                  <a:pt x="928347" y="1122576"/>
                </a:lnTo>
                <a:lnTo>
                  <a:pt x="907972" y="1126461"/>
                </a:lnTo>
                <a:lnTo>
                  <a:pt x="893193" y="1130075"/>
                </a:lnTo>
                <a:lnTo>
                  <a:pt x="875426" y="1132665"/>
                </a:lnTo>
                <a:lnTo>
                  <a:pt x="849712" y="1137568"/>
                </a:lnTo>
                <a:lnTo>
                  <a:pt x="826342" y="1139821"/>
                </a:lnTo>
                <a:lnTo>
                  <a:pt x="810283" y="1142163"/>
                </a:lnTo>
                <a:lnTo>
                  <a:pt x="793779" y="1142961"/>
                </a:lnTo>
                <a:lnTo>
                  <a:pt x="769565" y="1145296"/>
                </a:lnTo>
                <a:lnTo>
                  <a:pt x="747381" y="1145207"/>
                </a:lnTo>
                <a:lnTo>
                  <a:pt x="725691" y="1146257"/>
                </a:lnTo>
                <a:lnTo>
                  <a:pt x="711276" y="1145062"/>
                </a:lnTo>
                <a:lnTo>
                  <a:pt x="704630" y="1145036"/>
                </a:lnTo>
                <a:lnTo>
                  <a:pt x="725691" y="1146257"/>
                </a:lnTo>
                <a:lnTo>
                  <a:pt x="439127" y="1146257"/>
                </a:lnTo>
                <a:cubicBezTo>
                  <a:pt x="404681" y="1146257"/>
                  <a:pt x="370642" y="1144253"/>
                  <a:pt x="337095" y="1140339"/>
                </a:cubicBezTo>
                <a:cubicBezTo>
                  <a:pt x="242743" y="1129333"/>
                  <a:pt x="152276" y="1103229"/>
                  <a:pt x="67556" y="1064164"/>
                </a:cubicBezTo>
                <a:lnTo>
                  <a:pt x="0" y="1028803"/>
                </a:lnTo>
                <a:lnTo>
                  <a:pt x="0" y="781308"/>
                </a:lnTo>
                <a:lnTo>
                  <a:pt x="62576" y="854921"/>
                </a:lnTo>
                <a:lnTo>
                  <a:pt x="79066" y="872136"/>
                </a:lnTo>
                <a:lnTo>
                  <a:pt x="197051" y="970948"/>
                </a:lnTo>
                <a:lnTo>
                  <a:pt x="232291" y="995538"/>
                </a:lnTo>
                <a:lnTo>
                  <a:pt x="264474" y="1015908"/>
                </a:lnTo>
                <a:lnTo>
                  <a:pt x="315298" y="1044030"/>
                </a:lnTo>
                <a:lnTo>
                  <a:pt x="347590" y="1060524"/>
                </a:lnTo>
                <a:lnTo>
                  <a:pt x="405832" y="1085010"/>
                </a:lnTo>
                <a:lnTo>
                  <a:pt x="434401" y="1096337"/>
                </a:lnTo>
                <a:lnTo>
                  <a:pt x="524573" y="1122969"/>
                </a:lnTo>
                <a:lnTo>
                  <a:pt x="524574" y="1122969"/>
                </a:lnTo>
                <a:lnTo>
                  <a:pt x="585365" y="1133626"/>
                </a:lnTo>
                <a:lnTo>
                  <a:pt x="727912" y="1097253"/>
                </a:lnTo>
                <a:lnTo>
                  <a:pt x="856929" y="1040281"/>
                </a:lnTo>
                <a:lnTo>
                  <a:pt x="896577" y="1016207"/>
                </a:lnTo>
                <a:lnTo>
                  <a:pt x="976873" y="964181"/>
                </a:lnTo>
                <a:lnTo>
                  <a:pt x="1019839" y="929429"/>
                </a:lnTo>
                <a:lnTo>
                  <a:pt x="1086383" y="870258"/>
                </a:lnTo>
                <a:lnTo>
                  <a:pt x="1126917" y="827735"/>
                </a:lnTo>
                <a:lnTo>
                  <a:pt x="1184153" y="759577"/>
                </a:lnTo>
                <a:lnTo>
                  <a:pt x="1219773" y="711394"/>
                </a:lnTo>
                <a:lnTo>
                  <a:pt x="1269028" y="632513"/>
                </a:lnTo>
                <a:lnTo>
                  <a:pt x="1297895" y="581527"/>
                </a:lnTo>
                <a:lnTo>
                  <a:pt x="1340504" y="486504"/>
                </a:lnTo>
                <a:lnTo>
                  <a:pt x="1360191" y="439452"/>
                </a:lnTo>
                <a:lnTo>
                  <a:pt x="1405366" y="286564"/>
                </a:lnTo>
                <a:lnTo>
                  <a:pt x="1262083" y="286564"/>
                </a:lnTo>
                <a:close/>
              </a:path>
            </a:pathLst>
          </a:custGeom>
          <a:solidFill>
            <a:srgbClr val="76EED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sp>
        <p:nvSpPr>
          <p:cNvPr id="22" name="任意多边形: 形状 21">
            <a:extLst>
              <a:ext uri="{FF2B5EF4-FFF2-40B4-BE49-F238E27FC236}">
                <a16:creationId xmlns:a16="http://schemas.microsoft.com/office/drawing/2014/main" id="{360B1AC3-E4D5-4C5B-A326-A8E7A9FAB209}"/>
              </a:ext>
            </a:extLst>
          </p:cNvPr>
          <p:cNvSpPr/>
          <p:nvPr/>
        </p:nvSpPr>
        <p:spPr>
          <a:xfrm rot="169320">
            <a:off x="9527752" y="4282383"/>
            <a:ext cx="1835212" cy="1146257"/>
          </a:xfrm>
          <a:custGeom>
            <a:avLst/>
            <a:gdLst>
              <a:gd name="connsiteX0" fmla="*/ 602511 w 1835212"/>
              <a:gd name="connsiteY0" fmla="*/ 1136632 h 1146257"/>
              <a:gd name="connsiteX1" fmla="*/ 623659 w 1835212"/>
              <a:gd name="connsiteY1" fmla="*/ 1140339 h 1146257"/>
              <a:gd name="connsiteX2" fmla="*/ 648439 w 1835212"/>
              <a:gd name="connsiteY2" fmla="*/ 1141776 h 1146257"/>
              <a:gd name="connsiteX3" fmla="*/ 1580336 w 1835212"/>
              <a:gd name="connsiteY3" fmla="*/ 0 h 1146257"/>
              <a:gd name="connsiteX4" fmla="*/ 1835212 w 1835212"/>
              <a:gd name="connsiteY4" fmla="*/ 286564 h 1146257"/>
              <a:gd name="connsiteX5" fmla="*/ 1691930 w 1835212"/>
              <a:gd name="connsiteY5" fmla="*/ 286564 h 1146257"/>
              <a:gd name="connsiteX6" fmla="*/ 1637986 w 1835212"/>
              <a:gd name="connsiteY6" fmla="*/ 464876 h 1146257"/>
              <a:gd name="connsiteX7" fmla="*/ 1636934 w 1835212"/>
              <a:gd name="connsiteY7" fmla="*/ 467100 h 1146257"/>
              <a:gd name="connsiteX8" fmla="*/ 1636414 w 1835212"/>
              <a:gd name="connsiteY8" fmla="*/ 468809 h 1146257"/>
              <a:gd name="connsiteX9" fmla="*/ 1616622 w 1835212"/>
              <a:gd name="connsiteY9" fmla="*/ 510055 h 1146257"/>
              <a:gd name="connsiteX10" fmla="*/ 1561409 w 1835212"/>
              <a:gd name="connsiteY10" fmla="*/ 626810 h 1146257"/>
              <a:gd name="connsiteX11" fmla="*/ 1558574 w 1835212"/>
              <a:gd name="connsiteY11" fmla="*/ 631022 h 1146257"/>
              <a:gd name="connsiteX12" fmla="*/ 1556953 w 1835212"/>
              <a:gd name="connsiteY12" fmla="*/ 634400 h 1146257"/>
              <a:gd name="connsiteX13" fmla="*/ 1525585 w 1835212"/>
              <a:gd name="connsiteY13" fmla="*/ 680035 h 1146257"/>
              <a:gd name="connsiteX14" fmla="*/ 1464751 w 1835212"/>
              <a:gd name="connsiteY14" fmla="*/ 770418 h 1146257"/>
              <a:gd name="connsiteX15" fmla="*/ 1459733 w 1835212"/>
              <a:gd name="connsiteY15" fmla="*/ 775837 h 1146257"/>
              <a:gd name="connsiteX16" fmla="*/ 1456197 w 1835212"/>
              <a:gd name="connsiteY16" fmla="*/ 780981 h 1146257"/>
              <a:gd name="connsiteX17" fmla="*/ 1413993 w 1835212"/>
              <a:gd name="connsiteY17" fmla="*/ 825240 h 1146257"/>
              <a:gd name="connsiteX18" fmla="*/ 1350563 w 1835212"/>
              <a:gd name="connsiteY18" fmla="*/ 893748 h 1146257"/>
              <a:gd name="connsiteX19" fmla="*/ 1343075 w 1835212"/>
              <a:gd name="connsiteY19" fmla="*/ 899610 h 1146257"/>
              <a:gd name="connsiteX20" fmla="*/ 1336794 w 1835212"/>
              <a:gd name="connsiteY20" fmla="*/ 906196 h 1146257"/>
              <a:gd name="connsiteX21" fmla="*/ 1286463 w 1835212"/>
              <a:gd name="connsiteY21" fmla="*/ 943922 h 1146257"/>
              <a:gd name="connsiteX22" fmla="*/ 1221399 w 1835212"/>
              <a:gd name="connsiteY22" fmla="*/ 994852 h 1146257"/>
              <a:gd name="connsiteX23" fmla="*/ 1210931 w 1835212"/>
              <a:gd name="connsiteY23" fmla="*/ 1000539 h 1146257"/>
              <a:gd name="connsiteX24" fmla="*/ 1201394 w 1835212"/>
              <a:gd name="connsiteY24" fmla="*/ 1007688 h 1146257"/>
              <a:gd name="connsiteX25" fmla="*/ 1147248 w 1835212"/>
              <a:gd name="connsiteY25" fmla="*/ 1035138 h 1146257"/>
              <a:gd name="connsiteX26" fmla="*/ 1079809 w 1835212"/>
              <a:gd name="connsiteY26" fmla="*/ 1071778 h 1146257"/>
              <a:gd name="connsiteX27" fmla="*/ 1065530 w 1835212"/>
              <a:gd name="connsiteY27" fmla="*/ 1076567 h 1146257"/>
              <a:gd name="connsiteX28" fmla="*/ 1052644 w 1835212"/>
              <a:gd name="connsiteY28" fmla="*/ 1083100 h 1146257"/>
              <a:gd name="connsiteX29" fmla="*/ 974090 w 1835212"/>
              <a:gd name="connsiteY29" fmla="*/ 1110289 h 1146257"/>
              <a:gd name="connsiteX30" fmla="*/ 940449 w 1835212"/>
              <a:gd name="connsiteY30" fmla="*/ 1118517 h 1146257"/>
              <a:gd name="connsiteX31" fmla="*/ 928347 w 1835212"/>
              <a:gd name="connsiteY31" fmla="*/ 1122576 h 1146257"/>
              <a:gd name="connsiteX32" fmla="*/ 907972 w 1835212"/>
              <a:gd name="connsiteY32" fmla="*/ 1126461 h 1146257"/>
              <a:gd name="connsiteX33" fmla="*/ 893193 w 1835212"/>
              <a:gd name="connsiteY33" fmla="*/ 1130075 h 1146257"/>
              <a:gd name="connsiteX34" fmla="*/ 875426 w 1835212"/>
              <a:gd name="connsiteY34" fmla="*/ 1132665 h 1146257"/>
              <a:gd name="connsiteX35" fmla="*/ 849712 w 1835212"/>
              <a:gd name="connsiteY35" fmla="*/ 1137568 h 1146257"/>
              <a:gd name="connsiteX36" fmla="*/ 826342 w 1835212"/>
              <a:gd name="connsiteY36" fmla="*/ 1139821 h 1146257"/>
              <a:gd name="connsiteX37" fmla="*/ 810283 w 1835212"/>
              <a:gd name="connsiteY37" fmla="*/ 1142163 h 1146257"/>
              <a:gd name="connsiteX38" fmla="*/ 793779 w 1835212"/>
              <a:gd name="connsiteY38" fmla="*/ 1142961 h 1146257"/>
              <a:gd name="connsiteX39" fmla="*/ 769565 w 1835212"/>
              <a:gd name="connsiteY39" fmla="*/ 1145296 h 1146257"/>
              <a:gd name="connsiteX40" fmla="*/ 747381 w 1835212"/>
              <a:gd name="connsiteY40" fmla="*/ 1145207 h 1146257"/>
              <a:gd name="connsiteX41" fmla="*/ 725691 w 1835212"/>
              <a:gd name="connsiteY41" fmla="*/ 1146257 h 1146257"/>
              <a:gd name="connsiteX42" fmla="*/ 711276 w 1835212"/>
              <a:gd name="connsiteY42" fmla="*/ 1145062 h 1146257"/>
              <a:gd name="connsiteX43" fmla="*/ 704630 w 1835212"/>
              <a:gd name="connsiteY43" fmla="*/ 1145036 h 1146257"/>
              <a:gd name="connsiteX44" fmla="*/ 725691 w 1835212"/>
              <a:gd name="connsiteY44" fmla="*/ 1146257 h 1146257"/>
              <a:gd name="connsiteX45" fmla="*/ 439127 w 1835212"/>
              <a:gd name="connsiteY45" fmla="*/ 1146257 h 1146257"/>
              <a:gd name="connsiteX46" fmla="*/ 337095 w 1835212"/>
              <a:gd name="connsiteY46" fmla="*/ 1140339 h 1146257"/>
              <a:gd name="connsiteX47" fmla="*/ 67556 w 1835212"/>
              <a:gd name="connsiteY47" fmla="*/ 1064164 h 1146257"/>
              <a:gd name="connsiteX48" fmla="*/ 0 w 1835212"/>
              <a:gd name="connsiteY48" fmla="*/ 1028803 h 1146257"/>
              <a:gd name="connsiteX49" fmla="*/ 0 w 1835212"/>
              <a:gd name="connsiteY49" fmla="*/ 781308 h 1146257"/>
              <a:gd name="connsiteX50" fmla="*/ 62576 w 1835212"/>
              <a:gd name="connsiteY50" fmla="*/ 854921 h 1146257"/>
              <a:gd name="connsiteX51" fmla="*/ 79066 w 1835212"/>
              <a:gd name="connsiteY51" fmla="*/ 872136 h 1146257"/>
              <a:gd name="connsiteX52" fmla="*/ 197051 w 1835212"/>
              <a:gd name="connsiteY52" fmla="*/ 970948 h 1146257"/>
              <a:gd name="connsiteX53" fmla="*/ 232291 w 1835212"/>
              <a:gd name="connsiteY53" fmla="*/ 995538 h 1146257"/>
              <a:gd name="connsiteX54" fmla="*/ 264474 w 1835212"/>
              <a:gd name="connsiteY54" fmla="*/ 1015908 h 1146257"/>
              <a:gd name="connsiteX55" fmla="*/ 315298 w 1835212"/>
              <a:gd name="connsiteY55" fmla="*/ 1044030 h 1146257"/>
              <a:gd name="connsiteX56" fmla="*/ 347590 w 1835212"/>
              <a:gd name="connsiteY56" fmla="*/ 1060524 h 1146257"/>
              <a:gd name="connsiteX57" fmla="*/ 405832 w 1835212"/>
              <a:gd name="connsiteY57" fmla="*/ 1085010 h 1146257"/>
              <a:gd name="connsiteX58" fmla="*/ 434401 w 1835212"/>
              <a:gd name="connsiteY58" fmla="*/ 1096337 h 1146257"/>
              <a:gd name="connsiteX59" fmla="*/ 524573 w 1835212"/>
              <a:gd name="connsiteY59" fmla="*/ 1122969 h 1146257"/>
              <a:gd name="connsiteX60" fmla="*/ 524574 w 1835212"/>
              <a:gd name="connsiteY60" fmla="*/ 1122969 h 1146257"/>
              <a:gd name="connsiteX61" fmla="*/ 585365 w 1835212"/>
              <a:gd name="connsiteY61" fmla="*/ 1133626 h 1146257"/>
              <a:gd name="connsiteX62" fmla="*/ 727912 w 1835212"/>
              <a:gd name="connsiteY62" fmla="*/ 1097253 h 1146257"/>
              <a:gd name="connsiteX63" fmla="*/ 856929 w 1835212"/>
              <a:gd name="connsiteY63" fmla="*/ 1040281 h 1146257"/>
              <a:gd name="connsiteX64" fmla="*/ 896577 w 1835212"/>
              <a:gd name="connsiteY64" fmla="*/ 1016207 h 1146257"/>
              <a:gd name="connsiteX65" fmla="*/ 976873 w 1835212"/>
              <a:gd name="connsiteY65" fmla="*/ 964181 h 1146257"/>
              <a:gd name="connsiteX66" fmla="*/ 1019839 w 1835212"/>
              <a:gd name="connsiteY66" fmla="*/ 929429 h 1146257"/>
              <a:gd name="connsiteX67" fmla="*/ 1086383 w 1835212"/>
              <a:gd name="connsiteY67" fmla="*/ 870258 h 1146257"/>
              <a:gd name="connsiteX68" fmla="*/ 1126917 w 1835212"/>
              <a:gd name="connsiteY68" fmla="*/ 827735 h 1146257"/>
              <a:gd name="connsiteX69" fmla="*/ 1184153 w 1835212"/>
              <a:gd name="connsiteY69" fmla="*/ 759577 h 1146257"/>
              <a:gd name="connsiteX70" fmla="*/ 1219773 w 1835212"/>
              <a:gd name="connsiteY70" fmla="*/ 711394 h 1146257"/>
              <a:gd name="connsiteX71" fmla="*/ 1269028 w 1835212"/>
              <a:gd name="connsiteY71" fmla="*/ 632513 h 1146257"/>
              <a:gd name="connsiteX72" fmla="*/ 1297895 w 1835212"/>
              <a:gd name="connsiteY72" fmla="*/ 581527 h 1146257"/>
              <a:gd name="connsiteX73" fmla="*/ 1340504 w 1835212"/>
              <a:gd name="connsiteY73" fmla="*/ 486504 h 1146257"/>
              <a:gd name="connsiteX74" fmla="*/ 1360191 w 1835212"/>
              <a:gd name="connsiteY74" fmla="*/ 439452 h 1146257"/>
              <a:gd name="connsiteX75" fmla="*/ 1405366 w 1835212"/>
              <a:gd name="connsiteY75" fmla="*/ 286564 h 1146257"/>
              <a:gd name="connsiteX76" fmla="*/ 1262083 w 1835212"/>
              <a:gd name="connsiteY76" fmla="*/ 286564 h 1146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1835212" h="1146257">
                <a:moveTo>
                  <a:pt x="602511" y="1136632"/>
                </a:moveTo>
                <a:lnTo>
                  <a:pt x="623659" y="1140339"/>
                </a:lnTo>
                <a:lnTo>
                  <a:pt x="648439" y="1141776"/>
                </a:lnTo>
                <a:close/>
                <a:moveTo>
                  <a:pt x="1580336" y="0"/>
                </a:moveTo>
                <a:lnTo>
                  <a:pt x="1835212" y="286564"/>
                </a:lnTo>
                <a:lnTo>
                  <a:pt x="1691930" y="286564"/>
                </a:lnTo>
                <a:cubicBezTo>
                  <a:pt x="1678005" y="348514"/>
                  <a:pt x="1659882" y="408060"/>
                  <a:pt x="1637986" y="464876"/>
                </a:cubicBezTo>
                <a:lnTo>
                  <a:pt x="1636934" y="467100"/>
                </a:lnTo>
                <a:lnTo>
                  <a:pt x="1636414" y="468809"/>
                </a:lnTo>
                <a:lnTo>
                  <a:pt x="1616622" y="510055"/>
                </a:lnTo>
                <a:lnTo>
                  <a:pt x="1561409" y="626810"/>
                </a:lnTo>
                <a:lnTo>
                  <a:pt x="1558574" y="631022"/>
                </a:lnTo>
                <a:lnTo>
                  <a:pt x="1556953" y="634400"/>
                </a:lnTo>
                <a:lnTo>
                  <a:pt x="1525585" y="680035"/>
                </a:lnTo>
                <a:lnTo>
                  <a:pt x="1464751" y="770418"/>
                </a:lnTo>
                <a:lnTo>
                  <a:pt x="1459733" y="775837"/>
                </a:lnTo>
                <a:lnTo>
                  <a:pt x="1456197" y="780981"/>
                </a:lnTo>
                <a:lnTo>
                  <a:pt x="1413993" y="825240"/>
                </a:lnTo>
                <a:lnTo>
                  <a:pt x="1350563" y="893748"/>
                </a:lnTo>
                <a:lnTo>
                  <a:pt x="1343075" y="899610"/>
                </a:lnTo>
                <a:lnTo>
                  <a:pt x="1336794" y="906196"/>
                </a:lnTo>
                <a:lnTo>
                  <a:pt x="1286463" y="943922"/>
                </a:lnTo>
                <a:lnTo>
                  <a:pt x="1221399" y="994852"/>
                </a:lnTo>
                <a:lnTo>
                  <a:pt x="1210931" y="1000539"/>
                </a:lnTo>
                <a:lnTo>
                  <a:pt x="1201394" y="1007688"/>
                </a:lnTo>
                <a:lnTo>
                  <a:pt x="1147248" y="1035138"/>
                </a:lnTo>
                <a:lnTo>
                  <a:pt x="1079809" y="1071778"/>
                </a:lnTo>
                <a:lnTo>
                  <a:pt x="1065530" y="1076567"/>
                </a:lnTo>
                <a:lnTo>
                  <a:pt x="1052644" y="1083100"/>
                </a:lnTo>
                <a:cubicBezTo>
                  <a:pt x="1026887" y="1093364"/>
                  <a:pt x="1000684" y="1102444"/>
                  <a:pt x="974090" y="1110289"/>
                </a:cubicBezTo>
                <a:lnTo>
                  <a:pt x="940449" y="1118517"/>
                </a:lnTo>
                <a:lnTo>
                  <a:pt x="928347" y="1122576"/>
                </a:lnTo>
                <a:lnTo>
                  <a:pt x="907972" y="1126461"/>
                </a:lnTo>
                <a:lnTo>
                  <a:pt x="893193" y="1130075"/>
                </a:lnTo>
                <a:lnTo>
                  <a:pt x="875426" y="1132665"/>
                </a:lnTo>
                <a:lnTo>
                  <a:pt x="849712" y="1137568"/>
                </a:lnTo>
                <a:lnTo>
                  <a:pt x="826342" y="1139821"/>
                </a:lnTo>
                <a:lnTo>
                  <a:pt x="810283" y="1142163"/>
                </a:lnTo>
                <a:lnTo>
                  <a:pt x="793779" y="1142961"/>
                </a:lnTo>
                <a:lnTo>
                  <a:pt x="769565" y="1145296"/>
                </a:lnTo>
                <a:lnTo>
                  <a:pt x="747381" y="1145207"/>
                </a:lnTo>
                <a:lnTo>
                  <a:pt x="725691" y="1146257"/>
                </a:lnTo>
                <a:lnTo>
                  <a:pt x="711276" y="1145062"/>
                </a:lnTo>
                <a:lnTo>
                  <a:pt x="704630" y="1145036"/>
                </a:lnTo>
                <a:lnTo>
                  <a:pt x="725691" y="1146257"/>
                </a:lnTo>
                <a:lnTo>
                  <a:pt x="439127" y="1146257"/>
                </a:lnTo>
                <a:cubicBezTo>
                  <a:pt x="404681" y="1146257"/>
                  <a:pt x="370642" y="1144253"/>
                  <a:pt x="337095" y="1140339"/>
                </a:cubicBezTo>
                <a:cubicBezTo>
                  <a:pt x="242743" y="1129333"/>
                  <a:pt x="152276" y="1103229"/>
                  <a:pt x="67556" y="1064164"/>
                </a:cubicBezTo>
                <a:lnTo>
                  <a:pt x="0" y="1028803"/>
                </a:lnTo>
                <a:lnTo>
                  <a:pt x="0" y="781308"/>
                </a:lnTo>
                <a:lnTo>
                  <a:pt x="62576" y="854921"/>
                </a:lnTo>
                <a:lnTo>
                  <a:pt x="79066" y="872136"/>
                </a:lnTo>
                <a:lnTo>
                  <a:pt x="197051" y="970948"/>
                </a:lnTo>
                <a:lnTo>
                  <a:pt x="232291" y="995538"/>
                </a:lnTo>
                <a:lnTo>
                  <a:pt x="264474" y="1015908"/>
                </a:lnTo>
                <a:lnTo>
                  <a:pt x="315298" y="1044030"/>
                </a:lnTo>
                <a:lnTo>
                  <a:pt x="347590" y="1060524"/>
                </a:lnTo>
                <a:lnTo>
                  <a:pt x="405832" y="1085010"/>
                </a:lnTo>
                <a:lnTo>
                  <a:pt x="434401" y="1096337"/>
                </a:lnTo>
                <a:lnTo>
                  <a:pt x="524573" y="1122969"/>
                </a:lnTo>
                <a:lnTo>
                  <a:pt x="524574" y="1122969"/>
                </a:lnTo>
                <a:lnTo>
                  <a:pt x="585365" y="1133626"/>
                </a:lnTo>
                <a:lnTo>
                  <a:pt x="727912" y="1097253"/>
                </a:lnTo>
                <a:lnTo>
                  <a:pt x="856929" y="1040281"/>
                </a:lnTo>
                <a:lnTo>
                  <a:pt x="896577" y="1016207"/>
                </a:lnTo>
                <a:lnTo>
                  <a:pt x="976873" y="964181"/>
                </a:lnTo>
                <a:lnTo>
                  <a:pt x="1019839" y="929429"/>
                </a:lnTo>
                <a:lnTo>
                  <a:pt x="1086383" y="870258"/>
                </a:lnTo>
                <a:lnTo>
                  <a:pt x="1126917" y="827735"/>
                </a:lnTo>
                <a:lnTo>
                  <a:pt x="1184153" y="759577"/>
                </a:lnTo>
                <a:lnTo>
                  <a:pt x="1219773" y="711394"/>
                </a:lnTo>
                <a:lnTo>
                  <a:pt x="1269028" y="632513"/>
                </a:lnTo>
                <a:lnTo>
                  <a:pt x="1297895" y="581527"/>
                </a:lnTo>
                <a:lnTo>
                  <a:pt x="1340504" y="486504"/>
                </a:lnTo>
                <a:lnTo>
                  <a:pt x="1360191" y="439452"/>
                </a:lnTo>
                <a:lnTo>
                  <a:pt x="1405366" y="286564"/>
                </a:lnTo>
                <a:lnTo>
                  <a:pt x="1262083" y="286564"/>
                </a:lnTo>
                <a:close/>
              </a:path>
            </a:pathLst>
          </a:custGeom>
          <a:solidFill>
            <a:srgbClr val="76EED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spTree>
    <p:extLst>
      <p:ext uri="{BB962C8B-B14F-4D97-AF65-F5344CB8AC3E}">
        <p14:creationId xmlns:p14="http://schemas.microsoft.com/office/powerpoint/2010/main" val="4105147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strips(downRigh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strips(downRight)">
                                      <p:cBhvr>
                                        <p:cTn id="12" dur="500"/>
                                        <p:tgtEl>
                                          <p:spTgt spid="20"/>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left)">
                                      <p:cBhvr>
                                        <p:cTn id="16" dur="500"/>
                                        <p:tgtEl>
                                          <p:spTgt spid="21"/>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left)">
                                      <p:cBhvr>
                                        <p:cTn id="2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21" grpId="0" animBg="1"/>
      <p:bldP spid="2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r="24798"/>
          <a:stretch>
            <a:fillRect/>
          </a:stretch>
        </p:blipFill>
        <p:spPr>
          <a:xfrm rot="16200000">
            <a:off x="2666999" y="-2667001"/>
            <a:ext cx="6858002" cy="12192000"/>
          </a:xfrm>
          <a:prstGeom prst="rect">
            <a:avLst/>
          </a:prstGeom>
        </p:spPr>
      </p:pic>
      <p:sp>
        <p:nvSpPr>
          <p:cNvPr id="9" name="矩形 8"/>
          <p:cNvSpPr/>
          <p:nvPr/>
        </p:nvSpPr>
        <p:spPr>
          <a:xfrm>
            <a:off x="1352603" y="1212783"/>
            <a:ext cx="9447031" cy="4447008"/>
          </a:xfrm>
          <a:prstGeom prst="rect">
            <a:avLst/>
          </a:prstGeom>
          <a:solidFill>
            <a:schemeClr val="bg1"/>
          </a:solidFill>
          <a:ln>
            <a:noFill/>
          </a:ln>
          <a:effectLst>
            <a:glow>
              <a:schemeClr val="accent1">
                <a:alpha val="60000"/>
              </a:schemeClr>
            </a:glow>
            <a:outerShdw dir="672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latin typeface="Arial" panose="020B0604020202020204"/>
              <a:ea typeface="微软雅黑" panose="020B0503020204020204" charset="-122"/>
              <a:sym typeface="Arial" panose="020B0604020202020204"/>
            </a:endParaRPr>
          </a:p>
        </p:txBody>
      </p:sp>
      <p:pic>
        <p:nvPicPr>
          <p:cNvPr id="10"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flipH="1">
            <a:off x="5316424" y="1596063"/>
            <a:ext cx="1559155" cy="9686611"/>
          </a:xfrm>
          <a:prstGeom prst="rect">
            <a:avLst/>
          </a:prstGeom>
        </p:spPr>
      </p:pic>
      <p:sp>
        <p:nvSpPr>
          <p:cNvPr id="2" name="文本框 1">
            <a:extLst>
              <a:ext uri="{FF2B5EF4-FFF2-40B4-BE49-F238E27FC236}">
                <a16:creationId xmlns:a16="http://schemas.microsoft.com/office/drawing/2014/main" id="{ACC7DD40-0F17-4744-A378-EC075DF4B64B}"/>
              </a:ext>
            </a:extLst>
          </p:cNvPr>
          <p:cNvSpPr txBox="1"/>
          <p:nvPr/>
        </p:nvSpPr>
        <p:spPr>
          <a:xfrm>
            <a:off x="1615440" y="1656190"/>
            <a:ext cx="5201920" cy="1446550"/>
          </a:xfrm>
          <a:prstGeom prst="rect">
            <a:avLst/>
          </a:prstGeom>
          <a:noFill/>
        </p:spPr>
        <p:txBody>
          <a:bodyPr wrap="square" rtlCol="0">
            <a:spAutoFit/>
          </a:bodyPr>
          <a:lstStyle/>
          <a:p>
            <a:pPr algn="dist"/>
            <a:r>
              <a:rPr lang="zh-CN" altLang="en-US" sz="8800" dirty="0">
                <a:latin typeface="华文行楷" panose="02010800040101010101" pitchFamily="2" charset="-122"/>
                <a:ea typeface="华文行楷" panose="02010800040101010101" pitchFamily="2" charset="-122"/>
              </a:rPr>
              <a:t>乡土中国</a:t>
            </a:r>
          </a:p>
        </p:txBody>
      </p:sp>
      <p:sp>
        <p:nvSpPr>
          <p:cNvPr id="4" name="文本框 3">
            <a:extLst>
              <a:ext uri="{FF2B5EF4-FFF2-40B4-BE49-F238E27FC236}">
                <a16:creationId xmlns:a16="http://schemas.microsoft.com/office/drawing/2014/main" id="{819B85AC-5EF3-49D6-9C77-65340388B130}"/>
              </a:ext>
            </a:extLst>
          </p:cNvPr>
          <p:cNvSpPr txBox="1"/>
          <p:nvPr/>
        </p:nvSpPr>
        <p:spPr>
          <a:xfrm>
            <a:off x="1818640" y="2964440"/>
            <a:ext cx="7721600" cy="1296637"/>
          </a:xfrm>
          <a:prstGeom prst="rect">
            <a:avLst/>
          </a:prstGeom>
          <a:noFill/>
        </p:spPr>
        <p:txBody>
          <a:bodyPr wrap="square" rtlCol="0">
            <a:spAutoFit/>
          </a:bodyPr>
          <a:lstStyle/>
          <a:p>
            <a:pPr>
              <a:lnSpc>
                <a:spcPct val="150000"/>
              </a:lnSpc>
            </a:pPr>
            <a:r>
              <a:rPr lang="zh-CN" altLang="en-US" dirty="0">
                <a:latin typeface="华文行楷" panose="02010800040101010101" pitchFamily="2" charset="-122"/>
                <a:ea typeface="华文行楷" panose="02010800040101010101" pitchFamily="2" charset="-122"/>
              </a:rPr>
              <a:t>通俗、简洁的语言对中国的基层社会的主要特征进行了概述和分析</a:t>
            </a:r>
            <a:endParaRPr lang="en-US" altLang="zh-CN" dirty="0">
              <a:latin typeface="华文行楷" panose="02010800040101010101" pitchFamily="2" charset="-122"/>
              <a:ea typeface="华文行楷" panose="02010800040101010101" pitchFamily="2" charset="-122"/>
            </a:endParaRPr>
          </a:p>
          <a:p>
            <a:pPr>
              <a:lnSpc>
                <a:spcPct val="150000"/>
              </a:lnSpc>
            </a:pPr>
            <a:r>
              <a:rPr lang="zh-CN" altLang="en-US" dirty="0">
                <a:latin typeface="华文行楷" panose="02010800040101010101" pitchFamily="2" charset="-122"/>
                <a:ea typeface="华文行楷" panose="02010800040101010101" pitchFamily="2" charset="-122"/>
              </a:rPr>
              <a:t>全面展现了中国基层社会的面貌</a:t>
            </a:r>
            <a:endParaRPr lang="en-US" altLang="zh-CN" sz="1200" dirty="0">
              <a:latin typeface="华文行楷" panose="02010800040101010101" pitchFamily="2" charset="-122"/>
              <a:ea typeface="华文行楷" panose="02010800040101010101" pitchFamily="2" charset="-122"/>
            </a:endParaRPr>
          </a:p>
          <a:p>
            <a:pPr>
              <a:lnSpc>
                <a:spcPct val="150000"/>
              </a:lnSpc>
            </a:pPr>
            <a:endParaRPr lang="zh-CN" altLang="en-US" dirty="0"/>
          </a:p>
        </p:txBody>
      </p:sp>
      <p:grpSp>
        <p:nvGrpSpPr>
          <p:cNvPr id="18" name="组合 17">
            <a:extLst>
              <a:ext uri="{FF2B5EF4-FFF2-40B4-BE49-F238E27FC236}">
                <a16:creationId xmlns:a16="http://schemas.microsoft.com/office/drawing/2014/main" id="{4BCAB2AB-510E-4491-A588-403045DF78CF}"/>
              </a:ext>
            </a:extLst>
          </p:cNvPr>
          <p:cNvGrpSpPr/>
          <p:nvPr/>
        </p:nvGrpSpPr>
        <p:grpSpPr>
          <a:xfrm>
            <a:off x="6616700" y="4000499"/>
            <a:ext cx="5107622" cy="4008935"/>
            <a:chOff x="5768272" y="3755261"/>
            <a:chExt cx="5956050" cy="4254174"/>
          </a:xfrm>
        </p:grpSpPr>
        <p:sp>
          <p:nvSpPr>
            <p:cNvPr id="12" name="矩形 11">
              <a:extLst>
                <a:ext uri="{FF2B5EF4-FFF2-40B4-BE49-F238E27FC236}">
                  <a16:creationId xmlns:a16="http://schemas.microsoft.com/office/drawing/2014/main" id="{F333A923-E355-430E-93C1-5A9F3DC3E553}"/>
                </a:ext>
              </a:extLst>
            </p:cNvPr>
            <p:cNvSpPr/>
            <p:nvPr/>
          </p:nvSpPr>
          <p:spPr>
            <a:xfrm>
              <a:off x="5768272" y="3755261"/>
              <a:ext cx="5867218" cy="2680936"/>
            </a:xfrm>
            <a:prstGeom prst="rect">
              <a:avLst/>
            </a:prstGeom>
            <a:solidFill>
              <a:srgbClr val="76EED8"/>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楷体" panose="02010609060101010101" pitchFamily="49" charset="-122"/>
                <a:ea typeface="楷体" panose="02010609060101010101" pitchFamily="49" charset="-122"/>
              </a:endParaRPr>
            </a:p>
          </p:txBody>
        </p:sp>
        <p:pic>
          <p:nvPicPr>
            <p:cNvPr id="17" name="Picture 15">
              <a:extLst>
                <a:ext uri="{FF2B5EF4-FFF2-40B4-BE49-F238E27FC236}">
                  <a16:creationId xmlns:a16="http://schemas.microsoft.com/office/drawing/2014/main" id="{700D8EE9-3443-48FB-96C9-9105C87555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flipH="1">
              <a:off x="7966719" y="4251833"/>
              <a:ext cx="1559155" cy="5956050"/>
            </a:xfrm>
            <a:prstGeom prst="rect">
              <a:avLst/>
            </a:prstGeom>
          </p:spPr>
        </p:pic>
      </p:grpSp>
      <p:sp>
        <p:nvSpPr>
          <p:cNvPr id="3" name="文本框 2">
            <a:extLst>
              <a:ext uri="{FF2B5EF4-FFF2-40B4-BE49-F238E27FC236}">
                <a16:creationId xmlns:a16="http://schemas.microsoft.com/office/drawing/2014/main" id="{F22F0D75-85C3-47E5-A422-9CFDA6A9D0C8}"/>
              </a:ext>
            </a:extLst>
          </p:cNvPr>
          <p:cNvSpPr txBox="1"/>
          <p:nvPr/>
        </p:nvSpPr>
        <p:spPr>
          <a:xfrm>
            <a:off x="7178441" y="4351067"/>
            <a:ext cx="3721100" cy="523220"/>
          </a:xfrm>
          <a:prstGeom prst="rect">
            <a:avLst/>
          </a:prstGeom>
          <a:noFill/>
          <a:ln>
            <a:noFill/>
          </a:ln>
        </p:spPr>
        <p:txBody>
          <a:bodyPr wrap="square">
            <a:spAutoFit/>
          </a:bodyPr>
          <a:lstStyle>
            <a:defPPr>
              <a:defRPr lang="zh-CN"/>
            </a:defPPr>
            <a:lvl1pPr algn="ctr">
              <a:defRPr sz="2000" b="1">
                <a:solidFill>
                  <a:schemeClr val="bg1"/>
                </a:solidFill>
              </a:defRPr>
            </a:lvl1pPr>
            <a:lvl2pPr marL="742950" indent="-285750"/>
          </a:lstStyle>
          <a:p>
            <a:pPr algn="l"/>
            <a:r>
              <a:rPr lang="zh-CN" altLang="en-US" sz="2800" dirty="0"/>
              <a:t>小组成员</a:t>
            </a:r>
          </a:p>
        </p:txBody>
      </p:sp>
    </p:spTree>
    <p:extLst>
      <p:ext uri="{BB962C8B-B14F-4D97-AF65-F5344CB8AC3E}">
        <p14:creationId xmlns:p14="http://schemas.microsoft.com/office/powerpoint/2010/main" val="867950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r="24798"/>
          <a:stretch>
            <a:fillRect/>
          </a:stretch>
        </p:blipFill>
        <p:spPr>
          <a:xfrm rot="16200000">
            <a:off x="2666999" y="-2667001"/>
            <a:ext cx="6858002" cy="12192000"/>
          </a:xfrm>
          <a:prstGeom prst="rect">
            <a:avLst/>
          </a:prstGeom>
        </p:spPr>
      </p:pic>
      <p:pic>
        <p:nvPicPr>
          <p:cNvPr id="39" name="图片 38">
            <a:extLst>
              <a:ext uri="{FF2B5EF4-FFF2-40B4-BE49-F238E27FC236}">
                <a16:creationId xmlns:a16="http://schemas.microsoft.com/office/drawing/2014/main" id="{15565BD1-6EE6-4E85-8968-6CAAA45B3EB2}"/>
              </a:ext>
            </a:extLst>
          </p:cNvPr>
          <p:cNvPicPr>
            <a:picLocks noChangeAspect="1"/>
          </p:cNvPicPr>
          <p:nvPr/>
        </p:nvPicPr>
        <p:blipFill>
          <a:blip r:embed="rId3"/>
          <a:stretch>
            <a:fillRect/>
          </a:stretch>
        </p:blipFill>
        <p:spPr>
          <a:xfrm>
            <a:off x="684061" y="360237"/>
            <a:ext cx="10823878" cy="61375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r="24798"/>
          <a:stretch>
            <a:fillRect/>
          </a:stretch>
        </p:blipFill>
        <p:spPr>
          <a:xfrm rot="16200000">
            <a:off x="2666999" y="-2667001"/>
            <a:ext cx="6858002" cy="12192000"/>
          </a:xfrm>
          <a:prstGeom prst="rect">
            <a:avLst/>
          </a:prstGeom>
        </p:spPr>
      </p:pic>
      <p:sp>
        <p:nvSpPr>
          <p:cNvPr id="5" name="矩形 4"/>
          <p:cNvSpPr/>
          <p:nvPr/>
        </p:nvSpPr>
        <p:spPr>
          <a:xfrm>
            <a:off x="350920" y="312819"/>
            <a:ext cx="11490158" cy="62323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a:extLst>
              <a:ext uri="{FF2B5EF4-FFF2-40B4-BE49-F238E27FC236}">
                <a16:creationId xmlns:a16="http://schemas.microsoft.com/office/drawing/2014/main" id="{B63E1028-F061-4B6D-8E2D-DB0EC102CF12}"/>
              </a:ext>
            </a:extLst>
          </p:cNvPr>
          <p:cNvGrpSpPr/>
          <p:nvPr/>
        </p:nvGrpSpPr>
        <p:grpSpPr>
          <a:xfrm>
            <a:off x="1254688" y="2970222"/>
            <a:ext cx="4871988" cy="3393358"/>
            <a:chOff x="1254688" y="2970222"/>
            <a:chExt cx="4871988" cy="3393358"/>
          </a:xfrm>
        </p:grpSpPr>
        <p:sp>
          <p:nvSpPr>
            <p:cNvPr id="17" name="矩形 23"/>
            <p:cNvSpPr>
              <a:spLocks noChangeArrowheads="1"/>
            </p:cNvSpPr>
            <p:nvPr/>
          </p:nvSpPr>
          <p:spPr bwMode="auto">
            <a:xfrm>
              <a:off x="1254688" y="3736386"/>
              <a:ext cx="2327584" cy="2304029"/>
            </a:xfrm>
            <a:prstGeom prst="rect">
              <a:avLst/>
            </a:prstGeom>
            <a:noFill/>
            <a:ln>
              <a:noFill/>
            </a:ln>
          </p:spPr>
          <p:txBody>
            <a:bodyPr wrap="square">
              <a:spAutoFit/>
            </a:bodyPr>
            <a:lstStyle/>
            <a:p>
              <a:pPr algn="ctr">
                <a:lnSpc>
                  <a:spcPct val="150000"/>
                </a:lnSpc>
              </a:pPr>
              <a:r>
                <a:rPr lang="zh-CN" altLang="zh-CN" sz="1400" kern="0" dirty="0">
                  <a:latin typeface="楷体" panose="02010609060101010101" pitchFamily="49" charset="-122"/>
                  <a:ea typeface="楷体" panose="02010609060101010101" pitchFamily="49" charset="-122"/>
                </a:rPr>
                <a:t>在乡土社会这样的亲密社群中，除了文字和语言还有其他可作为象征的原料。比语言表达更有效，所以在乡土社会中不但文字是多余的，连说话都不是传达情意的唯一的象征体系</a:t>
              </a:r>
              <a:r>
                <a:rPr lang="zh-CN" altLang="en-US" sz="1400" kern="0" dirty="0">
                  <a:latin typeface="楷体" panose="02010609060101010101" pitchFamily="49" charset="-122"/>
                  <a:ea typeface="楷体" panose="02010609060101010101" pitchFamily="49" charset="-122"/>
                </a:rPr>
                <a:t>。</a:t>
              </a:r>
              <a:endParaRPr lang="zh-CN" altLang="zh-CN" sz="1400" kern="0" dirty="0">
                <a:latin typeface="楷体" panose="02010609060101010101" pitchFamily="49" charset="-122"/>
                <a:ea typeface="楷体" panose="02010609060101010101" pitchFamily="49" charset="-122"/>
              </a:endParaRPr>
            </a:p>
          </p:txBody>
        </p:sp>
        <p:sp>
          <p:nvSpPr>
            <p:cNvPr id="18" name="矩形 23"/>
            <p:cNvSpPr>
              <a:spLocks noChangeArrowheads="1"/>
            </p:cNvSpPr>
            <p:nvPr/>
          </p:nvSpPr>
          <p:spPr bwMode="auto">
            <a:xfrm>
              <a:off x="3799092" y="3736386"/>
              <a:ext cx="2327584" cy="2627194"/>
            </a:xfrm>
            <a:prstGeom prst="rect">
              <a:avLst/>
            </a:prstGeom>
            <a:noFill/>
            <a:ln>
              <a:noFill/>
            </a:ln>
          </p:spPr>
          <p:txBody>
            <a:bodyPr wrap="square">
              <a:spAutoFit/>
            </a:bodyPr>
            <a:lstStyle/>
            <a:p>
              <a:pPr algn="ctr">
                <a:lnSpc>
                  <a:spcPct val="150000"/>
                </a:lnSpc>
              </a:pPr>
              <a:r>
                <a:rPr lang="zh-CN" altLang="zh-CN" sz="1400" kern="0" dirty="0">
                  <a:latin typeface="楷体" panose="02010609060101010101" pitchFamily="49" charset="-122"/>
                  <a:ea typeface="楷体" panose="02010609060101010101" pitchFamily="49" charset="-122"/>
                </a:rPr>
                <a:t>整个乡土社会由于相对的封闭性，社会文化的变迁不大，乡村生活简单而重复。乡土社会的静态性，世代经验的重复性，使得乡土文化的总量相对有限，传承依靠口口相传足以完成，没有文字来传承的需求。</a:t>
              </a:r>
              <a:endParaRPr lang="en-US" altLang="zh-CN" sz="1400" kern="0" dirty="0">
                <a:latin typeface="楷体" panose="02010609060101010101" pitchFamily="49" charset="-122"/>
                <a:ea typeface="楷体" panose="02010609060101010101" pitchFamily="49" charset="-122"/>
              </a:endParaRPr>
            </a:p>
          </p:txBody>
        </p:sp>
        <p:sp>
          <p:nvSpPr>
            <p:cNvPr id="26" name="文本框 25"/>
            <p:cNvSpPr txBox="1">
              <a:spLocks noChangeArrowheads="1"/>
            </p:cNvSpPr>
            <p:nvPr/>
          </p:nvSpPr>
          <p:spPr bwMode="auto">
            <a:xfrm>
              <a:off x="2350631" y="2970222"/>
              <a:ext cx="2680102" cy="707886"/>
            </a:xfrm>
            <a:prstGeom prst="rect">
              <a:avLst/>
            </a:prstGeom>
            <a:noFill/>
            <a:ln>
              <a:noFill/>
            </a:ln>
          </p:spPr>
          <p:txBody>
            <a:bodyPr wrap="square">
              <a:spAutoFit/>
            </a:bodyPr>
            <a:lstStyle>
              <a:defPPr>
                <a:defRPr lang="zh-CN"/>
              </a:defPPr>
              <a:lvl1pPr algn="ctr">
                <a:defRPr sz="2000" b="1"/>
              </a:lvl1pPr>
              <a:lvl2pPr marL="742950" indent="-285750"/>
              <a:lvl3pPr/>
              <a:lvl4pPr/>
              <a:lvl5pPr/>
              <a:lvl6pPr/>
              <a:lvl7pPr/>
              <a:lvl8pPr/>
              <a:lvl9pPr/>
            </a:lstStyle>
            <a:p>
              <a:r>
                <a:rPr lang="zh-CN" altLang="en-US" dirty="0"/>
                <a:t>为什么</a:t>
              </a:r>
              <a:r>
                <a:rPr lang="zh-CN" altLang="zh-CN" dirty="0"/>
                <a:t>乡土社会</a:t>
              </a:r>
              <a:endParaRPr lang="en-US" altLang="zh-CN" dirty="0"/>
            </a:p>
            <a:p>
              <a:r>
                <a:rPr lang="zh-CN" altLang="zh-CN" dirty="0"/>
                <a:t>不</a:t>
              </a:r>
              <a:r>
                <a:rPr lang="zh-CN" altLang="en-US" dirty="0"/>
                <a:t>需要</a:t>
              </a:r>
              <a:r>
                <a:rPr lang="zh-CN" altLang="zh-CN" dirty="0"/>
                <a:t>文字</a:t>
              </a:r>
              <a:r>
                <a:rPr lang="zh-CN" altLang="en-US" dirty="0"/>
                <a:t>？</a:t>
              </a:r>
            </a:p>
          </p:txBody>
        </p:sp>
      </p:grpSp>
      <p:grpSp>
        <p:nvGrpSpPr>
          <p:cNvPr id="31" name="组合 30">
            <a:extLst>
              <a:ext uri="{FF2B5EF4-FFF2-40B4-BE49-F238E27FC236}">
                <a16:creationId xmlns:a16="http://schemas.microsoft.com/office/drawing/2014/main" id="{41CC29F8-9B9D-4AA4-8652-4B6EAA6B4E33}"/>
              </a:ext>
            </a:extLst>
          </p:cNvPr>
          <p:cNvGrpSpPr/>
          <p:nvPr/>
        </p:nvGrpSpPr>
        <p:grpSpPr>
          <a:xfrm>
            <a:off x="6413608" y="3220154"/>
            <a:ext cx="4589672" cy="2733059"/>
            <a:chOff x="6413608" y="3469150"/>
            <a:chExt cx="4589672" cy="2733059"/>
          </a:xfrm>
        </p:grpSpPr>
        <p:sp>
          <p:nvSpPr>
            <p:cNvPr id="6" name="矩形 5"/>
            <p:cNvSpPr/>
            <p:nvPr/>
          </p:nvSpPr>
          <p:spPr>
            <a:xfrm>
              <a:off x="6413608" y="3469150"/>
              <a:ext cx="4589672" cy="2733059"/>
            </a:xfrm>
            <a:prstGeom prst="rect">
              <a:avLst/>
            </a:prstGeom>
            <a:solidFill>
              <a:srgbClr val="76EED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楷体" panose="02010609060101010101" pitchFamily="49" charset="-122"/>
                <a:ea typeface="楷体" panose="02010609060101010101" pitchFamily="49" charset="-122"/>
              </a:endParaRPr>
            </a:p>
          </p:txBody>
        </p:sp>
        <p:sp>
          <p:nvSpPr>
            <p:cNvPr id="20" name="矩形 23"/>
            <p:cNvSpPr>
              <a:spLocks noChangeArrowheads="1"/>
            </p:cNvSpPr>
            <p:nvPr/>
          </p:nvSpPr>
          <p:spPr bwMode="auto">
            <a:xfrm>
              <a:off x="6847248" y="4059552"/>
              <a:ext cx="4009852" cy="1980863"/>
            </a:xfrm>
            <a:prstGeom prst="rect">
              <a:avLst/>
            </a:prstGeom>
            <a:noFill/>
            <a:ln>
              <a:noFill/>
            </a:ln>
          </p:spPr>
          <p:txBody>
            <a:bodyPr wrap="square">
              <a:spAutoFit/>
            </a:bodyPr>
            <a:lstStyle/>
            <a:p>
              <a:pPr>
                <a:lnSpc>
                  <a:spcPct val="150000"/>
                </a:lnSpc>
              </a:pPr>
              <a:r>
                <a:rPr lang="zh-CN" altLang="zh-CN" sz="1400" kern="0" dirty="0">
                  <a:solidFill>
                    <a:schemeClr val="bg1"/>
                  </a:solidFill>
                  <a:latin typeface="楷体" panose="02010609060101010101" pitchFamily="49" charset="-122"/>
                  <a:ea typeface="楷体" panose="02010609060101010101" pitchFamily="49" charset="-122"/>
                </a:rPr>
                <a:t>在空间和时间的格局上，这种乡土社会，在面对的亲密接触中，在反复在同一生活定型中生活的人们，并不是愚到字都不认识，而是没有用文字来帮助他们在社会中的生活的需求。我同时也等于说，如中国社会乡土性的基层发生了变化，也只有在发生了变化之后，文字才</a:t>
              </a:r>
              <a:r>
                <a:rPr lang="zh-CN" altLang="en-US" sz="1400" kern="0" dirty="0">
                  <a:solidFill>
                    <a:schemeClr val="bg1"/>
                  </a:solidFill>
                  <a:latin typeface="楷体" panose="02010609060101010101" pitchFamily="49" charset="-122"/>
                  <a:ea typeface="楷体" panose="02010609060101010101" pitchFamily="49" charset="-122"/>
                </a:rPr>
                <a:t>需要且</a:t>
              </a:r>
              <a:r>
                <a:rPr lang="zh-CN" altLang="zh-CN" sz="1400" kern="0" dirty="0">
                  <a:solidFill>
                    <a:schemeClr val="bg1"/>
                  </a:solidFill>
                  <a:latin typeface="楷体" panose="02010609060101010101" pitchFamily="49" charset="-122"/>
                  <a:ea typeface="楷体" panose="02010609060101010101" pitchFamily="49" charset="-122"/>
                </a:rPr>
                <a:t>能下乡</a:t>
              </a:r>
              <a:r>
                <a:rPr lang="zh-CN" altLang="en-US" sz="1400" kern="0" dirty="0">
                  <a:solidFill>
                    <a:schemeClr val="bg1"/>
                  </a:solidFill>
                  <a:latin typeface="楷体" panose="02010609060101010101" pitchFamily="49" charset="-122"/>
                  <a:ea typeface="楷体" panose="02010609060101010101" pitchFamily="49" charset="-122"/>
                </a:rPr>
                <a:t>。</a:t>
              </a:r>
              <a:endParaRPr lang="zh-CN" altLang="zh-CN" sz="1400" kern="0" dirty="0">
                <a:solidFill>
                  <a:schemeClr val="bg1"/>
                </a:solidFill>
                <a:latin typeface="楷体" panose="02010609060101010101" pitchFamily="49" charset="-122"/>
                <a:ea typeface="楷体" panose="02010609060101010101" pitchFamily="49" charset="-122"/>
              </a:endParaRPr>
            </a:p>
          </p:txBody>
        </p:sp>
        <p:sp>
          <p:nvSpPr>
            <p:cNvPr id="28" name="文本框 27"/>
            <p:cNvSpPr txBox="1">
              <a:spLocks noChangeArrowheads="1"/>
            </p:cNvSpPr>
            <p:nvPr/>
          </p:nvSpPr>
          <p:spPr bwMode="auto">
            <a:xfrm>
              <a:off x="7537147" y="3629818"/>
              <a:ext cx="2116205" cy="400110"/>
            </a:xfrm>
            <a:prstGeom prst="rect">
              <a:avLst/>
            </a:prstGeom>
            <a:noFill/>
            <a:ln>
              <a:noFill/>
            </a:ln>
          </p:spPr>
          <p:txBody>
            <a:bodyPr wrap="square">
              <a:spAutoFit/>
            </a:bodyPr>
            <a:lstStyle>
              <a:defPPr>
                <a:defRPr lang="zh-CN"/>
              </a:defPPr>
              <a:lvl1pPr algn="ctr">
                <a:defRPr sz="2000" b="1"/>
              </a:lvl1pPr>
              <a:lvl2pPr marL="742950" indent="-285750"/>
              <a:lvl3pPr/>
              <a:lvl4pPr/>
              <a:lvl5pPr/>
              <a:lvl6pPr/>
              <a:lvl7pPr/>
              <a:lvl8pPr/>
              <a:lvl9pPr/>
            </a:lstStyle>
            <a:p>
              <a:r>
                <a:rPr lang="zh-CN" altLang="zh-CN" dirty="0">
                  <a:solidFill>
                    <a:schemeClr val="bg1"/>
                  </a:solidFill>
                </a:rPr>
                <a:t>文字下乡的原因</a:t>
              </a:r>
              <a:endParaRPr lang="zh-CN" altLang="en-US" dirty="0">
                <a:solidFill>
                  <a:schemeClr val="bg1"/>
                </a:solidFill>
              </a:endParaRPr>
            </a:p>
          </p:txBody>
        </p:sp>
      </p:grpSp>
      <p:grpSp>
        <p:nvGrpSpPr>
          <p:cNvPr id="29" name="组合 28">
            <a:extLst>
              <a:ext uri="{FF2B5EF4-FFF2-40B4-BE49-F238E27FC236}">
                <a16:creationId xmlns:a16="http://schemas.microsoft.com/office/drawing/2014/main" id="{EF8A78B5-7909-4103-B303-30C9C0BCB708}"/>
              </a:ext>
            </a:extLst>
          </p:cNvPr>
          <p:cNvGrpSpPr/>
          <p:nvPr/>
        </p:nvGrpSpPr>
        <p:grpSpPr>
          <a:xfrm>
            <a:off x="768626" y="818061"/>
            <a:ext cx="8282164" cy="2015142"/>
            <a:chOff x="768626" y="1059361"/>
            <a:chExt cx="8282164" cy="2015142"/>
          </a:xfrm>
        </p:grpSpPr>
        <p:cxnSp>
          <p:nvCxnSpPr>
            <p:cNvPr id="8" name="直接连接符 7"/>
            <p:cNvCxnSpPr/>
            <p:nvPr/>
          </p:nvCxnSpPr>
          <p:spPr>
            <a:xfrm>
              <a:off x="768626" y="2703443"/>
              <a:ext cx="1524000"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菱形 8"/>
            <p:cNvSpPr/>
            <p:nvPr/>
          </p:nvSpPr>
          <p:spPr>
            <a:xfrm>
              <a:off x="2292626" y="2332382"/>
              <a:ext cx="742121" cy="742121"/>
            </a:xfrm>
            <a:prstGeom prst="diamond">
              <a:avLst/>
            </a:prstGeom>
            <a:solidFill>
              <a:srgbClr val="76EED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楷体" panose="02010609060101010101" pitchFamily="49" charset="-122"/>
                <a:ea typeface="楷体" panose="02010609060101010101" pitchFamily="49" charset="-122"/>
              </a:endParaRPr>
            </a:p>
          </p:txBody>
        </p:sp>
        <p:cxnSp>
          <p:nvCxnSpPr>
            <p:cNvPr id="10" name="直接连接符 9"/>
            <p:cNvCxnSpPr/>
            <p:nvPr/>
          </p:nvCxnSpPr>
          <p:spPr>
            <a:xfrm>
              <a:off x="3034747" y="2703443"/>
              <a:ext cx="1524000"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cxnSpLocks/>
              <a:endCxn id="15" idx="1"/>
            </p:cNvCxnSpPr>
            <p:nvPr/>
          </p:nvCxnSpPr>
          <p:spPr>
            <a:xfrm flipV="1">
              <a:off x="4518548" y="2703441"/>
              <a:ext cx="3790121" cy="2"/>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 name="菱形 14"/>
            <p:cNvSpPr/>
            <p:nvPr/>
          </p:nvSpPr>
          <p:spPr>
            <a:xfrm>
              <a:off x="8308669" y="2332380"/>
              <a:ext cx="742121" cy="742121"/>
            </a:xfrm>
            <a:prstGeom prst="diamond">
              <a:avLst/>
            </a:prstGeom>
            <a:solidFill>
              <a:srgbClr val="76EED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楷体" panose="02010609060101010101" pitchFamily="49" charset="-122"/>
                <a:ea typeface="楷体" panose="02010609060101010101" pitchFamily="49" charset="-122"/>
              </a:endParaRPr>
            </a:p>
          </p:txBody>
        </p:sp>
        <p:sp>
          <p:nvSpPr>
            <p:cNvPr id="21" name="文本框 20"/>
            <p:cNvSpPr txBox="1"/>
            <p:nvPr/>
          </p:nvSpPr>
          <p:spPr>
            <a:xfrm>
              <a:off x="2378764" y="2503385"/>
              <a:ext cx="569843" cy="400110"/>
            </a:xfrm>
            <a:prstGeom prst="rect">
              <a:avLst/>
            </a:prstGeom>
            <a:noFill/>
          </p:spPr>
          <p:txBody>
            <a:bodyPr wrap="square" rtlCol="0">
              <a:spAutoFit/>
            </a:bodyPr>
            <a:lstStyle/>
            <a:p>
              <a:pPr algn="ctr"/>
              <a:r>
                <a:rPr lang="en-US" altLang="zh-CN" sz="2000" b="1" dirty="0">
                  <a:solidFill>
                    <a:schemeClr val="bg1"/>
                  </a:solidFill>
                  <a:latin typeface="楷体" panose="02010609060101010101" pitchFamily="49" charset="-122"/>
                  <a:ea typeface="楷体" panose="02010609060101010101" pitchFamily="49" charset="-122"/>
                </a:rPr>
                <a:t>01</a:t>
              </a:r>
              <a:endParaRPr lang="zh-CN" altLang="en-US" sz="2000" b="1" dirty="0">
                <a:solidFill>
                  <a:schemeClr val="bg1"/>
                </a:solidFill>
                <a:latin typeface="楷体" panose="02010609060101010101" pitchFamily="49" charset="-122"/>
                <a:ea typeface="楷体" panose="02010609060101010101" pitchFamily="49" charset="-122"/>
              </a:endParaRPr>
            </a:p>
          </p:txBody>
        </p:sp>
        <p:sp>
          <p:nvSpPr>
            <p:cNvPr id="24" name="文本框 23"/>
            <p:cNvSpPr txBox="1"/>
            <p:nvPr/>
          </p:nvSpPr>
          <p:spPr>
            <a:xfrm>
              <a:off x="8394808" y="2503385"/>
              <a:ext cx="569843" cy="400110"/>
            </a:xfrm>
            <a:prstGeom prst="rect">
              <a:avLst/>
            </a:prstGeom>
            <a:noFill/>
          </p:spPr>
          <p:txBody>
            <a:bodyPr wrap="square" rtlCol="0">
              <a:spAutoFit/>
            </a:bodyPr>
            <a:lstStyle/>
            <a:p>
              <a:pPr algn="ctr"/>
              <a:r>
                <a:rPr lang="en-US" altLang="zh-CN" sz="2000" b="1" dirty="0">
                  <a:solidFill>
                    <a:schemeClr val="bg1"/>
                  </a:solidFill>
                  <a:latin typeface="楷体" panose="02010609060101010101" pitchFamily="49" charset="-122"/>
                  <a:ea typeface="楷体" panose="02010609060101010101" pitchFamily="49" charset="-122"/>
                </a:rPr>
                <a:t>03</a:t>
              </a:r>
              <a:endParaRPr lang="zh-CN" altLang="en-US" sz="2000" b="1" dirty="0">
                <a:solidFill>
                  <a:schemeClr val="bg1"/>
                </a:solidFill>
                <a:latin typeface="楷体" panose="02010609060101010101" pitchFamily="49" charset="-122"/>
                <a:ea typeface="楷体" panose="02010609060101010101" pitchFamily="49" charset="-122"/>
              </a:endParaRPr>
            </a:p>
          </p:txBody>
        </p:sp>
        <p:sp>
          <p:nvSpPr>
            <p:cNvPr id="2" name="文本框 1">
              <a:extLst>
                <a:ext uri="{FF2B5EF4-FFF2-40B4-BE49-F238E27FC236}">
                  <a16:creationId xmlns:a16="http://schemas.microsoft.com/office/drawing/2014/main" id="{FC3076CF-F88D-4340-8785-57DEB43568AF}"/>
                </a:ext>
              </a:extLst>
            </p:cNvPr>
            <p:cNvSpPr txBox="1"/>
            <p:nvPr/>
          </p:nvSpPr>
          <p:spPr>
            <a:xfrm>
              <a:off x="944969" y="1059361"/>
              <a:ext cx="4465231" cy="1200329"/>
            </a:xfrm>
            <a:prstGeom prst="rect">
              <a:avLst/>
            </a:prstGeom>
            <a:noFill/>
          </p:spPr>
          <p:txBody>
            <a:bodyPr wrap="square" rtlCol="0">
              <a:spAutoFit/>
            </a:bodyPr>
            <a:lstStyle/>
            <a:p>
              <a:pPr algn="dist"/>
              <a:r>
                <a:rPr lang="zh-CN" altLang="en-US" sz="7200" dirty="0"/>
                <a:t>文字下乡</a:t>
              </a:r>
            </a:p>
          </p:txBody>
        </p:sp>
        <p:sp>
          <p:nvSpPr>
            <p:cNvPr id="11" name="菱形 10"/>
            <p:cNvSpPr/>
            <p:nvPr/>
          </p:nvSpPr>
          <p:spPr>
            <a:xfrm>
              <a:off x="4558747" y="2332382"/>
              <a:ext cx="742121" cy="742121"/>
            </a:xfrm>
            <a:prstGeom prst="diamond">
              <a:avLst/>
            </a:prstGeom>
            <a:solidFill>
              <a:srgbClr val="76EED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楷体" panose="02010609060101010101" pitchFamily="49" charset="-122"/>
                <a:ea typeface="楷体" panose="02010609060101010101" pitchFamily="49" charset="-122"/>
              </a:endParaRPr>
            </a:p>
          </p:txBody>
        </p:sp>
        <p:sp>
          <p:nvSpPr>
            <p:cNvPr id="22" name="文本框 21"/>
            <p:cNvSpPr txBox="1"/>
            <p:nvPr/>
          </p:nvSpPr>
          <p:spPr>
            <a:xfrm>
              <a:off x="4638259" y="2503385"/>
              <a:ext cx="569843" cy="400110"/>
            </a:xfrm>
            <a:prstGeom prst="rect">
              <a:avLst/>
            </a:prstGeom>
            <a:noFill/>
          </p:spPr>
          <p:txBody>
            <a:bodyPr wrap="square" rtlCol="0">
              <a:spAutoFit/>
            </a:bodyPr>
            <a:lstStyle/>
            <a:p>
              <a:pPr algn="ctr"/>
              <a:r>
                <a:rPr lang="en-US" altLang="zh-CN" sz="2000" b="1" dirty="0">
                  <a:solidFill>
                    <a:schemeClr val="bg1"/>
                  </a:solidFill>
                  <a:latin typeface="楷体" panose="02010609060101010101" pitchFamily="49" charset="-122"/>
                  <a:ea typeface="楷体" panose="02010609060101010101" pitchFamily="49" charset="-122"/>
                </a:rPr>
                <a:t>02</a:t>
              </a:r>
              <a:endParaRPr lang="zh-CN" altLang="en-US" sz="2000" b="1" dirty="0">
                <a:solidFill>
                  <a:schemeClr val="bg1"/>
                </a:solidFill>
                <a:latin typeface="楷体" panose="02010609060101010101" pitchFamily="49" charset="-122"/>
                <a:ea typeface="楷体" panose="02010609060101010101" pitchFamily="49" charset="-122"/>
              </a:endParaRPr>
            </a:p>
          </p:txBody>
        </p:sp>
      </p:grpSp>
    </p:spTree>
    <p:extLst>
      <p:ext uri="{BB962C8B-B14F-4D97-AF65-F5344CB8AC3E}">
        <p14:creationId xmlns:p14="http://schemas.microsoft.com/office/powerpoint/2010/main" val="1059529294"/>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1"/>
                                        </p:tgtEl>
                                        <p:attrNameLst>
                                          <p:attrName>style.visibility</p:attrName>
                                        </p:attrNameLst>
                                      </p:cBhvr>
                                      <p:to>
                                        <p:strVal val="visible"/>
                                      </p:to>
                                    </p:set>
                                    <p:anim calcmode="lin" valueType="num">
                                      <p:cBhvr additive="base">
                                        <p:cTn id="13" dur="500" fill="hold"/>
                                        <p:tgtEl>
                                          <p:spTgt spid="31"/>
                                        </p:tgtEl>
                                        <p:attrNameLst>
                                          <p:attrName>ppt_x</p:attrName>
                                        </p:attrNameLst>
                                      </p:cBhvr>
                                      <p:tavLst>
                                        <p:tav tm="0">
                                          <p:val>
                                            <p:strVal val="#ppt_x"/>
                                          </p:val>
                                        </p:tav>
                                        <p:tav tm="100000">
                                          <p:val>
                                            <p:strVal val="#ppt_x"/>
                                          </p:val>
                                        </p:tav>
                                      </p:tavLst>
                                    </p:anim>
                                    <p:anim calcmode="lin" valueType="num">
                                      <p:cBhvr additive="base">
                                        <p:cTn id="14"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r="24798"/>
          <a:stretch>
            <a:fillRect/>
          </a:stretch>
        </p:blipFill>
        <p:spPr>
          <a:xfrm rot="16200000">
            <a:off x="2666999" y="-2667001"/>
            <a:ext cx="6858002" cy="12192000"/>
          </a:xfrm>
          <a:prstGeom prst="rect">
            <a:avLst/>
          </a:prstGeom>
        </p:spPr>
      </p:pic>
      <p:grpSp>
        <p:nvGrpSpPr>
          <p:cNvPr id="8" name="组合 7"/>
          <p:cNvGrpSpPr/>
          <p:nvPr/>
        </p:nvGrpSpPr>
        <p:grpSpPr>
          <a:xfrm>
            <a:off x="1252694" y="1641692"/>
            <a:ext cx="9686611" cy="5016934"/>
            <a:chOff x="1496680" y="1476374"/>
            <a:chExt cx="7266319" cy="4386807"/>
          </a:xfrm>
        </p:grpSpPr>
        <p:sp>
          <p:nvSpPr>
            <p:cNvPr id="9" name="矩形 8"/>
            <p:cNvSpPr/>
            <p:nvPr/>
          </p:nvSpPr>
          <p:spPr>
            <a:xfrm>
              <a:off x="1571625" y="1476374"/>
              <a:ext cx="7086600" cy="3248025"/>
            </a:xfrm>
            <a:prstGeom prst="rect">
              <a:avLst/>
            </a:prstGeom>
            <a:solidFill>
              <a:srgbClr val="E6FDF7"/>
            </a:solidFill>
            <a:ln>
              <a:noFill/>
            </a:ln>
            <a:effectLst>
              <a:glow>
                <a:schemeClr val="accent1">
                  <a:alpha val="60000"/>
                </a:schemeClr>
              </a:glow>
              <a:outerShdw dir="672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latin typeface="Arial" panose="020B0604020202020204"/>
                <a:ea typeface="微软雅黑" panose="020B0503020204020204" charset="-122"/>
                <a:sym typeface="Arial" panose="020B0604020202020204"/>
              </a:endParaRPr>
            </a:p>
          </p:txBody>
        </p:sp>
        <p:pic>
          <p:nvPicPr>
            <p:cNvPr id="10"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flipH="1">
              <a:off x="4560449" y="1660630"/>
              <a:ext cx="1138782" cy="7266319"/>
            </a:xfrm>
            <a:prstGeom prst="rect">
              <a:avLst/>
            </a:prstGeom>
          </p:spPr>
        </p:pic>
      </p:grpSp>
      <p:sp>
        <p:nvSpPr>
          <p:cNvPr id="11" name="文本框 10"/>
          <p:cNvSpPr txBox="1"/>
          <p:nvPr/>
        </p:nvSpPr>
        <p:spPr>
          <a:xfrm>
            <a:off x="3369077" y="2410110"/>
            <a:ext cx="5453846" cy="1200329"/>
          </a:xfrm>
          <a:prstGeom prst="rect">
            <a:avLst/>
          </a:prstGeom>
          <a:noFill/>
        </p:spPr>
        <p:txBody>
          <a:bodyPr wrap="square" rtlCol="0">
            <a:spAutoFit/>
          </a:bodyPr>
          <a:lstStyle>
            <a:defPPr>
              <a:defRPr lang="zh-CN"/>
            </a:defPPr>
            <a:lvl1pPr algn="dist">
              <a:defRPr sz="7200"/>
            </a:lvl1pPr>
          </a:lstStyle>
          <a:p>
            <a:r>
              <a:rPr lang="zh-CN" altLang="zh-CN" dirty="0">
                <a:latin typeface="华文行楷" panose="02010800040101010101" pitchFamily="2" charset="-122"/>
                <a:ea typeface="华文行楷" panose="02010800040101010101" pitchFamily="2" charset="-122"/>
              </a:rPr>
              <a:t>差序格局</a:t>
            </a:r>
            <a:endParaRPr lang="zh-CN" altLang="en-US" dirty="0">
              <a:latin typeface="华文行楷" panose="02010800040101010101" pitchFamily="2" charset="-122"/>
              <a:ea typeface="华文行楷" panose="02010800040101010101" pitchFamily="2" charset="-122"/>
            </a:endParaRPr>
          </a:p>
        </p:txBody>
      </p:sp>
      <p:sp>
        <p:nvSpPr>
          <p:cNvPr id="12" name="矩形 23"/>
          <p:cNvSpPr>
            <a:spLocks noChangeArrowheads="1"/>
          </p:cNvSpPr>
          <p:nvPr/>
        </p:nvSpPr>
        <p:spPr bwMode="auto">
          <a:xfrm>
            <a:off x="1540459" y="3792299"/>
            <a:ext cx="8568741" cy="1273875"/>
          </a:xfrm>
          <a:prstGeom prst="rect">
            <a:avLst/>
          </a:prstGeom>
          <a:noFill/>
          <a:ln>
            <a:noFill/>
          </a:ln>
        </p:spPr>
        <p:txBody>
          <a:bodyPr wrap="square">
            <a:spAutoFit/>
          </a:bodyPr>
          <a:lstStyle/>
          <a:p>
            <a:pPr algn="ctr">
              <a:lnSpc>
                <a:spcPct val="150000"/>
              </a:lnSpc>
            </a:pPr>
            <a:r>
              <a:rPr lang="zh-CN" altLang="zh-CN" dirty="0">
                <a:latin typeface="楷体" panose="02010609060101010101" pitchFamily="49" charset="-122"/>
                <a:ea typeface="楷体" panose="02010609060101010101" pitchFamily="49" charset="-122"/>
              </a:rPr>
              <a:t>中国乡下最大的毛病是</a:t>
            </a:r>
            <a:r>
              <a:rPr lang="zh-CN" altLang="en-US" dirty="0">
                <a:latin typeface="楷体" panose="02010609060101010101" pitchFamily="49" charset="-122"/>
                <a:ea typeface="楷体" panose="02010609060101010101" pitchFamily="49" charset="-122"/>
              </a:rPr>
              <a:t>“</a:t>
            </a:r>
            <a:r>
              <a:rPr lang="zh-CN" altLang="zh-CN" dirty="0">
                <a:latin typeface="楷体" panose="02010609060101010101" pitchFamily="49" charset="-122"/>
                <a:ea typeface="楷体" panose="02010609060101010101" pitchFamily="49" charset="-122"/>
              </a:rPr>
              <a:t>私</a:t>
            </a:r>
            <a:r>
              <a:rPr lang="en-US" altLang="zh-CN" dirty="0">
                <a:latin typeface="楷体" panose="02010609060101010101" pitchFamily="49" charset="-122"/>
                <a:ea typeface="楷体" panose="02010609060101010101" pitchFamily="49" charset="-122"/>
              </a:rPr>
              <a:t>”</a:t>
            </a:r>
            <a:r>
              <a:rPr lang="zh-CN" altLang="zh-CN" dirty="0">
                <a:latin typeface="楷体" panose="02010609060101010101" pitchFamily="49" charset="-122"/>
                <a:ea typeface="楷体" panose="02010609060101010101" pitchFamily="49" charset="-122"/>
              </a:rPr>
              <a:t>，是</a:t>
            </a:r>
            <a:r>
              <a:rPr lang="en-US" altLang="zh-CN" dirty="0">
                <a:latin typeface="楷体" panose="02010609060101010101" pitchFamily="49" charset="-122"/>
                <a:ea typeface="楷体" panose="02010609060101010101" pitchFamily="49" charset="-122"/>
              </a:rPr>
              <a:t>“</a:t>
            </a:r>
            <a:r>
              <a:rPr lang="zh-CN" altLang="zh-CN" dirty="0">
                <a:latin typeface="楷体" panose="02010609060101010101" pitchFamily="49" charset="-122"/>
                <a:ea typeface="楷体" panose="02010609060101010101" pitchFamily="49" charset="-122"/>
              </a:rPr>
              <a:t>各人自扫门前雪，莫管他家瓦上霜</a:t>
            </a:r>
            <a:r>
              <a:rPr lang="en-US" altLang="zh-CN" dirty="0">
                <a:latin typeface="楷体" panose="02010609060101010101" pitchFamily="49" charset="-122"/>
                <a:ea typeface="楷体" panose="02010609060101010101" pitchFamily="49" charset="-122"/>
              </a:rPr>
              <a:t>”</a:t>
            </a:r>
          </a:p>
          <a:p>
            <a:pPr algn="ctr">
              <a:lnSpc>
                <a:spcPct val="150000"/>
              </a:lnSpc>
            </a:pPr>
            <a:r>
              <a:rPr lang="zh-CN" altLang="zh-CN" dirty="0">
                <a:latin typeface="楷体" panose="02010609060101010101" pitchFamily="49" charset="-122"/>
                <a:ea typeface="楷体" panose="02010609060101010101" pitchFamily="49" charset="-122"/>
              </a:rPr>
              <a:t>但凡是公家的东西，只有权利而没有义务</a:t>
            </a:r>
            <a:endParaRPr lang="en-US" altLang="zh-CN" dirty="0">
              <a:latin typeface="楷体" panose="02010609060101010101" pitchFamily="49" charset="-122"/>
              <a:ea typeface="楷体" panose="02010609060101010101" pitchFamily="49" charset="-122"/>
            </a:endParaRPr>
          </a:p>
          <a:p>
            <a:pPr algn="ctr">
              <a:lnSpc>
                <a:spcPct val="150000"/>
              </a:lnSpc>
            </a:pPr>
            <a:r>
              <a:rPr lang="zh-CN" altLang="zh-CN" dirty="0">
                <a:latin typeface="楷体" panose="02010609060101010101" pitchFamily="49" charset="-122"/>
                <a:ea typeface="楷体" panose="02010609060101010101" pitchFamily="49" charset="-122"/>
              </a:rPr>
              <a:t>大家都更倾向于占便宜，而不是维护它，去</a:t>
            </a:r>
            <a:r>
              <a:rPr lang="zh-CN" altLang="en-US" dirty="0">
                <a:latin typeface="楷体" panose="02010609060101010101" pitchFamily="49" charset="-122"/>
                <a:ea typeface="楷体" panose="02010609060101010101" pitchFamily="49" charset="-122"/>
              </a:rPr>
              <a:t>“</a:t>
            </a:r>
            <a:r>
              <a:rPr lang="zh-CN" altLang="zh-CN" dirty="0">
                <a:latin typeface="楷体" panose="02010609060101010101" pitchFamily="49" charset="-122"/>
                <a:ea typeface="楷体" panose="02010609060101010101" pitchFamily="49" charset="-122"/>
              </a:rPr>
              <a:t>管闲事</a:t>
            </a:r>
            <a:r>
              <a:rPr lang="zh-CN" altLang="en-US" dirty="0">
                <a:latin typeface="楷体" panose="02010609060101010101" pitchFamily="49" charset="-122"/>
                <a:ea typeface="楷体" panose="02010609060101010101" pitchFamily="49" charset="-122"/>
              </a:rPr>
              <a:t>”</a:t>
            </a:r>
            <a:r>
              <a:rPr lang="zh-CN" altLang="zh-CN" dirty="0">
                <a:latin typeface="楷体" panose="02010609060101010101" pitchFamily="49" charset="-122"/>
                <a:ea typeface="楷体" panose="02010609060101010101" pitchFamily="49" charset="-122"/>
              </a:rPr>
              <a:t>。</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r="24798"/>
          <a:stretch>
            <a:fillRect/>
          </a:stretch>
        </p:blipFill>
        <p:spPr>
          <a:xfrm rot="16200000">
            <a:off x="2666999" y="-2667001"/>
            <a:ext cx="6858002" cy="12192000"/>
          </a:xfrm>
          <a:prstGeom prst="rect">
            <a:avLst/>
          </a:prstGeom>
        </p:spPr>
      </p:pic>
      <p:sp>
        <p:nvSpPr>
          <p:cNvPr id="5" name="矩形 4"/>
          <p:cNvSpPr/>
          <p:nvPr/>
        </p:nvSpPr>
        <p:spPr>
          <a:xfrm>
            <a:off x="647700" y="596901"/>
            <a:ext cx="10934700" cy="568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a:extLst>
              <a:ext uri="{FF2B5EF4-FFF2-40B4-BE49-F238E27FC236}">
                <a16:creationId xmlns:a16="http://schemas.microsoft.com/office/drawing/2014/main" id="{724139EE-7923-4D6D-9139-3013D257E948}"/>
              </a:ext>
            </a:extLst>
          </p:cNvPr>
          <p:cNvGrpSpPr/>
          <p:nvPr/>
        </p:nvGrpSpPr>
        <p:grpSpPr>
          <a:xfrm>
            <a:off x="1295182" y="1446969"/>
            <a:ext cx="2668851" cy="3858658"/>
            <a:chOff x="1887397" y="1738242"/>
            <a:chExt cx="2668851" cy="3858658"/>
          </a:xfrm>
        </p:grpSpPr>
        <p:cxnSp>
          <p:nvCxnSpPr>
            <p:cNvPr id="7" name="直接连接符 6"/>
            <p:cNvCxnSpPr/>
            <p:nvPr/>
          </p:nvCxnSpPr>
          <p:spPr>
            <a:xfrm>
              <a:off x="2698603" y="1738242"/>
              <a:ext cx="0" cy="1550504"/>
            </a:xfrm>
            <a:prstGeom prst="line">
              <a:avLst/>
            </a:prstGeom>
            <a:ln w="19050">
              <a:solidFill>
                <a:srgbClr val="2ADEBB"/>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2894255" y="1738242"/>
              <a:ext cx="1661993" cy="3858658"/>
            </a:xfrm>
            <a:prstGeom prst="rect">
              <a:avLst/>
            </a:prstGeom>
            <a:noFill/>
          </p:spPr>
          <p:txBody>
            <a:bodyPr vert="eaVert" wrap="square" rtlCol="0">
              <a:spAutoFit/>
            </a:bodyPr>
            <a:lstStyle>
              <a:defPPr>
                <a:defRPr lang="zh-CN"/>
              </a:defPPr>
              <a:lvl1pPr>
                <a:lnSpc>
                  <a:spcPct val="200000"/>
                </a:lnSpc>
                <a:defRPr sz="1200">
                  <a:solidFill>
                    <a:schemeClr val="tx1">
                      <a:lumMod val="85000"/>
                      <a:lumOff val="15000"/>
                    </a:schemeClr>
                  </a:solidFill>
                  <a:latin typeface="楷体" panose="02010609060101010101" pitchFamily="49" charset="-122"/>
                  <a:ea typeface="楷体" panose="02010609060101010101" pitchFamily="49" charset="-122"/>
                  <a:cs typeface="全字库正楷体" panose="02010604000101010101" pitchFamily="2" charset="-122"/>
                </a:defRPr>
              </a:lvl1pPr>
            </a:lstStyle>
            <a:p>
              <a:pPr lvl="0"/>
              <a:r>
                <a:rPr lang="zh-CN" altLang="en-US" sz="1600" dirty="0"/>
                <a:t>在</a:t>
              </a:r>
              <a:r>
                <a:rPr lang="zh-CN" altLang="zh-CN" sz="1600" dirty="0"/>
                <a:t>攀关系，讲交情</a:t>
              </a:r>
              <a:r>
                <a:rPr lang="zh-CN" altLang="en-US" sz="1600" dirty="0"/>
                <a:t>中</a:t>
              </a:r>
              <a:r>
                <a:rPr lang="zh-CN" altLang="zh-CN" sz="1600" dirty="0"/>
                <a:t>衍生出了差序的概念从自己推出去的和自己发生社会关系的那一群人里所发生的一轮轮波纹的差序。</a:t>
              </a:r>
            </a:p>
          </p:txBody>
        </p:sp>
        <p:sp>
          <p:nvSpPr>
            <p:cNvPr id="2" name="文本框 1">
              <a:extLst>
                <a:ext uri="{FF2B5EF4-FFF2-40B4-BE49-F238E27FC236}">
                  <a16:creationId xmlns:a16="http://schemas.microsoft.com/office/drawing/2014/main" id="{4BA8C618-C81B-4428-B43D-B7A38109AB4F}"/>
                </a:ext>
              </a:extLst>
            </p:cNvPr>
            <p:cNvSpPr txBox="1"/>
            <p:nvPr/>
          </p:nvSpPr>
          <p:spPr>
            <a:xfrm>
              <a:off x="1887397" y="1738242"/>
              <a:ext cx="615553" cy="2859158"/>
            </a:xfrm>
            <a:prstGeom prst="rect">
              <a:avLst/>
            </a:prstGeom>
            <a:noFill/>
          </p:spPr>
          <p:txBody>
            <a:bodyPr vert="eaVert" wrap="square" rtlCol="0">
              <a:spAutoFit/>
            </a:bodyPr>
            <a:lstStyle/>
            <a:p>
              <a:r>
                <a:rPr lang="zh-CN" altLang="zh-CN" sz="2800" b="1" dirty="0"/>
                <a:t>差序格局的由来</a:t>
              </a:r>
              <a:endParaRPr lang="zh-CN" altLang="en-US" sz="2800" b="1" dirty="0"/>
            </a:p>
          </p:txBody>
        </p:sp>
      </p:grpSp>
      <p:grpSp>
        <p:nvGrpSpPr>
          <p:cNvPr id="17" name="组合 16">
            <a:extLst>
              <a:ext uri="{FF2B5EF4-FFF2-40B4-BE49-F238E27FC236}">
                <a16:creationId xmlns:a16="http://schemas.microsoft.com/office/drawing/2014/main" id="{C8409CC9-989C-4C1A-9AC9-C4AAF7EBA8FA}"/>
              </a:ext>
            </a:extLst>
          </p:cNvPr>
          <p:cNvGrpSpPr/>
          <p:nvPr/>
        </p:nvGrpSpPr>
        <p:grpSpPr>
          <a:xfrm>
            <a:off x="4359296" y="1446969"/>
            <a:ext cx="2777080" cy="3964058"/>
            <a:chOff x="4003084" y="1729952"/>
            <a:chExt cx="2923913" cy="3964058"/>
          </a:xfrm>
        </p:grpSpPr>
        <p:cxnSp>
          <p:nvCxnSpPr>
            <p:cNvPr id="10" name="直接连接符 9"/>
            <p:cNvCxnSpPr/>
            <p:nvPr/>
          </p:nvCxnSpPr>
          <p:spPr>
            <a:xfrm>
              <a:off x="4900905" y="1729952"/>
              <a:ext cx="0" cy="1550504"/>
            </a:xfrm>
            <a:prstGeom prst="line">
              <a:avLst/>
            </a:prstGeom>
            <a:ln w="19050">
              <a:solidFill>
                <a:srgbClr val="2ADEBB"/>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5265004" y="1729952"/>
              <a:ext cx="1661993" cy="3964058"/>
            </a:xfrm>
            <a:prstGeom prst="rect">
              <a:avLst/>
            </a:prstGeom>
            <a:noFill/>
          </p:spPr>
          <p:txBody>
            <a:bodyPr vert="eaVert" wrap="square" rtlCol="0">
              <a:spAutoFit/>
            </a:bodyPr>
            <a:lstStyle>
              <a:defPPr>
                <a:defRPr lang="zh-CN"/>
              </a:defPPr>
              <a:lvl1pPr lvl="0">
                <a:lnSpc>
                  <a:spcPct val="200000"/>
                </a:lnSpc>
                <a:defRPr sz="1200">
                  <a:solidFill>
                    <a:schemeClr val="tx1">
                      <a:lumMod val="85000"/>
                      <a:lumOff val="15000"/>
                    </a:schemeClr>
                  </a:solidFill>
                  <a:latin typeface="楷体" panose="02010609060101010101" pitchFamily="49" charset="-122"/>
                  <a:ea typeface="楷体" panose="02010609060101010101" pitchFamily="49" charset="-122"/>
                  <a:cs typeface="全字库正楷体" panose="02010604000101010101" pitchFamily="2" charset="-122"/>
                </a:defRPr>
              </a:lvl1pPr>
            </a:lstStyle>
            <a:p>
              <a:r>
                <a:rPr lang="zh-CN" altLang="zh-CN" sz="1600" dirty="0"/>
                <a:t>一切的价值是以“己”作为中心，因此“以直报怨，以德报德”也成为我们古人所追求的一种道德体系。</a:t>
              </a:r>
            </a:p>
          </p:txBody>
        </p:sp>
        <p:sp>
          <p:nvSpPr>
            <p:cNvPr id="15" name="文本框 14">
              <a:extLst>
                <a:ext uri="{FF2B5EF4-FFF2-40B4-BE49-F238E27FC236}">
                  <a16:creationId xmlns:a16="http://schemas.microsoft.com/office/drawing/2014/main" id="{CBAF06F7-3D78-4F7C-9BED-E243E0E394E1}"/>
                </a:ext>
              </a:extLst>
            </p:cNvPr>
            <p:cNvSpPr txBox="1"/>
            <p:nvPr/>
          </p:nvSpPr>
          <p:spPr>
            <a:xfrm>
              <a:off x="4003084" y="1729952"/>
              <a:ext cx="648099" cy="2859158"/>
            </a:xfrm>
            <a:prstGeom prst="rect">
              <a:avLst/>
            </a:prstGeom>
            <a:noFill/>
          </p:spPr>
          <p:txBody>
            <a:bodyPr vert="eaVert" wrap="square" rtlCol="0">
              <a:spAutoFit/>
            </a:bodyPr>
            <a:lstStyle/>
            <a:p>
              <a:r>
                <a:rPr lang="zh-CN" altLang="zh-CN" sz="2800" b="1" dirty="0"/>
                <a:t>差序格局的</a:t>
              </a:r>
              <a:r>
                <a:rPr lang="zh-CN" altLang="en-US" sz="2800" b="1" dirty="0"/>
                <a:t>引申</a:t>
              </a:r>
            </a:p>
          </p:txBody>
        </p:sp>
      </p:grpSp>
      <p:grpSp>
        <p:nvGrpSpPr>
          <p:cNvPr id="18" name="组合 17">
            <a:extLst>
              <a:ext uri="{FF2B5EF4-FFF2-40B4-BE49-F238E27FC236}">
                <a16:creationId xmlns:a16="http://schemas.microsoft.com/office/drawing/2014/main" id="{E345F7DD-9D13-4C81-A4AD-EC36233751BF}"/>
              </a:ext>
            </a:extLst>
          </p:cNvPr>
          <p:cNvGrpSpPr/>
          <p:nvPr/>
        </p:nvGrpSpPr>
        <p:grpSpPr>
          <a:xfrm>
            <a:off x="7562549" y="1446969"/>
            <a:ext cx="3243623" cy="3878474"/>
            <a:chOff x="8073021" y="1734926"/>
            <a:chExt cx="3243623" cy="3878474"/>
          </a:xfrm>
        </p:grpSpPr>
        <p:cxnSp>
          <p:nvCxnSpPr>
            <p:cNvPr id="13" name="直接连接符 12"/>
            <p:cNvCxnSpPr/>
            <p:nvPr/>
          </p:nvCxnSpPr>
          <p:spPr>
            <a:xfrm>
              <a:off x="8917882" y="1734926"/>
              <a:ext cx="0" cy="1550504"/>
            </a:xfrm>
            <a:prstGeom prst="line">
              <a:avLst/>
            </a:prstGeom>
            <a:ln w="19050">
              <a:solidFill>
                <a:srgbClr val="2ADEBB"/>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9162208" y="1734926"/>
              <a:ext cx="2154436" cy="3878474"/>
            </a:xfrm>
            <a:prstGeom prst="rect">
              <a:avLst/>
            </a:prstGeom>
            <a:noFill/>
          </p:spPr>
          <p:txBody>
            <a:bodyPr vert="eaVert" wrap="square" rtlCol="0">
              <a:spAutoFit/>
            </a:bodyPr>
            <a:lstStyle>
              <a:defPPr>
                <a:defRPr lang="zh-CN"/>
              </a:defPPr>
              <a:lvl1pPr lvl="0">
                <a:lnSpc>
                  <a:spcPct val="200000"/>
                </a:lnSpc>
                <a:defRPr sz="1200">
                  <a:solidFill>
                    <a:schemeClr val="tx1">
                      <a:lumMod val="85000"/>
                      <a:lumOff val="15000"/>
                    </a:schemeClr>
                  </a:solidFill>
                  <a:latin typeface="楷体" panose="02010609060101010101" pitchFamily="49" charset="-122"/>
                  <a:ea typeface="楷体" panose="02010609060101010101" pitchFamily="49" charset="-122"/>
                  <a:cs typeface="全字库正楷体" panose="02010604000101010101" pitchFamily="2" charset="-122"/>
                </a:defRPr>
              </a:lvl1pPr>
            </a:lstStyle>
            <a:p>
              <a:r>
                <a:rPr lang="zh-CN" altLang="zh-CN" sz="1600" dirty="0"/>
                <a:t>乡土社会在家的结构上是一个氏族，称为家族。家是连续性的，因为政治、经济、宗教等事物是延续性的。家族的主轴在父子之间、婆媳之间，是纵向的。</a:t>
              </a:r>
              <a:endParaRPr lang="en-US" altLang="zh-CN" sz="1600" dirty="0"/>
            </a:p>
          </p:txBody>
        </p:sp>
        <p:sp>
          <p:nvSpPr>
            <p:cNvPr id="16" name="文本框 15">
              <a:extLst>
                <a:ext uri="{FF2B5EF4-FFF2-40B4-BE49-F238E27FC236}">
                  <a16:creationId xmlns:a16="http://schemas.microsoft.com/office/drawing/2014/main" id="{4303AFAD-5D27-4DE1-9EE6-03CA27C4FE9F}"/>
                </a:ext>
              </a:extLst>
            </p:cNvPr>
            <p:cNvSpPr txBox="1"/>
            <p:nvPr/>
          </p:nvSpPr>
          <p:spPr>
            <a:xfrm>
              <a:off x="8073021" y="1734926"/>
              <a:ext cx="615553" cy="3510174"/>
            </a:xfrm>
            <a:prstGeom prst="rect">
              <a:avLst/>
            </a:prstGeom>
            <a:noFill/>
          </p:spPr>
          <p:txBody>
            <a:bodyPr vert="eaVert" wrap="square" rtlCol="0">
              <a:spAutoFit/>
            </a:bodyPr>
            <a:lstStyle/>
            <a:p>
              <a:r>
                <a:rPr lang="zh-CN" altLang="zh-CN" sz="2800" b="1" dirty="0"/>
                <a:t>差序格局的</a:t>
              </a:r>
              <a:r>
                <a:rPr lang="zh-CN" altLang="en-US" sz="2800" b="1" dirty="0"/>
                <a:t>体现案例</a:t>
              </a:r>
            </a:p>
          </p:txBody>
        </p:sp>
      </p:grpSp>
    </p:spTree>
    <p:extLst>
      <p:ext uri="{BB962C8B-B14F-4D97-AF65-F5344CB8AC3E}">
        <p14:creationId xmlns:p14="http://schemas.microsoft.com/office/powerpoint/2010/main" val="106773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10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up)">
                                      <p:cBhvr>
                                        <p:cTn id="17"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r="24798"/>
          <a:stretch>
            <a:fillRect/>
          </a:stretch>
        </p:blipFill>
        <p:spPr>
          <a:xfrm rot="16200000">
            <a:off x="2666999" y="-2667001"/>
            <a:ext cx="6858002" cy="12192000"/>
          </a:xfrm>
          <a:prstGeom prst="rect">
            <a:avLst/>
          </a:prstGeom>
        </p:spPr>
      </p:pic>
      <p:sp>
        <p:nvSpPr>
          <p:cNvPr id="22" name="矩形: 单圆角 21">
            <a:extLst>
              <a:ext uri="{FF2B5EF4-FFF2-40B4-BE49-F238E27FC236}">
                <a16:creationId xmlns:a16="http://schemas.microsoft.com/office/drawing/2014/main" id="{206E7063-E36A-4C2F-A6FD-DC7F50421A69}"/>
              </a:ext>
            </a:extLst>
          </p:cNvPr>
          <p:cNvSpPr/>
          <p:nvPr/>
        </p:nvSpPr>
        <p:spPr>
          <a:xfrm>
            <a:off x="350920" y="317500"/>
            <a:ext cx="11490160" cy="6223000"/>
          </a:xfrm>
          <a:prstGeom prst="round1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a:extLst>
              <a:ext uri="{FF2B5EF4-FFF2-40B4-BE49-F238E27FC236}">
                <a16:creationId xmlns:a16="http://schemas.microsoft.com/office/drawing/2014/main" id="{1482222A-80F1-49C2-B686-92552C5F6551}"/>
              </a:ext>
            </a:extLst>
          </p:cNvPr>
          <p:cNvGrpSpPr/>
          <p:nvPr/>
        </p:nvGrpSpPr>
        <p:grpSpPr>
          <a:xfrm>
            <a:off x="4808672" y="877106"/>
            <a:ext cx="6113328" cy="1621252"/>
            <a:chOff x="4084355" y="1466378"/>
            <a:chExt cx="5008488" cy="1621252"/>
          </a:xfrm>
        </p:grpSpPr>
        <p:sp>
          <p:nvSpPr>
            <p:cNvPr id="7" name="文本框 6"/>
            <p:cNvSpPr txBox="1"/>
            <p:nvPr/>
          </p:nvSpPr>
          <p:spPr>
            <a:xfrm>
              <a:off x="4084355" y="1466378"/>
              <a:ext cx="1846545" cy="523220"/>
            </a:xfrm>
            <a:prstGeom prst="rect">
              <a:avLst/>
            </a:prstGeom>
            <a:noFill/>
          </p:spPr>
          <p:txBody>
            <a:bodyPr wrap="square" rtlCol="0">
              <a:spAutoFit/>
            </a:bodyPr>
            <a:lstStyle>
              <a:defPPr>
                <a:defRPr lang="zh-CN"/>
              </a:defPPr>
              <a:lvl1pPr>
                <a:defRPr sz="2400" b="1"/>
              </a:lvl1pPr>
            </a:lstStyle>
            <a:p>
              <a:pPr algn="dist"/>
              <a:r>
                <a:rPr lang="zh-CN" altLang="en-US" sz="2800" dirty="0"/>
                <a:t>何为礼治</a:t>
              </a:r>
            </a:p>
          </p:txBody>
        </p:sp>
        <p:sp>
          <p:nvSpPr>
            <p:cNvPr id="8" name="文本框 7"/>
            <p:cNvSpPr txBox="1"/>
            <p:nvPr/>
          </p:nvSpPr>
          <p:spPr>
            <a:xfrm>
              <a:off x="4084355" y="1945010"/>
              <a:ext cx="5008488" cy="1142620"/>
            </a:xfrm>
            <a:prstGeom prst="rect">
              <a:avLst/>
            </a:prstGeom>
            <a:noFill/>
          </p:spPr>
          <p:txBody>
            <a:bodyPr wrap="square" rtlCol="0">
              <a:spAutoFit/>
            </a:bodyPr>
            <a:lstStyle>
              <a:defPPr>
                <a:defRPr lang="zh-CN"/>
              </a:defPPr>
              <a:lvl1pPr>
                <a:lnSpc>
                  <a:spcPct val="200000"/>
                </a:lnSpc>
                <a:defRPr sz="1200" kern="0">
                  <a:latin typeface="楷体" panose="02010609060101010101" pitchFamily="49" charset="-122"/>
                  <a:ea typeface="楷体" panose="02010609060101010101" pitchFamily="49" charset="-122"/>
                </a:defRPr>
              </a:lvl1pPr>
            </a:lstStyle>
            <a:p>
              <a:pPr>
                <a:lnSpc>
                  <a:spcPct val="150000"/>
                </a:lnSpc>
              </a:pPr>
              <a:r>
                <a:rPr lang="zh-CN" altLang="zh-CN" sz="1600" dirty="0"/>
                <a:t>礼治社会并不是指文质彬彬。礼的内容在现代标准看去，可能是很残酷的。譬如在印度有些 地方，丈夫死了，妻子得在葬礼里被别人用火烧死，这是礼。</a:t>
              </a:r>
            </a:p>
          </p:txBody>
        </p:sp>
      </p:grpSp>
      <p:grpSp>
        <p:nvGrpSpPr>
          <p:cNvPr id="16" name="组合 15">
            <a:extLst>
              <a:ext uri="{FF2B5EF4-FFF2-40B4-BE49-F238E27FC236}">
                <a16:creationId xmlns:a16="http://schemas.microsoft.com/office/drawing/2014/main" id="{0CFC3373-4FEF-49C7-9E14-632BA59CDE5D}"/>
              </a:ext>
            </a:extLst>
          </p:cNvPr>
          <p:cNvGrpSpPr/>
          <p:nvPr/>
        </p:nvGrpSpPr>
        <p:grpSpPr>
          <a:xfrm>
            <a:off x="4808672" y="2623523"/>
            <a:ext cx="6225762" cy="1685343"/>
            <a:chOff x="4237112" y="3697711"/>
            <a:chExt cx="5100602" cy="1685343"/>
          </a:xfrm>
        </p:grpSpPr>
        <p:sp>
          <p:nvSpPr>
            <p:cNvPr id="9" name="文本框 8"/>
            <p:cNvSpPr txBox="1"/>
            <p:nvPr/>
          </p:nvSpPr>
          <p:spPr>
            <a:xfrm>
              <a:off x="4237112" y="3697711"/>
              <a:ext cx="3928988" cy="523220"/>
            </a:xfrm>
            <a:prstGeom prst="rect">
              <a:avLst/>
            </a:prstGeom>
            <a:noFill/>
          </p:spPr>
          <p:txBody>
            <a:bodyPr wrap="square" rtlCol="0">
              <a:spAutoFit/>
            </a:bodyPr>
            <a:lstStyle>
              <a:defPPr>
                <a:defRPr lang="zh-CN"/>
              </a:defPPr>
              <a:lvl1pPr>
                <a:defRPr sz="2800" b="1"/>
              </a:lvl1pPr>
            </a:lstStyle>
            <a:p>
              <a:pPr algn="dist"/>
              <a:r>
                <a:rPr lang="zh-CN" altLang="zh-CN" dirty="0"/>
                <a:t>礼治和法治的相同点</a:t>
              </a:r>
              <a:endParaRPr lang="zh-CN" altLang="en-US" dirty="0"/>
            </a:p>
          </p:txBody>
        </p:sp>
        <p:sp>
          <p:nvSpPr>
            <p:cNvPr id="10" name="文本框 9"/>
            <p:cNvSpPr txBox="1"/>
            <p:nvPr/>
          </p:nvSpPr>
          <p:spPr>
            <a:xfrm>
              <a:off x="4237112" y="4240434"/>
              <a:ext cx="5100602" cy="1142620"/>
            </a:xfrm>
            <a:prstGeom prst="rect">
              <a:avLst/>
            </a:prstGeom>
            <a:noFill/>
          </p:spPr>
          <p:txBody>
            <a:bodyPr wrap="square" rtlCol="0">
              <a:spAutoFit/>
            </a:bodyPr>
            <a:lstStyle>
              <a:defPPr>
                <a:defRPr lang="zh-CN"/>
              </a:defPPr>
              <a:lvl1pPr>
                <a:lnSpc>
                  <a:spcPct val="150000"/>
                </a:lnSpc>
                <a:defRPr sz="1600" kern="0">
                  <a:latin typeface="楷体" panose="02010609060101010101" pitchFamily="49" charset="-122"/>
                  <a:ea typeface="楷体" panose="02010609060101010101" pitchFamily="49" charset="-122"/>
                </a:defRPr>
              </a:lvl1pPr>
            </a:lstStyle>
            <a:p>
              <a:r>
                <a:rPr lang="zh-CN" altLang="zh-CN" dirty="0"/>
                <a:t>礼和法都是一种行为规范：礼是社会公认合式的行为规范。如果单从行为规范一点说，本和法律无异，法律也是一种行为规范。</a:t>
              </a:r>
            </a:p>
          </p:txBody>
        </p:sp>
      </p:grpSp>
      <p:grpSp>
        <p:nvGrpSpPr>
          <p:cNvPr id="13" name="组合 12">
            <a:extLst>
              <a:ext uri="{FF2B5EF4-FFF2-40B4-BE49-F238E27FC236}">
                <a16:creationId xmlns:a16="http://schemas.microsoft.com/office/drawing/2014/main" id="{62E27DF1-97A2-47D6-8869-85705D6BE6BC}"/>
              </a:ext>
            </a:extLst>
          </p:cNvPr>
          <p:cNvGrpSpPr/>
          <p:nvPr/>
        </p:nvGrpSpPr>
        <p:grpSpPr>
          <a:xfrm>
            <a:off x="350920" y="1575606"/>
            <a:ext cx="3539511" cy="2890267"/>
            <a:chOff x="647977" y="1453132"/>
            <a:chExt cx="3539511" cy="2890267"/>
          </a:xfrm>
        </p:grpSpPr>
        <p:sp>
          <p:nvSpPr>
            <p:cNvPr id="11" name="文本框 10">
              <a:extLst>
                <a:ext uri="{FF2B5EF4-FFF2-40B4-BE49-F238E27FC236}">
                  <a16:creationId xmlns:a16="http://schemas.microsoft.com/office/drawing/2014/main" id="{D5867B0C-2B94-44CA-A48E-E330F5CBE95D}"/>
                </a:ext>
              </a:extLst>
            </p:cNvPr>
            <p:cNvSpPr txBox="1"/>
            <p:nvPr/>
          </p:nvSpPr>
          <p:spPr>
            <a:xfrm>
              <a:off x="1786831" y="1453132"/>
              <a:ext cx="2400657" cy="2187919"/>
            </a:xfrm>
            <a:prstGeom prst="rect">
              <a:avLst/>
            </a:prstGeom>
            <a:noFill/>
          </p:spPr>
          <p:txBody>
            <a:bodyPr vert="eaVert" wrap="square" rtlCol="0">
              <a:spAutoFit/>
            </a:bodyPr>
            <a:lstStyle/>
            <a:p>
              <a:pPr algn="dist"/>
              <a:r>
                <a:rPr lang="zh-CN" altLang="zh-CN" sz="7200" dirty="0"/>
                <a:t>礼治</a:t>
              </a:r>
              <a:endParaRPr lang="zh-CN" altLang="en-US" sz="7200" dirty="0"/>
            </a:p>
            <a:p>
              <a:pPr algn="dist"/>
              <a:endParaRPr lang="zh-CN" altLang="en-US" sz="7200" dirty="0"/>
            </a:p>
          </p:txBody>
        </p:sp>
        <p:sp>
          <p:nvSpPr>
            <p:cNvPr id="12" name="文本框 11">
              <a:extLst>
                <a:ext uri="{FF2B5EF4-FFF2-40B4-BE49-F238E27FC236}">
                  <a16:creationId xmlns:a16="http://schemas.microsoft.com/office/drawing/2014/main" id="{F2DC050D-897D-4E8F-B28A-2278497CFC26}"/>
                </a:ext>
              </a:extLst>
            </p:cNvPr>
            <p:cNvSpPr txBox="1"/>
            <p:nvPr/>
          </p:nvSpPr>
          <p:spPr>
            <a:xfrm>
              <a:off x="647977" y="2042404"/>
              <a:ext cx="2400657" cy="2300995"/>
            </a:xfrm>
            <a:prstGeom prst="rect">
              <a:avLst/>
            </a:prstGeom>
            <a:noFill/>
          </p:spPr>
          <p:txBody>
            <a:bodyPr vert="eaVert" wrap="square" rtlCol="0">
              <a:spAutoFit/>
            </a:bodyPr>
            <a:lstStyle>
              <a:defPPr>
                <a:defRPr lang="zh-CN"/>
              </a:defPPr>
              <a:lvl1pPr algn="dist">
                <a:defRPr sz="7200"/>
              </a:lvl1pPr>
            </a:lstStyle>
            <a:p>
              <a:r>
                <a:rPr lang="zh-CN" altLang="zh-CN" dirty="0"/>
                <a:t>秩序</a:t>
              </a:r>
              <a:endParaRPr lang="zh-CN" altLang="en-US" dirty="0"/>
            </a:p>
            <a:p>
              <a:endParaRPr lang="zh-CN" altLang="en-US" dirty="0"/>
            </a:p>
          </p:txBody>
        </p:sp>
      </p:grpSp>
      <p:grpSp>
        <p:nvGrpSpPr>
          <p:cNvPr id="19" name="组合 18">
            <a:extLst>
              <a:ext uri="{FF2B5EF4-FFF2-40B4-BE49-F238E27FC236}">
                <a16:creationId xmlns:a16="http://schemas.microsoft.com/office/drawing/2014/main" id="{F9DC3A38-096C-4F3D-9C11-C3CCDD6E6954}"/>
              </a:ext>
            </a:extLst>
          </p:cNvPr>
          <p:cNvGrpSpPr/>
          <p:nvPr/>
        </p:nvGrpSpPr>
        <p:grpSpPr>
          <a:xfrm>
            <a:off x="4808672" y="4103830"/>
            <a:ext cx="6225762" cy="1634066"/>
            <a:chOff x="4084355" y="5130012"/>
            <a:chExt cx="5100602" cy="1634066"/>
          </a:xfrm>
        </p:grpSpPr>
        <p:sp>
          <p:nvSpPr>
            <p:cNvPr id="14" name="文本框 13">
              <a:extLst>
                <a:ext uri="{FF2B5EF4-FFF2-40B4-BE49-F238E27FC236}">
                  <a16:creationId xmlns:a16="http://schemas.microsoft.com/office/drawing/2014/main" id="{E80D0CAD-4654-4308-A8F2-00F16457C95C}"/>
                </a:ext>
              </a:extLst>
            </p:cNvPr>
            <p:cNvSpPr txBox="1"/>
            <p:nvPr/>
          </p:nvSpPr>
          <p:spPr>
            <a:xfrm>
              <a:off x="4084355" y="5130012"/>
              <a:ext cx="3357846" cy="523220"/>
            </a:xfrm>
            <a:prstGeom prst="rect">
              <a:avLst/>
            </a:prstGeom>
            <a:noFill/>
          </p:spPr>
          <p:txBody>
            <a:bodyPr wrap="square" rtlCol="0">
              <a:spAutoFit/>
            </a:bodyPr>
            <a:lstStyle>
              <a:defPPr>
                <a:defRPr lang="zh-CN"/>
              </a:defPPr>
              <a:lvl1pPr>
                <a:defRPr sz="2400" b="1"/>
              </a:lvl1pPr>
            </a:lstStyle>
            <a:p>
              <a:pPr algn="dist"/>
              <a:r>
                <a:rPr lang="zh-CN" altLang="en-US" sz="2800" dirty="0"/>
                <a:t>礼治和法治的区别</a:t>
              </a:r>
            </a:p>
          </p:txBody>
        </p:sp>
        <p:sp>
          <p:nvSpPr>
            <p:cNvPr id="18" name="文本框 17">
              <a:extLst>
                <a:ext uri="{FF2B5EF4-FFF2-40B4-BE49-F238E27FC236}">
                  <a16:creationId xmlns:a16="http://schemas.microsoft.com/office/drawing/2014/main" id="{D24AA15A-FDB8-4EB6-A0AC-08080BF783D6}"/>
                </a:ext>
              </a:extLst>
            </p:cNvPr>
            <p:cNvSpPr txBox="1"/>
            <p:nvPr/>
          </p:nvSpPr>
          <p:spPr>
            <a:xfrm>
              <a:off x="4084355" y="5621458"/>
              <a:ext cx="5100602" cy="1142620"/>
            </a:xfrm>
            <a:prstGeom prst="rect">
              <a:avLst/>
            </a:prstGeom>
            <a:noFill/>
          </p:spPr>
          <p:txBody>
            <a:bodyPr wrap="square" rtlCol="0">
              <a:spAutoFit/>
            </a:bodyPr>
            <a:lstStyle>
              <a:defPPr>
                <a:defRPr lang="zh-CN"/>
              </a:defPPr>
              <a:lvl1pPr>
                <a:lnSpc>
                  <a:spcPct val="150000"/>
                </a:lnSpc>
                <a:defRPr sz="1600" kern="0">
                  <a:latin typeface="楷体" panose="02010609060101010101" pitchFamily="49" charset="-122"/>
                  <a:ea typeface="楷体" panose="02010609060101010101" pitchFamily="49" charset="-122"/>
                </a:defRPr>
              </a:lvl1pPr>
            </a:lstStyle>
            <a:p>
              <a:r>
                <a:rPr lang="en-US" altLang="zh-CN" dirty="0"/>
                <a:t>“</a:t>
              </a:r>
              <a:r>
                <a:rPr lang="zh-CN" altLang="zh-CN" dirty="0"/>
                <a:t>法</a:t>
              </a:r>
              <a:r>
                <a:rPr lang="en-US" altLang="zh-CN" dirty="0"/>
                <a:t>”</a:t>
              </a:r>
              <a:r>
                <a:rPr lang="zh-CN" altLang="zh-CN" dirty="0"/>
                <a:t>由外而内限制人，</a:t>
              </a:r>
              <a:r>
                <a:rPr lang="en-US" altLang="zh-CN" dirty="0"/>
                <a:t>“</a:t>
              </a:r>
              <a:r>
                <a:rPr lang="zh-CN" altLang="zh-CN" dirty="0"/>
                <a:t>礼</a:t>
              </a:r>
              <a:r>
                <a:rPr lang="en-US" altLang="zh-CN" dirty="0"/>
                <a:t>”</a:t>
              </a:r>
              <a:r>
                <a:rPr lang="zh-CN" altLang="zh-CN" dirty="0"/>
                <a:t>由内而外控制人：礼并不是靠一个外在的权力来推行的，而是从教化中养成了个人的敬畏之感，使人服膺；人服礼是主动的。</a:t>
              </a:r>
            </a:p>
          </p:txBody>
        </p:sp>
      </p:grpSp>
      <p:cxnSp>
        <p:nvCxnSpPr>
          <p:cNvPr id="21" name="直接连接符 20">
            <a:extLst>
              <a:ext uri="{FF2B5EF4-FFF2-40B4-BE49-F238E27FC236}">
                <a16:creationId xmlns:a16="http://schemas.microsoft.com/office/drawing/2014/main" id="{132EC189-BA96-45E8-81BD-8F1EB3E0C3A6}"/>
              </a:ext>
            </a:extLst>
          </p:cNvPr>
          <p:cNvCxnSpPr/>
          <p:nvPr/>
        </p:nvCxnSpPr>
        <p:spPr>
          <a:xfrm>
            <a:off x="4152900" y="2164878"/>
            <a:ext cx="0" cy="2572222"/>
          </a:xfrm>
          <a:prstGeom prst="line">
            <a:avLst/>
          </a:prstGeom>
          <a:ln w="19050">
            <a:solidFill>
              <a:srgbClr val="2ADEB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3006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dissolve">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r="24798"/>
          <a:stretch>
            <a:fillRect/>
          </a:stretch>
        </p:blipFill>
        <p:spPr>
          <a:xfrm rot="16200000">
            <a:off x="2666999" y="-2667001"/>
            <a:ext cx="6858002" cy="12192000"/>
          </a:xfrm>
          <a:prstGeom prst="rect">
            <a:avLst/>
          </a:prstGeom>
        </p:spPr>
      </p:pic>
      <p:sp>
        <p:nvSpPr>
          <p:cNvPr id="27" name="矩形: 单圆角 26">
            <a:extLst>
              <a:ext uri="{FF2B5EF4-FFF2-40B4-BE49-F238E27FC236}">
                <a16:creationId xmlns:a16="http://schemas.microsoft.com/office/drawing/2014/main" id="{4BD86D9C-60F9-47FB-B77F-EE9F45508DED}"/>
              </a:ext>
            </a:extLst>
          </p:cNvPr>
          <p:cNvSpPr/>
          <p:nvPr/>
        </p:nvSpPr>
        <p:spPr>
          <a:xfrm>
            <a:off x="350920" y="317500"/>
            <a:ext cx="11490160" cy="6223000"/>
          </a:xfrm>
          <a:prstGeom prst="round1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5603640" y="1383260"/>
            <a:ext cx="4023395" cy="584775"/>
          </a:xfrm>
          <a:prstGeom prst="rect">
            <a:avLst/>
          </a:prstGeom>
          <a:noFill/>
          <a:ln w="19050">
            <a:noFill/>
            <a:prstDash val="dash"/>
          </a:ln>
        </p:spPr>
        <p:txBody>
          <a:bodyPr wrap="square" rtlCol="0">
            <a:spAutoFit/>
          </a:bodyPr>
          <a:lstStyle/>
          <a:p>
            <a:pPr algn="ctr"/>
            <a:r>
              <a:rPr lang="zh-CN" altLang="en-US" sz="3200" dirty="0">
                <a:latin typeface="楷体" panose="02010609060101010101" pitchFamily="49" charset="-122"/>
                <a:ea typeface="楷体" panose="02010609060101010101" pitchFamily="49" charset="-122"/>
              </a:rPr>
              <a:t>礼治需要法制的加入</a:t>
            </a:r>
          </a:p>
        </p:txBody>
      </p:sp>
      <p:sp>
        <p:nvSpPr>
          <p:cNvPr id="7" name="矩形 23"/>
          <p:cNvSpPr>
            <a:spLocks noChangeArrowheads="1"/>
          </p:cNvSpPr>
          <p:nvPr/>
        </p:nvSpPr>
        <p:spPr bwMode="auto">
          <a:xfrm>
            <a:off x="5017475" y="1968035"/>
            <a:ext cx="5195724" cy="876458"/>
          </a:xfrm>
          <a:prstGeom prst="rect">
            <a:avLst/>
          </a:prstGeom>
          <a:noFill/>
          <a:ln>
            <a:noFill/>
          </a:ln>
        </p:spPr>
        <p:txBody>
          <a:bodyPr wrap="square">
            <a:spAutoFit/>
          </a:bodyPr>
          <a:lstStyle/>
          <a:p>
            <a:pPr algn="ctr">
              <a:lnSpc>
                <a:spcPct val="150000"/>
              </a:lnSpc>
            </a:pPr>
            <a:r>
              <a:rPr lang="zh-CN" altLang="zh-CN" dirty="0"/>
              <a:t>单纯的乡土礼治以及无法适应当代发展的社会</a:t>
            </a:r>
            <a:endParaRPr lang="en-US" altLang="zh-CN" dirty="0"/>
          </a:p>
          <a:p>
            <a:pPr algn="ctr">
              <a:lnSpc>
                <a:spcPct val="150000"/>
              </a:lnSpc>
            </a:pPr>
            <a:r>
              <a:rPr lang="zh-CN" altLang="zh-CN" dirty="0"/>
              <a:t>所以需要法治的加入</a:t>
            </a:r>
            <a:endParaRPr lang="en-US" altLang="zh-CN" sz="1100" dirty="0">
              <a:latin typeface="楷体" panose="02010609060101010101" pitchFamily="49" charset="-122"/>
              <a:ea typeface="楷体" panose="02010609060101010101" pitchFamily="49" charset="-122"/>
            </a:endParaRPr>
          </a:p>
        </p:txBody>
      </p:sp>
      <p:sp>
        <p:nvSpPr>
          <p:cNvPr id="9" name="矩形 8"/>
          <p:cNvSpPr/>
          <p:nvPr/>
        </p:nvSpPr>
        <p:spPr>
          <a:xfrm>
            <a:off x="3884588" y="3068416"/>
            <a:ext cx="7461498" cy="2466060"/>
          </a:xfrm>
          <a:prstGeom prst="rect">
            <a:avLst/>
          </a:prstGeom>
          <a:noFill/>
        </p:spPr>
        <p:txBody>
          <a:bodyPr wrap="square">
            <a:spAutoFit/>
          </a:bodyPr>
          <a:lstStyle/>
          <a:p>
            <a:pPr>
              <a:lnSpc>
                <a:spcPct val="200000"/>
              </a:lnSpc>
            </a:pPr>
            <a:r>
              <a:rPr lang="en-US" altLang="zh-CN" sz="1600" kern="0" dirty="0">
                <a:latin typeface="楷体" panose="02010609060101010101" pitchFamily="49" charset="-122"/>
                <a:ea typeface="楷体" panose="02010609060101010101" pitchFamily="49" charset="-122"/>
              </a:rPr>
              <a:t>     </a:t>
            </a:r>
            <a:r>
              <a:rPr lang="zh-CN" altLang="zh-CN" sz="1600" kern="0" dirty="0">
                <a:latin typeface="楷体" panose="02010609060101010101" pitchFamily="49" charset="-122"/>
                <a:ea typeface="楷体" panose="02010609060101010101" pitchFamily="49" charset="-122"/>
              </a:rPr>
              <a:t>礼治是从教化中养成了个人的敬畏之感，使人服膺；法治是指社会上人和人的关系是根据法律来维持的，但法律也需要权力，需要人的参与；人治这个概念会让人觉得是以个人好恶来统治。 维持</a:t>
            </a:r>
            <a:r>
              <a:rPr lang="en-US" altLang="zh-CN" sz="1600" kern="0" dirty="0">
                <a:latin typeface="楷体" panose="02010609060101010101" pitchFamily="49" charset="-122"/>
                <a:ea typeface="楷体" panose="02010609060101010101" pitchFamily="49" charset="-122"/>
              </a:rPr>
              <a:t>“</a:t>
            </a:r>
            <a:r>
              <a:rPr lang="zh-CN" altLang="zh-CN" sz="1600" kern="0" dirty="0">
                <a:latin typeface="楷体" panose="02010609060101010101" pitchFamily="49" charset="-122"/>
                <a:ea typeface="楷体" panose="02010609060101010101" pitchFamily="49" charset="-122"/>
              </a:rPr>
              <a:t>礼</a:t>
            </a:r>
            <a:r>
              <a:rPr lang="en-US" altLang="zh-CN" sz="1600" kern="0" dirty="0">
                <a:latin typeface="楷体" panose="02010609060101010101" pitchFamily="49" charset="-122"/>
                <a:ea typeface="楷体" panose="02010609060101010101" pitchFamily="49" charset="-122"/>
              </a:rPr>
              <a:t>“</a:t>
            </a:r>
            <a:r>
              <a:rPr lang="zh-CN" altLang="zh-CN" sz="1600" kern="0" dirty="0">
                <a:latin typeface="楷体" panose="02010609060101010101" pitchFamily="49" charset="-122"/>
                <a:ea typeface="楷体" panose="02010609060101010101" pitchFamily="49" charset="-122"/>
              </a:rPr>
              <a:t>这种规范的是传统，而在一个变迁很快的社会，传统的效力是无法保证的。在发展越来越 快的现代社会，单靠礼治是无法维持秩序的，所以需要法治</a:t>
            </a:r>
            <a:endParaRPr lang="zh-CN" altLang="en-US" sz="1600" kern="0" dirty="0">
              <a:latin typeface="楷体" panose="02010609060101010101" pitchFamily="49" charset="-122"/>
              <a:ea typeface="楷体" panose="02010609060101010101" pitchFamily="49" charset="-122"/>
            </a:endParaRPr>
          </a:p>
        </p:txBody>
      </p:sp>
      <p:grpSp>
        <p:nvGrpSpPr>
          <p:cNvPr id="10" name="组合 9">
            <a:extLst>
              <a:ext uri="{FF2B5EF4-FFF2-40B4-BE49-F238E27FC236}">
                <a16:creationId xmlns:a16="http://schemas.microsoft.com/office/drawing/2014/main" id="{AB6D9E79-526C-4AA6-A0BE-0CCFA105B729}"/>
              </a:ext>
            </a:extLst>
          </p:cNvPr>
          <p:cNvGrpSpPr/>
          <p:nvPr/>
        </p:nvGrpSpPr>
        <p:grpSpPr>
          <a:xfrm>
            <a:off x="-149914" y="1190373"/>
            <a:ext cx="3539511" cy="2890267"/>
            <a:chOff x="647977" y="1453132"/>
            <a:chExt cx="3539511" cy="2890267"/>
          </a:xfrm>
        </p:grpSpPr>
        <p:sp>
          <p:nvSpPr>
            <p:cNvPr id="11" name="文本框 10">
              <a:extLst>
                <a:ext uri="{FF2B5EF4-FFF2-40B4-BE49-F238E27FC236}">
                  <a16:creationId xmlns:a16="http://schemas.microsoft.com/office/drawing/2014/main" id="{3820F499-15EA-459E-BC83-EE2BE47210B1}"/>
                </a:ext>
              </a:extLst>
            </p:cNvPr>
            <p:cNvSpPr txBox="1"/>
            <p:nvPr/>
          </p:nvSpPr>
          <p:spPr>
            <a:xfrm>
              <a:off x="1786831" y="1453132"/>
              <a:ext cx="2400657" cy="2187919"/>
            </a:xfrm>
            <a:prstGeom prst="rect">
              <a:avLst/>
            </a:prstGeom>
            <a:noFill/>
          </p:spPr>
          <p:txBody>
            <a:bodyPr vert="eaVert" wrap="square" rtlCol="0">
              <a:spAutoFit/>
            </a:bodyPr>
            <a:lstStyle/>
            <a:p>
              <a:pPr algn="dist"/>
              <a:r>
                <a:rPr lang="zh-CN" altLang="zh-CN" sz="7200" dirty="0"/>
                <a:t>礼治</a:t>
              </a:r>
              <a:endParaRPr lang="zh-CN" altLang="en-US" sz="7200" dirty="0"/>
            </a:p>
            <a:p>
              <a:pPr algn="dist"/>
              <a:endParaRPr lang="zh-CN" altLang="en-US" sz="7200" dirty="0"/>
            </a:p>
          </p:txBody>
        </p:sp>
        <p:sp>
          <p:nvSpPr>
            <p:cNvPr id="12" name="文本框 11">
              <a:extLst>
                <a:ext uri="{FF2B5EF4-FFF2-40B4-BE49-F238E27FC236}">
                  <a16:creationId xmlns:a16="http://schemas.microsoft.com/office/drawing/2014/main" id="{1F4C4B55-C49C-4F85-BA63-6A4BC1E6946B}"/>
                </a:ext>
              </a:extLst>
            </p:cNvPr>
            <p:cNvSpPr txBox="1"/>
            <p:nvPr/>
          </p:nvSpPr>
          <p:spPr>
            <a:xfrm>
              <a:off x="647977" y="2042404"/>
              <a:ext cx="2400657" cy="2300995"/>
            </a:xfrm>
            <a:prstGeom prst="rect">
              <a:avLst/>
            </a:prstGeom>
            <a:noFill/>
          </p:spPr>
          <p:txBody>
            <a:bodyPr vert="eaVert" wrap="square" rtlCol="0">
              <a:spAutoFit/>
            </a:bodyPr>
            <a:lstStyle>
              <a:defPPr>
                <a:defRPr lang="zh-CN"/>
              </a:defPPr>
              <a:lvl1pPr algn="dist">
                <a:defRPr sz="7200"/>
              </a:lvl1pPr>
            </a:lstStyle>
            <a:p>
              <a:r>
                <a:rPr lang="zh-CN" altLang="zh-CN" dirty="0"/>
                <a:t>秩序</a:t>
              </a:r>
              <a:endParaRPr lang="zh-CN" altLang="en-US" dirty="0"/>
            </a:p>
            <a:p>
              <a:endParaRPr lang="zh-CN" altLang="en-US" dirty="0"/>
            </a:p>
          </p:txBody>
        </p:sp>
      </p:grpSp>
      <p:grpSp>
        <p:nvGrpSpPr>
          <p:cNvPr id="22" name="组合 21">
            <a:extLst>
              <a:ext uri="{FF2B5EF4-FFF2-40B4-BE49-F238E27FC236}">
                <a16:creationId xmlns:a16="http://schemas.microsoft.com/office/drawing/2014/main" id="{4478F80D-90B7-4D50-BA0D-2FFAE8E2A32F}"/>
              </a:ext>
            </a:extLst>
          </p:cNvPr>
          <p:cNvGrpSpPr/>
          <p:nvPr/>
        </p:nvGrpSpPr>
        <p:grpSpPr>
          <a:xfrm>
            <a:off x="1445453" y="4471835"/>
            <a:ext cx="1368477" cy="1388453"/>
            <a:chOff x="13535240" y="4290533"/>
            <a:chExt cx="2273896" cy="2307090"/>
          </a:xfrm>
        </p:grpSpPr>
        <p:grpSp>
          <p:nvGrpSpPr>
            <p:cNvPr id="23" name="Group 57">
              <a:extLst>
                <a:ext uri="{FF2B5EF4-FFF2-40B4-BE49-F238E27FC236}">
                  <a16:creationId xmlns:a16="http://schemas.microsoft.com/office/drawing/2014/main" id="{65ADFF81-DEAB-4219-A51A-EBC17CC59B08}"/>
                </a:ext>
              </a:extLst>
            </p:cNvPr>
            <p:cNvGrpSpPr/>
            <p:nvPr/>
          </p:nvGrpSpPr>
          <p:grpSpPr>
            <a:xfrm>
              <a:off x="13535240" y="4290533"/>
              <a:ext cx="2273896" cy="2307090"/>
              <a:chOff x="2285781" y="4847654"/>
              <a:chExt cx="952480" cy="966132"/>
            </a:xfrm>
          </p:grpSpPr>
          <p:sp>
            <p:nvSpPr>
              <p:cNvPr id="25" name="Oval 58">
                <a:extLst>
                  <a:ext uri="{FF2B5EF4-FFF2-40B4-BE49-F238E27FC236}">
                    <a16:creationId xmlns:a16="http://schemas.microsoft.com/office/drawing/2014/main" id="{0821801A-CCD0-4891-B030-EA85674E0A71}"/>
                  </a:ext>
                </a:extLst>
              </p:cNvPr>
              <p:cNvSpPr/>
              <p:nvPr/>
            </p:nvSpPr>
            <p:spPr bwMode="auto">
              <a:xfrm>
                <a:off x="2346028" y="4908765"/>
                <a:ext cx="840592" cy="852640"/>
              </a:xfrm>
              <a:prstGeom prst="ellipse">
                <a:avLst/>
              </a:prstGeom>
              <a:solidFill>
                <a:srgbClr val="76EED8"/>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tx1"/>
                  </a:solidFill>
                  <a:latin typeface="楷体" panose="02010609060101010101" pitchFamily="49" charset="-122"/>
                  <a:ea typeface="楷体" panose="02010609060101010101" pitchFamily="49" charset="-122"/>
                </a:endParaRPr>
              </a:p>
            </p:txBody>
          </p:sp>
          <p:sp>
            <p:nvSpPr>
              <p:cNvPr id="26" name="Oval 59">
                <a:extLst>
                  <a:ext uri="{FF2B5EF4-FFF2-40B4-BE49-F238E27FC236}">
                    <a16:creationId xmlns:a16="http://schemas.microsoft.com/office/drawing/2014/main" id="{E177ABD9-F49D-43D6-A1ED-DD57053E1761}"/>
                  </a:ext>
                </a:extLst>
              </p:cNvPr>
              <p:cNvSpPr/>
              <p:nvPr/>
            </p:nvSpPr>
            <p:spPr bwMode="auto">
              <a:xfrm>
                <a:off x="2285781" y="4847654"/>
                <a:ext cx="952480" cy="966132"/>
              </a:xfrm>
              <a:prstGeom prst="ellipse">
                <a:avLst/>
              </a:prstGeom>
              <a:noFill/>
              <a:ln w="3175" cmpd="sng">
                <a:solidFill>
                  <a:schemeClr val="tx1">
                    <a:lumMod val="60000"/>
                    <a:lumOff val="40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tx1"/>
                  </a:solidFill>
                  <a:latin typeface="楷体" panose="02010609060101010101" pitchFamily="49" charset="-122"/>
                  <a:ea typeface="楷体" panose="02010609060101010101" pitchFamily="49" charset="-122"/>
                </a:endParaRPr>
              </a:p>
            </p:txBody>
          </p:sp>
        </p:grpSp>
        <p:sp>
          <p:nvSpPr>
            <p:cNvPr id="24" name="AutoShape 76">
              <a:extLst>
                <a:ext uri="{FF2B5EF4-FFF2-40B4-BE49-F238E27FC236}">
                  <a16:creationId xmlns:a16="http://schemas.microsoft.com/office/drawing/2014/main" id="{DF8A9B99-E842-4C56-893B-02904AB0AECE}"/>
                </a:ext>
              </a:extLst>
            </p:cNvPr>
            <p:cNvSpPr/>
            <p:nvPr/>
          </p:nvSpPr>
          <p:spPr bwMode="auto">
            <a:xfrm>
              <a:off x="14260524" y="5019811"/>
              <a:ext cx="844982" cy="78910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12292" y="0"/>
                    <a:pt x="13696" y="342"/>
                    <a:pt x="15004" y="1019"/>
                  </a:cubicBezTo>
                  <a:cubicBezTo>
                    <a:pt x="16315" y="1698"/>
                    <a:pt x="17460" y="2628"/>
                    <a:pt x="18441" y="3806"/>
                  </a:cubicBezTo>
                  <a:cubicBezTo>
                    <a:pt x="19420" y="4981"/>
                    <a:pt x="20193" y="6354"/>
                    <a:pt x="20755" y="7923"/>
                  </a:cubicBezTo>
                  <a:cubicBezTo>
                    <a:pt x="21319" y="9498"/>
                    <a:pt x="21599" y="11174"/>
                    <a:pt x="21599" y="12956"/>
                  </a:cubicBezTo>
                  <a:cubicBezTo>
                    <a:pt x="21599" y="13673"/>
                    <a:pt x="21544" y="14402"/>
                    <a:pt x="21434" y="15147"/>
                  </a:cubicBezTo>
                  <a:cubicBezTo>
                    <a:pt x="21321" y="15893"/>
                    <a:pt x="21160" y="16624"/>
                    <a:pt x="20952" y="17338"/>
                  </a:cubicBezTo>
                  <a:cubicBezTo>
                    <a:pt x="20740" y="18058"/>
                    <a:pt x="20476" y="18743"/>
                    <a:pt x="20162" y="19403"/>
                  </a:cubicBezTo>
                  <a:cubicBezTo>
                    <a:pt x="19850" y="20056"/>
                    <a:pt x="19497" y="20655"/>
                    <a:pt x="19106" y="21199"/>
                  </a:cubicBezTo>
                  <a:cubicBezTo>
                    <a:pt x="18931" y="21467"/>
                    <a:pt x="18703" y="21599"/>
                    <a:pt x="18429" y="21599"/>
                  </a:cubicBezTo>
                  <a:lnTo>
                    <a:pt x="3170" y="21599"/>
                  </a:lnTo>
                  <a:cubicBezTo>
                    <a:pt x="2887" y="21599"/>
                    <a:pt x="2661" y="21467"/>
                    <a:pt x="2493" y="21199"/>
                  </a:cubicBezTo>
                  <a:cubicBezTo>
                    <a:pt x="2088" y="20655"/>
                    <a:pt x="1730" y="20056"/>
                    <a:pt x="1425" y="19403"/>
                  </a:cubicBezTo>
                  <a:cubicBezTo>
                    <a:pt x="1118" y="18743"/>
                    <a:pt x="859" y="18058"/>
                    <a:pt x="650" y="17338"/>
                  </a:cubicBezTo>
                  <a:cubicBezTo>
                    <a:pt x="439" y="16624"/>
                    <a:pt x="278" y="15893"/>
                    <a:pt x="165" y="15147"/>
                  </a:cubicBezTo>
                  <a:cubicBezTo>
                    <a:pt x="55" y="14402"/>
                    <a:pt x="0" y="13673"/>
                    <a:pt x="0" y="12956"/>
                  </a:cubicBezTo>
                  <a:cubicBezTo>
                    <a:pt x="0" y="11162"/>
                    <a:pt x="280" y="9487"/>
                    <a:pt x="844" y="7917"/>
                  </a:cubicBezTo>
                  <a:cubicBezTo>
                    <a:pt x="1406" y="6354"/>
                    <a:pt x="2179" y="4981"/>
                    <a:pt x="3158" y="3806"/>
                  </a:cubicBezTo>
                  <a:cubicBezTo>
                    <a:pt x="4140" y="2628"/>
                    <a:pt x="5284" y="1698"/>
                    <a:pt x="6595" y="1019"/>
                  </a:cubicBezTo>
                  <a:cubicBezTo>
                    <a:pt x="7903" y="342"/>
                    <a:pt x="9304" y="0"/>
                    <a:pt x="10800" y="0"/>
                  </a:cubicBezTo>
                  <a:moveTo>
                    <a:pt x="3148" y="14571"/>
                  </a:moveTo>
                  <a:cubicBezTo>
                    <a:pt x="3523" y="14571"/>
                    <a:pt x="3842" y="14413"/>
                    <a:pt x="4101" y="14099"/>
                  </a:cubicBezTo>
                  <a:cubicBezTo>
                    <a:pt x="4360" y="13791"/>
                    <a:pt x="4492" y="13408"/>
                    <a:pt x="4492" y="12956"/>
                  </a:cubicBezTo>
                  <a:cubicBezTo>
                    <a:pt x="4492" y="12507"/>
                    <a:pt x="4360" y="12127"/>
                    <a:pt x="4096" y="11822"/>
                  </a:cubicBezTo>
                  <a:cubicBezTo>
                    <a:pt x="3832" y="11511"/>
                    <a:pt x="3516" y="11358"/>
                    <a:pt x="3148" y="11358"/>
                  </a:cubicBezTo>
                  <a:cubicBezTo>
                    <a:pt x="2772" y="11358"/>
                    <a:pt x="2455" y="11511"/>
                    <a:pt x="2200" y="11822"/>
                  </a:cubicBezTo>
                  <a:cubicBezTo>
                    <a:pt x="1943" y="12127"/>
                    <a:pt x="1814" y="12507"/>
                    <a:pt x="1814" y="12956"/>
                  </a:cubicBezTo>
                  <a:cubicBezTo>
                    <a:pt x="1814" y="13408"/>
                    <a:pt x="1943" y="13791"/>
                    <a:pt x="2200" y="14099"/>
                  </a:cubicBezTo>
                  <a:cubicBezTo>
                    <a:pt x="2455" y="14413"/>
                    <a:pt x="2772" y="14571"/>
                    <a:pt x="3148" y="14571"/>
                  </a:cubicBezTo>
                  <a:moveTo>
                    <a:pt x="5388" y="8105"/>
                  </a:moveTo>
                  <a:cubicBezTo>
                    <a:pt x="5762" y="8105"/>
                    <a:pt x="6086" y="7943"/>
                    <a:pt x="6352" y="7621"/>
                  </a:cubicBezTo>
                  <a:cubicBezTo>
                    <a:pt x="6621" y="7301"/>
                    <a:pt x="6756" y="6915"/>
                    <a:pt x="6756" y="6466"/>
                  </a:cubicBezTo>
                  <a:cubicBezTo>
                    <a:pt x="6756" y="6014"/>
                    <a:pt x="6621" y="5634"/>
                    <a:pt x="6352" y="5326"/>
                  </a:cubicBezTo>
                  <a:cubicBezTo>
                    <a:pt x="6086" y="5021"/>
                    <a:pt x="5762" y="4865"/>
                    <a:pt x="5388" y="4865"/>
                  </a:cubicBezTo>
                  <a:cubicBezTo>
                    <a:pt x="5028" y="4865"/>
                    <a:pt x="4713" y="5021"/>
                    <a:pt x="4447" y="5326"/>
                  </a:cubicBezTo>
                  <a:cubicBezTo>
                    <a:pt x="4178" y="5634"/>
                    <a:pt x="4043" y="6014"/>
                    <a:pt x="4043" y="6466"/>
                  </a:cubicBezTo>
                  <a:cubicBezTo>
                    <a:pt x="4043" y="6915"/>
                    <a:pt x="4178" y="7301"/>
                    <a:pt x="4447" y="7621"/>
                  </a:cubicBezTo>
                  <a:cubicBezTo>
                    <a:pt x="4713" y="7943"/>
                    <a:pt x="5028" y="8105"/>
                    <a:pt x="5388" y="8105"/>
                  </a:cubicBezTo>
                  <a:moveTo>
                    <a:pt x="11995" y="15052"/>
                  </a:moveTo>
                  <a:cubicBezTo>
                    <a:pt x="12026" y="14923"/>
                    <a:pt x="12084" y="14672"/>
                    <a:pt x="12172" y="14292"/>
                  </a:cubicBezTo>
                  <a:cubicBezTo>
                    <a:pt x="12261" y="13918"/>
                    <a:pt x="12364" y="13477"/>
                    <a:pt x="12482" y="12977"/>
                  </a:cubicBezTo>
                  <a:cubicBezTo>
                    <a:pt x="12599" y="12475"/>
                    <a:pt x="12727" y="11954"/>
                    <a:pt x="12861" y="11404"/>
                  </a:cubicBezTo>
                  <a:cubicBezTo>
                    <a:pt x="12996" y="10860"/>
                    <a:pt x="13113" y="10351"/>
                    <a:pt x="13212" y="9881"/>
                  </a:cubicBezTo>
                  <a:cubicBezTo>
                    <a:pt x="13312" y="9415"/>
                    <a:pt x="13399" y="9009"/>
                    <a:pt x="13471" y="8669"/>
                  </a:cubicBezTo>
                  <a:cubicBezTo>
                    <a:pt x="13543" y="8329"/>
                    <a:pt x="13579" y="8131"/>
                    <a:pt x="13579" y="8076"/>
                  </a:cubicBezTo>
                  <a:cubicBezTo>
                    <a:pt x="13579" y="7869"/>
                    <a:pt x="13512" y="7681"/>
                    <a:pt x="13379" y="7526"/>
                  </a:cubicBezTo>
                  <a:cubicBezTo>
                    <a:pt x="13245" y="7371"/>
                    <a:pt x="13089" y="7293"/>
                    <a:pt x="12914" y="7293"/>
                  </a:cubicBezTo>
                  <a:cubicBezTo>
                    <a:pt x="12760" y="7293"/>
                    <a:pt x="12624" y="7345"/>
                    <a:pt x="12506" y="7457"/>
                  </a:cubicBezTo>
                  <a:cubicBezTo>
                    <a:pt x="12386" y="7566"/>
                    <a:pt x="12304" y="7710"/>
                    <a:pt x="12259" y="7886"/>
                  </a:cubicBezTo>
                  <a:lnTo>
                    <a:pt x="10706" y="14598"/>
                  </a:lnTo>
                  <a:cubicBezTo>
                    <a:pt x="10408" y="14618"/>
                    <a:pt x="10125" y="14695"/>
                    <a:pt x="9856" y="14839"/>
                  </a:cubicBezTo>
                  <a:cubicBezTo>
                    <a:pt x="9590" y="14983"/>
                    <a:pt x="9357" y="15173"/>
                    <a:pt x="9163" y="15418"/>
                  </a:cubicBezTo>
                  <a:cubicBezTo>
                    <a:pt x="8966" y="15663"/>
                    <a:pt x="8812" y="15945"/>
                    <a:pt x="8702" y="16265"/>
                  </a:cubicBezTo>
                  <a:cubicBezTo>
                    <a:pt x="8591" y="16587"/>
                    <a:pt x="8536" y="16927"/>
                    <a:pt x="8536" y="17284"/>
                  </a:cubicBezTo>
                  <a:cubicBezTo>
                    <a:pt x="8536" y="18038"/>
                    <a:pt x="8755" y="18677"/>
                    <a:pt x="9196" y="19198"/>
                  </a:cubicBezTo>
                  <a:cubicBezTo>
                    <a:pt x="9638" y="19725"/>
                    <a:pt x="10171" y="19987"/>
                    <a:pt x="10799" y="19987"/>
                  </a:cubicBezTo>
                  <a:cubicBezTo>
                    <a:pt x="11428" y="19987"/>
                    <a:pt x="11961" y="19725"/>
                    <a:pt x="12403" y="19198"/>
                  </a:cubicBezTo>
                  <a:cubicBezTo>
                    <a:pt x="12842" y="18677"/>
                    <a:pt x="13063" y="18038"/>
                    <a:pt x="13063" y="17284"/>
                  </a:cubicBezTo>
                  <a:cubicBezTo>
                    <a:pt x="13063" y="16835"/>
                    <a:pt x="12962" y="16417"/>
                    <a:pt x="12763" y="16031"/>
                  </a:cubicBezTo>
                  <a:cubicBezTo>
                    <a:pt x="12564" y="15645"/>
                    <a:pt x="12307" y="15320"/>
                    <a:pt x="11995" y="15052"/>
                  </a:cubicBezTo>
                  <a:moveTo>
                    <a:pt x="10800" y="2176"/>
                  </a:moveTo>
                  <a:cubicBezTo>
                    <a:pt x="10425" y="2176"/>
                    <a:pt x="10106" y="2335"/>
                    <a:pt x="9847" y="2646"/>
                  </a:cubicBezTo>
                  <a:cubicBezTo>
                    <a:pt x="9585" y="2960"/>
                    <a:pt x="9456" y="3343"/>
                    <a:pt x="9456" y="3792"/>
                  </a:cubicBezTo>
                  <a:cubicBezTo>
                    <a:pt x="9456" y="4241"/>
                    <a:pt x="9585" y="4621"/>
                    <a:pt x="9847" y="4926"/>
                  </a:cubicBezTo>
                  <a:cubicBezTo>
                    <a:pt x="10106" y="5237"/>
                    <a:pt x="10425" y="5390"/>
                    <a:pt x="10800" y="5390"/>
                  </a:cubicBezTo>
                  <a:cubicBezTo>
                    <a:pt x="11174" y="5390"/>
                    <a:pt x="11493" y="5237"/>
                    <a:pt x="11752" y="4926"/>
                  </a:cubicBezTo>
                  <a:cubicBezTo>
                    <a:pt x="12014" y="4621"/>
                    <a:pt x="12144" y="4241"/>
                    <a:pt x="12144" y="3792"/>
                  </a:cubicBezTo>
                  <a:cubicBezTo>
                    <a:pt x="12144" y="3343"/>
                    <a:pt x="12014" y="2960"/>
                    <a:pt x="11752" y="2646"/>
                  </a:cubicBezTo>
                  <a:cubicBezTo>
                    <a:pt x="11493" y="2335"/>
                    <a:pt x="11174" y="2176"/>
                    <a:pt x="10800" y="2176"/>
                  </a:cubicBezTo>
                  <a:moveTo>
                    <a:pt x="14844" y="6466"/>
                  </a:moveTo>
                  <a:cubicBezTo>
                    <a:pt x="14844" y="6916"/>
                    <a:pt x="14978" y="7299"/>
                    <a:pt x="15247" y="7609"/>
                  </a:cubicBezTo>
                  <a:cubicBezTo>
                    <a:pt x="15513" y="7920"/>
                    <a:pt x="15835" y="8076"/>
                    <a:pt x="16212" y="8076"/>
                  </a:cubicBezTo>
                  <a:cubicBezTo>
                    <a:pt x="16586" y="8076"/>
                    <a:pt x="16903" y="7920"/>
                    <a:pt x="17164" y="7609"/>
                  </a:cubicBezTo>
                  <a:cubicBezTo>
                    <a:pt x="17426" y="7299"/>
                    <a:pt x="17555" y="6915"/>
                    <a:pt x="17555" y="6466"/>
                  </a:cubicBezTo>
                  <a:cubicBezTo>
                    <a:pt x="17555" y="6014"/>
                    <a:pt x="17426" y="5634"/>
                    <a:pt x="17164" y="5326"/>
                  </a:cubicBezTo>
                  <a:cubicBezTo>
                    <a:pt x="16903" y="5021"/>
                    <a:pt x="16586" y="4866"/>
                    <a:pt x="16212" y="4866"/>
                  </a:cubicBezTo>
                  <a:cubicBezTo>
                    <a:pt x="15835" y="4866"/>
                    <a:pt x="15513" y="5021"/>
                    <a:pt x="15247" y="5326"/>
                  </a:cubicBezTo>
                  <a:cubicBezTo>
                    <a:pt x="14978" y="5634"/>
                    <a:pt x="14844" y="6014"/>
                    <a:pt x="14844" y="6466"/>
                  </a:cubicBezTo>
                  <a:moveTo>
                    <a:pt x="18451" y="14571"/>
                  </a:moveTo>
                  <a:cubicBezTo>
                    <a:pt x="18828" y="14571"/>
                    <a:pt x="19142" y="14413"/>
                    <a:pt x="19399" y="14099"/>
                  </a:cubicBezTo>
                  <a:cubicBezTo>
                    <a:pt x="19656" y="13791"/>
                    <a:pt x="19785" y="13408"/>
                    <a:pt x="19785" y="12956"/>
                  </a:cubicBezTo>
                  <a:cubicBezTo>
                    <a:pt x="19785" y="12507"/>
                    <a:pt x="19655" y="12127"/>
                    <a:pt x="19399" y="11822"/>
                  </a:cubicBezTo>
                  <a:cubicBezTo>
                    <a:pt x="19142" y="11511"/>
                    <a:pt x="18828" y="11358"/>
                    <a:pt x="18451" y="11358"/>
                  </a:cubicBezTo>
                  <a:cubicBezTo>
                    <a:pt x="18076" y="11358"/>
                    <a:pt x="17757" y="11511"/>
                    <a:pt x="17498" y="11822"/>
                  </a:cubicBezTo>
                  <a:cubicBezTo>
                    <a:pt x="17236" y="12127"/>
                    <a:pt x="17107" y="12507"/>
                    <a:pt x="17107" y="12956"/>
                  </a:cubicBezTo>
                  <a:cubicBezTo>
                    <a:pt x="17107" y="13408"/>
                    <a:pt x="17236" y="13791"/>
                    <a:pt x="17498" y="14099"/>
                  </a:cubicBezTo>
                  <a:cubicBezTo>
                    <a:pt x="17757" y="14413"/>
                    <a:pt x="18076" y="14571"/>
                    <a:pt x="18451" y="14571"/>
                  </a:cubicBezTo>
                </a:path>
              </a:pathLst>
            </a:custGeom>
            <a:solidFill>
              <a:schemeClr val="bg1"/>
            </a:solidFill>
            <a:ln>
              <a:noFill/>
            </a:ln>
            <a:effectLst/>
          </p:spPr>
          <p:txBody>
            <a:bodyPr lIns="101578" tIns="101578" rIns="101578" bIns="101578" anchor="ctr"/>
            <a:lstStyle/>
            <a:p>
              <a:pPr defTabSz="914400">
                <a:defRPr/>
              </a:pPr>
              <a:endParaRPr lang="es-ES" sz="5800" dirty="0">
                <a:effectLst>
                  <a:outerShdw blurRad="38100" dist="38100" dir="2700000" algn="tl">
                    <a:srgbClr val="000000"/>
                  </a:outerShdw>
                </a:effectLst>
                <a:latin typeface="楷体" panose="02010609060101010101" pitchFamily="49" charset="-122"/>
                <a:ea typeface="楷体" panose="02010609060101010101" pitchFamily="49" charset="-122"/>
                <a:cs typeface="Gill Sans" charset="0"/>
                <a:sym typeface="Gill Sans" charset="0"/>
              </a:endParaRPr>
            </a:p>
          </p:txBody>
        </p:sp>
      </p:grpSp>
    </p:spTree>
    <p:extLst>
      <p:ext uri="{BB962C8B-B14F-4D97-AF65-F5344CB8AC3E}">
        <p14:creationId xmlns:p14="http://schemas.microsoft.com/office/powerpoint/2010/main" val="3457504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inVertical)">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r="24798"/>
          <a:stretch>
            <a:fillRect/>
          </a:stretch>
        </p:blipFill>
        <p:spPr>
          <a:xfrm rot="16200000">
            <a:off x="2666999" y="-2667001"/>
            <a:ext cx="6858002" cy="12192000"/>
          </a:xfrm>
          <a:prstGeom prst="rect">
            <a:avLst/>
          </a:prstGeom>
        </p:spPr>
      </p:pic>
      <p:sp>
        <p:nvSpPr>
          <p:cNvPr id="47" name="矩形: 折角 46">
            <a:extLst>
              <a:ext uri="{FF2B5EF4-FFF2-40B4-BE49-F238E27FC236}">
                <a16:creationId xmlns:a16="http://schemas.microsoft.com/office/drawing/2014/main" id="{4F741A79-A8D9-4F19-AF26-6C7E10E0A667}"/>
              </a:ext>
            </a:extLst>
          </p:cNvPr>
          <p:cNvSpPr/>
          <p:nvPr/>
        </p:nvSpPr>
        <p:spPr>
          <a:xfrm>
            <a:off x="350920" y="317500"/>
            <a:ext cx="11490160" cy="6223000"/>
          </a:xfrm>
          <a:prstGeom prst="foldedCorne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p:cNvGrpSpPr/>
          <p:nvPr/>
        </p:nvGrpSpPr>
        <p:grpSpPr>
          <a:xfrm>
            <a:off x="6386368" y="3859494"/>
            <a:ext cx="5304041" cy="2016160"/>
            <a:chOff x="6514956" y="4519573"/>
            <a:chExt cx="5304041" cy="2016160"/>
          </a:xfrm>
        </p:grpSpPr>
        <p:grpSp>
          <p:nvGrpSpPr>
            <p:cNvPr id="25" name="组合 24"/>
            <p:cNvGrpSpPr/>
            <p:nvPr/>
          </p:nvGrpSpPr>
          <p:grpSpPr>
            <a:xfrm>
              <a:off x="6514956" y="4519573"/>
              <a:ext cx="673895" cy="683733"/>
              <a:chOff x="8638706" y="5683159"/>
              <a:chExt cx="2273896" cy="2307090"/>
            </a:xfrm>
          </p:grpSpPr>
          <p:grpSp>
            <p:nvGrpSpPr>
              <p:cNvPr id="29" name="Group 49"/>
              <p:cNvGrpSpPr/>
              <p:nvPr/>
            </p:nvGrpSpPr>
            <p:grpSpPr>
              <a:xfrm>
                <a:off x="8638706" y="5683159"/>
                <a:ext cx="2273896" cy="2307090"/>
                <a:chOff x="2285781" y="4847654"/>
                <a:chExt cx="952480" cy="966132"/>
              </a:xfrm>
            </p:grpSpPr>
            <p:sp>
              <p:nvSpPr>
                <p:cNvPr id="31" name="Oval 50"/>
                <p:cNvSpPr/>
                <p:nvPr/>
              </p:nvSpPr>
              <p:spPr bwMode="auto">
                <a:xfrm>
                  <a:off x="2346028" y="4908765"/>
                  <a:ext cx="840592" cy="852640"/>
                </a:xfrm>
                <a:prstGeom prst="ellipse">
                  <a:avLst/>
                </a:prstGeom>
                <a:solidFill>
                  <a:srgbClr val="76EED8"/>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tx1"/>
                    </a:solidFill>
                    <a:latin typeface="楷体" panose="02010609060101010101" pitchFamily="49" charset="-122"/>
                    <a:ea typeface="楷体" panose="02010609060101010101" pitchFamily="49" charset="-122"/>
                  </a:endParaRPr>
                </a:p>
              </p:txBody>
            </p:sp>
            <p:sp>
              <p:nvSpPr>
                <p:cNvPr id="32" name="Oval 51"/>
                <p:cNvSpPr/>
                <p:nvPr/>
              </p:nvSpPr>
              <p:spPr bwMode="auto">
                <a:xfrm>
                  <a:off x="2285781" y="4847654"/>
                  <a:ext cx="952480" cy="966132"/>
                </a:xfrm>
                <a:prstGeom prst="ellipse">
                  <a:avLst/>
                </a:prstGeom>
                <a:noFill/>
                <a:ln w="3175" cmpd="sng">
                  <a:solidFill>
                    <a:schemeClr val="tx1">
                      <a:lumMod val="60000"/>
                      <a:lumOff val="40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tx1"/>
                    </a:solidFill>
                    <a:latin typeface="楷体" panose="02010609060101010101" pitchFamily="49" charset="-122"/>
                    <a:ea typeface="楷体" panose="02010609060101010101" pitchFamily="49" charset="-122"/>
                  </a:endParaRPr>
                </a:p>
              </p:txBody>
            </p:sp>
          </p:grpSp>
          <p:sp>
            <p:nvSpPr>
              <p:cNvPr id="30" name="AutoShape 38"/>
              <p:cNvSpPr/>
              <p:nvPr/>
            </p:nvSpPr>
            <p:spPr bwMode="auto">
              <a:xfrm>
                <a:off x="9392517" y="6468608"/>
                <a:ext cx="841605" cy="79227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872" y="2850"/>
                    </a:moveTo>
                    <a:cubicBezTo>
                      <a:pt x="18363" y="3806"/>
                      <a:pt x="19524" y="5033"/>
                      <a:pt x="20354" y="6530"/>
                    </a:cubicBezTo>
                    <a:cubicBezTo>
                      <a:pt x="21184" y="8031"/>
                      <a:pt x="21599" y="9635"/>
                      <a:pt x="21599" y="11342"/>
                    </a:cubicBezTo>
                    <a:cubicBezTo>
                      <a:pt x="21599" y="12759"/>
                      <a:pt x="21318" y="14087"/>
                      <a:pt x="20754" y="15328"/>
                    </a:cubicBezTo>
                    <a:cubicBezTo>
                      <a:pt x="20184" y="16569"/>
                      <a:pt x="19415" y="17654"/>
                      <a:pt x="18433" y="18587"/>
                    </a:cubicBezTo>
                    <a:cubicBezTo>
                      <a:pt x="17451" y="19520"/>
                      <a:pt x="16300" y="20255"/>
                      <a:pt x="14984" y="20793"/>
                    </a:cubicBezTo>
                    <a:cubicBezTo>
                      <a:pt x="13669" y="21332"/>
                      <a:pt x="12269" y="21599"/>
                      <a:pt x="10775" y="21599"/>
                    </a:cubicBezTo>
                    <a:cubicBezTo>
                      <a:pt x="9287" y="21599"/>
                      <a:pt x="7890" y="21332"/>
                      <a:pt x="6584" y="20793"/>
                    </a:cubicBezTo>
                    <a:cubicBezTo>
                      <a:pt x="5278" y="20255"/>
                      <a:pt x="4136" y="19520"/>
                      <a:pt x="3160" y="18587"/>
                    </a:cubicBezTo>
                    <a:cubicBezTo>
                      <a:pt x="2184" y="17654"/>
                      <a:pt x="1412" y="16569"/>
                      <a:pt x="845" y="15328"/>
                    </a:cubicBezTo>
                    <a:cubicBezTo>
                      <a:pt x="278" y="14087"/>
                      <a:pt x="0" y="12759"/>
                      <a:pt x="0" y="11342"/>
                    </a:cubicBezTo>
                    <a:cubicBezTo>
                      <a:pt x="0" y="9635"/>
                      <a:pt x="415" y="8031"/>
                      <a:pt x="1245" y="6530"/>
                    </a:cubicBezTo>
                    <a:cubicBezTo>
                      <a:pt x="2075" y="5033"/>
                      <a:pt x="3236" y="3806"/>
                      <a:pt x="4724" y="2850"/>
                    </a:cubicBezTo>
                    <a:cubicBezTo>
                      <a:pt x="4839" y="2761"/>
                      <a:pt x="4975" y="2732"/>
                      <a:pt x="5130" y="2770"/>
                    </a:cubicBezTo>
                    <a:cubicBezTo>
                      <a:pt x="5306" y="2804"/>
                      <a:pt x="5430" y="2879"/>
                      <a:pt x="5493" y="2989"/>
                    </a:cubicBezTo>
                    <a:lnTo>
                      <a:pt x="6800" y="4797"/>
                    </a:lnTo>
                    <a:cubicBezTo>
                      <a:pt x="6896" y="4906"/>
                      <a:pt x="6927" y="5033"/>
                      <a:pt x="6887" y="5174"/>
                    </a:cubicBezTo>
                    <a:cubicBezTo>
                      <a:pt x="6848" y="5318"/>
                      <a:pt x="6769" y="5436"/>
                      <a:pt x="6654" y="5525"/>
                    </a:cubicBezTo>
                    <a:cubicBezTo>
                      <a:pt x="5630" y="6185"/>
                      <a:pt x="4833" y="7026"/>
                      <a:pt x="4269" y="8042"/>
                    </a:cubicBezTo>
                    <a:cubicBezTo>
                      <a:pt x="3703" y="9056"/>
                      <a:pt x="3421" y="10156"/>
                      <a:pt x="3421" y="11342"/>
                    </a:cubicBezTo>
                    <a:cubicBezTo>
                      <a:pt x="3421" y="12298"/>
                      <a:pt x="3612" y="13208"/>
                      <a:pt x="3993" y="14066"/>
                    </a:cubicBezTo>
                    <a:cubicBezTo>
                      <a:pt x="4375" y="14925"/>
                      <a:pt x="4900" y="15667"/>
                      <a:pt x="5569" y="16298"/>
                    </a:cubicBezTo>
                    <a:cubicBezTo>
                      <a:pt x="6236" y="16929"/>
                      <a:pt x="7021" y="17430"/>
                      <a:pt x="7918" y="17796"/>
                    </a:cubicBezTo>
                    <a:cubicBezTo>
                      <a:pt x="8815" y="18161"/>
                      <a:pt x="9769" y="18346"/>
                      <a:pt x="10772" y="18346"/>
                    </a:cubicBezTo>
                    <a:cubicBezTo>
                      <a:pt x="11778" y="18346"/>
                      <a:pt x="12733" y="18161"/>
                      <a:pt x="13639" y="17796"/>
                    </a:cubicBezTo>
                    <a:cubicBezTo>
                      <a:pt x="14542" y="17430"/>
                      <a:pt x="15333" y="16929"/>
                      <a:pt x="16009" y="16298"/>
                    </a:cubicBezTo>
                    <a:cubicBezTo>
                      <a:pt x="16684" y="15668"/>
                      <a:pt x="17215" y="14927"/>
                      <a:pt x="17596" y="14075"/>
                    </a:cubicBezTo>
                    <a:cubicBezTo>
                      <a:pt x="17978" y="13220"/>
                      <a:pt x="18169" y="12307"/>
                      <a:pt x="18169" y="11342"/>
                    </a:cubicBezTo>
                    <a:cubicBezTo>
                      <a:pt x="18169" y="10156"/>
                      <a:pt x="17881" y="9056"/>
                      <a:pt x="17312" y="8042"/>
                    </a:cubicBezTo>
                    <a:cubicBezTo>
                      <a:pt x="16742" y="7023"/>
                      <a:pt x="15951" y="6185"/>
                      <a:pt x="14933" y="5525"/>
                    </a:cubicBezTo>
                    <a:cubicBezTo>
                      <a:pt x="14800" y="5436"/>
                      <a:pt x="14721" y="5324"/>
                      <a:pt x="14703" y="5197"/>
                    </a:cubicBezTo>
                    <a:cubicBezTo>
                      <a:pt x="14663" y="5050"/>
                      <a:pt x="14693" y="4915"/>
                      <a:pt x="14787" y="4797"/>
                    </a:cubicBezTo>
                    <a:lnTo>
                      <a:pt x="16066" y="2989"/>
                    </a:lnTo>
                    <a:cubicBezTo>
                      <a:pt x="16160" y="2879"/>
                      <a:pt x="16284" y="2810"/>
                      <a:pt x="16436" y="2784"/>
                    </a:cubicBezTo>
                    <a:cubicBezTo>
                      <a:pt x="16593" y="2755"/>
                      <a:pt x="16739" y="2778"/>
                      <a:pt x="16872" y="2850"/>
                    </a:cubicBezTo>
                    <a:moveTo>
                      <a:pt x="9663" y="10778"/>
                    </a:moveTo>
                    <a:cubicBezTo>
                      <a:pt x="9509" y="10778"/>
                      <a:pt x="9375" y="10726"/>
                      <a:pt x="9263" y="10625"/>
                    </a:cubicBezTo>
                    <a:cubicBezTo>
                      <a:pt x="9154" y="10524"/>
                      <a:pt x="9096" y="10398"/>
                      <a:pt x="9096" y="10239"/>
                    </a:cubicBezTo>
                    <a:lnTo>
                      <a:pt x="9096" y="535"/>
                    </a:lnTo>
                    <a:cubicBezTo>
                      <a:pt x="9096" y="388"/>
                      <a:pt x="9151" y="264"/>
                      <a:pt x="9257" y="158"/>
                    </a:cubicBezTo>
                    <a:cubicBezTo>
                      <a:pt x="9363" y="48"/>
                      <a:pt x="9496" y="0"/>
                      <a:pt x="9663" y="0"/>
                    </a:cubicBezTo>
                    <a:lnTo>
                      <a:pt x="11942" y="0"/>
                    </a:lnTo>
                    <a:cubicBezTo>
                      <a:pt x="12096" y="0"/>
                      <a:pt x="12230" y="48"/>
                      <a:pt x="12339" y="158"/>
                    </a:cubicBezTo>
                    <a:cubicBezTo>
                      <a:pt x="12451" y="264"/>
                      <a:pt x="12509" y="388"/>
                      <a:pt x="12509" y="535"/>
                    </a:cubicBezTo>
                    <a:lnTo>
                      <a:pt x="12509" y="10239"/>
                    </a:lnTo>
                    <a:cubicBezTo>
                      <a:pt x="12509" y="10386"/>
                      <a:pt x="12454" y="10513"/>
                      <a:pt x="12348" y="10620"/>
                    </a:cubicBezTo>
                    <a:cubicBezTo>
                      <a:pt x="12242" y="10723"/>
                      <a:pt x="12106" y="10778"/>
                      <a:pt x="11942" y="10778"/>
                    </a:cubicBezTo>
                    <a:lnTo>
                      <a:pt x="9663" y="10778"/>
                    </a:lnTo>
                    <a:close/>
                  </a:path>
                </a:pathLst>
              </a:custGeom>
              <a:solidFill>
                <a:schemeClr val="bg1"/>
              </a:solidFill>
              <a:ln>
                <a:noFill/>
              </a:ln>
              <a:effectLst/>
            </p:spPr>
            <p:txBody>
              <a:bodyPr lIns="101578" tIns="101578" rIns="101578" bIns="101578" anchor="ctr"/>
              <a:lstStyle/>
              <a:p>
                <a:pPr defTabSz="914400">
                  <a:defRPr/>
                </a:pPr>
                <a:endParaRPr lang="es-ES" sz="5800" dirty="0">
                  <a:effectLst>
                    <a:outerShdw blurRad="38100" dist="38100" dir="2700000" algn="tl">
                      <a:srgbClr val="000000"/>
                    </a:outerShdw>
                  </a:effectLst>
                  <a:latin typeface="楷体" panose="02010609060101010101" pitchFamily="49" charset="-122"/>
                  <a:ea typeface="楷体" panose="02010609060101010101" pitchFamily="49" charset="-122"/>
                  <a:cs typeface="Gill Sans" charset="0"/>
                  <a:sym typeface="Gill Sans" charset="0"/>
                </a:endParaRPr>
              </a:p>
            </p:txBody>
          </p:sp>
        </p:grpSp>
        <p:grpSp>
          <p:nvGrpSpPr>
            <p:cNvPr id="26" name="组合 25"/>
            <p:cNvGrpSpPr/>
            <p:nvPr/>
          </p:nvGrpSpPr>
          <p:grpSpPr>
            <a:xfrm>
              <a:off x="7369625" y="4735772"/>
              <a:ext cx="4449372" cy="1799961"/>
              <a:chOff x="1722828" y="3100755"/>
              <a:chExt cx="4449372" cy="1799961"/>
            </a:xfrm>
          </p:grpSpPr>
          <p:sp>
            <p:nvSpPr>
              <p:cNvPr id="27" name="矩形 26"/>
              <p:cNvSpPr/>
              <p:nvPr/>
            </p:nvSpPr>
            <p:spPr>
              <a:xfrm>
                <a:off x="1765612" y="3100755"/>
                <a:ext cx="1217000" cy="400110"/>
              </a:xfrm>
              <a:prstGeom prst="rect">
                <a:avLst/>
              </a:prstGeom>
            </p:spPr>
            <p:txBody>
              <a:bodyPr wrap="none">
                <a:spAutoFit/>
              </a:bodyPr>
              <a:lstStyle/>
              <a:p>
                <a:r>
                  <a:rPr lang="zh-CN" altLang="en-US" sz="2000" b="1" dirty="0">
                    <a:latin typeface="楷体" panose="02010609060101010101" pitchFamily="49" charset="-122"/>
                    <a:ea typeface="楷体" panose="02010609060101010101" pitchFamily="49" charset="-122"/>
                  </a:rPr>
                  <a:t>同意权力</a:t>
                </a:r>
              </a:p>
            </p:txBody>
          </p:sp>
          <p:sp>
            <p:nvSpPr>
              <p:cNvPr id="28" name="矩形 27"/>
              <p:cNvSpPr/>
              <p:nvPr/>
            </p:nvSpPr>
            <p:spPr>
              <a:xfrm>
                <a:off x="1722828" y="3566183"/>
                <a:ext cx="4449372" cy="1477328"/>
              </a:xfrm>
              <a:prstGeom prst="rect">
                <a:avLst/>
              </a:prstGeom>
            </p:spPr>
            <p:txBody>
              <a:bodyPr wrap="square">
                <a:spAutoFit/>
              </a:bodyPr>
              <a:lstStyle/>
              <a:p>
                <a:pPr>
                  <a:lnSpc>
                    <a:spcPct val="150000"/>
                  </a:lnSpc>
                </a:pPr>
                <a:r>
                  <a:rPr lang="zh-CN" altLang="en-US" sz="1400" kern="0" dirty="0">
                    <a:latin typeface="楷体" panose="02010609060101010101" pitchFamily="49" charset="-122"/>
                    <a:ea typeface="楷体" panose="02010609060101010101" pitchFamily="49" charset="-122"/>
                  </a:rPr>
                  <a:t>权力在社会合作这个角度来看，</a:t>
                </a:r>
                <a:r>
                  <a:rPr lang="zh-CN" altLang="zh-CN" sz="1400" kern="0" dirty="0">
                    <a:latin typeface="楷体" panose="02010609060101010101" pitchFamily="49" charset="-122"/>
                    <a:ea typeface="楷体" panose="02010609060101010101" pitchFamily="49" charset="-122"/>
                  </a:rPr>
                  <a:t>由于每个人只占有社会的一部分工作，如果有人没做好这部分工作，则会影响其他人，所以社会中的每个人的权力和责任是互相制约的。此时的这种权力称之为同意权力。</a:t>
                </a:r>
              </a:p>
            </p:txBody>
          </p:sp>
        </p:grpSp>
      </p:grpSp>
      <p:grpSp>
        <p:nvGrpSpPr>
          <p:cNvPr id="33" name="组合 32"/>
          <p:cNvGrpSpPr/>
          <p:nvPr/>
        </p:nvGrpSpPr>
        <p:grpSpPr>
          <a:xfrm>
            <a:off x="784062" y="3925738"/>
            <a:ext cx="5228287" cy="1949916"/>
            <a:chOff x="912650" y="4585817"/>
            <a:chExt cx="5228287" cy="1949916"/>
          </a:xfrm>
        </p:grpSpPr>
        <p:grpSp>
          <p:nvGrpSpPr>
            <p:cNvPr id="34" name="组合 33"/>
            <p:cNvGrpSpPr/>
            <p:nvPr/>
          </p:nvGrpSpPr>
          <p:grpSpPr>
            <a:xfrm>
              <a:off x="912650" y="4585817"/>
              <a:ext cx="646901" cy="656345"/>
              <a:chOff x="8688271" y="1483933"/>
              <a:chExt cx="2273896" cy="2307090"/>
            </a:xfrm>
          </p:grpSpPr>
          <p:grpSp>
            <p:nvGrpSpPr>
              <p:cNvPr id="38" name="Group 49"/>
              <p:cNvGrpSpPr/>
              <p:nvPr/>
            </p:nvGrpSpPr>
            <p:grpSpPr>
              <a:xfrm>
                <a:off x="8688271" y="1483933"/>
                <a:ext cx="2273896" cy="2307090"/>
                <a:chOff x="2285781" y="4847654"/>
                <a:chExt cx="952480" cy="966132"/>
              </a:xfrm>
            </p:grpSpPr>
            <p:sp>
              <p:nvSpPr>
                <p:cNvPr id="40" name="Oval 50"/>
                <p:cNvSpPr/>
                <p:nvPr/>
              </p:nvSpPr>
              <p:spPr bwMode="auto">
                <a:xfrm>
                  <a:off x="2346028" y="4908765"/>
                  <a:ext cx="840592" cy="852640"/>
                </a:xfrm>
                <a:prstGeom prst="ellipse">
                  <a:avLst/>
                </a:prstGeom>
                <a:solidFill>
                  <a:srgbClr val="76EED8"/>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tx1"/>
                    </a:solidFill>
                    <a:latin typeface="楷体" panose="02010609060101010101" pitchFamily="49" charset="-122"/>
                    <a:ea typeface="楷体" panose="02010609060101010101" pitchFamily="49" charset="-122"/>
                  </a:endParaRPr>
                </a:p>
              </p:txBody>
            </p:sp>
            <p:sp>
              <p:nvSpPr>
                <p:cNvPr id="41" name="Oval 51"/>
                <p:cNvSpPr/>
                <p:nvPr/>
              </p:nvSpPr>
              <p:spPr bwMode="auto">
                <a:xfrm>
                  <a:off x="2285781" y="4847654"/>
                  <a:ext cx="952480" cy="966132"/>
                </a:xfrm>
                <a:prstGeom prst="ellipse">
                  <a:avLst/>
                </a:prstGeom>
                <a:noFill/>
                <a:ln w="3175" cmpd="sng">
                  <a:solidFill>
                    <a:schemeClr val="tx1">
                      <a:lumMod val="60000"/>
                      <a:lumOff val="40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tx1"/>
                    </a:solidFill>
                    <a:latin typeface="楷体" panose="02010609060101010101" pitchFamily="49" charset="-122"/>
                    <a:ea typeface="楷体" panose="02010609060101010101" pitchFamily="49" charset="-122"/>
                  </a:endParaRPr>
                </a:p>
              </p:txBody>
            </p:sp>
          </p:grpSp>
          <p:sp>
            <p:nvSpPr>
              <p:cNvPr id="39" name="AutoShape 18"/>
              <p:cNvSpPr/>
              <p:nvPr/>
            </p:nvSpPr>
            <p:spPr bwMode="auto">
              <a:xfrm>
                <a:off x="9419425" y="2175181"/>
                <a:ext cx="844982" cy="78910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1152"/>
                    </a:moveTo>
                    <a:lnTo>
                      <a:pt x="0" y="5936"/>
                    </a:lnTo>
                    <a:cubicBezTo>
                      <a:pt x="0" y="5498"/>
                      <a:pt x="132" y="5116"/>
                      <a:pt x="396" y="4796"/>
                    </a:cubicBezTo>
                    <a:cubicBezTo>
                      <a:pt x="663" y="4479"/>
                      <a:pt x="979" y="4317"/>
                      <a:pt x="1346" y="4317"/>
                    </a:cubicBezTo>
                    <a:lnTo>
                      <a:pt x="6316" y="4317"/>
                    </a:lnTo>
                    <a:lnTo>
                      <a:pt x="6316" y="1072"/>
                    </a:lnTo>
                    <a:cubicBezTo>
                      <a:pt x="6316" y="781"/>
                      <a:pt x="6399" y="528"/>
                      <a:pt x="6568" y="320"/>
                    </a:cubicBezTo>
                    <a:cubicBezTo>
                      <a:pt x="6737" y="108"/>
                      <a:pt x="6945" y="0"/>
                      <a:pt x="7195" y="0"/>
                    </a:cubicBezTo>
                    <a:lnTo>
                      <a:pt x="14402" y="0"/>
                    </a:lnTo>
                    <a:cubicBezTo>
                      <a:pt x="14661" y="0"/>
                      <a:pt x="14877" y="108"/>
                      <a:pt x="15053" y="320"/>
                    </a:cubicBezTo>
                    <a:cubicBezTo>
                      <a:pt x="15227" y="528"/>
                      <a:pt x="15318" y="781"/>
                      <a:pt x="15318" y="1072"/>
                    </a:cubicBezTo>
                    <a:lnTo>
                      <a:pt x="15318" y="4317"/>
                    </a:lnTo>
                    <a:lnTo>
                      <a:pt x="20263" y="4317"/>
                    </a:lnTo>
                    <a:cubicBezTo>
                      <a:pt x="20630" y="4317"/>
                      <a:pt x="20943" y="4479"/>
                      <a:pt x="21205" y="4796"/>
                    </a:cubicBezTo>
                    <a:cubicBezTo>
                      <a:pt x="21467" y="5116"/>
                      <a:pt x="21599" y="5498"/>
                      <a:pt x="21599" y="5936"/>
                    </a:cubicBezTo>
                    <a:lnTo>
                      <a:pt x="21599" y="11152"/>
                    </a:lnTo>
                    <a:lnTo>
                      <a:pt x="0" y="11152"/>
                    </a:lnTo>
                    <a:close/>
                    <a:moveTo>
                      <a:pt x="21599" y="12782"/>
                    </a:moveTo>
                    <a:lnTo>
                      <a:pt x="21599" y="19981"/>
                    </a:lnTo>
                    <a:cubicBezTo>
                      <a:pt x="21599" y="20425"/>
                      <a:pt x="21467" y="20801"/>
                      <a:pt x="21205" y="21121"/>
                    </a:cubicBezTo>
                    <a:cubicBezTo>
                      <a:pt x="20943" y="21438"/>
                      <a:pt x="20630" y="21599"/>
                      <a:pt x="20263" y="21599"/>
                    </a:cubicBezTo>
                    <a:lnTo>
                      <a:pt x="1346" y="21599"/>
                    </a:lnTo>
                    <a:cubicBezTo>
                      <a:pt x="979" y="21599"/>
                      <a:pt x="663" y="21438"/>
                      <a:pt x="396" y="21121"/>
                    </a:cubicBezTo>
                    <a:cubicBezTo>
                      <a:pt x="132" y="20801"/>
                      <a:pt x="0" y="20425"/>
                      <a:pt x="0" y="19981"/>
                    </a:cubicBezTo>
                    <a:lnTo>
                      <a:pt x="0" y="12782"/>
                    </a:lnTo>
                    <a:lnTo>
                      <a:pt x="8355" y="12782"/>
                    </a:lnTo>
                    <a:cubicBezTo>
                      <a:pt x="8340" y="12841"/>
                      <a:pt x="8333" y="12929"/>
                      <a:pt x="8333" y="13052"/>
                    </a:cubicBezTo>
                    <a:lnTo>
                      <a:pt x="8333" y="15199"/>
                    </a:lnTo>
                    <a:cubicBezTo>
                      <a:pt x="8333" y="15713"/>
                      <a:pt x="8482" y="16160"/>
                      <a:pt x="8783" y="16542"/>
                    </a:cubicBezTo>
                    <a:cubicBezTo>
                      <a:pt x="9085" y="16921"/>
                      <a:pt x="9462" y="17112"/>
                      <a:pt x="9914" y="17112"/>
                    </a:cubicBezTo>
                    <a:lnTo>
                      <a:pt x="11707" y="17112"/>
                    </a:lnTo>
                    <a:cubicBezTo>
                      <a:pt x="12137" y="17112"/>
                      <a:pt x="12507" y="16924"/>
                      <a:pt x="12816" y="16548"/>
                    </a:cubicBezTo>
                    <a:cubicBezTo>
                      <a:pt x="13124" y="16175"/>
                      <a:pt x="13278" y="15725"/>
                      <a:pt x="13278" y="15199"/>
                    </a:cubicBezTo>
                    <a:lnTo>
                      <a:pt x="13278" y="13052"/>
                    </a:lnTo>
                    <a:cubicBezTo>
                      <a:pt x="13278" y="12938"/>
                      <a:pt x="13266" y="12847"/>
                      <a:pt x="13242" y="12782"/>
                    </a:cubicBezTo>
                    <a:lnTo>
                      <a:pt x="21599" y="12782"/>
                    </a:lnTo>
                    <a:close/>
                    <a:moveTo>
                      <a:pt x="8108" y="4320"/>
                    </a:moveTo>
                    <a:lnTo>
                      <a:pt x="13511" y="4320"/>
                    </a:lnTo>
                    <a:lnTo>
                      <a:pt x="13511" y="2170"/>
                    </a:lnTo>
                    <a:lnTo>
                      <a:pt x="8108" y="2170"/>
                    </a:lnTo>
                    <a:lnTo>
                      <a:pt x="8108" y="4320"/>
                    </a:lnTo>
                    <a:close/>
                    <a:moveTo>
                      <a:pt x="11707" y="12782"/>
                    </a:moveTo>
                    <a:cubicBezTo>
                      <a:pt x="11849" y="12782"/>
                      <a:pt x="11922" y="12873"/>
                      <a:pt x="11929" y="13052"/>
                    </a:cubicBezTo>
                    <a:lnTo>
                      <a:pt x="11929" y="15199"/>
                    </a:lnTo>
                    <a:cubicBezTo>
                      <a:pt x="11929" y="15367"/>
                      <a:pt x="11856" y="15455"/>
                      <a:pt x="11707" y="15467"/>
                    </a:cubicBezTo>
                    <a:lnTo>
                      <a:pt x="9914" y="15467"/>
                    </a:lnTo>
                    <a:cubicBezTo>
                      <a:pt x="9758" y="15467"/>
                      <a:pt x="9675" y="15379"/>
                      <a:pt x="9667" y="15199"/>
                    </a:cubicBezTo>
                    <a:lnTo>
                      <a:pt x="9667" y="13052"/>
                    </a:lnTo>
                    <a:cubicBezTo>
                      <a:pt x="9667" y="12882"/>
                      <a:pt x="9750" y="12794"/>
                      <a:pt x="9914" y="12782"/>
                    </a:cubicBezTo>
                    <a:lnTo>
                      <a:pt x="11707" y="12782"/>
                    </a:lnTo>
                    <a:close/>
                  </a:path>
                </a:pathLst>
              </a:custGeom>
              <a:solidFill>
                <a:schemeClr val="bg1"/>
              </a:solidFill>
              <a:ln>
                <a:noFill/>
              </a:ln>
              <a:effectLst/>
            </p:spPr>
            <p:txBody>
              <a:bodyPr lIns="101578" tIns="101578" rIns="101578" bIns="101578" anchor="ctr"/>
              <a:lstStyle/>
              <a:p>
                <a:pPr defTabSz="914400">
                  <a:defRPr/>
                </a:pPr>
                <a:endParaRPr lang="es-ES" sz="5800" dirty="0">
                  <a:effectLst>
                    <a:outerShdw blurRad="38100" dist="38100" dir="2700000" algn="tl">
                      <a:srgbClr val="000000"/>
                    </a:outerShdw>
                  </a:effectLst>
                  <a:latin typeface="楷体" panose="02010609060101010101" pitchFamily="49" charset="-122"/>
                  <a:ea typeface="楷体" panose="02010609060101010101" pitchFamily="49" charset="-122"/>
                  <a:cs typeface="Gill Sans" charset="0"/>
                  <a:sym typeface="Gill Sans" charset="0"/>
                </a:endParaRPr>
              </a:p>
            </p:txBody>
          </p:sp>
        </p:grpSp>
        <p:grpSp>
          <p:nvGrpSpPr>
            <p:cNvPr id="35" name="组合 34"/>
            <p:cNvGrpSpPr/>
            <p:nvPr/>
          </p:nvGrpSpPr>
          <p:grpSpPr>
            <a:xfrm>
              <a:off x="1691565" y="4735772"/>
              <a:ext cx="4449372" cy="1799961"/>
              <a:chOff x="1722828" y="3100755"/>
              <a:chExt cx="4449372" cy="1799961"/>
            </a:xfrm>
          </p:grpSpPr>
          <p:sp>
            <p:nvSpPr>
              <p:cNvPr id="36" name="矩形 35"/>
              <p:cNvSpPr/>
              <p:nvPr/>
            </p:nvSpPr>
            <p:spPr>
              <a:xfrm>
                <a:off x="1765612" y="3100755"/>
                <a:ext cx="1217000" cy="400110"/>
              </a:xfrm>
              <a:prstGeom prst="rect">
                <a:avLst/>
              </a:prstGeom>
            </p:spPr>
            <p:txBody>
              <a:bodyPr wrap="none">
                <a:spAutoFit/>
              </a:bodyPr>
              <a:lstStyle/>
              <a:p>
                <a:r>
                  <a:rPr lang="zh-CN" altLang="en-US" sz="2000" b="1" dirty="0">
                    <a:latin typeface="楷体" panose="02010609060101010101" pitchFamily="49" charset="-122"/>
                    <a:ea typeface="楷体" panose="02010609060101010101" pitchFamily="49" charset="-122"/>
                  </a:rPr>
                  <a:t>横暴权力</a:t>
                </a:r>
              </a:p>
            </p:txBody>
          </p:sp>
          <p:sp>
            <p:nvSpPr>
              <p:cNvPr id="37" name="矩形 36"/>
              <p:cNvSpPr/>
              <p:nvPr/>
            </p:nvSpPr>
            <p:spPr>
              <a:xfrm>
                <a:off x="1722828" y="3566183"/>
                <a:ext cx="4449372" cy="1334533"/>
              </a:xfrm>
              <a:prstGeom prst="rect">
                <a:avLst/>
              </a:prstGeom>
            </p:spPr>
            <p:txBody>
              <a:bodyPr wrap="square">
                <a:spAutoFit/>
              </a:bodyPr>
              <a:lstStyle/>
              <a:p>
                <a:pPr>
                  <a:lnSpc>
                    <a:spcPct val="150000"/>
                  </a:lnSpc>
                </a:pPr>
                <a:r>
                  <a:rPr lang="zh-CN" altLang="zh-CN" sz="1400" kern="0" dirty="0">
                    <a:latin typeface="楷体" panose="02010609060101010101" pitchFamily="49" charset="-122"/>
                    <a:ea typeface="楷体" panose="02010609060101010101" pitchFamily="49" charset="-122"/>
                  </a:rPr>
                  <a:t>权力在社会冲突这个角度来看，是一种休战状态中的临时平衡。也就是说双方对抗，一方胜利，一方战败，双方就此次对抗后的休战达成的一种利益协议，此时的的权力称之为横暴权力。</a:t>
                </a:r>
                <a:endParaRPr lang="en-US" altLang="zh-CN" sz="1400" kern="0" dirty="0">
                  <a:latin typeface="楷体" panose="02010609060101010101" pitchFamily="49" charset="-122"/>
                  <a:ea typeface="楷体" panose="02010609060101010101" pitchFamily="49" charset="-122"/>
                </a:endParaRPr>
              </a:p>
            </p:txBody>
          </p:sp>
        </p:grpSp>
      </p:grpSp>
      <p:grpSp>
        <p:nvGrpSpPr>
          <p:cNvPr id="45" name="组合 44">
            <a:extLst>
              <a:ext uri="{FF2B5EF4-FFF2-40B4-BE49-F238E27FC236}">
                <a16:creationId xmlns:a16="http://schemas.microsoft.com/office/drawing/2014/main" id="{7415817F-959F-4080-896C-7D178529AB76}"/>
              </a:ext>
            </a:extLst>
          </p:cNvPr>
          <p:cNvGrpSpPr/>
          <p:nvPr/>
        </p:nvGrpSpPr>
        <p:grpSpPr>
          <a:xfrm>
            <a:off x="824980" y="626477"/>
            <a:ext cx="6845820" cy="2824065"/>
            <a:chOff x="824980" y="626477"/>
            <a:chExt cx="6845820" cy="2824065"/>
          </a:xfrm>
        </p:grpSpPr>
        <p:sp>
          <p:nvSpPr>
            <p:cNvPr id="2" name="矩形 1">
              <a:extLst>
                <a:ext uri="{FF2B5EF4-FFF2-40B4-BE49-F238E27FC236}">
                  <a16:creationId xmlns:a16="http://schemas.microsoft.com/office/drawing/2014/main" id="{11AF75FE-C640-4F28-9693-C19D55265376}"/>
                </a:ext>
              </a:extLst>
            </p:cNvPr>
            <p:cNvSpPr/>
            <p:nvPr/>
          </p:nvSpPr>
          <p:spPr>
            <a:xfrm>
              <a:off x="824980" y="626477"/>
              <a:ext cx="4449372" cy="1200329"/>
            </a:xfrm>
            <a:prstGeom prst="rect">
              <a:avLst/>
            </a:prstGeom>
            <a:noFill/>
          </p:spPr>
          <p:txBody>
            <a:bodyPr wrap="square" rtlCol="0">
              <a:spAutoFit/>
            </a:bodyPr>
            <a:lstStyle/>
            <a:p>
              <a:pPr algn="dist"/>
              <a:r>
                <a:rPr lang="zh-CN" altLang="zh-CN" sz="7200" dirty="0"/>
                <a:t>权力统治</a:t>
              </a:r>
              <a:endParaRPr lang="zh-CN" altLang="en-US" sz="7200" dirty="0"/>
            </a:p>
          </p:txBody>
        </p:sp>
        <p:sp>
          <p:nvSpPr>
            <p:cNvPr id="3" name="矩形 2">
              <a:extLst>
                <a:ext uri="{FF2B5EF4-FFF2-40B4-BE49-F238E27FC236}">
                  <a16:creationId xmlns:a16="http://schemas.microsoft.com/office/drawing/2014/main" id="{A6463AF4-5842-4A3D-A200-AB812B8B4F6B}"/>
                </a:ext>
              </a:extLst>
            </p:cNvPr>
            <p:cNvSpPr/>
            <p:nvPr/>
          </p:nvSpPr>
          <p:spPr>
            <a:xfrm>
              <a:off x="824980" y="1848974"/>
              <a:ext cx="6845820" cy="400110"/>
            </a:xfrm>
            <a:prstGeom prst="rect">
              <a:avLst/>
            </a:prstGeom>
          </p:spPr>
          <p:txBody>
            <a:bodyPr wrap="square">
              <a:spAutoFit/>
            </a:bodyPr>
            <a:lstStyle/>
            <a:p>
              <a:r>
                <a:rPr lang="zh-CN" altLang="zh-CN" sz="2000" dirty="0">
                  <a:cs typeface="Times New Roman" panose="02020603050405020304" pitchFamily="18" charset="0"/>
                </a:rPr>
                <a:t>权力分为两派，一派是偏重社会冲突，一派是偏重社会合作。</a:t>
              </a:r>
              <a:endParaRPr lang="zh-CN" altLang="en-US" sz="2000" dirty="0"/>
            </a:p>
          </p:txBody>
        </p:sp>
        <p:sp>
          <p:nvSpPr>
            <p:cNvPr id="42" name="矩形 41">
              <a:extLst>
                <a:ext uri="{FF2B5EF4-FFF2-40B4-BE49-F238E27FC236}">
                  <a16:creationId xmlns:a16="http://schemas.microsoft.com/office/drawing/2014/main" id="{39A30EBB-FDF8-49E8-989C-0B5D88D6CA94}"/>
                </a:ext>
              </a:extLst>
            </p:cNvPr>
            <p:cNvSpPr/>
            <p:nvPr/>
          </p:nvSpPr>
          <p:spPr>
            <a:xfrm>
              <a:off x="824980" y="2307922"/>
              <a:ext cx="6096000" cy="1142620"/>
            </a:xfrm>
            <a:prstGeom prst="rect">
              <a:avLst/>
            </a:prstGeom>
          </p:spPr>
          <p:txBody>
            <a:bodyPr wrap="square">
              <a:spAutoFit/>
            </a:bodyPr>
            <a:lstStyle/>
            <a:p>
              <a:pPr>
                <a:lnSpc>
                  <a:spcPct val="150000"/>
                </a:lnSpc>
              </a:pPr>
              <a:r>
                <a:rPr lang="zh-CN" altLang="zh-CN" sz="1600" kern="0" dirty="0">
                  <a:latin typeface="楷体" panose="02010609060101010101" pitchFamily="49" charset="-122"/>
                  <a:ea typeface="楷体" panose="02010609060101010101" pitchFamily="49" charset="-122"/>
                </a:rPr>
                <a:t>权力是压迫性质的，是上下之别。”从这种观点说，政府、国家组织，只存在阶级斗争中。如果哪一天阶级斗争消亡了，那么政府、国家组织也会不复存在。</a:t>
              </a:r>
            </a:p>
          </p:txBody>
        </p:sp>
      </p:grpSp>
    </p:spTree>
    <p:extLst>
      <p:ext uri="{BB962C8B-B14F-4D97-AF65-F5344CB8AC3E}">
        <p14:creationId xmlns:p14="http://schemas.microsoft.com/office/powerpoint/2010/main" val="1167390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ppt_x"/>
                                          </p:val>
                                        </p:tav>
                                        <p:tav tm="100000">
                                          <p:val>
                                            <p:strVal val="#ppt_x"/>
                                          </p:val>
                                        </p:tav>
                                      </p:tavLst>
                                    </p:anim>
                                    <p:anim calcmode="lin" valueType="num">
                                      <p:cBhvr additive="base">
                                        <p:cTn id="8"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additive="base">
                                        <p:cTn id="13" dur="500" fill="hold"/>
                                        <p:tgtEl>
                                          <p:spTgt spid="33"/>
                                        </p:tgtEl>
                                        <p:attrNameLst>
                                          <p:attrName>ppt_x</p:attrName>
                                        </p:attrNameLst>
                                      </p:cBhvr>
                                      <p:tavLst>
                                        <p:tav tm="0">
                                          <p:val>
                                            <p:strVal val="#ppt_x"/>
                                          </p:val>
                                        </p:tav>
                                        <p:tav tm="100000">
                                          <p:val>
                                            <p:strVal val="#ppt_x"/>
                                          </p:val>
                                        </p:tav>
                                      </p:tavLst>
                                    </p:anim>
                                    <p:anim calcmode="lin" valueType="num">
                                      <p:cBhvr additive="base">
                                        <p:cTn id="1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500" fill="hold"/>
                                        <p:tgtEl>
                                          <p:spTgt spid="24"/>
                                        </p:tgtEl>
                                        <p:attrNameLst>
                                          <p:attrName>ppt_x</p:attrName>
                                        </p:attrNameLst>
                                      </p:cBhvr>
                                      <p:tavLst>
                                        <p:tav tm="0">
                                          <p:val>
                                            <p:strVal val="#ppt_x"/>
                                          </p:val>
                                        </p:tav>
                                        <p:tav tm="100000">
                                          <p:val>
                                            <p:strVal val="#ppt_x"/>
                                          </p:val>
                                        </p:tav>
                                      </p:tavLst>
                                    </p:anim>
                                    <p:anim calcmode="lin" valueType="num">
                                      <p:cBhvr additive="base">
                                        <p:cTn id="2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r="24798"/>
          <a:stretch>
            <a:fillRect/>
          </a:stretch>
        </p:blipFill>
        <p:spPr>
          <a:xfrm rot="16200000">
            <a:off x="2666999" y="-2667001"/>
            <a:ext cx="6858002" cy="12192000"/>
          </a:xfrm>
          <a:prstGeom prst="rect">
            <a:avLst/>
          </a:prstGeom>
        </p:spPr>
      </p:pic>
      <p:sp>
        <p:nvSpPr>
          <p:cNvPr id="44" name="矩形: 折角 43">
            <a:extLst>
              <a:ext uri="{FF2B5EF4-FFF2-40B4-BE49-F238E27FC236}">
                <a16:creationId xmlns:a16="http://schemas.microsoft.com/office/drawing/2014/main" id="{E0CC46A2-E956-488A-B14F-07006EB257ED}"/>
              </a:ext>
            </a:extLst>
          </p:cNvPr>
          <p:cNvSpPr/>
          <p:nvPr/>
        </p:nvSpPr>
        <p:spPr>
          <a:xfrm>
            <a:off x="350920" y="317500"/>
            <a:ext cx="11490160" cy="6223000"/>
          </a:xfrm>
          <a:prstGeom prst="foldedCorne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p:cNvGrpSpPr/>
          <p:nvPr/>
        </p:nvGrpSpPr>
        <p:grpSpPr>
          <a:xfrm>
            <a:off x="4261186" y="2819176"/>
            <a:ext cx="6427336" cy="2016160"/>
            <a:chOff x="6514956" y="4519573"/>
            <a:chExt cx="6427336" cy="2016160"/>
          </a:xfrm>
        </p:grpSpPr>
        <p:grpSp>
          <p:nvGrpSpPr>
            <p:cNvPr id="25" name="组合 24"/>
            <p:cNvGrpSpPr/>
            <p:nvPr/>
          </p:nvGrpSpPr>
          <p:grpSpPr>
            <a:xfrm>
              <a:off x="6514956" y="4519573"/>
              <a:ext cx="673895" cy="683733"/>
              <a:chOff x="8638706" y="5683159"/>
              <a:chExt cx="2273896" cy="2307090"/>
            </a:xfrm>
          </p:grpSpPr>
          <p:grpSp>
            <p:nvGrpSpPr>
              <p:cNvPr id="29" name="Group 49"/>
              <p:cNvGrpSpPr/>
              <p:nvPr/>
            </p:nvGrpSpPr>
            <p:grpSpPr>
              <a:xfrm>
                <a:off x="8638706" y="5683159"/>
                <a:ext cx="2273896" cy="2307090"/>
                <a:chOff x="2285781" y="4847654"/>
                <a:chExt cx="952480" cy="966132"/>
              </a:xfrm>
            </p:grpSpPr>
            <p:sp>
              <p:nvSpPr>
                <p:cNvPr id="31" name="Oval 50"/>
                <p:cNvSpPr/>
                <p:nvPr/>
              </p:nvSpPr>
              <p:spPr bwMode="auto">
                <a:xfrm>
                  <a:off x="2346028" y="4908765"/>
                  <a:ext cx="840592" cy="852640"/>
                </a:xfrm>
                <a:prstGeom prst="ellipse">
                  <a:avLst/>
                </a:prstGeom>
                <a:solidFill>
                  <a:srgbClr val="76EED8"/>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tx1"/>
                    </a:solidFill>
                    <a:latin typeface="楷体" panose="02010609060101010101" pitchFamily="49" charset="-122"/>
                    <a:ea typeface="楷体" panose="02010609060101010101" pitchFamily="49" charset="-122"/>
                  </a:endParaRPr>
                </a:p>
              </p:txBody>
            </p:sp>
            <p:sp>
              <p:nvSpPr>
                <p:cNvPr id="32" name="Oval 51"/>
                <p:cNvSpPr/>
                <p:nvPr/>
              </p:nvSpPr>
              <p:spPr bwMode="auto">
                <a:xfrm>
                  <a:off x="2285781" y="4847654"/>
                  <a:ext cx="952480" cy="966132"/>
                </a:xfrm>
                <a:prstGeom prst="ellipse">
                  <a:avLst/>
                </a:prstGeom>
                <a:noFill/>
                <a:ln w="3175" cmpd="sng">
                  <a:solidFill>
                    <a:schemeClr val="tx1">
                      <a:lumMod val="60000"/>
                      <a:lumOff val="40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tx1"/>
                    </a:solidFill>
                    <a:latin typeface="楷体" panose="02010609060101010101" pitchFamily="49" charset="-122"/>
                    <a:ea typeface="楷体" panose="02010609060101010101" pitchFamily="49" charset="-122"/>
                  </a:endParaRPr>
                </a:p>
              </p:txBody>
            </p:sp>
          </p:grpSp>
          <p:sp>
            <p:nvSpPr>
              <p:cNvPr id="30" name="AutoShape 38"/>
              <p:cNvSpPr/>
              <p:nvPr/>
            </p:nvSpPr>
            <p:spPr bwMode="auto">
              <a:xfrm>
                <a:off x="9392517" y="6468608"/>
                <a:ext cx="841605" cy="79227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872" y="2850"/>
                    </a:moveTo>
                    <a:cubicBezTo>
                      <a:pt x="18363" y="3806"/>
                      <a:pt x="19524" y="5033"/>
                      <a:pt x="20354" y="6530"/>
                    </a:cubicBezTo>
                    <a:cubicBezTo>
                      <a:pt x="21184" y="8031"/>
                      <a:pt x="21599" y="9635"/>
                      <a:pt x="21599" y="11342"/>
                    </a:cubicBezTo>
                    <a:cubicBezTo>
                      <a:pt x="21599" y="12759"/>
                      <a:pt x="21318" y="14087"/>
                      <a:pt x="20754" y="15328"/>
                    </a:cubicBezTo>
                    <a:cubicBezTo>
                      <a:pt x="20184" y="16569"/>
                      <a:pt x="19415" y="17654"/>
                      <a:pt x="18433" y="18587"/>
                    </a:cubicBezTo>
                    <a:cubicBezTo>
                      <a:pt x="17451" y="19520"/>
                      <a:pt x="16300" y="20255"/>
                      <a:pt x="14984" y="20793"/>
                    </a:cubicBezTo>
                    <a:cubicBezTo>
                      <a:pt x="13669" y="21332"/>
                      <a:pt x="12269" y="21599"/>
                      <a:pt x="10775" y="21599"/>
                    </a:cubicBezTo>
                    <a:cubicBezTo>
                      <a:pt x="9287" y="21599"/>
                      <a:pt x="7890" y="21332"/>
                      <a:pt x="6584" y="20793"/>
                    </a:cubicBezTo>
                    <a:cubicBezTo>
                      <a:pt x="5278" y="20255"/>
                      <a:pt x="4136" y="19520"/>
                      <a:pt x="3160" y="18587"/>
                    </a:cubicBezTo>
                    <a:cubicBezTo>
                      <a:pt x="2184" y="17654"/>
                      <a:pt x="1412" y="16569"/>
                      <a:pt x="845" y="15328"/>
                    </a:cubicBezTo>
                    <a:cubicBezTo>
                      <a:pt x="278" y="14087"/>
                      <a:pt x="0" y="12759"/>
                      <a:pt x="0" y="11342"/>
                    </a:cubicBezTo>
                    <a:cubicBezTo>
                      <a:pt x="0" y="9635"/>
                      <a:pt x="415" y="8031"/>
                      <a:pt x="1245" y="6530"/>
                    </a:cubicBezTo>
                    <a:cubicBezTo>
                      <a:pt x="2075" y="5033"/>
                      <a:pt x="3236" y="3806"/>
                      <a:pt x="4724" y="2850"/>
                    </a:cubicBezTo>
                    <a:cubicBezTo>
                      <a:pt x="4839" y="2761"/>
                      <a:pt x="4975" y="2732"/>
                      <a:pt x="5130" y="2770"/>
                    </a:cubicBezTo>
                    <a:cubicBezTo>
                      <a:pt x="5306" y="2804"/>
                      <a:pt x="5430" y="2879"/>
                      <a:pt x="5493" y="2989"/>
                    </a:cubicBezTo>
                    <a:lnTo>
                      <a:pt x="6800" y="4797"/>
                    </a:lnTo>
                    <a:cubicBezTo>
                      <a:pt x="6896" y="4906"/>
                      <a:pt x="6927" y="5033"/>
                      <a:pt x="6887" y="5174"/>
                    </a:cubicBezTo>
                    <a:cubicBezTo>
                      <a:pt x="6848" y="5318"/>
                      <a:pt x="6769" y="5436"/>
                      <a:pt x="6654" y="5525"/>
                    </a:cubicBezTo>
                    <a:cubicBezTo>
                      <a:pt x="5630" y="6185"/>
                      <a:pt x="4833" y="7026"/>
                      <a:pt x="4269" y="8042"/>
                    </a:cubicBezTo>
                    <a:cubicBezTo>
                      <a:pt x="3703" y="9056"/>
                      <a:pt x="3421" y="10156"/>
                      <a:pt x="3421" y="11342"/>
                    </a:cubicBezTo>
                    <a:cubicBezTo>
                      <a:pt x="3421" y="12298"/>
                      <a:pt x="3612" y="13208"/>
                      <a:pt x="3993" y="14066"/>
                    </a:cubicBezTo>
                    <a:cubicBezTo>
                      <a:pt x="4375" y="14925"/>
                      <a:pt x="4900" y="15667"/>
                      <a:pt x="5569" y="16298"/>
                    </a:cubicBezTo>
                    <a:cubicBezTo>
                      <a:pt x="6236" y="16929"/>
                      <a:pt x="7021" y="17430"/>
                      <a:pt x="7918" y="17796"/>
                    </a:cubicBezTo>
                    <a:cubicBezTo>
                      <a:pt x="8815" y="18161"/>
                      <a:pt x="9769" y="18346"/>
                      <a:pt x="10772" y="18346"/>
                    </a:cubicBezTo>
                    <a:cubicBezTo>
                      <a:pt x="11778" y="18346"/>
                      <a:pt x="12733" y="18161"/>
                      <a:pt x="13639" y="17796"/>
                    </a:cubicBezTo>
                    <a:cubicBezTo>
                      <a:pt x="14542" y="17430"/>
                      <a:pt x="15333" y="16929"/>
                      <a:pt x="16009" y="16298"/>
                    </a:cubicBezTo>
                    <a:cubicBezTo>
                      <a:pt x="16684" y="15668"/>
                      <a:pt x="17215" y="14927"/>
                      <a:pt x="17596" y="14075"/>
                    </a:cubicBezTo>
                    <a:cubicBezTo>
                      <a:pt x="17978" y="13220"/>
                      <a:pt x="18169" y="12307"/>
                      <a:pt x="18169" y="11342"/>
                    </a:cubicBezTo>
                    <a:cubicBezTo>
                      <a:pt x="18169" y="10156"/>
                      <a:pt x="17881" y="9056"/>
                      <a:pt x="17312" y="8042"/>
                    </a:cubicBezTo>
                    <a:cubicBezTo>
                      <a:pt x="16742" y="7023"/>
                      <a:pt x="15951" y="6185"/>
                      <a:pt x="14933" y="5525"/>
                    </a:cubicBezTo>
                    <a:cubicBezTo>
                      <a:pt x="14800" y="5436"/>
                      <a:pt x="14721" y="5324"/>
                      <a:pt x="14703" y="5197"/>
                    </a:cubicBezTo>
                    <a:cubicBezTo>
                      <a:pt x="14663" y="5050"/>
                      <a:pt x="14693" y="4915"/>
                      <a:pt x="14787" y="4797"/>
                    </a:cubicBezTo>
                    <a:lnTo>
                      <a:pt x="16066" y="2989"/>
                    </a:lnTo>
                    <a:cubicBezTo>
                      <a:pt x="16160" y="2879"/>
                      <a:pt x="16284" y="2810"/>
                      <a:pt x="16436" y="2784"/>
                    </a:cubicBezTo>
                    <a:cubicBezTo>
                      <a:pt x="16593" y="2755"/>
                      <a:pt x="16739" y="2778"/>
                      <a:pt x="16872" y="2850"/>
                    </a:cubicBezTo>
                    <a:moveTo>
                      <a:pt x="9663" y="10778"/>
                    </a:moveTo>
                    <a:cubicBezTo>
                      <a:pt x="9509" y="10778"/>
                      <a:pt x="9375" y="10726"/>
                      <a:pt x="9263" y="10625"/>
                    </a:cubicBezTo>
                    <a:cubicBezTo>
                      <a:pt x="9154" y="10524"/>
                      <a:pt x="9096" y="10398"/>
                      <a:pt x="9096" y="10239"/>
                    </a:cubicBezTo>
                    <a:lnTo>
                      <a:pt x="9096" y="535"/>
                    </a:lnTo>
                    <a:cubicBezTo>
                      <a:pt x="9096" y="388"/>
                      <a:pt x="9151" y="264"/>
                      <a:pt x="9257" y="158"/>
                    </a:cubicBezTo>
                    <a:cubicBezTo>
                      <a:pt x="9363" y="48"/>
                      <a:pt x="9496" y="0"/>
                      <a:pt x="9663" y="0"/>
                    </a:cubicBezTo>
                    <a:lnTo>
                      <a:pt x="11942" y="0"/>
                    </a:lnTo>
                    <a:cubicBezTo>
                      <a:pt x="12096" y="0"/>
                      <a:pt x="12230" y="48"/>
                      <a:pt x="12339" y="158"/>
                    </a:cubicBezTo>
                    <a:cubicBezTo>
                      <a:pt x="12451" y="264"/>
                      <a:pt x="12509" y="388"/>
                      <a:pt x="12509" y="535"/>
                    </a:cubicBezTo>
                    <a:lnTo>
                      <a:pt x="12509" y="10239"/>
                    </a:lnTo>
                    <a:cubicBezTo>
                      <a:pt x="12509" y="10386"/>
                      <a:pt x="12454" y="10513"/>
                      <a:pt x="12348" y="10620"/>
                    </a:cubicBezTo>
                    <a:cubicBezTo>
                      <a:pt x="12242" y="10723"/>
                      <a:pt x="12106" y="10778"/>
                      <a:pt x="11942" y="10778"/>
                    </a:cubicBezTo>
                    <a:lnTo>
                      <a:pt x="9663" y="10778"/>
                    </a:lnTo>
                    <a:close/>
                  </a:path>
                </a:pathLst>
              </a:custGeom>
              <a:solidFill>
                <a:schemeClr val="bg1"/>
              </a:solidFill>
              <a:ln>
                <a:noFill/>
              </a:ln>
              <a:effectLst/>
            </p:spPr>
            <p:txBody>
              <a:bodyPr lIns="101578" tIns="101578" rIns="101578" bIns="101578" anchor="ctr"/>
              <a:lstStyle/>
              <a:p>
                <a:pPr defTabSz="914400">
                  <a:defRPr/>
                </a:pPr>
                <a:endParaRPr lang="es-ES" sz="5800" dirty="0">
                  <a:effectLst>
                    <a:outerShdw blurRad="38100" dist="38100" dir="2700000" algn="tl">
                      <a:srgbClr val="000000"/>
                    </a:outerShdw>
                  </a:effectLst>
                  <a:latin typeface="楷体" panose="02010609060101010101" pitchFamily="49" charset="-122"/>
                  <a:ea typeface="楷体" panose="02010609060101010101" pitchFamily="49" charset="-122"/>
                  <a:cs typeface="Gill Sans" charset="0"/>
                  <a:sym typeface="Gill Sans" charset="0"/>
                </a:endParaRPr>
              </a:p>
            </p:txBody>
          </p:sp>
        </p:grpSp>
        <p:grpSp>
          <p:nvGrpSpPr>
            <p:cNvPr id="26" name="组合 25"/>
            <p:cNvGrpSpPr/>
            <p:nvPr/>
          </p:nvGrpSpPr>
          <p:grpSpPr>
            <a:xfrm>
              <a:off x="7242624" y="4735772"/>
              <a:ext cx="5699668" cy="1799961"/>
              <a:chOff x="1595827" y="3100755"/>
              <a:chExt cx="5699668" cy="1799961"/>
            </a:xfrm>
          </p:grpSpPr>
          <p:sp>
            <p:nvSpPr>
              <p:cNvPr id="27" name="矩形 26"/>
              <p:cNvSpPr/>
              <p:nvPr/>
            </p:nvSpPr>
            <p:spPr>
              <a:xfrm>
                <a:off x="1765612" y="3100755"/>
                <a:ext cx="1107996" cy="369332"/>
              </a:xfrm>
              <a:prstGeom prst="rect">
                <a:avLst/>
              </a:prstGeom>
            </p:spPr>
            <p:txBody>
              <a:bodyPr wrap="none">
                <a:spAutoFit/>
              </a:bodyPr>
              <a:lstStyle/>
              <a:p>
                <a:r>
                  <a:rPr lang="zh-CN" altLang="zh-CN" sz="2000" b="1" dirty="0">
                    <a:latin typeface="楷体" panose="02010609060101010101" pitchFamily="49" charset="-122"/>
                    <a:ea typeface="楷体" panose="02010609060101010101" pitchFamily="49" charset="-122"/>
                  </a:rPr>
                  <a:t>典型例子</a:t>
                </a:r>
                <a:endParaRPr lang="zh-CN" altLang="en-US" sz="2000" b="1" dirty="0">
                  <a:latin typeface="楷体" panose="02010609060101010101" pitchFamily="49" charset="-122"/>
                  <a:ea typeface="楷体" panose="02010609060101010101" pitchFamily="49" charset="-122"/>
                </a:endParaRPr>
              </a:p>
            </p:txBody>
          </p:sp>
          <p:sp>
            <p:nvSpPr>
              <p:cNvPr id="28" name="矩形 27"/>
              <p:cNvSpPr/>
              <p:nvPr/>
            </p:nvSpPr>
            <p:spPr>
              <a:xfrm>
                <a:off x="1595827" y="3566183"/>
                <a:ext cx="5699668" cy="1334533"/>
              </a:xfrm>
              <a:prstGeom prst="rect">
                <a:avLst/>
              </a:prstGeom>
            </p:spPr>
            <p:txBody>
              <a:bodyPr wrap="square">
                <a:spAutoFit/>
              </a:bodyPr>
              <a:lstStyle/>
              <a:p>
                <a:pPr>
                  <a:lnSpc>
                    <a:spcPct val="150000"/>
                  </a:lnSpc>
                </a:pPr>
                <a:r>
                  <a:rPr lang="zh-CN" altLang="zh-CN" sz="1400" kern="0" dirty="0">
                    <a:latin typeface="楷体" panose="02010609060101010101" pitchFamily="49" charset="-122"/>
                    <a:ea typeface="楷体" panose="02010609060101010101" pitchFamily="49" charset="-122"/>
                  </a:rPr>
                  <a:t>教化权力的典型是亲子关系。教化权力扩大到整个社会，就是一种“文化”。不难看出，“长幼有序”“为民父母”这些词语都是源自于教化权力，源自于我们对长辈的文化崇拜，以及约束政治统治者以“教化”这种“为社会为大众”的手段来统治社会。</a:t>
                </a:r>
              </a:p>
            </p:txBody>
          </p:sp>
        </p:grpSp>
      </p:grpSp>
      <p:grpSp>
        <p:nvGrpSpPr>
          <p:cNvPr id="33" name="组合 32"/>
          <p:cNvGrpSpPr/>
          <p:nvPr/>
        </p:nvGrpSpPr>
        <p:grpSpPr>
          <a:xfrm>
            <a:off x="4275979" y="779664"/>
            <a:ext cx="6402209" cy="1607984"/>
            <a:chOff x="912650" y="4585817"/>
            <a:chExt cx="6402209" cy="1607984"/>
          </a:xfrm>
        </p:grpSpPr>
        <p:grpSp>
          <p:nvGrpSpPr>
            <p:cNvPr id="34" name="组合 33"/>
            <p:cNvGrpSpPr/>
            <p:nvPr/>
          </p:nvGrpSpPr>
          <p:grpSpPr>
            <a:xfrm>
              <a:off x="912650" y="4585817"/>
              <a:ext cx="646901" cy="656345"/>
              <a:chOff x="8688271" y="1483933"/>
              <a:chExt cx="2273896" cy="2307090"/>
            </a:xfrm>
          </p:grpSpPr>
          <p:grpSp>
            <p:nvGrpSpPr>
              <p:cNvPr id="38" name="Group 49"/>
              <p:cNvGrpSpPr/>
              <p:nvPr/>
            </p:nvGrpSpPr>
            <p:grpSpPr>
              <a:xfrm>
                <a:off x="8688271" y="1483933"/>
                <a:ext cx="2273896" cy="2307090"/>
                <a:chOff x="2285781" y="4847654"/>
                <a:chExt cx="952480" cy="966132"/>
              </a:xfrm>
            </p:grpSpPr>
            <p:sp>
              <p:nvSpPr>
                <p:cNvPr id="40" name="Oval 50"/>
                <p:cNvSpPr/>
                <p:nvPr/>
              </p:nvSpPr>
              <p:spPr bwMode="auto">
                <a:xfrm>
                  <a:off x="2346028" y="4908765"/>
                  <a:ext cx="840592" cy="852640"/>
                </a:xfrm>
                <a:prstGeom prst="ellipse">
                  <a:avLst/>
                </a:prstGeom>
                <a:solidFill>
                  <a:srgbClr val="76EED8"/>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tx1"/>
                    </a:solidFill>
                    <a:latin typeface="楷体" panose="02010609060101010101" pitchFamily="49" charset="-122"/>
                    <a:ea typeface="楷体" panose="02010609060101010101" pitchFamily="49" charset="-122"/>
                  </a:endParaRPr>
                </a:p>
              </p:txBody>
            </p:sp>
            <p:sp>
              <p:nvSpPr>
                <p:cNvPr id="41" name="Oval 51"/>
                <p:cNvSpPr/>
                <p:nvPr/>
              </p:nvSpPr>
              <p:spPr bwMode="auto">
                <a:xfrm>
                  <a:off x="2285781" y="4847654"/>
                  <a:ext cx="952480" cy="966132"/>
                </a:xfrm>
                <a:prstGeom prst="ellipse">
                  <a:avLst/>
                </a:prstGeom>
                <a:noFill/>
                <a:ln w="3175" cmpd="sng">
                  <a:solidFill>
                    <a:schemeClr val="tx1">
                      <a:lumMod val="60000"/>
                      <a:lumOff val="40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tx1"/>
                    </a:solidFill>
                    <a:latin typeface="楷体" panose="02010609060101010101" pitchFamily="49" charset="-122"/>
                    <a:ea typeface="楷体" panose="02010609060101010101" pitchFamily="49" charset="-122"/>
                  </a:endParaRPr>
                </a:p>
              </p:txBody>
            </p:sp>
          </p:grpSp>
          <p:sp>
            <p:nvSpPr>
              <p:cNvPr id="39" name="AutoShape 18"/>
              <p:cNvSpPr/>
              <p:nvPr/>
            </p:nvSpPr>
            <p:spPr bwMode="auto">
              <a:xfrm>
                <a:off x="9419425" y="2175181"/>
                <a:ext cx="844982" cy="78910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1152"/>
                    </a:moveTo>
                    <a:lnTo>
                      <a:pt x="0" y="5936"/>
                    </a:lnTo>
                    <a:cubicBezTo>
                      <a:pt x="0" y="5498"/>
                      <a:pt x="132" y="5116"/>
                      <a:pt x="396" y="4796"/>
                    </a:cubicBezTo>
                    <a:cubicBezTo>
                      <a:pt x="663" y="4479"/>
                      <a:pt x="979" y="4317"/>
                      <a:pt x="1346" y="4317"/>
                    </a:cubicBezTo>
                    <a:lnTo>
                      <a:pt x="6316" y="4317"/>
                    </a:lnTo>
                    <a:lnTo>
                      <a:pt x="6316" y="1072"/>
                    </a:lnTo>
                    <a:cubicBezTo>
                      <a:pt x="6316" y="781"/>
                      <a:pt x="6399" y="528"/>
                      <a:pt x="6568" y="320"/>
                    </a:cubicBezTo>
                    <a:cubicBezTo>
                      <a:pt x="6737" y="108"/>
                      <a:pt x="6945" y="0"/>
                      <a:pt x="7195" y="0"/>
                    </a:cubicBezTo>
                    <a:lnTo>
                      <a:pt x="14402" y="0"/>
                    </a:lnTo>
                    <a:cubicBezTo>
                      <a:pt x="14661" y="0"/>
                      <a:pt x="14877" y="108"/>
                      <a:pt x="15053" y="320"/>
                    </a:cubicBezTo>
                    <a:cubicBezTo>
                      <a:pt x="15227" y="528"/>
                      <a:pt x="15318" y="781"/>
                      <a:pt x="15318" y="1072"/>
                    </a:cubicBezTo>
                    <a:lnTo>
                      <a:pt x="15318" y="4317"/>
                    </a:lnTo>
                    <a:lnTo>
                      <a:pt x="20263" y="4317"/>
                    </a:lnTo>
                    <a:cubicBezTo>
                      <a:pt x="20630" y="4317"/>
                      <a:pt x="20943" y="4479"/>
                      <a:pt x="21205" y="4796"/>
                    </a:cubicBezTo>
                    <a:cubicBezTo>
                      <a:pt x="21467" y="5116"/>
                      <a:pt x="21599" y="5498"/>
                      <a:pt x="21599" y="5936"/>
                    </a:cubicBezTo>
                    <a:lnTo>
                      <a:pt x="21599" y="11152"/>
                    </a:lnTo>
                    <a:lnTo>
                      <a:pt x="0" y="11152"/>
                    </a:lnTo>
                    <a:close/>
                    <a:moveTo>
                      <a:pt x="21599" y="12782"/>
                    </a:moveTo>
                    <a:lnTo>
                      <a:pt x="21599" y="19981"/>
                    </a:lnTo>
                    <a:cubicBezTo>
                      <a:pt x="21599" y="20425"/>
                      <a:pt x="21467" y="20801"/>
                      <a:pt x="21205" y="21121"/>
                    </a:cubicBezTo>
                    <a:cubicBezTo>
                      <a:pt x="20943" y="21438"/>
                      <a:pt x="20630" y="21599"/>
                      <a:pt x="20263" y="21599"/>
                    </a:cubicBezTo>
                    <a:lnTo>
                      <a:pt x="1346" y="21599"/>
                    </a:lnTo>
                    <a:cubicBezTo>
                      <a:pt x="979" y="21599"/>
                      <a:pt x="663" y="21438"/>
                      <a:pt x="396" y="21121"/>
                    </a:cubicBezTo>
                    <a:cubicBezTo>
                      <a:pt x="132" y="20801"/>
                      <a:pt x="0" y="20425"/>
                      <a:pt x="0" y="19981"/>
                    </a:cubicBezTo>
                    <a:lnTo>
                      <a:pt x="0" y="12782"/>
                    </a:lnTo>
                    <a:lnTo>
                      <a:pt x="8355" y="12782"/>
                    </a:lnTo>
                    <a:cubicBezTo>
                      <a:pt x="8340" y="12841"/>
                      <a:pt x="8333" y="12929"/>
                      <a:pt x="8333" y="13052"/>
                    </a:cubicBezTo>
                    <a:lnTo>
                      <a:pt x="8333" y="15199"/>
                    </a:lnTo>
                    <a:cubicBezTo>
                      <a:pt x="8333" y="15713"/>
                      <a:pt x="8482" y="16160"/>
                      <a:pt x="8783" y="16542"/>
                    </a:cubicBezTo>
                    <a:cubicBezTo>
                      <a:pt x="9085" y="16921"/>
                      <a:pt x="9462" y="17112"/>
                      <a:pt x="9914" y="17112"/>
                    </a:cubicBezTo>
                    <a:lnTo>
                      <a:pt x="11707" y="17112"/>
                    </a:lnTo>
                    <a:cubicBezTo>
                      <a:pt x="12137" y="17112"/>
                      <a:pt x="12507" y="16924"/>
                      <a:pt x="12816" y="16548"/>
                    </a:cubicBezTo>
                    <a:cubicBezTo>
                      <a:pt x="13124" y="16175"/>
                      <a:pt x="13278" y="15725"/>
                      <a:pt x="13278" y="15199"/>
                    </a:cubicBezTo>
                    <a:lnTo>
                      <a:pt x="13278" y="13052"/>
                    </a:lnTo>
                    <a:cubicBezTo>
                      <a:pt x="13278" y="12938"/>
                      <a:pt x="13266" y="12847"/>
                      <a:pt x="13242" y="12782"/>
                    </a:cubicBezTo>
                    <a:lnTo>
                      <a:pt x="21599" y="12782"/>
                    </a:lnTo>
                    <a:close/>
                    <a:moveTo>
                      <a:pt x="8108" y="4320"/>
                    </a:moveTo>
                    <a:lnTo>
                      <a:pt x="13511" y="4320"/>
                    </a:lnTo>
                    <a:lnTo>
                      <a:pt x="13511" y="2170"/>
                    </a:lnTo>
                    <a:lnTo>
                      <a:pt x="8108" y="2170"/>
                    </a:lnTo>
                    <a:lnTo>
                      <a:pt x="8108" y="4320"/>
                    </a:lnTo>
                    <a:close/>
                    <a:moveTo>
                      <a:pt x="11707" y="12782"/>
                    </a:moveTo>
                    <a:cubicBezTo>
                      <a:pt x="11849" y="12782"/>
                      <a:pt x="11922" y="12873"/>
                      <a:pt x="11929" y="13052"/>
                    </a:cubicBezTo>
                    <a:lnTo>
                      <a:pt x="11929" y="15199"/>
                    </a:lnTo>
                    <a:cubicBezTo>
                      <a:pt x="11929" y="15367"/>
                      <a:pt x="11856" y="15455"/>
                      <a:pt x="11707" y="15467"/>
                    </a:cubicBezTo>
                    <a:lnTo>
                      <a:pt x="9914" y="15467"/>
                    </a:lnTo>
                    <a:cubicBezTo>
                      <a:pt x="9758" y="15467"/>
                      <a:pt x="9675" y="15379"/>
                      <a:pt x="9667" y="15199"/>
                    </a:cubicBezTo>
                    <a:lnTo>
                      <a:pt x="9667" y="13052"/>
                    </a:lnTo>
                    <a:cubicBezTo>
                      <a:pt x="9667" y="12882"/>
                      <a:pt x="9750" y="12794"/>
                      <a:pt x="9914" y="12782"/>
                    </a:cubicBezTo>
                    <a:lnTo>
                      <a:pt x="11707" y="12782"/>
                    </a:lnTo>
                    <a:close/>
                  </a:path>
                </a:pathLst>
              </a:custGeom>
              <a:solidFill>
                <a:schemeClr val="bg1"/>
              </a:solidFill>
              <a:ln>
                <a:noFill/>
              </a:ln>
              <a:effectLst/>
            </p:spPr>
            <p:txBody>
              <a:bodyPr lIns="101578" tIns="101578" rIns="101578" bIns="101578" anchor="ctr"/>
              <a:lstStyle/>
              <a:p>
                <a:pPr defTabSz="914400">
                  <a:defRPr/>
                </a:pPr>
                <a:endParaRPr lang="es-ES" sz="5800" dirty="0">
                  <a:effectLst>
                    <a:outerShdw blurRad="38100" dist="38100" dir="2700000" algn="tl">
                      <a:srgbClr val="000000"/>
                    </a:outerShdw>
                  </a:effectLst>
                  <a:latin typeface="楷体" panose="02010609060101010101" pitchFamily="49" charset="-122"/>
                  <a:ea typeface="楷体" panose="02010609060101010101" pitchFamily="49" charset="-122"/>
                  <a:cs typeface="Gill Sans" charset="0"/>
                  <a:sym typeface="Gill Sans" charset="0"/>
                </a:endParaRPr>
              </a:p>
            </p:txBody>
          </p:sp>
        </p:grpSp>
        <p:grpSp>
          <p:nvGrpSpPr>
            <p:cNvPr id="35" name="组合 34"/>
            <p:cNvGrpSpPr/>
            <p:nvPr/>
          </p:nvGrpSpPr>
          <p:grpSpPr>
            <a:xfrm>
              <a:off x="1615191" y="4735772"/>
              <a:ext cx="5699668" cy="1458029"/>
              <a:chOff x="1646454" y="3100755"/>
              <a:chExt cx="5699668" cy="1458029"/>
            </a:xfrm>
          </p:grpSpPr>
          <p:sp>
            <p:nvSpPr>
              <p:cNvPr id="36" name="矩形 35"/>
              <p:cNvSpPr/>
              <p:nvPr/>
            </p:nvSpPr>
            <p:spPr>
              <a:xfrm>
                <a:off x="1765612" y="3100755"/>
                <a:ext cx="1991251" cy="400110"/>
              </a:xfrm>
              <a:prstGeom prst="rect">
                <a:avLst/>
              </a:prstGeom>
            </p:spPr>
            <p:txBody>
              <a:bodyPr wrap="none">
                <a:spAutoFit/>
              </a:bodyPr>
              <a:lstStyle/>
              <a:p>
                <a:r>
                  <a:rPr lang="zh-CN" altLang="en-US" sz="2000" b="1" dirty="0">
                    <a:latin typeface="楷体" panose="02010609060101010101" pitchFamily="49" charset="-122"/>
                    <a:ea typeface="楷体" panose="02010609060101010101" pitchFamily="49" charset="-122"/>
                  </a:rPr>
                  <a:t>有别于横暴权力</a:t>
                </a:r>
              </a:p>
            </p:txBody>
          </p:sp>
          <p:sp>
            <p:nvSpPr>
              <p:cNvPr id="37" name="矩形 36"/>
              <p:cNvSpPr/>
              <p:nvPr/>
            </p:nvSpPr>
            <p:spPr>
              <a:xfrm>
                <a:off x="1646454" y="3547417"/>
                <a:ext cx="5699668" cy="1011367"/>
              </a:xfrm>
              <a:prstGeom prst="rect">
                <a:avLst/>
              </a:prstGeom>
            </p:spPr>
            <p:txBody>
              <a:bodyPr wrap="square">
                <a:spAutoFit/>
              </a:bodyPr>
              <a:lstStyle/>
              <a:p>
                <a:pPr>
                  <a:lnSpc>
                    <a:spcPct val="150000"/>
                  </a:lnSpc>
                </a:pPr>
                <a:r>
                  <a:rPr lang="zh-CN" altLang="zh-CN" sz="1400" kern="0" dirty="0">
                    <a:latin typeface="楷体" panose="02010609060101010101" pitchFamily="49" charset="-122"/>
                    <a:ea typeface="楷体" panose="02010609060101010101" pitchFamily="49" charset="-122"/>
                  </a:rPr>
                  <a:t>这种权力有别于横暴权力的原因是，它不为统治下一代。教化的过程中，教化者因为被教化者付出了巨大的精神代价而个人获益不多，因此，这种教化性的权力只为了被教化者，为了社会运转，并不少统治关系。</a:t>
                </a:r>
              </a:p>
            </p:txBody>
          </p:sp>
        </p:grpSp>
      </p:grpSp>
      <p:grpSp>
        <p:nvGrpSpPr>
          <p:cNvPr id="8" name="组合 7">
            <a:extLst>
              <a:ext uri="{FF2B5EF4-FFF2-40B4-BE49-F238E27FC236}">
                <a16:creationId xmlns:a16="http://schemas.microsoft.com/office/drawing/2014/main" id="{08EDDE9C-AAC0-4430-8C93-010115A30E2C}"/>
              </a:ext>
            </a:extLst>
          </p:cNvPr>
          <p:cNvGrpSpPr/>
          <p:nvPr/>
        </p:nvGrpSpPr>
        <p:grpSpPr>
          <a:xfrm>
            <a:off x="811487" y="2554225"/>
            <a:ext cx="2400657" cy="2875111"/>
            <a:chOff x="2715320" y="3362960"/>
            <a:chExt cx="2400657" cy="2875111"/>
          </a:xfrm>
        </p:grpSpPr>
        <p:sp>
          <p:nvSpPr>
            <p:cNvPr id="6" name="文本框 5">
              <a:extLst>
                <a:ext uri="{FF2B5EF4-FFF2-40B4-BE49-F238E27FC236}">
                  <a16:creationId xmlns:a16="http://schemas.microsoft.com/office/drawing/2014/main" id="{C973F103-C6BB-4CA4-9E31-06405F55C127}"/>
                </a:ext>
              </a:extLst>
            </p:cNvPr>
            <p:cNvSpPr txBox="1"/>
            <p:nvPr/>
          </p:nvSpPr>
          <p:spPr>
            <a:xfrm>
              <a:off x="2715320" y="3362960"/>
              <a:ext cx="2400657" cy="2301239"/>
            </a:xfrm>
            <a:prstGeom prst="rect">
              <a:avLst/>
            </a:prstGeom>
            <a:noFill/>
          </p:spPr>
          <p:txBody>
            <a:bodyPr vert="eaVert" wrap="square" rtlCol="0">
              <a:spAutoFit/>
            </a:bodyPr>
            <a:lstStyle/>
            <a:p>
              <a:pPr algn="dist"/>
              <a:r>
                <a:rPr lang="zh-CN" altLang="en-US" sz="7200" dirty="0"/>
                <a:t>教化</a:t>
              </a:r>
            </a:p>
            <a:p>
              <a:pPr algn="dist"/>
              <a:endParaRPr lang="zh-CN" altLang="en-US" sz="7200" dirty="0"/>
            </a:p>
          </p:txBody>
        </p:sp>
        <p:sp>
          <p:nvSpPr>
            <p:cNvPr id="7" name="矩形 6">
              <a:extLst>
                <a:ext uri="{FF2B5EF4-FFF2-40B4-BE49-F238E27FC236}">
                  <a16:creationId xmlns:a16="http://schemas.microsoft.com/office/drawing/2014/main" id="{77DBC1F7-1241-4E34-8D9A-88F692F98B01}"/>
                </a:ext>
              </a:extLst>
            </p:cNvPr>
            <p:cNvSpPr/>
            <p:nvPr/>
          </p:nvSpPr>
          <p:spPr>
            <a:xfrm>
              <a:off x="2736079" y="4024414"/>
              <a:ext cx="1292662" cy="2213657"/>
            </a:xfrm>
            <a:prstGeom prst="rect">
              <a:avLst/>
            </a:prstGeom>
            <a:noFill/>
          </p:spPr>
          <p:txBody>
            <a:bodyPr vert="eaVert" wrap="square" rtlCol="0">
              <a:spAutoFit/>
            </a:bodyPr>
            <a:lstStyle/>
            <a:p>
              <a:pPr algn="dist"/>
              <a:r>
                <a:rPr lang="zh-CN" altLang="zh-CN" sz="7200" dirty="0"/>
                <a:t>权力</a:t>
              </a:r>
              <a:endParaRPr lang="zh-CN" altLang="en-US" sz="7200" dirty="0"/>
            </a:p>
          </p:txBody>
        </p:sp>
      </p:grpSp>
      <p:cxnSp>
        <p:nvCxnSpPr>
          <p:cNvPr id="43" name="直接连接符 42">
            <a:extLst>
              <a:ext uri="{FF2B5EF4-FFF2-40B4-BE49-F238E27FC236}">
                <a16:creationId xmlns:a16="http://schemas.microsoft.com/office/drawing/2014/main" id="{2948E695-DB20-4DF4-B744-FE6F32BB14E2}"/>
              </a:ext>
            </a:extLst>
          </p:cNvPr>
          <p:cNvCxnSpPr/>
          <p:nvPr/>
        </p:nvCxnSpPr>
        <p:spPr>
          <a:xfrm>
            <a:off x="3435121" y="3501319"/>
            <a:ext cx="0" cy="2572222"/>
          </a:xfrm>
          <a:prstGeom prst="line">
            <a:avLst/>
          </a:prstGeom>
          <a:ln w="19050">
            <a:solidFill>
              <a:srgbClr val="2ADEBB"/>
            </a:solidFill>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2F81B4F0-16FF-4C52-B14F-B3F5A7F64B1C}"/>
              </a:ext>
            </a:extLst>
          </p:cNvPr>
          <p:cNvSpPr/>
          <p:nvPr/>
        </p:nvSpPr>
        <p:spPr>
          <a:xfrm>
            <a:off x="5141890" y="5252464"/>
            <a:ext cx="5136811" cy="646331"/>
          </a:xfrm>
          <a:prstGeom prst="rect">
            <a:avLst/>
          </a:prstGeom>
        </p:spPr>
        <p:txBody>
          <a:bodyPr wrap="square">
            <a:spAutoFit/>
          </a:bodyPr>
          <a:lstStyle/>
          <a:p>
            <a:pPr algn="ctr"/>
            <a:r>
              <a:rPr lang="zh-CN" altLang="zh-CN" dirty="0"/>
              <a:t>作者言，这种非民族由不异于民族的专制，非要给一个名词的话，是为“长老统治”。</a:t>
            </a:r>
          </a:p>
        </p:txBody>
      </p:sp>
    </p:spTree>
    <p:extLst>
      <p:ext uri="{BB962C8B-B14F-4D97-AF65-F5344CB8AC3E}">
        <p14:creationId xmlns:p14="http://schemas.microsoft.com/office/powerpoint/2010/main" val="116916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additive="base">
                                        <p:cTn id="13" dur="500" fill="hold"/>
                                        <p:tgtEl>
                                          <p:spTgt spid="24"/>
                                        </p:tgtEl>
                                        <p:attrNameLst>
                                          <p:attrName>ppt_x</p:attrName>
                                        </p:attrNameLst>
                                      </p:cBhvr>
                                      <p:tavLst>
                                        <p:tav tm="0">
                                          <p:val>
                                            <p:strVal val="#ppt_x"/>
                                          </p:val>
                                        </p:tav>
                                        <p:tav tm="100000">
                                          <p:val>
                                            <p:strVal val="#ppt_x"/>
                                          </p:val>
                                        </p:tav>
                                      </p:tavLst>
                                    </p:anim>
                                    <p:anim calcmode="lin" valueType="num">
                                      <p:cBhvr additive="base">
                                        <p:cTn id="1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358</TotalTime>
  <Words>1596</Words>
  <Application>Microsoft Office PowerPoint</Application>
  <PresentationFormat>宽屏</PresentationFormat>
  <Paragraphs>84</Paragraphs>
  <Slides>15</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15</vt:i4>
      </vt:variant>
    </vt:vector>
  </HeadingPairs>
  <TitlesOfParts>
    <vt:vector size="21" baseType="lpstr">
      <vt:lpstr>等线</vt:lpstr>
      <vt:lpstr>等线 Light</vt:lpstr>
      <vt:lpstr>华文行楷</vt:lpstr>
      <vt:lpstr>楷体</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杨 毅</cp:lastModifiedBy>
  <cp:revision>31</cp:revision>
  <dcterms:created xsi:type="dcterms:W3CDTF">2018-12-21T03:24:00Z</dcterms:created>
  <dcterms:modified xsi:type="dcterms:W3CDTF">2020-06-01T03:16:07Z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