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8658" r:id="rId2"/>
    <p:sldId id="503" r:id="rId3"/>
    <p:sldId id="8660" r:id="rId4"/>
    <p:sldId id="8661" r:id="rId5"/>
    <p:sldId id="8662" r:id="rId6"/>
    <p:sldId id="8663" r:id="rId7"/>
    <p:sldId id="8664" r:id="rId8"/>
    <p:sldId id="1693" r:id="rId9"/>
    <p:sldId id="86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7" d="100"/>
          <a:sy n="67" d="100"/>
        </p:scale>
        <p:origin x="604" y="5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FCD0B-BDE7-499C-A722-957691CEBF52}" type="datetimeFigureOut">
              <a:rPr lang="zh-CN" altLang="en-US" smtClean="0"/>
              <a:t>2020/6/1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17910-C048-4C5D-AA41-44720E10A4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0259F3-5E33-4B3B-BE65-1C2ACE1459EF}" type="slidenum">
              <a:rPr lang="zh-CN" altLang="en-US" smtClean="0"/>
              <a:t>5</a:t>
            </a:fld>
            <a:endParaRPr lang="zh-CN" altLang="en-US"/>
          </a:p>
        </p:txBody>
      </p:sp>
    </p:spTree>
    <p:extLst>
      <p:ext uri="{BB962C8B-B14F-4D97-AF65-F5344CB8AC3E}">
        <p14:creationId xmlns:p14="http://schemas.microsoft.com/office/powerpoint/2010/main" val="245505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36B4C5F-9456-4777-99F0-77E9FD95690F}"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0FBCF-F847-4C2F-8B7E-FDABBFADF4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B4C5F-9456-4777-99F0-77E9FD95690F}" type="datetimeFigureOut">
              <a:rPr lang="zh-CN" altLang="en-US" smtClean="0"/>
              <a:t>2020/6/1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0FBCF-F847-4C2F-8B7E-FDABBFADF4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菱形 13"/>
          <p:cNvSpPr/>
          <p:nvPr/>
        </p:nvSpPr>
        <p:spPr>
          <a:xfrm>
            <a:off x="1524000" y="-1154970"/>
            <a:ext cx="9144000" cy="9144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TextBox 12"/>
          <p:cNvSpPr txBox="1"/>
          <p:nvPr/>
        </p:nvSpPr>
        <p:spPr>
          <a:xfrm rot="16200000">
            <a:off x="5829201" y="1338211"/>
            <a:ext cx="534776" cy="2310488"/>
          </a:xfrm>
          <a:prstGeom prst="rect">
            <a:avLst/>
          </a:prstGeom>
          <a:noFill/>
        </p:spPr>
        <p:txBody>
          <a:bodyPr vert="eaVert" wrap="square" lIns="51442" tIns="25721" rIns="51442" bIns="25721" rtlCol="0">
            <a:spAutoFit/>
          </a:bodyPr>
          <a:lstStyle/>
          <a:p>
            <a:pPr algn="dist"/>
            <a:r>
              <a:rPr lang="zh-CN" altLang="zh-CN" sz="2800" dirty="0"/>
              <a:t>自律养成</a:t>
            </a:r>
            <a:endParaRPr lang="zh-CN" altLang="en-US" sz="66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TextBox 12"/>
          <p:cNvSpPr txBox="1"/>
          <p:nvPr/>
        </p:nvSpPr>
        <p:spPr>
          <a:xfrm>
            <a:off x="2813050" y="2897845"/>
            <a:ext cx="6565900" cy="1159940"/>
          </a:xfrm>
          <a:prstGeom prst="rect">
            <a:avLst/>
          </a:prstGeom>
          <a:noFill/>
        </p:spPr>
        <p:txBody>
          <a:bodyPr wrap="square" lIns="51442" tIns="25721" rIns="51442" bIns="25721" rtlCol="0">
            <a:spAutoFit/>
          </a:bodyPr>
          <a:lstStyle/>
          <a:p>
            <a:pPr algn="dist"/>
            <a:r>
              <a:rPr lang="zh-CN" altLang="zh-CN" sz="7200" dirty="0">
                <a:latin typeface="华文行楷" panose="02010800040101010101" pitchFamily="2" charset="-122"/>
                <a:ea typeface="华文行楷" panose="02010800040101010101" pitchFamily="2" charset="-122"/>
              </a:rPr>
              <a:t>自律给我自由</a:t>
            </a:r>
            <a:endParaRPr lang="zh-CN" altLang="en-US" sz="23900" dirty="0">
              <a:latin typeface="华文行楷" panose="02010800040101010101" pitchFamily="2" charset="-122"/>
              <a:ea typeface="华文行楷" panose="02010800040101010101" pitchFamily="2" charset="-122"/>
              <a:sym typeface="FZHei-B01S" panose="02010601030101010101" pitchFamily="2" charset="-122"/>
            </a:endParaRPr>
          </a:p>
        </p:txBody>
      </p:sp>
      <p:sp>
        <p:nvSpPr>
          <p:cNvPr id="18" name="矩形 259"/>
          <p:cNvSpPr>
            <a:spLocks noChangeArrowheads="1"/>
          </p:cNvSpPr>
          <p:nvPr/>
        </p:nvSpPr>
        <p:spPr bwMode="auto">
          <a:xfrm>
            <a:off x="6218714" y="4319276"/>
            <a:ext cx="1979953" cy="236220"/>
          </a:xfrm>
          <a:prstGeom prst="rect">
            <a:avLst/>
          </a:prstGeom>
          <a:noFill/>
          <a:ln w="9525">
            <a:solidFill>
              <a:schemeClr val="bg1">
                <a:lumMod val="85000"/>
              </a:schemeClr>
            </a:solidFill>
            <a:miter lim="800000"/>
          </a:ln>
          <a:effectLst/>
        </p:spPr>
        <p:txBody>
          <a:bodyPr wrap="square" lIns="34133" tIns="34133" rIns="34133" bIns="34133"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1100" dirty="0">
                <a:cs typeface="Arial" panose="020B0604020202020204" pitchFamily="34" charset="0"/>
                <a:sym typeface="Arial" panose="020B0604020202020204" pitchFamily="34" charset="0"/>
              </a:rPr>
              <a:t>2020.05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0911F0B3-622B-43B2-A90C-18F73BA0AC97}"/>
              </a:ext>
            </a:extLst>
          </p:cNvPr>
          <p:cNvGrpSpPr/>
          <p:nvPr/>
        </p:nvGrpSpPr>
        <p:grpSpPr>
          <a:xfrm>
            <a:off x="7653627" y="4220364"/>
            <a:ext cx="2417351" cy="453026"/>
            <a:chOff x="2809657" y="4196701"/>
            <a:chExt cx="2417351" cy="453026"/>
          </a:xfrm>
        </p:grpSpPr>
        <p:sp>
          <p:nvSpPr>
            <p:cNvPr id="42" name="流程图: 终止 41">
              <a:extLst>
                <a:ext uri="{FF2B5EF4-FFF2-40B4-BE49-F238E27FC236}">
                  <a16:creationId xmlns:a16="http://schemas.microsoft.com/office/drawing/2014/main" id="{E288744F-29AF-4E5F-87CE-9C30552DC7B7}"/>
                </a:ext>
              </a:extLst>
            </p:cNvPr>
            <p:cNvSpPr/>
            <p:nvPr/>
          </p:nvSpPr>
          <p:spPr>
            <a:xfrm>
              <a:off x="2809657" y="4360294"/>
              <a:ext cx="2156681" cy="1258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îṣḻíḋê">
              <a:extLst>
                <a:ext uri="{FF2B5EF4-FFF2-40B4-BE49-F238E27FC236}">
                  <a16:creationId xmlns:a16="http://schemas.microsoft.com/office/drawing/2014/main" id="{73822FA9-7290-4209-AD76-FC9884603AF5}"/>
                </a:ext>
              </a:extLst>
            </p:cNvPr>
            <p:cNvSpPr/>
            <p:nvPr/>
          </p:nvSpPr>
          <p:spPr>
            <a:xfrm>
              <a:off x="4774097" y="4196701"/>
              <a:ext cx="452911" cy="453026"/>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000" b="1" dirty="0">
                  <a:latin typeface="微软雅黑" panose="020B0503020204020204" pitchFamily="34" charset="-122"/>
                  <a:ea typeface="微软雅黑" panose="020B0503020204020204" pitchFamily="34" charset="-122"/>
                </a:rPr>
                <a:t>4</a:t>
              </a:r>
              <a:endParaRPr lang="en-US" sz="2000" b="1" dirty="0">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135B60A5-5E5C-406E-BEA9-849DDFB0F58B}"/>
              </a:ext>
            </a:extLst>
          </p:cNvPr>
          <p:cNvGrpSpPr/>
          <p:nvPr/>
        </p:nvGrpSpPr>
        <p:grpSpPr>
          <a:xfrm>
            <a:off x="5462732" y="4220364"/>
            <a:ext cx="2417351" cy="453026"/>
            <a:chOff x="2809657" y="4196701"/>
            <a:chExt cx="2417351" cy="453026"/>
          </a:xfrm>
        </p:grpSpPr>
        <p:sp>
          <p:nvSpPr>
            <p:cNvPr id="36" name="流程图: 终止 35">
              <a:extLst>
                <a:ext uri="{FF2B5EF4-FFF2-40B4-BE49-F238E27FC236}">
                  <a16:creationId xmlns:a16="http://schemas.microsoft.com/office/drawing/2014/main" id="{24DD40BC-01E1-46A0-8297-8EBCA630AC82}"/>
                </a:ext>
              </a:extLst>
            </p:cNvPr>
            <p:cNvSpPr/>
            <p:nvPr/>
          </p:nvSpPr>
          <p:spPr>
            <a:xfrm>
              <a:off x="2809657" y="4360294"/>
              <a:ext cx="2156681" cy="1258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îṣḻíḋê">
              <a:extLst>
                <a:ext uri="{FF2B5EF4-FFF2-40B4-BE49-F238E27FC236}">
                  <a16:creationId xmlns:a16="http://schemas.microsoft.com/office/drawing/2014/main" id="{B3A47B65-51D7-4055-9352-D8FF8D08D29B}"/>
                </a:ext>
              </a:extLst>
            </p:cNvPr>
            <p:cNvSpPr/>
            <p:nvPr/>
          </p:nvSpPr>
          <p:spPr>
            <a:xfrm>
              <a:off x="4774097" y="4196701"/>
              <a:ext cx="452911" cy="453026"/>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000" b="1" dirty="0">
                  <a:latin typeface="微软雅黑" panose="020B0503020204020204" pitchFamily="34" charset="-122"/>
                  <a:ea typeface="微软雅黑" panose="020B0503020204020204" pitchFamily="34" charset="-122"/>
                </a:rPr>
                <a:t>3</a:t>
              </a:r>
              <a:endParaRPr lang="en-US" sz="2000" b="1" dirty="0">
                <a:latin typeface="微软雅黑" panose="020B0503020204020204" pitchFamily="34" charset="-122"/>
                <a:ea typeface="微软雅黑" panose="020B0503020204020204" pitchFamily="34" charset="-122"/>
              </a:endParaRPr>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b="74843"/>
          <a:stretch>
            <a:fillRect/>
          </a:stretch>
        </p:blipFill>
        <p:spPr>
          <a:xfrm>
            <a:off x="0" y="0"/>
            <a:ext cx="12192000" cy="1725283"/>
          </a:xfrm>
          <a:prstGeom prst="rect">
            <a:avLst/>
          </a:prstGeom>
        </p:spPr>
      </p:pic>
      <p:sp>
        <p:nvSpPr>
          <p:cNvPr id="54" name="矩形 53"/>
          <p:cNvSpPr/>
          <p:nvPr/>
        </p:nvSpPr>
        <p:spPr>
          <a:xfrm>
            <a:off x="2391845" y="3429000"/>
            <a:ext cx="2031325"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自律的含义</a:t>
            </a:r>
            <a:r>
              <a:rPr lang="zh-CN" altLang="en-US" sz="2400" b="1" dirty="0">
                <a:latin typeface="微软雅黑" panose="020B0503020204020204" pitchFamily="34" charset="-122"/>
                <a:ea typeface="微软雅黑" panose="020B0503020204020204" pitchFamily="34" charset="-122"/>
              </a:rPr>
              <a:t>？</a:t>
            </a:r>
          </a:p>
        </p:txBody>
      </p:sp>
      <p:sp>
        <p:nvSpPr>
          <p:cNvPr id="51" name="文本框 23"/>
          <p:cNvSpPr txBox="1"/>
          <p:nvPr/>
        </p:nvSpPr>
        <p:spPr>
          <a:xfrm>
            <a:off x="5055127" y="862641"/>
            <a:ext cx="2081746" cy="523220"/>
          </a:xfrm>
          <a:prstGeom prst="rect">
            <a:avLst/>
          </a:prstGeom>
          <a:noFill/>
        </p:spPr>
        <p:txBody>
          <a:bodyPr wrap="square" lIns="91440" tIns="45720" rIns="91440" bIns="45720" rtlCol="0">
            <a:spAutoFit/>
          </a:bodyPr>
          <a:lstStyle/>
          <a:p>
            <a:pPr algn="dist"/>
            <a:r>
              <a:rPr lang="zh-CN" altLang="en-US" sz="2800" b="1" spc="4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四个方面</a:t>
            </a:r>
            <a:endParaRPr lang="zh-CN" altLang="en-US" sz="24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 name="矩形 20">
            <a:extLst>
              <a:ext uri="{FF2B5EF4-FFF2-40B4-BE49-F238E27FC236}">
                <a16:creationId xmlns:a16="http://schemas.microsoft.com/office/drawing/2014/main" id="{EFFEF899-A261-42A5-947B-988D08A3AC49}"/>
              </a:ext>
            </a:extLst>
          </p:cNvPr>
          <p:cNvSpPr/>
          <p:nvPr/>
        </p:nvSpPr>
        <p:spPr>
          <a:xfrm>
            <a:off x="4031401" y="5003087"/>
            <a:ext cx="2646878"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人为什么要自律</a:t>
            </a:r>
            <a:r>
              <a:rPr lang="zh-CN" altLang="en-US" sz="2400" b="1"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3EEEB28A-E317-4194-8C3D-15DA8A04D001}"/>
              </a:ext>
            </a:extLst>
          </p:cNvPr>
          <p:cNvSpPr/>
          <p:nvPr/>
        </p:nvSpPr>
        <p:spPr>
          <a:xfrm>
            <a:off x="6984565" y="3186172"/>
            <a:ext cx="1723549"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何为自由</a:t>
            </a:r>
            <a:r>
              <a:rPr lang="zh-CN" altLang="en-US" sz="2400" b="1"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580AB5FC-AEF6-4457-AD6D-1A6D67E21867}"/>
              </a:ext>
            </a:extLst>
          </p:cNvPr>
          <p:cNvSpPr/>
          <p:nvPr/>
        </p:nvSpPr>
        <p:spPr>
          <a:xfrm>
            <a:off x="8346381" y="5193184"/>
            <a:ext cx="3262432"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为何自律会带来自由</a:t>
            </a:r>
            <a:r>
              <a:rPr lang="zh-CN" altLang="en-US" sz="2400" b="1" dirty="0">
                <a:latin typeface="微软雅黑" panose="020B0503020204020204" pitchFamily="34" charset="-122"/>
                <a:ea typeface="微软雅黑" panose="020B0503020204020204" pitchFamily="34" charset="-122"/>
              </a:rPr>
              <a:t>？</a:t>
            </a:r>
          </a:p>
        </p:txBody>
      </p:sp>
      <p:grpSp>
        <p:nvGrpSpPr>
          <p:cNvPr id="4" name="组合 3">
            <a:extLst>
              <a:ext uri="{FF2B5EF4-FFF2-40B4-BE49-F238E27FC236}">
                <a16:creationId xmlns:a16="http://schemas.microsoft.com/office/drawing/2014/main" id="{C9FB5464-F188-47C8-B950-6A2CB1233EF7}"/>
              </a:ext>
            </a:extLst>
          </p:cNvPr>
          <p:cNvGrpSpPr/>
          <p:nvPr/>
        </p:nvGrpSpPr>
        <p:grpSpPr>
          <a:xfrm>
            <a:off x="3236512" y="4220365"/>
            <a:ext cx="2417351" cy="453026"/>
            <a:chOff x="2809657" y="4196701"/>
            <a:chExt cx="2417351" cy="453026"/>
          </a:xfrm>
        </p:grpSpPr>
        <p:sp>
          <p:nvSpPr>
            <p:cNvPr id="29" name="流程图: 终止 28">
              <a:extLst>
                <a:ext uri="{FF2B5EF4-FFF2-40B4-BE49-F238E27FC236}">
                  <a16:creationId xmlns:a16="http://schemas.microsoft.com/office/drawing/2014/main" id="{88327FE2-736F-4376-AE8C-0440B0708B70}"/>
                </a:ext>
              </a:extLst>
            </p:cNvPr>
            <p:cNvSpPr/>
            <p:nvPr/>
          </p:nvSpPr>
          <p:spPr>
            <a:xfrm>
              <a:off x="2809657" y="4360294"/>
              <a:ext cx="2156681" cy="1258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îṣḻíḋê"/>
            <p:cNvSpPr/>
            <p:nvPr/>
          </p:nvSpPr>
          <p:spPr>
            <a:xfrm>
              <a:off x="4774097" y="4196701"/>
              <a:ext cx="452911" cy="453026"/>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微软雅黑" panose="020B0503020204020204" pitchFamily="34" charset="-122"/>
                  <a:ea typeface="微软雅黑" panose="020B0503020204020204" pitchFamily="34" charset="-122"/>
                </a:rPr>
                <a:t>2</a:t>
              </a:r>
            </a:p>
          </p:txBody>
        </p:sp>
      </p:grpSp>
      <p:grpSp>
        <p:nvGrpSpPr>
          <p:cNvPr id="3" name="组合 2">
            <a:extLst>
              <a:ext uri="{FF2B5EF4-FFF2-40B4-BE49-F238E27FC236}">
                <a16:creationId xmlns:a16="http://schemas.microsoft.com/office/drawing/2014/main" id="{CD870585-2774-4010-ABD8-66FDF358A1A7}"/>
              </a:ext>
            </a:extLst>
          </p:cNvPr>
          <p:cNvGrpSpPr/>
          <p:nvPr/>
        </p:nvGrpSpPr>
        <p:grpSpPr>
          <a:xfrm>
            <a:off x="1096939" y="4220365"/>
            <a:ext cx="2366029" cy="453026"/>
            <a:chOff x="670084" y="4196701"/>
            <a:chExt cx="2366029" cy="453026"/>
          </a:xfrm>
        </p:grpSpPr>
        <p:sp>
          <p:nvSpPr>
            <p:cNvPr id="2" name="流程图: 终止 1">
              <a:extLst>
                <a:ext uri="{FF2B5EF4-FFF2-40B4-BE49-F238E27FC236}">
                  <a16:creationId xmlns:a16="http://schemas.microsoft.com/office/drawing/2014/main" id="{3A5F9824-538F-4658-94AA-FFCB08518B31}"/>
                </a:ext>
              </a:extLst>
            </p:cNvPr>
            <p:cNvSpPr/>
            <p:nvPr/>
          </p:nvSpPr>
          <p:spPr>
            <a:xfrm>
              <a:off x="670084" y="4360295"/>
              <a:ext cx="2156681" cy="1258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î$ḻîḍé"/>
            <p:cNvSpPr/>
            <p:nvPr/>
          </p:nvSpPr>
          <p:spPr>
            <a:xfrm>
              <a:off x="2583202" y="4196701"/>
              <a:ext cx="452911" cy="453026"/>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微软雅黑" panose="020B0503020204020204" pitchFamily="34" charset="-122"/>
                  <a:ea typeface="微软雅黑" panose="020B0503020204020204" pitchFamily="34" charset="-122"/>
                </a:rPr>
                <a:t>1</a:t>
              </a:r>
            </a:p>
          </p:txBody>
        </p: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500"/>
                                        <p:tgtEl>
                                          <p:spTgt spid="4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79820"/>
            <a:ext cx="12192000" cy="2164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558340" y="2374175"/>
            <a:ext cx="3355920" cy="2467332"/>
            <a:chOff x="5764134" y="1647738"/>
            <a:chExt cx="5793842" cy="4259735"/>
          </a:xfrm>
        </p:grpSpPr>
        <p:grpSp>
          <p:nvGrpSpPr>
            <p:cNvPr id="4" name="1"/>
            <p:cNvGrpSpPr/>
            <p:nvPr>
              <p:custDataLst>
                <p:tags r:id="rId1"/>
              </p:custDataLst>
            </p:nvPr>
          </p:nvGrpSpPr>
          <p:grpSpPr bwMode="auto">
            <a:xfrm>
              <a:off x="5764134" y="1647738"/>
              <a:ext cx="5793842" cy="425973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200"/>
                <a:endParaRPr lang="zh-CN" altLang="en-US" sz="2400" dirty="0">
                  <a:solidFill>
                    <a:srgbClr val="333333"/>
                  </a:solidFill>
                  <a:cs typeface="+mn-ea"/>
                  <a:sym typeface="+mn-lt"/>
                </a:endParaRPr>
              </a:p>
            </p:txBody>
          </p:sp>
          <p:pic>
            <p:nvPicPr>
              <p:cNvPr id="7" name="Picture 67"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矩形 4"/>
            <p:cNvSpPr/>
            <p:nvPr/>
          </p:nvSpPr>
          <p:spPr>
            <a:xfrm>
              <a:off x="6202017" y="1840932"/>
              <a:ext cx="5061396" cy="2923504"/>
            </a:xfrm>
            <a:prstGeom prst="rect">
              <a:avLst/>
            </a:prstGeom>
            <a:blipFill>
              <a:blip r:embed="rId4"/>
              <a:srcRect/>
              <a:stretch>
                <a:fillRect l="-5298" r="-52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grpSp>
      <p:grpSp>
        <p:nvGrpSpPr>
          <p:cNvPr id="29" name="组合 28">
            <a:extLst>
              <a:ext uri="{FF2B5EF4-FFF2-40B4-BE49-F238E27FC236}">
                <a16:creationId xmlns:a16="http://schemas.microsoft.com/office/drawing/2014/main" id="{2C9BB0D7-3B48-4315-A1DC-E887C572702B}"/>
              </a:ext>
            </a:extLst>
          </p:cNvPr>
          <p:cNvGrpSpPr/>
          <p:nvPr/>
        </p:nvGrpSpPr>
        <p:grpSpPr>
          <a:xfrm>
            <a:off x="4322834" y="2636347"/>
            <a:ext cx="3355920" cy="3213750"/>
            <a:chOff x="5003457" y="2655970"/>
            <a:chExt cx="3355920" cy="3213750"/>
          </a:xfrm>
        </p:grpSpPr>
        <p:grpSp>
          <p:nvGrpSpPr>
            <p:cNvPr id="8" name="组合 7"/>
            <p:cNvGrpSpPr/>
            <p:nvPr/>
          </p:nvGrpSpPr>
          <p:grpSpPr>
            <a:xfrm>
              <a:off x="6338333" y="2655970"/>
              <a:ext cx="686169" cy="686168"/>
              <a:chOff x="4049458" y="2363521"/>
              <a:chExt cx="1018636" cy="1018635"/>
            </a:xfrm>
          </p:grpSpPr>
          <p:sp>
            <p:nvSpPr>
              <p:cNvPr id="9" name="íś1íḍé"/>
              <p:cNvSpPr/>
              <p:nvPr/>
            </p:nvSpPr>
            <p:spPr>
              <a:xfrm>
                <a:off x="4049458" y="2363521"/>
                <a:ext cx="1018636" cy="1018635"/>
              </a:xfrm>
              <a:prstGeom prst="ellipse">
                <a:avLst/>
              </a:prstGeom>
              <a:solidFill>
                <a:schemeClr val="bg1"/>
              </a:solidFill>
              <a:ln w="12700" cap="flat">
                <a:noFill/>
                <a:miter lim="400000"/>
              </a:ln>
              <a:effectLst/>
            </p:spPr>
            <p:txBody>
              <a:bodyPr wrap="square" lIns="91440" tIns="45720" rIns="91440" bIns="45720" numCol="1" anchor="ctr">
                <a:normAutofit/>
              </a:bodyPr>
              <a:lstStyle/>
              <a:p>
                <a:pPr algn="ctr" defTabSz="913765"/>
                <a:endParaRPr sz="1600" dirty="0">
                  <a:cs typeface="+mn-ea"/>
                  <a:sym typeface="+mn-lt"/>
                </a:endParaRPr>
              </a:p>
            </p:txBody>
          </p:sp>
          <p:sp>
            <p:nvSpPr>
              <p:cNvPr id="10" name="î$1îḓe"/>
              <p:cNvSpPr/>
              <p:nvPr/>
            </p:nvSpPr>
            <p:spPr>
              <a:xfrm>
                <a:off x="4292320" y="2632558"/>
                <a:ext cx="532912" cy="480560"/>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4472C4"/>
              </a:solidFill>
              <a:ln w="12700">
                <a:noFill/>
                <a:miter lim="400000"/>
              </a:ln>
            </p:spPr>
            <p:txBody>
              <a:bodyPr wrap="square" lIns="91440" tIns="45720" rIns="91440" bIns="45720" anchor="ctr">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sz="3200" cap="none">
                    <a:solidFill>
                      <a:srgbClr val="FFFFFF"/>
                    </a:solidFill>
                  </a:defRPr>
                </a:pPr>
                <a:endParaRPr dirty="0">
                  <a:cs typeface="+mn-ea"/>
                  <a:sym typeface="+mn-lt"/>
                </a:endParaRPr>
              </a:p>
            </p:txBody>
          </p:sp>
        </p:grpSp>
        <p:grpSp>
          <p:nvGrpSpPr>
            <p:cNvPr id="27" name="组合 26">
              <a:extLst>
                <a:ext uri="{FF2B5EF4-FFF2-40B4-BE49-F238E27FC236}">
                  <a16:creationId xmlns:a16="http://schemas.microsoft.com/office/drawing/2014/main" id="{DAD968D2-E3DC-4F39-9E33-AA45CDFB0268}"/>
                </a:ext>
              </a:extLst>
            </p:cNvPr>
            <p:cNvGrpSpPr/>
            <p:nvPr/>
          </p:nvGrpSpPr>
          <p:grpSpPr>
            <a:xfrm>
              <a:off x="5003457" y="3633582"/>
              <a:ext cx="3355920" cy="2236138"/>
              <a:chOff x="5003457" y="3633582"/>
              <a:chExt cx="3355920" cy="2236138"/>
            </a:xfrm>
          </p:grpSpPr>
          <p:sp>
            <p:nvSpPr>
              <p:cNvPr id="17" name="矩形 16"/>
              <p:cNvSpPr/>
              <p:nvPr/>
            </p:nvSpPr>
            <p:spPr>
              <a:xfrm>
                <a:off x="5235591" y="3633582"/>
                <a:ext cx="2891652" cy="461665"/>
              </a:xfrm>
              <a:prstGeom prst="rect">
                <a:avLst/>
              </a:prstGeom>
            </p:spPr>
            <p:txBody>
              <a:bodyPr wrap="square">
                <a:spAutoFit/>
              </a:bodyPr>
              <a:lstStyle/>
              <a:p>
                <a:pPr algn="ctr"/>
                <a:r>
                  <a:rPr lang="zh-CN" altLang="en-US" sz="2400" i="0" dirty="0">
                    <a:effectLst/>
                    <a:latin typeface="微软雅黑" panose="020B0503020204020204" pitchFamily="34" charset="-122"/>
                    <a:ea typeface="微软雅黑" panose="020B0503020204020204" pitchFamily="34" charset="-122"/>
                  </a:rPr>
                  <a:t>书中对自律的解释</a:t>
                </a:r>
              </a:p>
            </p:txBody>
          </p:sp>
          <p:sp>
            <p:nvSpPr>
              <p:cNvPr id="18" name="矩形 17"/>
              <p:cNvSpPr/>
              <p:nvPr/>
            </p:nvSpPr>
            <p:spPr>
              <a:xfrm>
                <a:off x="5003457" y="4135656"/>
                <a:ext cx="3355920" cy="1734064"/>
              </a:xfrm>
              <a:prstGeom prst="rect">
                <a:avLst/>
              </a:prstGeom>
            </p:spPr>
            <p:txBody>
              <a:bodyPr wrap="square">
                <a:spAutoFit/>
              </a:bodyPr>
              <a:lstStyle/>
              <a:p>
                <a:pPr>
                  <a:lnSpc>
                    <a:spcPct val="200000"/>
                  </a:lnSpc>
                </a:pPr>
                <a:r>
                  <a:rPr lang="en-US" altLang="zh-CN" sz="1100" dirty="0">
                    <a:latin typeface="微软雅黑" panose="020B0503020204020204" pitchFamily="34" charset="-122"/>
                    <a:ea typeface="微软雅黑" panose="020B0503020204020204" pitchFamily="34" charset="-122"/>
                  </a:rPr>
                  <a:t>        </a:t>
                </a:r>
                <a:r>
                  <a:rPr lang="zh-CN" altLang="zh-CN" sz="1100" dirty="0">
                    <a:latin typeface="微软雅黑" panose="020B0503020204020204" pitchFamily="34" charset="-122"/>
                    <a:ea typeface="微软雅黑" panose="020B0503020204020204" pitchFamily="34" charset="-122"/>
                  </a:rPr>
                  <a:t>自律，出自《</a:t>
                </a:r>
                <a:r>
                  <a:rPr lang="en-US" altLang="zh-CN" sz="1100" dirty="0">
                    <a:latin typeface="微软雅黑" panose="020B0503020204020204" pitchFamily="34" charset="-122"/>
                    <a:ea typeface="微软雅黑" panose="020B0503020204020204" pitchFamily="34" charset="-122"/>
                  </a:rPr>
                  <a:t>左</a:t>
                </a:r>
                <a:r>
                  <a:rPr lang="zh-CN" altLang="en-US" sz="1100" dirty="0">
                    <a:latin typeface="微软雅黑" panose="020B0503020204020204" pitchFamily="34" charset="-122"/>
                    <a:ea typeface="微软雅黑" panose="020B0503020204020204" pitchFamily="34" charset="-122"/>
                  </a:rPr>
                  <a:t>传</a:t>
                </a:r>
                <a:r>
                  <a:rPr lang="en-US" altLang="zh-CN" sz="1100" dirty="0">
                    <a:latin typeface="微软雅黑" panose="020B0503020204020204" pitchFamily="34" charset="-122"/>
                    <a:ea typeface="微软雅黑" panose="020B0503020204020204" pitchFamily="34" charset="-122"/>
                  </a:rPr>
                  <a:t>·</a:t>
                </a:r>
                <a:r>
                  <a:rPr lang="zh-CN" altLang="zh-CN" sz="1100" dirty="0">
                    <a:latin typeface="微软雅黑" panose="020B0503020204020204" pitchFamily="34" charset="-122"/>
                    <a:ea typeface="微软雅黑" panose="020B0503020204020204" pitchFamily="34" charset="-122"/>
                  </a:rPr>
                  <a:t>哀公十六年》，指在没有人现场监督的情况下，通过自己要求自己，变被动为主动，自觉地遵循</a:t>
                </a:r>
                <a:r>
                  <a:rPr lang="zh-CN" altLang="en-US" sz="1100" dirty="0">
                    <a:latin typeface="微软雅黑" panose="020B0503020204020204" pitchFamily="34" charset="-122"/>
                    <a:ea typeface="微软雅黑" panose="020B0503020204020204" pitchFamily="34" charset="-122"/>
                  </a:rPr>
                  <a:t>法度</a:t>
                </a:r>
                <a:r>
                  <a:rPr lang="zh-CN" altLang="zh-CN" sz="1100" dirty="0">
                    <a:latin typeface="微软雅黑" panose="020B0503020204020204" pitchFamily="34" charset="-122"/>
                    <a:ea typeface="微软雅黑" panose="020B0503020204020204" pitchFamily="34" charset="-122"/>
                  </a:rPr>
                  <a:t>，拿它来约束自己的一言一行。指不受外界约束和情感支配</a:t>
                </a:r>
                <a:r>
                  <a:rPr lang="en-US" altLang="zh-CN" sz="1100" dirty="0">
                    <a:latin typeface="微软雅黑" panose="020B0503020204020204" pitchFamily="34" charset="-122"/>
                    <a:ea typeface="微软雅黑" panose="020B0503020204020204" pitchFamily="34" charset="-122"/>
                  </a:rPr>
                  <a:t>,</a:t>
                </a:r>
                <a:r>
                  <a:rPr lang="zh-CN" altLang="zh-CN" sz="1100" dirty="0">
                    <a:latin typeface="微软雅黑" panose="020B0503020204020204" pitchFamily="34" charset="-122"/>
                    <a:ea typeface="微软雅黑" panose="020B0503020204020204" pitchFamily="34" charset="-122"/>
                  </a:rPr>
                  <a:t>据自己善良意志按自己颁布的道德规律而行事的</a:t>
                </a:r>
                <a:r>
                  <a:rPr lang="zh-CN" altLang="en-US" sz="1100" dirty="0">
                    <a:latin typeface="微软雅黑" panose="020B0503020204020204" pitchFamily="34" charset="-122"/>
                    <a:ea typeface="微软雅黑" panose="020B0503020204020204" pitchFamily="34" charset="-122"/>
                  </a:rPr>
                  <a:t>道德原则</a:t>
                </a:r>
                <a:r>
                  <a:rPr lang="zh-CN" altLang="zh-CN"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grpSp>
      </p:grpSp>
      <p:sp>
        <p:nvSpPr>
          <p:cNvPr id="14" name="矩形 13">
            <a:extLst>
              <a:ext uri="{FF2B5EF4-FFF2-40B4-BE49-F238E27FC236}">
                <a16:creationId xmlns:a16="http://schemas.microsoft.com/office/drawing/2014/main" id="{021ECC43-8AE2-4049-8155-5FD1EB648125}"/>
              </a:ext>
            </a:extLst>
          </p:cNvPr>
          <p:cNvSpPr/>
          <p:nvPr/>
        </p:nvSpPr>
        <p:spPr>
          <a:xfrm>
            <a:off x="1170403" y="728481"/>
            <a:ext cx="3384809" cy="707886"/>
          </a:xfrm>
          <a:prstGeom prst="rect">
            <a:avLst/>
          </a:prstGeom>
        </p:spPr>
        <p:txBody>
          <a:bodyPr wrap="square">
            <a:spAutoFit/>
          </a:bodyPr>
          <a:lstStyle/>
          <a:p>
            <a:pPr algn="dist"/>
            <a:r>
              <a:rPr lang="zh-CN" altLang="zh-CN" sz="4000" dirty="0">
                <a:ea typeface="宋体" panose="02010600030101010101" pitchFamily="2" charset="-122"/>
                <a:cs typeface="Times New Roman" panose="02020603050405020304" pitchFamily="18" charset="0"/>
              </a:rPr>
              <a:t>自律的含</a:t>
            </a:r>
            <a:r>
              <a:rPr lang="zh-CN" altLang="zh-CN" sz="4000" dirty="0">
                <a:ea typeface="宋体" panose="02010600030101010101" pitchFamily="2" charset="-122"/>
                <a:cs typeface="宋体" panose="02010600030101010101" pitchFamily="2" charset="-122"/>
              </a:rPr>
              <a:t>义</a:t>
            </a:r>
            <a:endParaRPr lang="zh-CN" altLang="en-US" sz="4000" dirty="0"/>
          </a:p>
        </p:txBody>
      </p:sp>
      <p:grpSp>
        <p:nvGrpSpPr>
          <p:cNvPr id="30" name="组合 29">
            <a:extLst>
              <a:ext uri="{FF2B5EF4-FFF2-40B4-BE49-F238E27FC236}">
                <a16:creationId xmlns:a16="http://schemas.microsoft.com/office/drawing/2014/main" id="{3DA5F261-1D91-4969-AA04-4040643B20EA}"/>
              </a:ext>
            </a:extLst>
          </p:cNvPr>
          <p:cNvGrpSpPr/>
          <p:nvPr/>
        </p:nvGrpSpPr>
        <p:grpSpPr>
          <a:xfrm>
            <a:off x="7939874" y="2636347"/>
            <a:ext cx="3569434" cy="3184190"/>
            <a:chOff x="8620497" y="2685530"/>
            <a:chExt cx="3569434" cy="3184190"/>
          </a:xfrm>
        </p:grpSpPr>
        <p:grpSp>
          <p:nvGrpSpPr>
            <p:cNvPr id="11" name="组合 10"/>
            <p:cNvGrpSpPr/>
            <p:nvPr/>
          </p:nvGrpSpPr>
          <p:grpSpPr>
            <a:xfrm>
              <a:off x="10062129" y="2685530"/>
              <a:ext cx="686169" cy="686169"/>
              <a:chOff x="4048688" y="4773421"/>
              <a:chExt cx="1018637" cy="1018636"/>
            </a:xfrm>
          </p:grpSpPr>
          <p:sp>
            <p:nvSpPr>
              <p:cNvPr id="12" name="iṣḻïḑé"/>
              <p:cNvSpPr/>
              <p:nvPr/>
            </p:nvSpPr>
            <p:spPr>
              <a:xfrm>
                <a:off x="4048688" y="4773421"/>
                <a:ext cx="1018637" cy="1018636"/>
              </a:xfrm>
              <a:prstGeom prst="ellipse">
                <a:avLst/>
              </a:prstGeom>
              <a:solidFill>
                <a:schemeClr val="bg1"/>
              </a:solidFill>
              <a:ln w="12700" cap="flat">
                <a:noFill/>
                <a:miter lim="400000"/>
              </a:ln>
              <a:effectLst/>
            </p:spPr>
            <p:txBody>
              <a:bodyPr wrap="square" lIns="91440" tIns="45720" rIns="91440" bIns="45720" numCol="1" anchor="ctr">
                <a:normAutofit/>
              </a:bodyPr>
              <a:lstStyle/>
              <a:p>
                <a:pPr algn="ctr" defTabSz="913765"/>
                <a:endParaRPr sz="1600" dirty="0">
                  <a:cs typeface="+mn-ea"/>
                  <a:sym typeface="+mn-lt"/>
                </a:endParaRPr>
              </a:p>
            </p:txBody>
          </p:sp>
          <p:sp>
            <p:nvSpPr>
              <p:cNvPr id="13" name="ï$liďè"/>
              <p:cNvSpPr/>
              <p:nvPr/>
            </p:nvSpPr>
            <p:spPr>
              <a:xfrm>
                <a:off x="4296842" y="5054761"/>
                <a:ext cx="522322" cy="455956"/>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rgbClr val="4472C4"/>
              </a:solidFill>
              <a:ln w="12700">
                <a:noFill/>
                <a:miter lim="400000"/>
              </a:ln>
            </p:spPr>
            <p:txBody>
              <a:bodyPr wrap="square" lIns="91440" tIns="45720" rIns="91440" bIns="45720" anchor="ctr">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sz="3200" cap="none">
                    <a:solidFill>
                      <a:srgbClr val="FFFFFF"/>
                    </a:solidFill>
                  </a:defRPr>
                </a:pPr>
                <a:endParaRPr dirty="0">
                  <a:cs typeface="+mn-ea"/>
                  <a:sym typeface="+mn-lt"/>
                </a:endParaRPr>
              </a:p>
            </p:txBody>
          </p:sp>
        </p:grpSp>
        <p:grpSp>
          <p:nvGrpSpPr>
            <p:cNvPr id="26" name="组合 25">
              <a:extLst>
                <a:ext uri="{FF2B5EF4-FFF2-40B4-BE49-F238E27FC236}">
                  <a16:creationId xmlns:a16="http://schemas.microsoft.com/office/drawing/2014/main" id="{DCCC278B-9142-4695-8607-40F25E09BC8D}"/>
                </a:ext>
              </a:extLst>
            </p:cNvPr>
            <p:cNvGrpSpPr/>
            <p:nvPr/>
          </p:nvGrpSpPr>
          <p:grpSpPr>
            <a:xfrm>
              <a:off x="8620497" y="3633582"/>
              <a:ext cx="3569434" cy="2236138"/>
              <a:chOff x="8620497" y="3633582"/>
              <a:chExt cx="3569434" cy="2236138"/>
            </a:xfrm>
          </p:grpSpPr>
          <p:sp>
            <p:nvSpPr>
              <p:cNvPr id="23" name="矩形 22">
                <a:extLst>
                  <a:ext uri="{FF2B5EF4-FFF2-40B4-BE49-F238E27FC236}">
                    <a16:creationId xmlns:a16="http://schemas.microsoft.com/office/drawing/2014/main" id="{B370FBED-CE87-4689-B2AF-7F3A2826E4FE}"/>
                  </a:ext>
                </a:extLst>
              </p:cNvPr>
              <p:cNvSpPr/>
              <p:nvPr/>
            </p:nvSpPr>
            <p:spPr>
              <a:xfrm>
                <a:off x="9116834" y="3633582"/>
                <a:ext cx="2576760" cy="461665"/>
              </a:xfrm>
              <a:prstGeom prst="rect">
                <a:avLst/>
              </a:prstGeom>
            </p:spPr>
            <p:txBody>
              <a:bodyPr wrap="square">
                <a:spAutoFit/>
              </a:bodyPr>
              <a:lstStyle/>
              <a:p>
                <a:pPr algn="ctr"/>
                <a:r>
                  <a:rPr lang="zh-CN" altLang="en-US" sz="2400" i="0" dirty="0">
                    <a:effectLst/>
                    <a:latin typeface="微软雅黑" panose="020B0503020204020204" pitchFamily="34" charset="-122"/>
                    <a:ea typeface="微软雅黑" panose="020B0503020204020204" pitchFamily="34" charset="-122"/>
                  </a:rPr>
                  <a:t>自律不可或缺</a:t>
                </a:r>
              </a:p>
            </p:txBody>
          </p:sp>
          <p:sp>
            <p:nvSpPr>
              <p:cNvPr id="24" name="矩形 23">
                <a:extLst>
                  <a:ext uri="{FF2B5EF4-FFF2-40B4-BE49-F238E27FC236}">
                    <a16:creationId xmlns:a16="http://schemas.microsoft.com/office/drawing/2014/main" id="{84081377-F359-4296-AF80-FDA96ED0F564}"/>
                  </a:ext>
                </a:extLst>
              </p:cNvPr>
              <p:cNvSpPr/>
              <p:nvPr/>
            </p:nvSpPr>
            <p:spPr>
              <a:xfrm>
                <a:off x="8620497" y="4135656"/>
                <a:ext cx="3569434" cy="1734064"/>
              </a:xfrm>
              <a:prstGeom prst="rect">
                <a:avLst/>
              </a:prstGeom>
            </p:spPr>
            <p:txBody>
              <a:bodyPr wrap="square">
                <a:spAutoFit/>
              </a:bodyPr>
              <a:lstStyle/>
              <a:p>
                <a:pPr>
                  <a:lnSpc>
                    <a:spcPct val="200000"/>
                  </a:lnSpc>
                </a:pPr>
                <a:r>
                  <a:rPr lang="en-US" altLang="zh-CN" sz="1100" dirty="0">
                    <a:latin typeface="微软雅黑" panose="020B0503020204020204" pitchFamily="34" charset="-122"/>
                    <a:ea typeface="微软雅黑" panose="020B0503020204020204" pitchFamily="34" charset="-122"/>
                  </a:rPr>
                  <a:t>        </a:t>
                </a:r>
                <a:r>
                  <a:rPr lang="zh-CN" altLang="zh-CN" sz="1100" dirty="0">
                    <a:latin typeface="微软雅黑" panose="020B0503020204020204" pitchFamily="34" charset="-122"/>
                    <a:ea typeface="微软雅黑" panose="020B0503020204020204" pitchFamily="34" charset="-122"/>
                  </a:rPr>
                  <a:t>自律是一种不可或缺的人格力量，没有它，一切纪律都会变得形同虚设。真正的自律是一种信仰、一种自省、一种自警、一种素质，一种自爱、一种觉悟，它会让你发觉健康之美，感到幸福快乐、淡定从容、内心强大，永远充满积极向上的力量。</a:t>
                </a:r>
              </a:p>
            </p:txBody>
          </p:sp>
        </p:grpSp>
      </p:grpSp>
    </p:spTree>
    <p:extLst>
      <p:ext uri="{BB962C8B-B14F-4D97-AF65-F5344CB8AC3E}">
        <p14:creationId xmlns:p14="http://schemas.microsoft.com/office/powerpoint/2010/main" val="4051970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11220" y="940450"/>
            <a:ext cx="6769560" cy="4977100"/>
            <a:chOff x="5764134" y="1647738"/>
            <a:chExt cx="5793842" cy="4259735"/>
          </a:xfrm>
        </p:grpSpPr>
        <p:grpSp>
          <p:nvGrpSpPr>
            <p:cNvPr id="4" name="1"/>
            <p:cNvGrpSpPr/>
            <p:nvPr>
              <p:custDataLst>
                <p:tags r:id="rId1"/>
              </p:custDataLst>
            </p:nvPr>
          </p:nvGrpSpPr>
          <p:grpSpPr bwMode="auto">
            <a:xfrm>
              <a:off x="5764134" y="1647738"/>
              <a:ext cx="5793842" cy="425973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200"/>
                <a:endParaRPr lang="zh-CN" altLang="en-US" sz="2400" dirty="0">
                  <a:solidFill>
                    <a:srgbClr val="333333"/>
                  </a:solidFill>
                  <a:cs typeface="+mn-ea"/>
                  <a:sym typeface="+mn-lt"/>
                </a:endParaRPr>
              </a:p>
            </p:txBody>
          </p:sp>
          <p:pic>
            <p:nvPicPr>
              <p:cNvPr id="7" name="Picture 67"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矩形 4"/>
            <p:cNvSpPr/>
            <p:nvPr/>
          </p:nvSpPr>
          <p:spPr>
            <a:xfrm>
              <a:off x="6202017" y="1840932"/>
              <a:ext cx="5061396" cy="2923504"/>
            </a:xfrm>
            <a:prstGeom prst="rect">
              <a:avLst/>
            </a:prstGeom>
            <a:blipFill>
              <a:blip r:embed="rId4"/>
              <a:srcRect/>
              <a:stretch>
                <a:fillRect l="-5298" r="-52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grpSp>
      <p:sp>
        <p:nvSpPr>
          <p:cNvPr id="2" name="矩形 1"/>
          <p:cNvSpPr/>
          <p:nvPr/>
        </p:nvSpPr>
        <p:spPr>
          <a:xfrm>
            <a:off x="0" y="1791903"/>
            <a:ext cx="12192000" cy="2164392"/>
          </a:xfrm>
          <a:prstGeom prst="rect">
            <a:avLst/>
          </a:prstGeom>
          <a:solidFill>
            <a:schemeClr val="bg1">
              <a:lumMod val="9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矩形 13">
            <a:extLst>
              <a:ext uri="{FF2B5EF4-FFF2-40B4-BE49-F238E27FC236}">
                <a16:creationId xmlns:a16="http://schemas.microsoft.com/office/drawing/2014/main" id="{07AB58F0-6515-4A60-8FAC-4E75567ADBA1}"/>
              </a:ext>
            </a:extLst>
          </p:cNvPr>
          <p:cNvSpPr/>
          <p:nvPr/>
        </p:nvSpPr>
        <p:spPr>
          <a:xfrm>
            <a:off x="1900128" y="2273935"/>
            <a:ext cx="8553680" cy="1200329"/>
          </a:xfrm>
          <a:prstGeom prst="rect">
            <a:avLst/>
          </a:prstGeom>
        </p:spPr>
        <p:txBody>
          <a:bodyPr wrap="square">
            <a:spAutoFit/>
          </a:bodyPr>
          <a:lstStyle/>
          <a:p>
            <a:pPr algn="dist"/>
            <a:r>
              <a:rPr lang="zh-CN" altLang="zh-CN" sz="7200" dirty="0">
                <a:solidFill>
                  <a:schemeClr val="tx1">
                    <a:lumMod val="85000"/>
                    <a:lumOff val="15000"/>
                  </a:schemeClr>
                </a:solidFill>
                <a:latin typeface="新宋体" panose="02010609030101010101" pitchFamily="49" charset="-122"/>
                <a:ea typeface="新宋体" panose="02010609030101010101" pitchFamily="49" charset="-122"/>
                <a:cs typeface="Times New Roman" panose="02020603050405020304" pitchFamily="18" charset="0"/>
              </a:rPr>
              <a:t>人</a:t>
            </a:r>
            <a:r>
              <a:rPr lang="zh-CN" altLang="zh-CN" sz="7200" dirty="0">
                <a:solidFill>
                  <a:schemeClr val="tx1">
                    <a:lumMod val="85000"/>
                    <a:lumOff val="15000"/>
                  </a:schemeClr>
                </a:solidFill>
                <a:latin typeface="新宋体" panose="02010609030101010101" pitchFamily="49" charset="-122"/>
                <a:ea typeface="新宋体" panose="02010609030101010101" pitchFamily="49" charset="-122"/>
                <a:cs typeface="宋体" panose="02010600030101010101" pitchFamily="2" charset="-122"/>
              </a:rPr>
              <a:t>为</a:t>
            </a:r>
            <a:r>
              <a:rPr lang="zh-CN" altLang="en-US" sz="7200" dirty="0">
                <a:solidFill>
                  <a:schemeClr val="tx1">
                    <a:lumMod val="85000"/>
                    <a:lumOff val="15000"/>
                  </a:schemeClr>
                </a:solidFill>
                <a:latin typeface="新宋体" panose="02010609030101010101" pitchFamily="49" charset="-122"/>
                <a:ea typeface="新宋体" panose="02010609030101010101" pitchFamily="49" charset="-122"/>
                <a:cs typeface="Times New Roman" panose="02020603050405020304" pitchFamily="18" charset="0"/>
              </a:rPr>
              <a:t>什么</a:t>
            </a:r>
            <a:r>
              <a:rPr lang="zh-CN" altLang="zh-CN" sz="7200" dirty="0">
                <a:solidFill>
                  <a:schemeClr val="tx1">
                    <a:lumMod val="85000"/>
                    <a:lumOff val="15000"/>
                  </a:schemeClr>
                </a:solidFill>
                <a:latin typeface="新宋体" panose="02010609030101010101" pitchFamily="49" charset="-122"/>
                <a:ea typeface="新宋体" panose="02010609030101010101" pitchFamily="49" charset="-122"/>
                <a:cs typeface="Times New Roman" panose="02020603050405020304" pitchFamily="18" charset="0"/>
              </a:rPr>
              <a:t>要自律</a:t>
            </a:r>
            <a:endParaRPr lang="zh-CN" altLang="en-US" sz="7200" dirty="0">
              <a:solidFill>
                <a:schemeClr val="tx1">
                  <a:lumMod val="85000"/>
                  <a:lumOff val="15000"/>
                </a:schemeClr>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98428761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90103DF-90CE-4D8B-A6DD-1C663C874BF4}"/>
              </a:ext>
            </a:extLst>
          </p:cNvPr>
          <p:cNvGrpSpPr/>
          <p:nvPr/>
        </p:nvGrpSpPr>
        <p:grpSpPr>
          <a:xfrm>
            <a:off x="4908471" y="1304896"/>
            <a:ext cx="5391229" cy="968791"/>
            <a:chOff x="4908471" y="1304896"/>
            <a:chExt cx="5391229" cy="968791"/>
          </a:xfrm>
        </p:grpSpPr>
        <p:grpSp>
          <p:nvGrpSpPr>
            <p:cNvPr id="33" name="组合 32"/>
            <p:cNvGrpSpPr/>
            <p:nvPr/>
          </p:nvGrpSpPr>
          <p:grpSpPr>
            <a:xfrm>
              <a:off x="4908471" y="1498818"/>
              <a:ext cx="580947" cy="580947"/>
              <a:chOff x="6419928" y="1734893"/>
              <a:chExt cx="580947" cy="580947"/>
            </a:xfrm>
          </p:grpSpPr>
          <p:sp>
            <p:nvSpPr>
              <p:cNvPr id="7" name="圆角矩形 4"/>
              <p:cNvSpPr/>
              <p:nvPr/>
            </p:nvSpPr>
            <p:spPr>
              <a:xfrm>
                <a:off x="6419928" y="1734893"/>
                <a:ext cx="580947" cy="580947"/>
              </a:xfrm>
              <a:prstGeom prst="round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5"/>
              <p:cNvSpPr/>
              <p:nvPr/>
            </p:nvSpPr>
            <p:spPr>
              <a:xfrm>
                <a:off x="6553610" y="1871632"/>
                <a:ext cx="313582" cy="30746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26" name="矩形 25"/>
            <p:cNvSpPr/>
            <p:nvPr/>
          </p:nvSpPr>
          <p:spPr>
            <a:xfrm>
              <a:off x="5741190" y="1304896"/>
              <a:ext cx="4558510" cy="968791"/>
            </a:xfrm>
            <a:prstGeom prst="rect">
              <a:avLst/>
            </a:prstGeom>
          </p:spPr>
          <p:txBody>
            <a:bodyPr wrap="square">
              <a:spAutoFit/>
            </a:bodyPr>
            <a:lstStyle/>
            <a:p>
              <a:pPr>
                <a:lnSpc>
                  <a:spcPct val="150000"/>
                </a:lnSpc>
              </a:pPr>
              <a:r>
                <a:rPr lang="zh-CN" altLang="zh-CN" sz="2000" b="1" dirty="0"/>
                <a:t>自由不是我想做什么就做什么</a:t>
              </a:r>
              <a:endParaRPr lang="en-US" altLang="zh-CN" sz="2000" b="1" dirty="0"/>
            </a:p>
            <a:p>
              <a:pPr>
                <a:lnSpc>
                  <a:spcPct val="150000"/>
                </a:lnSpc>
              </a:pPr>
              <a:r>
                <a:rPr lang="zh-CN" altLang="zh-CN" sz="2000" b="1" dirty="0"/>
                <a:t>而是我不想做什么就可以不做什么</a:t>
              </a:r>
            </a:p>
          </p:txBody>
        </p:sp>
      </p:grpSp>
      <p:grpSp>
        <p:nvGrpSpPr>
          <p:cNvPr id="5" name="组合 4">
            <a:extLst>
              <a:ext uri="{FF2B5EF4-FFF2-40B4-BE49-F238E27FC236}">
                <a16:creationId xmlns:a16="http://schemas.microsoft.com/office/drawing/2014/main" id="{7636D60A-B655-4BC3-A295-38C53EABBA8B}"/>
              </a:ext>
            </a:extLst>
          </p:cNvPr>
          <p:cNvGrpSpPr/>
          <p:nvPr/>
        </p:nvGrpSpPr>
        <p:grpSpPr>
          <a:xfrm>
            <a:off x="1357632" y="554162"/>
            <a:ext cx="2905367" cy="5345613"/>
            <a:chOff x="1357632" y="554162"/>
            <a:chExt cx="2905367" cy="5345613"/>
          </a:xfrm>
        </p:grpSpPr>
        <p:grpSp>
          <p:nvGrpSpPr>
            <p:cNvPr id="3" name="组合 2">
              <a:extLst>
                <a:ext uri="{FF2B5EF4-FFF2-40B4-BE49-F238E27FC236}">
                  <a16:creationId xmlns:a16="http://schemas.microsoft.com/office/drawing/2014/main" id="{729DB73A-EA6B-43CA-A68F-240AE69B9CDF}"/>
                </a:ext>
              </a:extLst>
            </p:cNvPr>
            <p:cNvGrpSpPr/>
            <p:nvPr/>
          </p:nvGrpSpPr>
          <p:grpSpPr>
            <a:xfrm>
              <a:off x="1357632" y="1627168"/>
              <a:ext cx="2905367" cy="4272607"/>
              <a:chOff x="1357632" y="1627168"/>
              <a:chExt cx="2905367" cy="4272607"/>
            </a:xfrm>
          </p:grpSpPr>
          <p:grpSp>
            <p:nvGrpSpPr>
              <p:cNvPr id="27" name="Group 3"/>
              <p:cNvGrpSpPr/>
              <p:nvPr/>
            </p:nvGrpSpPr>
            <p:grpSpPr>
              <a:xfrm>
                <a:off x="1357632" y="1627168"/>
                <a:ext cx="2905367" cy="4272607"/>
                <a:chOff x="779126" y="899201"/>
                <a:chExt cx="4176215" cy="5687455"/>
              </a:xfrm>
            </p:grpSpPr>
            <p:pic>
              <p:nvPicPr>
                <p:cNvPr id="28"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126" y="899201"/>
                  <a:ext cx="4176215" cy="5687455"/>
                </a:xfrm>
                <a:prstGeom prst="rect">
                  <a:avLst/>
                </a:prstGeom>
              </p:spPr>
            </p:pic>
            <p:sp>
              <p:nvSpPr>
                <p:cNvPr id="29" name="Rectangle 5"/>
                <p:cNvSpPr/>
                <p:nvPr/>
              </p:nvSpPr>
              <p:spPr>
                <a:xfrm>
                  <a:off x="1252883" y="1375480"/>
                  <a:ext cx="3255264" cy="433425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FFFFFF"/>
                    </a:solidFill>
                    <a:cs typeface="+mn-ea"/>
                    <a:sym typeface="+mn-lt"/>
                  </a:endParaRPr>
                </a:p>
              </p:txBody>
            </p:sp>
          </p:grpSp>
          <p:pic>
            <p:nvPicPr>
              <p:cNvPr id="1026" name="Picture 2" descr="约翰·沃尔夫冈·冯·歌德- 维基百科，自由的百科全书">
                <a:extLst>
                  <a:ext uri="{FF2B5EF4-FFF2-40B4-BE49-F238E27FC236}">
                    <a16:creationId xmlns:a16="http://schemas.microsoft.com/office/drawing/2014/main" id="{FFC64358-5526-4D49-ACE7-EDE7FDCB4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1962611"/>
                <a:ext cx="2288189" cy="329222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FB4E45EC-2E30-4FF3-92CC-E431A97362CF}"/>
                </a:ext>
              </a:extLst>
            </p:cNvPr>
            <p:cNvSpPr/>
            <p:nvPr/>
          </p:nvSpPr>
          <p:spPr>
            <a:xfrm>
              <a:off x="1412988" y="554162"/>
              <a:ext cx="2794654" cy="707886"/>
            </a:xfrm>
            <a:prstGeom prst="rect">
              <a:avLst/>
            </a:prstGeom>
          </p:spPr>
          <p:txBody>
            <a:bodyPr wrap="square">
              <a:spAutoFit/>
            </a:bodyPr>
            <a:lstStyle/>
            <a:p>
              <a:pPr algn="dist"/>
              <a:r>
                <a:rPr lang="zh-CN" altLang="zh-CN" sz="4000" dirty="0">
                  <a:ea typeface="宋体" panose="02010600030101010101" pitchFamily="2" charset="-122"/>
                  <a:cs typeface="Times New Roman" panose="02020603050405020304" pitchFamily="18" charset="0"/>
                </a:rPr>
                <a:t>何为自由</a:t>
              </a:r>
              <a:endParaRPr lang="zh-CN" altLang="en-US" sz="4000" dirty="0">
                <a:ea typeface="宋体" panose="02010600030101010101" pitchFamily="2" charset="-122"/>
                <a:cs typeface="Times New Roman" panose="02020603050405020304" pitchFamily="18" charset="0"/>
              </a:endParaRPr>
            </a:p>
          </p:txBody>
        </p:sp>
      </p:grpSp>
      <p:sp>
        <p:nvSpPr>
          <p:cNvPr id="4" name="矩形 3">
            <a:extLst>
              <a:ext uri="{FF2B5EF4-FFF2-40B4-BE49-F238E27FC236}">
                <a16:creationId xmlns:a16="http://schemas.microsoft.com/office/drawing/2014/main" id="{32DF1C9F-0B41-45EC-9DE0-F57E0A32D590}"/>
              </a:ext>
            </a:extLst>
          </p:cNvPr>
          <p:cNvSpPr/>
          <p:nvPr/>
        </p:nvSpPr>
        <p:spPr>
          <a:xfrm>
            <a:off x="4908471" y="2543731"/>
            <a:ext cx="5469056" cy="2815451"/>
          </a:xfrm>
          <a:prstGeom prst="rect">
            <a:avLst/>
          </a:prstGeom>
        </p:spPr>
        <p:txBody>
          <a:bodyPr wrap="square">
            <a:spAutoFit/>
          </a:bodyPr>
          <a:lstStyle/>
          <a:p>
            <a:pPr>
              <a:lnSpc>
                <a:spcPct val="150000"/>
              </a:lnSpc>
            </a:pPr>
            <a:r>
              <a:rPr lang="en-US" altLang="zh-CN" sz="2000" dirty="0"/>
              <a:t>        </a:t>
            </a:r>
            <a:r>
              <a:rPr lang="zh-CN" altLang="zh-CN" sz="2000" dirty="0"/>
              <a:t>自由是一个人不受来自他人或制度的任何任意的强制、压迫等外在因素的影响，也不受无知、贪欲和蒙昧等主观因素的影响，而理性地选择自己的生活计划、选择和决定自己的生活行动的存在状态，是一种追求有意义生活的能力。</a:t>
            </a:r>
          </a:p>
        </p:txBody>
      </p:sp>
    </p:spTree>
    <p:extLst>
      <p:ext uri="{BB962C8B-B14F-4D97-AF65-F5344CB8AC3E}">
        <p14:creationId xmlns:p14="http://schemas.microsoft.com/office/powerpoint/2010/main" val="122627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900" fill="hold"/>
                                        <p:tgtEl>
                                          <p:spTgt spid="4"/>
                                        </p:tgtEl>
                                        <p:attrNameLst>
                                          <p:attrName>ppt_x</p:attrName>
                                        </p:attrNameLst>
                                      </p:cBhvr>
                                      <p:tavLst>
                                        <p:tav tm="0">
                                          <p:val>
                                            <p:strVal val="#ppt_x"/>
                                          </p:val>
                                        </p:tav>
                                        <p:tav tm="100000">
                                          <p:val>
                                            <p:strVal val="#ppt_x"/>
                                          </p:val>
                                        </p:tav>
                                      </p:tavLst>
                                    </p:anim>
                                    <p:anim calcmode="lin" valueType="num">
                                      <p:cBhvr additive="base">
                                        <p:cTn id="19" dur="9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0179785" y="1236570"/>
            <a:ext cx="4218164" cy="4218164"/>
          </a:xfrm>
          <a:custGeom>
            <a:avLst/>
            <a:gdLst>
              <a:gd name="connsiteX0" fmla="*/ 2109082 w 4218164"/>
              <a:gd name="connsiteY0" fmla="*/ 1336431 h 4218164"/>
              <a:gd name="connsiteX1" fmla="*/ 1336431 w 4218164"/>
              <a:gd name="connsiteY1" fmla="*/ 2109082 h 4218164"/>
              <a:gd name="connsiteX2" fmla="*/ 2109082 w 4218164"/>
              <a:gd name="connsiteY2" fmla="*/ 2881733 h 4218164"/>
              <a:gd name="connsiteX3" fmla="*/ 2881733 w 4218164"/>
              <a:gd name="connsiteY3" fmla="*/ 2109082 h 4218164"/>
              <a:gd name="connsiteX4" fmla="*/ 2109082 w 4218164"/>
              <a:gd name="connsiteY4" fmla="*/ 1336431 h 4218164"/>
              <a:gd name="connsiteX5" fmla="*/ 2109082 w 4218164"/>
              <a:gd name="connsiteY5" fmla="*/ 0 h 4218164"/>
              <a:gd name="connsiteX6" fmla="*/ 4218164 w 4218164"/>
              <a:gd name="connsiteY6" fmla="*/ 2109082 h 4218164"/>
              <a:gd name="connsiteX7" fmla="*/ 2109082 w 4218164"/>
              <a:gd name="connsiteY7" fmla="*/ 4218164 h 4218164"/>
              <a:gd name="connsiteX8" fmla="*/ 0 w 4218164"/>
              <a:gd name="connsiteY8" fmla="*/ 2109082 h 4218164"/>
              <a:gd name="connsiteX9" fmla="*/ 2109082 w 4218164"/>
              <a:gd name="connsiteY9" fmla="*/ 0 h 421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8164" h="4218164">
                <a:moveTo>
                  <a:pt x="2109082" y="1336431"/>
                </a:moveTo>
                <a:cubicBezTo>
                  <a:pt x="1682359" y="1336431"/>
                  <a:pt x="1336431" y="1682359"/>
                  <a:pt x="1336431" y="2109082"/>
                </a:cubicBezTo>
                <a:cubicBezTo>
                  <a:pt x="1336431" y="2535805"/>
                  <a:pt x="1682359" y="2881733"/>
                  <a:pt x="2109082" y="2881733"/>
                </a:cubicBezTo>
                <a:cubicBezTo>
                  <a:pt x="2535805" y="2881733"/>
                  <a:pt x="2881733" y="2535805"/>
                  <a:pt x="2881733" y="2109082"/>
                </a:cubicBezTo>
                <a:cubicBezTo>
                  <a:pt x="2881733" y="1682359"/>
                  <a:pt x="2535805" y="1336431"/>
                  <a:pt x="2109082" y="1336431"/>
                </a:cubicBezTo>
                <a:close/>
                <a:moveTo>
                  <a:pt x="2109082" y="0"/>
                </a:moveTo>
                <a:cubicBezTo>
                  <a:pt x="3273896" y="0"/>
                  <a:pt x="4218164" y="944268"/>
                  <a:pt x="4218164" y="2109082"/>
                </a:cubicBezTo>
                <a:cubicBezTo>
                  <a:pt x="4218164" y="3273896"/>
                  <a:pt x="3273896" y="4218164"/>
                  <a:pt x="2109082" y="4218164"/>
                </a:cubicBezTo>
                <a:cubicBezTo>
                  <a:pt x="944268" y="4218164"/>
                  <a:pt x="0" y="3273896"/>
                  <a:pt x="0" y="2109082"/>
                </a:cubicBezTo>
                <a:cubicBezTo>
                  <a:pt x="0" y="944268"/>
                  <a:pt x="944268" y="0"/>
                  <a:pt x="2109082"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黑体" panose="02010609060101010101" pitchFamily="49" charset="-122"/>
              <a:sym typeface="Century Gothic" panose="020B0502020202020204" pitchFamily="34" charset="0"/>
            </a:endParaRPr>
          </a:p>
        </p:txBody>
      </p:sp>
      <p:grpSp>
        <p:nvGrpSpPr>
          <p:cNvPr id="2" name="组合 1">
            <a:extLst>
              <a:ext uri="{FF2B5EF4-FFF2-40B4-BE49-F238E27FC236}">
                <a16:creationId xmlns:a16="http://schemas.microsoft.com/office/drawing/2014/main" id="{6ED1F9F4-DE1E-4DF6-9EE9-73B5570DE6D2}"/>
              </a:ext>
            </a:extLst>
          </p:cNvPr>
          <p:cNvGrpSpPr/>
          <p:nvPr/>
        </p:nvGrpSpPr>
        <p:grpSpPr>
          <a:xfrm>
            <a:off x="1161845" y="2289787"/>
            <a:ext cx="2031325" cy="3933052"/>
            <a:chOff x="1161845" y="2289787"/>
            <a:chExt cx="2031325" cy="3933052"/>
          </a:xfrm>
        </p:grpSpPr>
        <p:grpSp>
          <p:nvGrpSpPr>
            <p:cNvPr id="6" name="组合 5"/>
            <p:cNvGrpSpPr/>
            <p:nvPr/>
          </p:nvGrpSpPr>
          <p:grpSpPr>
            <a:xfrm>
              <a:off x="1604453" y="2289787"/>
              <a:ext cx="1174972" cy="1174972"/>
              <a:chOff x="2839995" y="4855766"/>
              <a:chExt cx="1174972" cy="1174972"/>
            </a:xfrm>
          </p:grpSpPr>
          <p:sp>
            <p:nvSpPr>
              <p:cNvPr id="7" name="椭圆 6"/>
              <p:cNvSpPr/>
              <p:nvPr/>
            </p:nvSpPr>
            <p:spPr>
              <a:xfrm>
                <a:off x="2839995" y="4855766"/>
                <a:ext cx="1174972" cy="11749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黑体" panose="02010609060101010101" pitchFamily="49" charset="-122"/>
                  <a:sym typeface="Century Gothic" panose="020B0502020202020204" pitchFamily="34" charset="0"/>
                </a:endParaRPr>
              </a:p>
            </p:txBody>
          </p:sp>
          <p:sp>
            <p:nvSpPr>
              <p:cNvPr id="8" name="Shape 2632"/>
              <p:cNvSpPr/>
              <p:nvPr/>
            </p:nvSpPr>
            <p:spPr>
              <a:xfrm>
                <a:off x="3190014" y="5153014"/>
                <a:ext cx="474934" cy="580476"/>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2C0E00"/>
                  </a:solidFill>
                  <a:latin typeface="Century Gothic" panose="020B0502020202020204" pitchFamily="34" charset="0"/>
                  <a:ea typeface="黑体" panose="02010609060101010101" pitchFamily="49" charset="-122"/>
                  <a:sym typeface="Century Gothic" panose="020B0502020202020204" pitchFamily="34" charset="0"/>
                </a:endParaRPr>
              </a:p>
            </p:txBody>
          </p:sp>
        </p:grpSp>
        <p:grpSp>
          <p:nvGrpSpPr>
            <p:cNvPr id="28" name="组合 27"/>
            <p:cNvGrpSpPr/>
            <p:nvPr/>
          </p:nvGrpSpPr>
          <p:grpSpPr>
            <a:xfrm>
              <a:off x="1161845" y="3727348"/>
              <a:ext cx="2031325" cy="2495491"/>
              <a:chOff x="2439295" y="1839119"/>
              <a:chExt cx="2031325" cy="2495491"/>
            </a:xfrm>
          </p:grpSpPr>
          <p:sp>
            <p:nvSpPr>
              <p:cNvPr id="29" name="矩形 28"/>
              <p:cNvSpPr/>
              <p:nvPr/>
            </p:nvSpPr>
            <p:spPr>
              <a:xfrm>
                <a:off x="2439295" y="2208451"/>
                <a:ext cx="2031325" cy="2126159"/>
              </a:xfrm>
              <a:prstGeom prst="rect">
                <a:avLst/>
              </a:prstGeom>
            </p:spPr>
            <p:txBody>
              <a:bodyPr wrap="square">
                <a:spAutoFit/>
              </a:bodyPr>
              <a:lstStyle/>
              <a:p>
                <a:pPr>
                  <a:lnSpc>
                    <a:spcPct val="150000"/>
                  </a:lnSpc>
                </a:pPr>
                <a:r>
                  <a:rPr lang="zh-CN" altLang="zh-CN" dirty="0"/>
                  <a:t>自由是一个人依据自己的经验、智慧和判断而选择的手段和方式，追求自己的目标。</a:t>
                </a:r>
                <a:endParaRPr lang="zh-CN" altLang="en-US" sz="1000" dirty="0">
                  <a:latin typeface="微软雅黑" panose="020B0503020204020204" pitchFamily="34" charset="-122"/>
                  <a:ea typeface="微软雅黑" panose="020B0503020204020204" pitchFamily="34" charset="-122"/>
                </a:endParaRPr>
              </a:p>
            </p:txBody>
          </p:sp>
          <p:sp>
            <p:nvSpPr>
              <p:cNvPr id="30" name="矩形 29"/>
              <p:cNvSpPr/>
              <p:nvPr/>
            </p:nvSpPr>
            <p:spPr>
              <a:xfrm>
                <a:off x="2468159" y="1839119"/>
                <a:ext cx="1467068" cy="400110"/>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第一层</a:t>
                </a:r>
                <a:r>
                  <a:rPr lang="zh-CN" altLang="en-US" sz="2000" b="1" dirty="0">
                    <a:latin typeface="微软雅黑" panose="020B0503020204020204" pitchFamily="34" charset="-122"/>
                    <a:ea typeface="微软雅黑" panose="020B0503020204020204" pitchFamily="34" charset="-122"/>
                  </a:rPr>
                  <a:t>含义</a:t>
                </a:r>
              </a:p>
            </p:txBody>
          </p:sp>
        </p:grpSp>
      </p:grpSp>
      <p:grpSp>
        <p:nvGrpSpPr>
          <p:cNvPr id="3" name="组合 2">
            <a:extLst>
              <a:ext uri="{FF2B5EF4-FFF2-40B4-BE49-F238E27FC236}">
                <a16:creationId xmlns:a16="http://schemas.microsoft.com/office/drawing/2014/main" id="{569FF00F-8733-493F-810E-48F7FF8378F0}"/>
              </a:ext>
            </a:extLst>
          </p:cNvPr>
          <p:cNvGrpSpPr/>
          <p:nvPr/>
        </p:nvGrpSpPr>
        <p:grpSpPr>
          <a:xfrm>
            <a:off x="3927018" y="365638"/>
            <a:ext cx="2031325" cy="4721348"/>
            <a:chOff x="3927018" y="365638"/>
            <a:chExt cx="2031325" cy="4721348"/>
          </a:xfrm>
        </p:grpSpPr>
        <p:grpSp>
          <p:nvGrpSpPr>
            <p:cNvPr id="9" name="组合 8"/>
            <p:cNvGrpSpPr/>
            <p:nvPr/>
          </p:nvGrpSpPr>
          <p:grpSpPr>
            <a:xfrm>
              <a:off x="4404091" y="3912014"/>
              <a:ext cx="1174972" cy="1174972"/>
              <a:chOff x="5546614" y="3216691"/>
              <a:chExt cx="1174972" cy="1174972"/>
            </a:xfrm>
          </p:grpSpPr>
          <p:sp>
            <p:nvSpPr>
              <p:cNvPr id="10" name="椭圆 9"/>
              <p:cNvSpPr/>
              <p:nvPr/>
            </p:nvSpPr>
            <p:spPr>
              <a:xfrm>
                <a:off x="5546614" y="3216691"/>
                <a:ext cx="1174972" cy="11749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黑体" panose="02010609060101010101" pitchFamily="49" charset="-122"/>
                  <a:sym typeface="Century Gothic" panose="020B0502020202020204" pitchFamily="34" charset="0"/>
                </a:endParaRPr>
              </a:p>
            </p:txBody>
          </p:sp>
          <p:sp>
            <p:nvSpPr>
              <p:cNvPr id="11" name="Shape 2632"/>
              <p:cNvSpPr/>
              <p:nvPr/>
            </p:nvSpPr>
            <p:spPr>
              <a:xfrm>
                <a:off x="5896633" y="3513939"/>
                <a:ext cx="474934" cy="580476"/>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2C0E00"/>
                  </a:solidFill>
                  <a:latin typeface="Century Gothic" panose="020B0502020202020204" pitchFamily="34" charset="0"/>
                  <a:ea typeface="黑体" panose="02010609060101010101" pitchFamily="49" charset="-122"/>
                  <a:sym typeface="Century Gothic" panose="020B0502020202020204" pitchFamily="34" charset="0"/>
                </a:endParaRPr>
              </a:p>
            </p:txBody>
          </p:sp>
        </p:grpSp>
        <p:grpSp>
          <p:nvGrpSpPr>
            <p:cNvPr id="31" name="组合 30"/>
            <p:cNvGrpSpPr/>
            <p:nvPr/>
          </p:nvGrpSpPr>
          <p:grpSpPr>
            <a:xfrm>
              <a:off x="3927018" y="365638"/>
              <a:ext cx="2031325" cy="3326488"/>
              <a:chOff x="2439295" y="1839119"/>
              <a:chExt cx="2031325" cy="3326488"/>
            </a:xfrm>
          </p:grpSpPr>
          <p:sp>
            <p:nvSpPr>
              <p:cNvPr id="32" name="矩形 31"/>
              <p:cNvSpPr/>
              <p:nvPr/>
            </p:nvSpPr>
            <p:spPr>
              <a:xfrm>
                <a:off x="2439295" y="2208451"/>
                <a:ext cx="2031325" cy="2957156"/>
              </a:xfrm>
              <a:prstGeom prst="rect">
                <a:avLst/>
              </a:prstGeom>
            </p:spPr>
            <p:txBody>
              <a:bodyPr wrap="square">
                <a:spAutoFit/>
              </a:bodyPr>
              <a:lstStyle/>
              <a:p>
                <a:pPr>
                  <a:lnSpc>
                    <a:spcPct val="150000"/>
                  </a:lnSpc>
                </a:pPr>
                <a:r>
                  <a:rPr lang="zh-CN" altLang="zh-CN" dirty="0"/>
                  <a:t>一个人在选择自己的生活理想和生活行动中而不受任何的任意强制和压迫，在选择行动时不受恐吓、诱使、宣传、欺骗。</a:t>
                </a:r>
                <a:endParaRPr lang="zh-CN" altLang="en-US" sz="1000" dirty="0">
                  <a:latin typeface="微软雅黑" panose="020B0503020204020204" pitchFamily="34" charset="-122"/>
                  <a:ea typeface="微软雅黑" panose="020B0503020204020204" pitchFamily="34" charset="-122"/>
                </a:endParaRPr>
              </a:p>
            </p:txBody>
          </p:sp>
          <p:sp>
            <p:nvSpPr>
              <p:cNvPr id="33" name="矩形 32"/>
              <p:cNvSpPr/>
              <p:nvPr/>
            </p:nvSpPr>
            <p:spPr>
              <a:xfrm>
                <a:off x="2468159" y="1839119"/>
                <a:ext cx="1467068" cy="400110"/>
              </a:xfrm>
              <a:prstGeom prst="rect">
                <a:avLst/>
              </a:prstGeom>
            </p:spPr>
            <p:txBody>
              <a:bodyPr wrap="none">
                <a:spAutoFit/>
              </a:bodyPr>
              <a:lstStyle/>
              <a:p>
                <a:r>
                  <a:rPr lang="zh-CN" altLang="en-US" sz="2000" b="1" i="0" dirty="0">
                    <a:effectLst/>
                    <a:latin typeface="微软雅黑" panose="020B0503020204020204" pitchFamily="34" charset="-122"/>
                    <a:ea typeface="微软雅黑" panose="020B0503020204020204" pitchFamily="34" charset="-122"/>
                  </a:rPr>
                  <a:t>第二层含义</a:t>
                </a:r>
                <a:endParaRPr lang="zh-CN" altLang="en-US" sz="2000" b="1" dirty="0">
                  <a:latin typeface="微软雅黑" panose="020B0503020204020204" pitchFamily="34" charset="-122"/>
                  <a:ea typeface="微软雅黑" panose="020B0503020204020204" pitchFamily="34" charset="-122"/>
                </a:endParaRPr>
              </a:p>
            </p:txBody>
          </p:sp>
        </p:grpSp>
      </p:grpSp>
      <p:grpSp>
        <p:nvGrpSpPr>
          <p:cNvPr id="5" name="组合 4">
            <a:extLst>
              <a:ext uri="{FF2B5EF4-FFF2-40B4-BE49-F238E27FC236}">
                <a16:creationId xmlns:a16="http://schemas.microsoft.com/office/drawing/2014/main" id="{EEDEAF02-88D7-4CCB-B266-D52023FB1B3D}"/>
              </a:ext>
            </a:extLst>
          </p:cNvPr>
          <p:cNvGrpSpPr/>
          <p:nvPr/>
        </p:nvGrpSpPr>
        <p:grpSpPr>
          <a:xfrm>
            <a:off x="6806603" y="1822228"/>
            <a:ext cx="2031325" cy="4857831"/>
            <a:chOff x="6806603" y="2254028"/>
            <a:chExt cx="2031325" cy="4857831"/>
          </a:xfrm>
        </p:grpSpPr>
        <p:grpSp>
          <p:nvGrpSpPr>
            <p:cNvPr id="12" name="组合 11"/>
            <p:cNvGrpSpPr/>
            <p:nvPr/>
          </p:nvGrpSpPr>
          <p:grpSpPr>
            <a:xfrm>
              <a:off x="7249212" y="2254028"/>
              <a:ext cx="1174972" cy="1174972"/>
              <a:chOff x="8356064" y="4855766"/>
              <a:chExt cx="1174972" cy="1174972"/>
            </a:xfrm>
          </p:grpSpPr>
          <p:sp>
            <p:nvSpPr>
              <p:cNvPr id="13" name="椭圆 12"/>
              <p:cNvSpPr/>
              <p:nvPr/>
            </p:nvSpPr>
            <p:spPr>
              <a:xfrm>
                <a:off x="8356064" y="4855766"/>
                <a:ext cx="1174972" cy="11749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黑体" panose="02010609060101010101" pitchFamily="49" charset="-122"/>
                  <a:sym typeface="Century Gothic" panose="020B0502020202020204" pitchFamily="34" charset="0"/>
                </a:endParaRPr>
              </a:p>
            </p:txBody>
          </p:sp>
          <p:sp>
            <p:nvSpPr>
              <p:cNvPr id="14" name="Shape 2632"/>
              <p:cNvSpPr/>
              <p:nvPr/>
            </p:nvSpPr>
            <p:spPr>
              <a:xfrm>
                <a:off x="8706083" y="5153014"/>
                <a:ext cx="474934" cy="580476"/>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2C0E00"/>
                  </a:solidFill>
                  <a:latin typeface="Century Gothic" panose="020B0502020202020204" pitchFamily="34" charset="0"/>
                  <a:ea typeface="黑体" panose="02010609060101010101" pitchFamily="49" charset="-122"/>
                  <a:sym typeface="Century Gothic" panose="020B0502020202020204" pitchFamily="34" charset="0"/>
                </a:endParaRPr>
              </a:p>
            </p:txBody>
          </p:sp>
        </p:grpSp>
        <p:grpSp>
          <p:nvGrpSpPr>
            <p:cNvPr id="34" name="组合 33"/>
            <p:cNvGrpSpPr/>
            <p:nvPr/>
          </p:nvGrpSpPr>
          <p:grpSpPr>
            <a:xfrm>
              <a:off x="6806603" y="3785371"/>
              <a:ext cx="2031325" cy="3326488"/>
              <a:chOff x="2439295" y="1839119"/>
              <a:chExt cx="2031325" cy="3326488"/>
            </a:xfrm>
          </p:grpSpPr>
          <p:sp>
            <p:nvSpPr>
              <p:cNvPr id="35" name="矩形 34"/>
              <p:cNvSpPr/>
              <p:nvPr/>
            </p:nvSpPr>
            <p:spPr>
              <a:xfrm>
                <a:off x="2439295" y="2208451"/>
                <a:ext cx="2031325" cy="2957156"/>
              </a:xfrm>
              <a:prstGeom prst="rect">
                <a:avLst/>
              </a:prstGeom>
            </p:spPr>
            <p:txBody>
              <a:bodyPr wrap="square">
                <a:spAutoFit/>
              </a:bodyPr>
              <a:lstStyle/>
              <a:p>
                <a:pPr>
                  <a:lnSpc>
                    <a:spcPct val="150000"/>
                  </a:lnSpc>
                </a:pPr>
                <a:r>
                  <a:rPr lang="zh-CN" altLang="zh-CN" dirty="0"/>
                  <a:t>一个人选择自己的生活理想和生活行动的时候，在具体的生活环境中做出自己的判断和决定的时候，没有自我欺骗和自我奴役。</a:t>
                </a:r>
                <a:endParaRPr lang="zh-CN" altLang="en-US" sz="1000" dirty="0">
                  <a:latin typeface="微软雅黑" panose="020B0503020204020204" pitchFamily="34" charset="-122"/>
                  <a:ea typeface="微软雅黑" panose="020B0503020204020204" pitchFamily="34" charset="-122"/>
                </a:endParaRPr>
              </a:p>
            </p:txBody>
          </p:sp>
          <p:sp>
            <p:nvSpPr>
              <p:cNvPr id="36" name="矩形 35"/>
              <p:cNvSpPr/>
              <p:nvPr/>
            </p:nvSpPr>
            <p:spPr>
              <a:xfrm>
                <a:off x="2468159" y="1839119"/>
                <a:ext cx="1467068" cy="400110"/>
              </a:xfrm>
              <a:prstGeom prst="rect">
                <a:avLst/>
              </a:prstGeom>
            </p:spPr>
            <p:txBody>
              <a:bodyPr wrap="none">
                <a:spAutoFit/>
              </a:bodyPr>
              <a:lstStyle/>
              <a:p>
                <a:r>
                  <a:rPr lang="zh-CN" altLang="en-US" sz="2000" b="1" i="0" dirty="0">
                    <a:effectLst/>
                    <a:latin typeface="微软雅黑" panose="020B0503020204020204" pitchFamily="34" charset="-122"/>
                    <a:ea typeface="微软雅黑" panose="020B0503020204020204" pitchFamily="34" charset="-122"/>
                  </a:rPr>
                  <a:t>第三层含义</a:t>
                </a:r>
                <a:endParaRPr lang="zh-CN" altLang="en-US" sz="2000" b="1"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007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097E81C-CB53-4320-9EAE-3B0E4E4684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4843"/>
          <a:stretch>
            <a:fillRect/>
          </a:stretch>
        </p:blipFill>
        <p:spPr>
          <a:xfrm>
            <a:off x="0" y="0"/>
            <a:ext cx="12192000" cy="1725283"/>
          </a:xfrm>
          <a:prstGeom prst="rect">
            <a:avLst/>
          </a:prstGeom>
          <a:solidFill>
            <a:schemeClr val="accent2">
              <a:lumMod val="75000"/>
            </a:schemeClr>
          </a:solidFill>
        </p:spPr>
      </p:pic>
      <p:sp>
        <p:nvSpPr>
          <p:cNvPr id="5" name="矩形 4"/>
          <p:cNvSpPr/>
          <p:nvPr/>
        </p:nvSpPr>
        <p:spPr>
          <a:xfrm>
            <a:off x="4381500" y="2222500"/>
            <a:ext cx="7239000" cy="3855546"/>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18056" y="2868594"/>
            <a:ext cx="2642672" cy="2642672"/>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矩形 1">
            <a:extLst>
              <a:ext uri="{FF2B5EF4-FFF2-40B4-BE49-F238E27FC236}">
                <a16:creationId xmlns:a16="http://schemas.microsoft.com/office/drawing/2014/main" id="{BBA0A562-F234-45BF-9BB7-E330508DA827}"/>
              </a:ext>
            </a:extLst>
          </p:cNvPr>
          <p:cNvSpPr/>
          <p:nvPr/>
        </p:nvSpPr>
        <p:spPr>
          <a:xfrm>
            <a:off x="450551" y="143898"/>
            <a:ext cx="10209886" cy="1312090"/>
          </a:xfrm>
          <a:prstGeom prst="rect">
            <a:avLst/>
          </a:prstGeom>
        </p:spPr>
        <p:txBody>
          <a:bodyPr wrap="square">
            <a:spAutoFit/>
          </a:bodyPr>
          <a:lstStyle/>
          <a:p>
            <a:pPr>
              <a:lnSpc>
                <a:spcPct val="150000"/>
              </a:lnSpc>
            </a:pPr>
            <a:r>
              <a:rPr lang="zh-CN" altLang="zh-CN" sz="2800" b="1" dirty="0">
                <a:solidFill>
                  <a:schemeClr val="bg1"/>
                </a:solidFill>
                <a:ea typeface="宋体" panose="02010600030101010101" pitchFamily="2" charset="-122"/>
                <a:cs typeface="Times New Roman" panose="02020603050405020304" pitchFamily="18" charset="0"/>
              </a:rPr>
              <a:t>自由不是简单地说</a:t>
            </a:r>
            <a:endParaRPr lang="en-US" altLang="zh-CN" sz="2800" b="1" dirty="0">
              <a:solidFill>
                <a:schemeClr val="bg1"/>
              </a:solidFill>
              <a:ea typeface="宋体" panose="02010600030101010101" pitchFamily="2" charset="-122"/>
              <a:cs typeface="Times New Roman" panose="02020603050405020304" pitchFamily="18" charset="0"/>
            </a:endParaRPr>
          </a:p>
          <a:p>
            <a:pPr>
              <a:lnSpc>
                <a:spcPct val="150000"/>
              </a:lnSpc>
            </a:pPr>
            <a:r>
              <a:rPr lang="zh-CN" altLang="zh-CN" sz="2800" b="1" dirty="0">
                <a:solidFill>
                  <a:schemeClr val="bg1"/>
                </a:solidFill>
                <a:ea typeface="宋体" panose="02010600030101010101" pitchFamily="2" charset="-122"/>
                <a:cs typeface="Times New Roman" panose="02020603050405020304" pitchFamily="18" charset="0"/>
              </a:rPr>
              <a:t>一个人想做什么就可以不受任何限制地做什么，不是为所欲为。</a:t>
            </a:r>
            <a:endParaRPr lang="zh-CN" altLang="en-US" sz="2800" b="1" dirty="0">
              <a:solidFill>
                <a:schemeClr val="bg1"/>
              </a:solidFill>
            </a:endParaRPr>
          </a:p>
        </p:txBody>
      </p:sp>
      <p:sp>
        <p:nvSpPr>
          <p:cNvPr id="3" name="矩形 2">
            <a:extLst>
              <a:ext uri="{FF2B5EF4-FFF2-40B4-BE49-F238E27FC236}">
                <a16:creationId xmlns:a16="http://schemas.microsoft.com/office/drawing/2014/main" id="{AF989DDF-7929-4106-8D60-2F77973F77D1}"/>
              </a:ext>
            </a:extLst>
          </p:cNvPr>
          <p:cNvSpPr/>
          <p:nvPr/>
        </p:nvSpPr>
        <p:spPr>
          <a:xfrm>
            <a:off x="4953000" y="2514313"/>
            <a:ext cx="6096000" cy="3271921"/>
          </a:xfrm>
          <a:prstGeom prst="rect">
            <a:avLst/>
          </a:prstGeom>
        </p:spPr>
        <p:txBody>
          <a:bodyPr>
            <a:spAutoFit/>
          </a:bodyPr>
          <a:lstStyle/>
          <a:p>
            <a:pPr>
              <a:lnSpc>
                <a:spcPct val="150000"/>
              </a:lnSpc>
            </a:pPr>
            <a:r>
              <a:rPr lang="en-US" altLang="zh-CN" sz="2000" dirty="0">
                <a:solidFill>
                  <a:srgbClr val="333333"/>
                </a:solidFill>
                <a:ea typeface="宋体" panose="02010600030101010101" pitchFamily="2" charset="-122"/>
                <a:cs typeface="Times New Roman" panose="02020603050405020304" pitchFamily="18" charset="0"/>
              </a:rPr>
              <a:t>        </a:t>
            </a:r>
            <a:r>
              <a:rPr lang="zh-CN" altLang="zh-CN" sz="2000" dirty="0">
                <a:solidFill>
                  <a:srgbClr val="333333"/>
                </a:solidFill>
                <a:ea typeface="宋体" panose="02010600030101010101" pitchFamily="2" charset="-122"/>
                <a:cs typeface="Times New Roman" panose="02020603050405020304" pitchFamily="18" charset="0"/>
              </a:rPr>
              <a:t>在哲学上，为所欲为叫做放纵，而不是自由。自由只能是一个人的有意义的行动不受任何强制压迫和自我蒙蔽的限制。自由提升一个人追求有意义生活的行动能力，这表明自由是追求有价值生活的根本条件，因为自由意味着一个人的追求有意义的生活的行动不受任何的限制，既不受来自外在的生活环境条件的限制，也不受个人的内在主观条件的限制。</a:t>
            </a:r>
            <a:endParaRPr lang="zh-CN" altLang="en-US" sz="2000" dirty="0"/>
          </a:p>
        </p:txBody>
      </p:sp>
    </p:spTree>
    <p:extLst>
      <p:ext uri="{BB962C8B-B14F-4D97-AF65-F5344CB8AC3E}">
        <p14:creationId xmlns:p14="http://schemas.microsoft.com/office/powerpoint/2010/main" val="285282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3">
            <a:extLst>
              <a:ext uri="{FF2B5EF4-FFF2-40B4-BE49-F238E27FC236}">
                <a16:creationId xmlns:a16="http://schemas.microsoft.com/office/drawing/2014/main" id="{328DE87D-48B0-42BB-9D62-06C42D84D6E0}"/>
              </a:ext>
            </a:extLst>
          </p:cNvPr>
          <p:cNvSpPr/>
          <p:nvPr/>
        </p:nvSpPr>
        <p:spPr>
          <a:xfrm>
            <a:off x="10069606" y="-2122394"/>
            <a:ext cx="4244787" cy="4244787"/>
          </a:xfrm>
          <a:custGeom>
            <a:avLst/>
            <a:gdLst>
              <a:gd name="connsiteX0" fmla="*/ 2109082 w 4218164"/>
              <a:gd name="connsiteY0" fmla="*/ 1336431 h 4218164"/>
              <a:gd name="connsiteX1" fmla="*/ 1336431 w 4218164"/>
              <a:gd name="connsiteY1" fmla="*/ 2109082 h 4218164"/>
              <a:gd name="connsiteX2" fmla="*/ 2109082 w 4218164"/>
              <a:gd name="connsiteY2" fmla="*/ 2881733 h 4218164"/>
              <a:gd name="connsiteX3" fmla="*/ 2881733 w 4218164"/>
              <a:gd name="connsiteY3" fmla="*/ 2109082 h 4218164"/>
              <a:gd name="connsiteX4" fmla="*/ 2109082 w 4218164"/>
              <a:gd name="connsiteY4" fmla="*/ 1336431 h 4218164"/>
              <a:gd name="connsiteX5" fmla="*/ 2109082 w 4218164"/>
              <a:gd name="connsiteY5" fmla="*/ 0 h 4218164"/>
              <a:gd name="connsiteX6" fmla="*/ 4218164 w 4218164"/>
              <a:gd name="connsiteY6" fmla="*/ 2109082 h 4218164"/>
              <a:gd name="connsiteX7" fmla="*/ 2109082 w 4218164"/>
              <a:gd name="connsiteY7" fmla="*/ 4218164 h 4218164"/>
              <a:gd name="connsiteX8" fmla="*/ 0 w 4218164"/>
              <a:gd name="connsiteY8" fmla="*/ 2109082 h 4218164"/>
              <a:gd name="connsiteX9" fmla="*/ 2109082 w 4218164"/>
              <a:gd name="connsiteY9" fmla="*/ 0 h 421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8164" h="4218164">
                <a:moveTo>
                  <a:pt x="2109082" y="1336431"/>
                </a:moveTo>
                <a:cubicBezTo>
                  <a:pt x="1682359" y="1336431"/>
                  <a:pt x="1336431" y="1682359"/>
                  <a:pt x="1336431" y="2109082"/>
                </a:cubicBezTo>
                <a:cubicBezTo>
                  <a:pt x="1336431" y="2535805"/>
                  <a:pt x="1682359" y="2881733"/>
                  <a:pt x="2109082" y="2881733"/>
                </a:cubicBezTo>
                <a:cubicBezTo>
                  <a:pt x="2535805" y="2881733"/>
                  <a:pt x="2881733" y="2535805"/>
                  <a:pt x="2881733" y="2109082"/>
                </a:cubicBezTo>
                <a:cubicBezTo>
                  <a:pt x="2881733" y="1682359"/>
                  <a:pt x="2535805" y="1336431"/>
                  <a:pt x="2109082" y="1336431"/>
                </a:cubicBezTo>
                <a:close/>
                <a:moveTo>
                  <a:pt x="2109082" y="0"/>
                </a:moveTo>
                <a:cubicBezTo>
                  <a:pt x="3273896" y="0"/>
                  <a:pt x="4218164" y="944268"/>
                  <a:pt x="4218164" y="2109082"/>
                </a:cubicBezTo>
                <a:cubicBezTo>
                  <a:pt x="4218164" y="3273896"/>
                  <a:pt x="3273896" y="4218164"/>
                  <a:pt x="2109082" y="4218164"/>
                </a:cubicBezTo>
                <a:cubicBezTo>
                  <a:pt x="944268" y="4218164"/>
                  <a:pt x="0" y="3273896"/>
                  <a:pt x="0" y="2109082"/>
                </a:cubicBezTo>
                <a:cubicBezTo>
                  <a:pt x="0" y="944268"/>
                  <a:pt x="944268" y="0"/>
                  <a:pt x="2109082"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黑体" panose="02010609060101010101" pitchFamily="49" charset="-122"/>
              <a:sym typeface="Century Gothic" panose="020B0502020202020204" pitchFamily="34" charset="0"/>
            </a:endParaRPr>
          </a:p>
        </p:txBody>
      </p:sp>
      <p:grpSp>
        <p:nvGrpSpPr>
          <p:cNvPr id="26" name="组合 25">
            <a:extLst>
              <a:ext uri="{FF2B5EF4-FFF2-40B4-BE49-F238E27FC236}">
                <a16:creationId xmlns:a16="http://schemas.microsoft.com/office/drawing/2014/main" id="{53B70006-9317-4808-80F1-959A4A259A60}"/>
              </a:ext>
            </a:extLst>
          </p:cNvPr>
          <p:cNvGrpSpPr/>
          <p:nvPr/>
        </p:nvGrpSpPr>
        <p:grpSpPr>
          <a:xfrm>
            <a:off x="688275" y="513262"/>
            <a:ext cx="6530672" cy="2013985"/>
            <a:chOff x="688275" y="513262"/>
            <a:chExt cx="6530672" cy="2013985"/>
          </a:xfrm>
        </p:grpSpPr>
        <p:sp>
          <p:nvSpPr>
            <p:cNvPr id="18" name="矩形 17"/>
            <p:cNvSpPr/>
            <p:nvPr/>
          </p:nvSpPr>
          <p:spPr>
            <a:xfrm>
              <a:off x="688275" y="513262"/>
              <a:ext cx="6530672" cy="830997"/>
            </a:xfrm>
            <a:prstGeom prst="rect">
              <a:avLst/>
            </a:prstGeom>
          </p:spPr>
          <p:txBody>
            <a:bodyPr wrap="square">
              <a:spAutoFit/>
            </a:bodyPr>
            <a:lstStyle/>
            <a:p>
              <a:pPr algn="dist"/>
              <a:r>
                <a:rPr lang="zh-CN" altLang="zh-CN" sz="4800" dirty="0">
                  <a:ea typeface="宋体" panose="02010600030101010101" pitchFamily="2" charset="-122"/>
                  <a:cs typeface="Times New Roman" panose="02020603050405020304" pitchFamily="18" charset="0"/>
                </a:rPr>
                <a:t>为何自律会带来自由</a:t>
              </a:r>
              <a:endParaRPr lang="zh-CN" altLang="en-US" sz="4800" dirty="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80F9404C-459E-4D24-8867-54EDB1040CEA}"/>
                </a:ext>
              </a:extLst>
            </p:cNvPr>
            <p:cNvSpPr/>
            <p:nvPr/>
          </p:nvSpPr>
          <p:spPr>
            <a:xfrm>
              <a:off x="688275" y="1398733"/>
              <a:ext cx="6096000" cy="1128514"/>
            </a:xfrm>
            <a:prstGeom prst="rect">
              <a:avLst/>
            </a:prstGeom>
          </p:spPr>
          <p:txBody>
            <a:bodyPr>
              <a:spAutoFit/>
            </a:bodyPr>
            <a:lstStyle/>
            <a:p>
              <a:pPr>
                <a:lnSpc>
                  <a:spcPct val="150000"/>
                </a:lnSpc>
                <a:spcAft>
                  <a:spcPts val="0"/>
                </a:spcAft>
              </a:pPr>
              <a:r>
                <a:rPr lang="zh-CN" altLang="zh-CN" sz="2400" dirty="0">
                  <a:latin typeface="Cambria" panose="02040503050406030204" pitchFamily="18" charset="0"/>
                  <a:ea typeface="宋体" panose="02010600030101010101" pitchFamily="2" charset="-122"/>
                  <a:cs typeface="Times New Roman" panose="02020603050405020304" pitchFamily="18" charset="0"/>
                </a:rPr>
                <a:t>自律与自由两词貌似矛盾</a:t>
              </a:r>
              <a:r>
                <a:rPr lang="zh-CN" altLang="en-US" sz="2400" dirty="0">
                  <a:latin typeface="Cambria" panose="02040503050406030204" pitchFamily="18" charset="0"/>
                  <a:ea typeface="宋体" panose="02010600030101010101" pitchFamily="2" charset="-122"/>
                  <a:cs typeface="Times New Roman" panose="02020603050405020304" pitchFamily="18" charset="0"/>
                </a:rPr>
                <a:t>？</a:t>
              </a:r>
              <a:endParaRPr lang="en-US" altLang="zh-CN" sz="2400" dirty="0">
                <a:latin typeface="Cambria" panose="02040503050406030204" pitchFamily="18" charset="0"/>
                <a:ea typeface="宋体" panose="02010600030101010101" pitchFamily="2" charset="-122"/>
                <a:cs typeface="Times New Roman" panose="02020603050405020304" pitchFamily="18" charset="0"/>
              </a:endParaRPr>
            </a:p>
            <a:p>
              <a:pPr>
                <a:lnSpc>
                  <a:spcPct val="150000"/>
                </a:lnSpc>
                <a:spcAft>
                  <a:spcPts val="0"/>
                </a:spcAft>
              </a:pPr>
              <a:r>
                <a:rPr lang="zh-CN" altLang="zh-CN" sz="2400" dirty="0">
                  <a:latin typeface="Cambria" panose="02040503050406030204" pitchFamily="18" charset="0"/>
                  <a:ea typeface="宋体" panose="02010600030101010101" pitchFamily="2" charset="-122"/>
                  <a:cs typeface="Times New Roman" panose="02020603050405020304" pitchFamily="18" charset="0"/>
                </a:rPr>
                <a:t>实则不然</a:t>
              </a:r>
              <a:r>
                <a:rPr lang="zh-CN" altLang="en-US" sz="2400" dirty="0">
                  <a:latin typeface="Cambria" panose="02040503050406030204" pitchFamily="18" charset="0"/>
                  <a:ea typeface="宋体" panose="02010600030101010101" pitchFamily="2" charset="-122"/>
                  <a:cs typeface="Times New Roman" panose="02020603050405020304" pitchFamily="18" charset="0"/>
                </a:rPr>
                <a:t>，</a:t>
              </a:r>
              <a:r>
                <a:rPr lang="zh-CN" altLang="zh-CN" sz="2400" dirty="0">
                  <a:latin typeface="Cambria" panose="02040503050406030204" pitchFamily="18" charset="0"/>
                  <a:ea typeface="宋体" panose="02010600030101010101" pitchFamily="2" charset="-122"/>
                  <a:cs typeface="Times New Roman" panose="02020603050405020304" pitchFamily="18" charset="0"/>
                </a:rPr>
                <a:t>因为自由并不等于随心所欲。</a:t>
              </a:r>
              <a:endParaRPr lang="zh-CN" altLang="zh-CN" sz="2000" dirty="0">
                <a:effectLst/>
                <a:latin typeface="Cambria" panose="02040503050406030204" pitchFamily="18" charset="0"/>
                <a:ea typeface="MS Mincho" panose="02020609040205080304" pitchFamily="49" charset="-128"/>
                <a:cs typeface="Times New Roman" panose="02020603050405020304" pitchFamily="18" charset="0"/>
              </a:endParaRPr>
            </a:p>
          </p:txBody>
        </p:sp>
      </p:grpSp>
      <p:sp>
        <p:nvSpPr>
          <p:cNvPr id="25" name="任意多边形 3">
            <a:extLst>
              <a:ext uri="{FF2B5EF4-FFF2-40B4-BE49-F238E27FC236}">
                <a16:creationId xmlns:a16="http://schemas.microsoft.com/office/drawing/2014/main" id="{569DE928-49CB-4B43-93A7-B38F9F5CCF44}"/>
              </a:ext>
            </a:extLst>
          </p:cNvPr>
          <p:cNvSpPr/>
          <p:nvPr/>
        </p:nvSpPr>
        <p:spPr>
          <a:xfrm>
            <a:off x="10069605" y="4735606"/>
            <a:ext cx="4244787" cy="4244787"/>
          </a:xfrm>
          <a:custGeom>
            <a:avLst/>
            <a:gdLst>
              <a:gd name="connsiteX0" fmla="*/ 2109082 w 4218164"/>
              <a:gd name="connsiteY0" fmla="*/ 1336431 h 4218164"/>
              <a:gd name="connsiteX1" fmla="*/ 1336431 w 4218164"/>
              <a:gd name="connsiteY1" fmla="*/ 2109082 h 4218164"/>
              <a:gd name="connsiteX2" fmla="*/ 2109082 w 4218164"/>
              <a:gd name="connsiteY2" fmla="*/ 2881733 h 4218164"/>
              <a:gd name="connsiteX3" fmla="*/ 2881733 w 4218164"/>
              <a:gd name="connsiteY3" fmla="*/ 2109082 h 4218164"/>
              <a:gd name="connsiteX4" fmla="*/ 2109082 w 4218164"/>
              <a:gd name="connsiteY4" fmla="*/ 1336431 h 4218164"/>
              <a:gd name="connsiteX5" fmla="*/ 2109082 w 4218164"/>
              <a:gd name="connsiteY5" fmla="*/ 0 h 4218164"/>
              <a:gd name="connsiteX6" fmla="*/ 4218164 w 4218164"/>
              <a:gd name="connsiteY6" fmla="*/ 2109082 h 4218164"/>
              <a:gd name="connsiteX7" fmla="*/ 2109082 w 4218164"/>
              <a:gd name="connsiteY7" fmla="*/ 4218164 h 4218164"/>
              <a:gd name="connsiteX8" fmla="*/ 0 w 4218164"/>
              <a:gd name="connsiteY8" fmla="*/ 2109082 h 4218164"/>
              <a:gd name="connsiteX9" fmla="*/ 2109082 w 4218164"/>
              <a:gd name="connsiteY9" fmla="*/ 0 h 421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8164" h="4218164">
                <a:moveTo>
                  <a:pt x="2109082" y="1336431"/>
                </a:moveTo>
                <a:cubicBezTo>
                  <a:pt x="1682359" y="1336431"/>
                  <a:pt x="1336431" y="1682359"/>
                  <a:pt x="1336431" y="2109082"/>
                </a:cubicBezTo>
                <a:cubicBezTo>
                  <a:pt x="1336431" y="2535805"/>
                  <a:pt x="1682359" y="2881733"/>
                  <a:pt x="2109082" y="2881733"/>
                </a:cubicBezTo>
                <a:cubicBezTo>
                  <a:pt x="2535805" y="2881733"/>
                  <a:pt x="2881733" y="2535805"/>
                  <a:pt x="2881733" y="2109082"/>
                </a:cubicBezTo>
                <a:cubicBezTo>
                  <a:pt x="2881733" y="1682359"/>
                  <a:pt x="2535805" y="1336431"/>
                  <a:pt x="2109082" y="1336431"/>
                </a:cubicBezTo>
                <a:close/>
                <a:moveTo>
                  <a:pt x="2109082" y="0"/>
                </a:moveTo>
                <a:cubicBezTo>
                  <a:pt x="3273896" y="0"/>
                  <a:pt x="4218164" y="944268"/>
                  <a:pt x="4218164" y="2109082"/>
                </a:cubicBezTo>
                <a:cubicBezTo>
                  <a:pt x="4218164" y="3273896"/>
                  <a:pt x="3273896" y="4218164"/>
                  <a:pt x="2109082" y="4218164"/>
                </a:cubicBezTo>
                <a:cubicBezTo>
                  <a:pt x="944268" y="4218164"/>
                  <a:pt x="0" y="3273896"/>
                  <a:pt x="0" y="2109082"/>
                </a:cubicBezTo>
                <a:cubicBezTo>
                  <a:pt x="0" y="944268"/>
                  <a:pt x="944268" y="0"/>
                  <a:pt x="2109082"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黑体" panose="02010609060101010101" pitchFamily="49" charset="-122"/>
              <a:sym typeface="Century Gothic" panose="020B0502020202020204" pitchFamily="34" charset="0"/>
            </a:endParaRPr>
          </a:p>
        </p:txBody>
      </p:sp>
      <p:grpSp>
        <p:nvGrpSpPr>
          <p:cNvPr id="27" name="组合 26">
            <a:extLst>
              <a:ext uri="{FF2B5EF4-FFF2-40B4-BE49-F238E27FC236}">
                <a16:creationId xmlns:a16="http://schemas.microsoft.com/office/drawing/2014/main" id="{88630156-D3DA-472D-B1B9-972C95F84353}"/>
              </a:ext>
            </a:extLst>
          </p:cNvPr>
          <p:cNvGrpSpPr/>
          <p:nvPr/>
        </p:nvGrpSpPr>
        <p:grpSpPr>
          <a:xfrm>
            <a:off x="688274" y="2844800"/>
            <a:ext cx="7871525" cy="3213100"/>
            <a:chOff x="688274" y="2844800"/>
            <a:chExt cx="7871525" cy="3213100"/>
          </a:xfrm>
        </p:grpSpPr>
        <p:sp>
          <p:nvSpPr>
            <p:cNvPr id="24" name="矩形 23">
              <a:extLst>
                <a:ext uri="{FF2B5EF4-FFF2-40B4-BE49-F238E27FC236}">
                  <a16:creationId xmlns:a16="http://schemas.microsoft.com/office/drawing/2014/main" id="{4C01AFCD-B57D-47FF-8DBA-721FA69F7DC3}"/>
                </a:ext>
              </a:extLst>
            </p:cNvPr>
            <p:cNvSpPr/>
            <p:nvPr/>
          </p:nvSpPr>
          <p:spPr>
            <a:xfrm>
              <a:off x="688274" y="2844800"/>
              <a:ext cx="7871525" cy="321310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id="{D392FCE5-7FC2-4ADC-9A22-FC3E3BC622CA}"/>
                </a:ext>
              </a:extLst>
            </p:cNvPr>
            <p:cNvSpPr/>
            <p:nvPr/>
          </p:nvSpPr>
          <p:spPr>
            <a:xfrm>
              <a:off x="1068036" y="3127013"/>
              <a:ext cx="7111999" cy="2648674"/>
            </a:xfrm>
            <a:prstGeom prst="rect">
              <a:avLst/>
            </a:prstGeom>
          </p:spPr>
          <p:txBody>
            <a:bodyPr wrap="square">
              <a:spAutoFit/>
            </a:bodyPr>
            <a:lstStyle/>
            <a:p>
              <a:pPr>
                <a:lnSpc>
                  <a:spcPct val="120000"/>
                </a:lnSpc>
              </a:pPr>
              <a:r>
                <a:rPr lang="en-US" altLang="zh-CN" sz="2000" dirty="0">
                  <a:solidFill>
                    <a:srgbClr val="333333"/>
                  </a:solidFill>
                  <a:ea typeface="宋体" panose="02010600030101010101" pitchFamily="2" charset="-122"/>
                  <a:cs typeface="Times New Roman" panose="02020603050405020304" pitchFamily="18" charset="0"/>
                </a:rPr>
                <a:t>        </a:t>
              </a:r>
              <a:r>
                <a:rPr lang="zh-CN" altLang="zh-CN" sz="2000" dirty="0">
                  <a:solidFill>
                    <a:srgbClr val="333333"/>
                  </a:solidFill>
                  <a:ea typeface="宋体" panose="02010600030101010101" pitchFamily="2" charset="-122"/>
                  <a:cs typeface="Times New Roman" panose="02020603050405020304" pitchFamily="18" charset="0"/>
                </a:rPr>
                <a:t>能够自主，在一定程度上掌握自己的命运，有选择的权利，这是我们讨论的自由。然而真正实现这种自由，靠的就是自律。内在的惰性和外在的干扰无处不在，自由让我们选择了自己希望走下去的道路，而自律则让我们走下去。</a:t>
              </a:r>
            </a:p>
            <a:p>
              <a:pPr>
                <a:lnSpc>
                  <a:spcPct val="120000"/>
                </a:lnSpc>
              </a:pPr>
              <a:r>
                <a:rPr lang="en-US" altLang="zh-CN" sz="2000" dirty="0">
                  <a:solidFill>
                    <a:srgbClr val="333333"/>
                  </a:solidFill>
                  <a:ea typeface="宋体" panose="02010600030101010101" pitchFamily="2" charset="-122"/>
                  <a:cs typeface="Times New Roman" panose="02020603050405020304" pitchFamily="18" charset="0"/>
                </a:rPr>
                <a:t>	</a:t>
              </a:r>
              <a:r>
                <a:rPr lang="zh-CN" altLang="zh-CN" sz="2000" dirty="0">
                  <a:solidFill>
                    <a:srgbClr val="333333"/>
                  </a:solidFill>
                  <a:ea typeface="宋体" panose="02010600030101010101" pitchFamily="2" charset="-122"/>
                  <a:cs typeface="Times New Roman" panose="02020603050405020304" pitchFamily="18" charset="0"/>
                </a:rPr>
                <a:t>拿交通规则举例。大家越自律，越守交规，通行就越顺畅，越自由。反之，大家都不自律，交通就会一片混乱，每个人的自由和安全都得不到保障。</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1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heel(1)">
                                      <p:cBhvr>
                                        <p:cTn id="10" dur="1500"/>
                                        <p:tgtEl>
                                          <p:spTgt spid="25"/>
                                        </p:tgtEl>
                                      </p:cBhvr>
                                    </p:animEffect>
                                  </p:childTnLst>
                                </p:cTn>
                              </p:par>
                            </p:childTnLst>
                          </p:cTn>
                        </p:par>
                        <p:par>
                          <p:cTn id="11" fill="hold">
                            <p:stCondLst>
                              <p:cond delay="1500"/>
                            </p:stCondLst>
                            <p:childTnLst>
                              <p:par>
                                <p:cTn id="12" presetID="21" presetClass="entr" presetSubtype="1"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heel(1)">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heel(1)">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菱形 13"/>
          <p:cNvSpPr/>
          <p:nvPr/>
        </p:nvSpPr>
        <p:spPr>
          <a:xfrm>
            <a:off x="1524000" y="-1154970"/>
            <a:ext cx="9144000" cy="9144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TextBox 12"/>
          <p:cNvSpPr txBox="1"/>
          <p:nvPr/>
        </p:nvSpPr>
        <p:spPr>
          <a:xfrm rot="16200000">
            <a:off x="5829201" y="1338211"/>
            <a:ext cx="534776" cy="2310488"/>
          </a:xfrm>
          <a:prstGeom prst="rect">
            <a:avLst/>
          </a:prstGeom>
          <a:noFill/>
        </p:spPr>
        <p:txBody>
          <a:bodyPr vert="eaVert" wrap="square" lIns="51442" tIns="25721" rIns="51442" bIns="25721" rtlCol="0">
            <a:spAutoFit/>
          </a:bodyPr>
          <a:lstStyle/>
          <a:p>
            <a:pPr algn="dist"/>
            <a:r>
              <a:rPr lang="zh-CN" altLang="zh-CN" sz="2800" dirty="0"/>
              <a:t>自律养成</a:t>
            </a:r>
            <a:endParaRPr lang="zh-CN" altLang="en-US" sz="66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TextBox 12"/>
          <p:cNvSpPr txBox="1"/>
          <p:nvPr/>
        </p:nvSpPr>
        <p:spPr>
          <a:xfrm>
            <a:off x="2813050" y="2897845"/>
            <a:ext cx="6565900" cy="1159940"/>
          </a:xfrm>
          <a:prstGeom prst="rect">
            <a:avLst/>
          </a:prstGeom>
          <a:noFill/>
        </p:spPr>
        <p:txBody>
          <a:bodyPr wrap="square" lIns="51442" tIns="25721" rIns="51442" bIns="25721" rtlCol="0">
            <a:spAutoFit/>
          </a:bodyPr>
          <a:lstStyle/>
          <a:p>
            <a:pPr algn="dist"/>
            <a:r>
              <a:rPr lang="zh-CN" altLang="zh-CN" sz="7200" dirty="0">
                <a:latin typeface="华文行楷" panose="02010800040101010101" pitchFamily="2" charset="-122"/>
                <a:ea typeface="华文行楷" panose="02010800040101010101" pitchFamily="2" charset="-122"/>
              </a:rPr>
              <a:t>自律给我自由</a:t>
            </a:r>
            <a:endParaRPr lang="zh-CN" altLang="en-US" sz="23900" dirty="0">
              <a:latin typeface="华文行楷" panose="02010800040101010101" pitchFamily="2" charset="-122"/>
              <a:ea typeface="华文行楷" panose="02010800040101010101" pitchFamily="2" charset="-122"/>
              <a:sym typeface="FZHei-B01S" panose="02010601030101010101" pitchFamily="2" charset="-122"/>
            </a:endParaRPr>
          </a:p>
        </p:txBody>
      </p:sp>
      <p:sp>
        <p:nvSpPr>
          <p:cNvPr id="18" name="矩形 259"/>
          <p:cNvSpPr>
            <a:spLocks noChangeArrowheads="1"/>
          </p:cNvSpPr>
          <p:nvPr/>
        </p:nvSpPr>
        <p:spPr bwMode="auto">
          <a:xfrm>
            <a:off x="6218714" y="4319276"/>
            <a:ext cx="1979953" cy="236220"/>
          </a:xfrm>
          <a:prstGeom prst="rect">
            <a:avLst/>
          </a:prstGeom>
          <a:noFill/>
          <a:ln w="9525">
            <a:solidFill>
              <a:schemeClr val="bg1">
                <a:lumMod val="85000"/>
              </a:schemeClr>
            </a:solidFill>
            <a:miter lim="800000"/>
          </a:ln>
          <a:effectLst/>
        </p:spPr>
        <p:txBody>
          <a:bodyPr wrap="square" lIns="34133" tIns="34133" rIns="34133" bIns="34133"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1100" dirty="0">
                <a:cs typeface="Arial" panose="020B0604020202020204" pitchFamily="34" charset="0"/>
                <a:sym typeface="Arial" panose="020B0604020202020204" pitchFamily="34" charset="0"/>
              </a:rPr>
              <a:t>2020.05</a:t>
            </a:r>
          </a:p>
        </p:txBody>
      </p:sp>
    </p:spTree>
    <p:extLst>
      <p:ext uri="{BB962C8B-B14F-4D97-AF65-F5344CB8AC3E}">
        <p14:creationId xmlns:p14="http://schemas.microsoft.com/office/powerpoint/2010/main" val="1661662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642</Words>
  <Application>Microsoft Office PowerPoint</Application>
  <PresentationFormat>宽屏</PresentationFormat>
  <Paragraphs>40</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华文行楷</vt:lpstr>
      <vt:lpstr>微软雅黑</vt:lpstr>
      <vt:lpstr>新宋体</vt:lpstr>
      <vt:lpstr>Arial</vt:lpstr>
      <vt:lpstr>Cambria</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杨 毅</cp:lastModifiedBy>
  <cp:revision>32</cp:revision>
  <dcterms:created xsi:type="dcterms:W3CDTF">2019-01-08T06:30:00Z</dcterms:created>
  <dcterms:modified xsi:type="dcterms:W3CDTF">2020-06-01T03:16:34Z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