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73" r:id="rId7"/>
    <p:sldId id="267" r:id="rId8"/>
    <p:sldId id="291" r:id="rId9"/>
    <p:sldId id="292" r:id="rId10"/>
    <p:sldId id="284" r:id="rId11"/>
    <p:sldId id="295" r:id="rId12"/>
    <p:sldId id="270" r:id="rId13"/>
    <p:sldId id="275" r:id="rId14"/>
    <p:sldId id="274" r:id="rId15"/>
    <p:sldId id="296" r:id="rId16"/>
    <p:sldId id="297" r:id="rId17"/>
    <p:sldId id="298" r:id="rId18"/>
    <p:sldId id="299" r:id="rId19"/>
    <p:sldId id="300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5" r:id="rId28"/>
    <p:sldId id="316" r:id="rId29"/>
    <p:sldId id="317" r:id="rId30"/>
    <p:sldId id="318" r:id="rId31"/>
    <p:sldId id="268" r:id="rId32"/>
    <p:sldId id="269" r:id="rId33"/>
    <p:sldId id="290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5316" autoAdjust="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28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46264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9002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4478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1740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23437" y="1865815"/>
            <a:ext cx="322298" cy="1219748"/>
            <a:chOff x="6783638" y="2143107"/>
            <a:chExt cx="322298" cy="1219748"/>
          </a:xfrm>
        </p:grpSpPr>
        <p:sp>
          <p:nvSpPr>
            <p:cNvPr id="34" name="任意多边形 33"/>
            <p:cNvSpPr/>
            <p:nvPr/>
          </p:nvSpPr>
          <p:spPr>
            <a:xfrm rot="18818261" flipH="1">
              <a:off x="6682464" y="2799765"/>
              <a:ext cx="455928" cy="180000"/>
            </a:xfrm>
            <a:custGeom>
              <a:avLst/>
              <a:gdLst>
                <a:gd name="connsiteX0" fmla="*/ 26360 w 455928"/>
                <a:gd name="connsiteY0" fmla="*/ 26360 h 180000"/>
                <a:gd name="connsiteX1" fmla="*/ 90000 w 455928"/>
                <a:gd name="connsiteY1" fmla="*/ 0 h 180000"/>
                <a:gd name="connsiteX2" fmla="*/ 267158 w 455928"/>
                <a:gd name="connsiteY2" fmla="*/ 0 h 180000"/>
                <a:gd name="connsiteX3" fmla="*/ 455928 w 455928"/>
                <a:gd name="connsiteY3" fmla="*/ 180000 h 180000"/>
                <a:gd name="connsiteX4" fmla="*/ 90000 w 455928"/>
                <a:gd name="connsiteY4" fmla="*/ 180000 h 180000"/>
                <a:gd name="connsiteX5" fmla="*/ 0 w 455928"/>
                <a:gd name="connsiteY5" fmla="*/ 90000 h 180000"/>
                <a:gd name="connsiteX6" fmla="*/ 26360 w 455928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28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67158" y="0"/>
                  </a:lnTo>
                  <a:lnTo>
                    <a:pt x="455928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FB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818261" flipH="1">
              <a:off x="6636780" y="2432263"/>
              <a:ext cx="758312" cy="180000"/>
            </a:xfrm>
            <a:custGeom>
              <a:avLst/>
              <a:gdLst>
                <a:gd name="connsiteX0" fmla="*/ 26360 w 758312"/>
                <a:gd name="connsiteY0" fmla="*/ 26360 h 180000"/>
                <a:gd name="connsiteX1" fmla="*/ 90000 w 758312"/>
                <a:gd name="connsiteY1" fmla="*/ 0 h 180000"/>
                <a:gd name="connsiteX2" fmla="*/ 569542 w 758312"/>
                <a:gd name="connsiteY2" fmla="*/ 0 h 180000"/>
                <a:gd name="connsiteX3" fmla="*/ 758312 w 758312"/>
                <a:gd name="connsiteY3" fmla="*/ 180000 h 180000"/>
                <a:gd name="connsiteX4" fmla="*/ 90000 w 758312"/>
                <a:gd name="connsiteY4" fmla="*/ 180000 h 180000"/>
                <a:gd name="connsiteX5" fmla="*/ 0 w 758312"/>
                <a:gd name="connsiteY5" fmla="*/ 90000 h 180000"/>
                <a:gd name="connsiteX6" fmla="*/ 26360 w 758312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12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569542" y="0"/>
                  </a:lnTo>
                  <a:lnTo>
                    <a:pt x="758312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E94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8818261" flipH="1">
              <a:off x="6698890" y="3098107"/>
              <a:ext cx="349496" cy="180000"/>
            </a:xfrm>
            <a:custGeom>
              <a:avLst/>
              <a:gdLst>
                <a:gd name="connsiteX0" fmla="*/ 26360 w 349496"/>
                <a:gd name="connsiteY0" fmla="*/ 26360 h 180000"/>
                <a:gd name="connsiteX1" fmla="*/ 90000 w 349496"/>
                <a:gd name="connsiteY1" fmla="*/ 0 h 180000"/>
                <a:gd name="connsiteX2" fmla="*/ 160726 w 349496"/>
                <a:gd name="connsiteY2" fmla="*/ 0 h 180000"/>
                <a:gd name="connsiteX3" fmla="*/ 349496 w 349496"/>
                <a:gd name="connsiteY3" fmla="*/ 180000 h 180000"/>
                <a:gd name="connsiteX4" fmla="*/ 90000 w 349496"/>
                <a:gd name="connsiteY4" fmla="*/ 180000 h 180000"/>
                <a:gd name="connsiteX5" fmla="*/ 0 w 349496"/>
                <a:gd name="connsiteY5" fmla="*/ 90000 h 180000"/>
                <a:gd name="connsiteX6" fmla="*/ 26360 w 349496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96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160726" y="0"/>
                  </a:lnTo>
                  <a:lnTo>
                    <a:pt x="349496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33A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8818261" flipH="1">
              <a:off x="6687161" y="2289854"/>
              <a:ext cx="441770" cy="180000"/>
            </a:xfrm>
            <a:custGeom>
              <a:avLst/>
              <a:gdLst>
                <a:gd name="connsiteX0" fmla="*/ 26360 w 441770"/>
                <a:gd name="connsiteY0" fmla="*/ 26360 h 180000"/>
                <a:gd name="connsiteX1" fmla="*/ 90000 w 441770"/>
                <a:gd name="connsiteY1" fmla="*/ 0 h 180000"/>
                <a:gd name="connsiteX2" fmla="*/ 253001 w 441770"/>
                <a:gd name="connsiteY2" fmla="*/ 0 h 180000"/>
                <a:gd name="connsiteX3" fmla="*/ 441770 w 441770"/>
                <a:gd name="connsiteY3" fmla="*/ 180000 h 180000"/>
                <a:gd name="connsiteX4" fmla="*/ 90000 w 441770"/>
                <a:gd name="connsiteY4" fmla="*/ 180000 h 180000"/>
                <a:gd name="connsiteX5" fmla="*/ 0 w 441770"/>
                <a:gd name="connsiteY5" fmla="*/ 90000 h 180000"/>
                <a:gd name="connsiteX6" fmla="*/ 26360 w 441770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0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53001" y="0"/>
                  </a:lnTo>
                  <a:lnTo>
                    <a:pt x="44177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438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7376" y="3857911"/>
            <a:ext cx="3227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NOOBUX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v1.0.0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	——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操作系统暑期项目答辩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0315" y="4595423"/>
            <a:ext cx="625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1850953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徐炳昌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1852714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陈磊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1852522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刘祎康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1850217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杨煜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1850231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姚凯楠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3" grpId="0"/>
      <p:bldP spid="47" grpId="0" animBg="1"/>
      <p:bldP spid="48" grpId="0" animBg="1"/>
      <p:bldP spid="49" grpId="0" animBg="1"/>
      <p:bldP spid="51" grpId="0" animBg="1"/>
      <p:bldP spid="2" grpId="0"/>
      <p:bldP spid="3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05293" y="2406279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文件检索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05293" y="3105261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main.c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中调用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命令来启动函数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405293" y="3699304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从根目录搜寻所有文件和文件夹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405293" y="4293346"/>
            <a:ext cx="3283500" cy="515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使用一个栈来保存文件夹信息做到检索所有的文件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10108" y="310526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210108" y="3699304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222374" y="4293346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8210108" y="249573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1" y="1200326"/>
            <a:ext cx="6877050" cy="46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4" grpId="0"/>
      <p:bldP spid="95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42722" y="4327633"/>
            <a:ext cx="2641685" cy="515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没有扫到雷就游戏继续，直到选择了所有的安全块或踩到了雷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2723" y="2472199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扫雷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137447" y="3817394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37447" y="4429069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342722" y="3096101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runminesweep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命令运行扫雷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42722" y="3711867"/>
            <a:ext cx="264168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依次输入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坐标选择扫雷的目标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96" y="1332524"/>
            <a:ext cx="6858000" cy="463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154" grpId="0" animBg="1"/>
      <p:bldP spid="154" grpId="1" animBg="1"/>
      <p:bldP spid="154" grpId="2" animBg="1"/>
      <p:bldP spid="60" grpId="0"/>
      <p:bldP spid="60" grpId="1"/>
      <p:bldP spid="60" grpId="2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450559" y="1347926"/>
            <a:ext cx="9290882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runmovebox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命令进入推箱子，使用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wasd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操控人物（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）来推动箱子到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点，若全部箱子就位，则游戏胜利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59561" y="763151"/>
            <a:ext cx="307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推箱子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60" y="2067725"/>
            <a:ext cx="6848475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0" grpId="0"/>
      <p:bldP spid="30" grpId="1"/>
      <p:bldP spid="30" grpId="2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2722" y="4327633"/>
            <a:ext cx="2641685" cy="51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如果目录名不合法或该目录不存在则报错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2723" y="2472199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前往目录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7447" y="3817394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7447" y="4429069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42722" y="3096101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目录名表示去该目录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2722" y="3711867"/>
            <a:ext cx="264168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表示回到上一级目录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1" name="椭圆 10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32" y="966548"/>
            <a:ext cx="6673367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31" grpId="0" animBg="1"/>
      <p:bldP spid="31" grpId="1" animBg="1"/>
      <p:bldP spid="31" grpId="2" animBg="1"/>
      <p:bldP spid="32" grpId="0"/>
      <p:bldP spid="32" grpId="1"/>
      <p:bldP spid="3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7683" y="2435388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展示目录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42722" y="3096101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展示当前目录下的内容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1" name="椭圆 10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47" y="777396"/>
            <a:ext cx="7557788" cy="522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5" grpId="1" animBg="1"/>
      <p:bldP spid="8" grpId="0"/>
      <p:bldP spid="31" grpId="0" animBg="1"/>
      <p:bldP spid="31" grpId="1" animBg="1"/>
      <p:bldP spid="31" grpId="2" animBg="1"/>
      <p:bldP spid="32" grpId="0"/>
      <p:bldP spid="32" grpId="1"/>
      <p:bldP spid="3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7683" y="2435388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42722" y="3096101"/>
            <a:ext cx="2637725" cy="51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文件名表示对该文件进行写操作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8" name="椭圆 7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34" y="499926"/>
            <a:ext cx="7828242" cy="541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5" grpId="1" animBg="1"/>
      <p:bldP spid="6" grpId="0"/>
      <p:bldP spid="28" grpId="0" animBg="1"/>
      <p:bldP spid="28" grpId="1" animBg="1"/>
      <p:bldP spid="28" grpId="2" animBg="1"/>
      <p:bldP spid="29" grpId="0"/>
      <p:bldP spid="29" grpId="1"/>
      <p:bldP spid="2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9919" y="3636938"/>
            <a:ext cx="2641685" cy="51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如果文件名不合法或该文件不存在则报错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2723" y="2472199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7447" y="3738240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42722" y="3096101"/>
            <a:ext cx="263772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文件名能够读取该文件内容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1" name="椭圆 10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77" y="853217"/>
            <a:ext cx="6806122" cy="470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5" grpId="1" animBg="1"/>
      <p:bldP spid="7" grpId="0" animBg="1"/>
      <p:bldP spid="7" grpId="1" animBg="1"/>
      <p:bldP spid="8" grpId="0"/>
      <p:bldP spid="31" grpId="0" animBg="1"/>
      <p:bldP spid="31" grpId="1" animBg="1"/>
      <p:bldP spid="31" grpId="2" animBg="1"/>
      <p:bldP spid="32" grpId="0"/>
      <p:bldP spid="32" grpId="1"/>
      <p:bldP spid="3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9919" y="3636938"/>
            <a:ext cx="2641685" cy="51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如果密码正确则可以进入，如果密码错误则不能进入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168" y="2465264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访问保护区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7447" y="2530879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7447" y="3205719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7447" y="3738240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42722" y="3096101"/>
            <a:ext cx="263772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时需要输入密码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9" name="椭圆 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04" y="562148"/>
            <a:ext cx="7557788" cy="522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5" grpId="1" animBg="1"/>
      <p:bldP spid="6" grpId="0" animBg="1"/>
      <p:bldP spid="6" grpId="1" animBg="1"/>
      <p:bldP spid="7" grpId="0"/>
      <p:bldP spid="29" grpId="0" animBg="1"/>
      <p:bldP spid="29" grpId="1" animBg="1"/>
      <p:bldP spid="29" grpId="2" animBg="1"/>
      <p:bldP spid="30" grpId="0"/>
      <p:bldP spid="30" grpId="1"/>
      <p:bldP spid="3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4888702" y="2628702"/>
            <a:ext cx="2450817" cy="245081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430603" y="3149426"/>
            <a:ext cx="1409370" cy="1409368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34062" y="3654719"/>
            <a:ext cx="26007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94236"/>
                </a:solidFill>
              </a:rPr>
              <a:t>进程模块</a:t>
            </a:r>
            <a:endParaRPr lang="zh-CN" altLang="en-US" sz="2000" dirty="0">
              <a:solidFill>
                <a:srgbClr val="E94236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70445" y="1688446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384F1"/>
                </a:solidFill>
              </a:rPr>
              <a:t>结束进程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70445" y="5226121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384F1"/>
                </a:solidFill>
              </a:rPr>
              <a:t>恢复进程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313940" y="1688465"/>
            <a:ext cx="2843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创建子进程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963174" y="5226121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阻塞进程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30683" y="464347"/>
            <a:ext cx="33164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进程模块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044146" y="2807261"/>
            <a:ext cx="2103708" cy="21037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52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57" grpId="0"/>
      <p:bldP spid="59" grpId="0"/>
      <p:bldP spid="74" grpId="0"/>
      <p:bldP spid="78" grpId="0"/>
      <p:bldP spid="80" grpId="0"/>
      <p:bldP spid="51" grpId="0"/>
      <p:bldP spid="51" grpId="1"/>
      <p:bldP spid="51" grpId="2"/>
      <p:bldP spid="95" grpId="0" animBg="1"/>
      <p:bldP spid="25" grpId="0"/>
      <p:bldP spid="25" grpId="1"/>
      <p:bldP spid="2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05293" y="2406279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进程模块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05293" y="3105261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在控制台中输入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405293" y="3699304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展现当前正在运行的进程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405293" y="4293346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展现该模块可以调用的命令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10108" y="310526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210108" y="3699304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222374" y="4293346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8210108" y="249573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8" y="1230482"/>
            <a:ext cx="6858000" cy="46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4" grpId="0"/>
      <p:bldP spid="95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>
            <a:spLocks noChangeAspect="1"/>
          </p:cNvSpPr>
          <p:nvPr/>
        </p:nvSpPr>
        <p:spPr>
          <a:xfrm rot="2700000">
            <a:off x="1556281" y="1988999"/>
            <a:ext cx="2880000" cy="2880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70873" y="1750703"/>
            <a:ext cx="2450817" cy="3364010"/>
            <a:chOff x="1770873" y="1750703"/>
            <a:chExt cx="2450817" cy="3364010"/>
          </a:xfrm>
        </p:grpSpPr>
        <p:sp>
          <p:nvSpPr>
            <p:cNvPr id="9" name="圆角矩形 8"/>
            <p:cNvSpPr>
              <a:spLocks noChangeAspect="1"/>
            </p:cNvSpPr>
            <p:nvPr/>
          </p:nvSpPr>
          <p:spPr>
            <a:xfrm rot="2700000">
              <a:off x="1770873" y="2203591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44464" y="4408177"/>
              <a:ext cx="721176" cy="706536"/>
              <a:chOff x="3161408" y="4408176"/>
              <a:chExt cx="721176" cy="706536"/>
            </a:xfrm>
          </p:grpSpPr>
          <p:sp>
            <p:nvSpPr>
              <p:cNvPr id="34" name="任意多边形 3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2724722" y="1750703"/>
              <a:ext cx="721176" cy="706536"/>
              <a:chOff x="3161408" y="4408176"/>
              <a:chExt cx="721176" cy="706536"/>
            </a:xfrm>
          </p:grpSpPr>
          <p:sp>
            <p:nvSpPr>
              <p:cNvPr id="38" name="任意多边形 3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123985" y="2890390"/>
            <a:ext cx="1836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目 录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29304" y="882569"/>
            <a:ext cx="422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384F1"/>
                </a:solidFill>
                <a:latin typeface="+mj-ea"/>
                <a:ea typeface="+mj-ea"/>
              </a:rPr>
              <a:t>项目概述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829304" y="2335336"/>
            <a:ext cx="422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94236"/>
                </a:solidFill>
                <a:latin typeface="+mj-ea"/>
                <a:ea typeface="+mj-ea"/>
              </a:rPr>
              <a:t>功能介绍</a:t>
            </a:r>
            <a:endParaRPr lang="en-US" altLang="zh-CN" dirty="0">
              <a:solidFill>
                <a:srgbClr val="E94236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29304" y="3788103"/>
            <a:ext cx="422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BBD06"/>
                </a:solidFill>
                <a:latin typeface="+mj-ea"/>
                <a:ea typeface="+mj-ea"/>
              </a:rPr>
              <a:t>实机演示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829304" y="5240871"/>
            <a:ext cx="422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A952"/>
                </a:solidFill>
                <a:latin typeface="+mj-ea"/>
                <a:ea typeface="+mj-ea"/>
              </a:rPr>
              <a:t>代码展示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736000" y="742784"/>
            <a:ext cx="720000" cy="923330"/>
            <a:chOff x="5736000" y="742784"/>
            <a:chExt cx="720000" cy="92333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0198" y="742784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4384F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zh-CN" altLang="en-US" sz="5400" dirty="0">
                <a:solidFill>
                  <a:srgbClr val="4384F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736000" y="2195551"/>
            <a:ext cx="720000" cy="923330"/>
            <a:chOff x="5736000" y="2195551"/>
            <a:chExt cx="720000" cy="92333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60198" y="2195551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E942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zh-CN" altLang="en-US" sz="5400" dirty="0">
                <a:solidFill>
                  <a:srgbClr val="E9423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736000" y="3648318"/>
            <a:ext cx="720000" cy="923330"/>
            <a:chOff x="5736000" y="3648318"/>
            <a:chExt cx="720000" cy="92333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60198" y="364831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FBBD0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zh-CN" altLang="en-US" sz="5400" dirty="0">
                <a:solidFill>
                  <a:srgbClr val="FBBD0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736000" y="5087838"/>
            <a:ext cx="720000" cy="923330"/>
            <a:chOff x="5736000" y="5087838"/>
            <a:chExt cx="720000" cy="923330"/>
          </a:xfrm>
        </p:grpSpPr>
        <p:sp>
          <p:nvSpPr>
            <p:cNvPr id="47" name="圆角矩形 46"/>
            <p:cNvSpPr>
              <a:spLocks noChangeAspect="1"/>
            </p:cNvSpPr>
            <p:nvPr/>
          </p:nvSpPr>
          <p:spPr>
            <a:xfrm rot="2700000">
              <a:off x="5736000" y="5250203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 rot="2700000">
              <a:off x="5825169" y="534020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60198" y="508783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33A95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endParaRPr lang="zh-CN" altLang="en-US" sz="5400" dirty="0">
                <a:solidFill>
                  <a:srgbClr val="33A95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/>
      <p:bldP spid="43" grpId="1"/>
      <p:bldP spid="50" grpId="0"/>
      <p:bldP spid="51" grpId="0"/>
      <p:bldP spid="52" grpId="0"/>
      <p:bldP spid="53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363513" y="950525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创建子进程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63513" y="1497573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在控制台中输入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21675" y="154923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5121675" y="103998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" y="2281729"/>
            <a:ext cx="5650827" cy="3824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39" y="2281729"/>
            <a:ext cx="5612659" cy="3824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animBg="1"/>
      <p:bldP spid="97" grpId="1" animBg="1"/>
      <p:bldP spid="100" grpId="0" animBg="1"/>
      <p:bldP spid="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722217" y="1026630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阻塞进程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77408" y="1085310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277408" y="1628663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277408" y="2158181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720171" y="1547173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在控制台中输入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20171" y="2076083"/>
            <a:ext cx="264168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对于范围之外的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做相应的处理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6" y="267334"/>
            <a:ext cx="5475880" cy="3713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7" y="2968446"/>
            <a:ext cx="5475880" cy="3711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  <p:bldP spid="52" grpId="1" animBg="1"/>
      <p:bldP spid="53" grpId="0" animBg="1"/>
      <p:bldP spid="53" grpId="1" animBg="1"/>
      <p:bldP spid="55" grpId="0"/>
      <p:bldP spid="56" grpId="0"/>
      <p:bldP spid="154" grpId="0" animBg="1"/>
      <p:bldP spid="154" grpId="1" animBg="1"/>
      <p:bldP spid="154" grpId="2" animBg="1"/>
      <p:bldP spid="60" grpId="0"/>
      <p:bldP spid="60" grpId="1"/>
      <p:bldP spid="60" grpId="2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722217" y="1026630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恢复进程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77408" y="1085310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277408" y="1628663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277408" y="2158181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720171" y="1547173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在控制台中输入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unblock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20171" y="2076083"/>
            <a:ext cx="264168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对于范围之外的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做相应的处理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55" y="240880"/>
            <a:ext cx="5588060" cy="3784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7" y="2769797"/>
            <a:ext cx="5608316" cy="383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  <p:bldP spid="52" grpId="1" animBg="1"/>
      <p:bldP spid="53" grpId="0" animBg="1"/>
      <p:bldP spid="53" grpId="1" animBg="1"/>
      <p:bldP spid="55" grpId="0"/>
      <p:bldP spid="56" grpId="0"/>
      <p:bldP spid="154" grpId="0" animBg="1"/>
      <p:bldP spid="154" grpId="1" animBg="1"/>
      <p:bldP spid="154" grpId="2" animBg="1"/>
      <p:bldP spid="60" grpId="0"/>
      <p:bldP spid="60" grpId="1"/>
      <p:bldP spid="60" grpId="2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8179001" y="770522"/>
            <a:ext cx="22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结束进程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734192" y="829202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734192" y="1372555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734192" y="1902073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76955" y="1291065"/>
            <a:ext cx="2637725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在控制台中输入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kill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76955" y="1819975"/>
            <a:ext cx="264168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对于范围之外的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做相应的处理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96888" y="2944074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8664561" y="2807681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3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" y="822126"/>
            <a:ext cx="5715344" cy="38711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15" y="2711154"/>
            <a:ext cx="5715718" cy="3871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  <p:bldP spid="52" grpId="1" animBg="1"/>
      <p:bldP spid="53" grpId="0" animBg="1"/>
      <p:bldP spid="53" grpId="1" animBg="1"/>
      <p:bldP spid="55" grpId="0"/>
      <p:bldP spid="56" grpId="0"/>
      <p:bldP spid="154" grpId="0" animBg="1"/>
      <p:bldP spid="154" grpId="1" animBg="1"/>
      <p:bldP spid="154" grpId="2" animBg="1"/>
      <p:bldP spid="60" grpId="0"/>
      <p:bldP spid="60" grpId="1"/>
      <p:bldP spid="60" grpId="2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70607" y="2436411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简易多终端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70607" y="3135393"/>
            <a:ext cx="32835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键盘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Alt+F2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切换当前终端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75422" y="3135394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275422" y="252586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1" y="1347302"/>
            <a:ext cx="6886575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animBg="1"/>
      <p:bldP spid="97" grpId="1" animBg="1"/>
      <p:bldP spid="100" grpId="0" animBg="1"/>
      <p:bldP spid="1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70607" y="2436411"/>
            <a:ext cx="24707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70607" y="3135393"/>
            <a:ext cx="328350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输入密码成功才可以登录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75422" y="3135394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275422" y="252586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090930"/>
            <a:ext cx="6886575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bldLvl="0" animBg="1"/>
      <p:bldP spid="97" grpId="1" bldLvl="0" animBg="1"/>
      <p:bldP spid="100" grpId="0" bldLvl="0" animBg="1"/>
      <p:bldP spid="10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70607" y="2436411"/>
            <a:ext cx="24707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70607" y="3135393"/>
            <a:ext cx="328350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指令完成用户退出登录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75422" y="3135394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275422" y="252586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2登陆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1085850"/>
            <a:ext cx="6886575" cy="4686300"/>
          </a:xfrm>
          <a:prstGeom prst="rect">
            <a:avLst/>
          </a:prstGeom>
        </p:spPr>
      </p:pic>
      <p:pic>
        <p:nvPicPr>
          <p:cNvPr id="5" name="图片 4" descr="3退出登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1085850"/>
            <a:ext cx="6858000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bldLvl="0" animBg="1"/>
      <p:bldP spid="97" grpId="1" bldLvl="0" animBg="1"/>
      <p:bldP spid="100" grpId="0" bldLvl="0" animBg="1"/>
      <p:bldP spid="10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70607" y="2436411"/>
            <a:ext cx="24707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密码错误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70607" y="3135393"/>
            <a:ext cx="328350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密码错误无法继续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75422" y="3135394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275422" y="252586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4错误密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953770"/>
            <a:ext cx="6915150" cy="46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bldLvl="0" animBg="1"/>
      <p:bldP spid="97" grpId="1" bldLvl="0" animBg="1"/>
      <p:bldP spid="100" grpId="0" bldLvl="0" animBg="1"/>
      <p:bldP spid="10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70607" y="2436411"/>
            <a:ext cx="24707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命令行控制台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70607" y="3135393"/>
            <a:ext cx="328350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针对不同的命令执行调用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275422" y="3135394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275422" y="252586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5命令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63320"/>
            <a:ext cx="6886575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93" grpId="0"/>
      <p:bldP spid="97" grpId="0" bldLvl="0" animBg="1"/>
      <p:bldP spid="97" grpId="1" bldLvl="0" animBg="1"/>
      <p:bldP spid="100" grpId="0" bldLvl="0" animBg="1"/>
      <p:bldP spid="10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实机演示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03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Three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项目概述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01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One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代码展示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04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Four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  <a:endParaRPr lang="zh-CN" altLang="en-US" sz="8000" b="1" dirty="0">
              <a:effectLst>
                <a:outerShdw blurRad="254000" dist="1524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 L -0.10885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0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4888702" y="2628702"/>
            <a:ext cx="2450817" cy="245081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430603" y="3149426"/>
            <a:ext cx="1409370" cy="1409368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942051" y="3482879"/>
            <a:ext cx="344120" cy="252963"/>
            <a:chOff x="5373688" y="3252788"/>
            <a:chExt cx="479425" cy="352426"/>
          </a:xfrm>
          <a:solidFill>
            <a:srgbClr val="E94236"/>
          </a:solidFill>
        </p:grpSpPr>
        <p:sp>
          <p:nvSpPr>
            <p:cNvPr id="54" name="Freeform 106"/>
            <p:cNvSpPr>
              <a:spLocks noEditPoints="1"/>
            </p:cNvSpPr>
            <p:nvPr/>
          </p:nvSpPr>
          <p:spPr bwMode="auto">
            <a:xfrm>
              <a:off x="5373688" y="3365501"/>
              <a:ext cx="330200" cy="239713"/>
            </a:xfrm>
            <a:custGeom>
              <a:avLst/>
              <a:gdLst>
                <a:gd name="T0" fmla="*/ 29 w 88"/>
                <a:gd name="T1" fmla="*/ 0 h 64"/>
                <a:gd name="T2" fmla="*/ 10 w 88"/>
                <a:gd name="T3" fmla="*/ 0 h 64"/>
                <a:gd name="T4" fmla="*/ 10 w 88"/>
                <a:gd name="T5" fmla="*/ 5 h 64"/>
                <a:gd name="T6" fmla="*/ 0 w 88"/>
                <a:gd name="T7" fmla="*/ 5 h 64"/>
                <a:gd name="T8" fmla="*/ 0 w 88"/>
                <a:gd name="T9" fmla="*/ 64 h 64"/>
                <a:gd name="T10" fmla="*/ 88 w 88"/>
                <a:gd name="T11" fmla="*/ 64 h 64"/>
                <a:gd name="T12" fmla="*/ 88 w 88"/>
                <a:gd name="T13" fmla="*/ 5 h 64"/>
                <a:gd name="T14" fmla="*/ 29 w 88"/>
                <a:gd name="T15" fmla="*/ 5 h 64"/>
                <a:gd name="T16" fmla="*/ 29 w 88"/>
                <a:gd name="T17" fmla="*/ 0 h 64"/>
                <a:gd name="T18" fmla="*/ 59 w 88"/>
                <a:gd name="T19" fmla="*/ 15 h 64"/>
                <a:gd name="T20" fmla="*/ 78 w 88"/>
                <a:gd name="T21" fmla="*/ 35 h 64"/>
                <a:gd name="T22" fmla="*/ 59 w 88"/>
                <a:gd name="T23" fmla="*/ 54 h 64"/>
                <a:gd name="T24" fmla="*/ 39 w 88"/>
                <a:gd name="T25" fmla="*/ 35 h 64"/>
                <a:gd name="T26" fmla="*/ 59 w 88"/>
                <a:gd name="T27" fmla="*/ 15 h 64"/>
                <a:gd name="T28" fmla="*/ 29 w 88"/>
                <a:gd name="T29" fmla="*/ 25 h 64"/>
                <a:gd name="T30" fmla="*/ 10 w 88"/>
                <a:gd name="T31" fmla="*/ 25 h 64"/>
                <a:gd name="T32" fmla="*/ 10 w 88"/>
                <a:gd name="T33" fmla="*/ 15 h 64"/>
                <a:gd name="T34" fmla="*/ 29 w 88"/>
                <a:gd name="T35" fmla="*/ 15 h 64"/>
                <a:gd name="T36" fmla="*/ 29 w 88"/>
                <a:gd name="T37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64">
                  <a:moveTo>
                    <a:pt x="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29" y="5"/>
                    <a:pt x="29" y="5"/>
                    <a:pt x="29" y="5"/>
                  </a:cubicBezTo>
                  <a:lnTo>
                    <a:pt x="29" y="0"/>
                  </a:lnTo>
                  <a:close/>
                  <a:moveTo>
                    <a:pt x="59" y="15"/>
                  </a:moveTo>
                  <a:cubicBezTo>
                    <a:pt x="70" y="15"/>
                    <a:pt x="78" y="24"/>
                    <a:pt x="78" y="35"/>
                  </a:cubicBezTo>
                  <a:cubicBezTo>
                    <a:pt x="78" y="46"/>
                    <a:pt x="70" y="54"/>
                    <a:pt x="59" y="54"/>
                  </a:cubicBezTo>
                  <a:cubicBezTo>
                    <a:pt x="48" y="54"/>
                    <a:pt x="39" y="46"/>
                    <a:pt x="39" y="35"/>
                  </a:cubicBezTo>
                  <a:cubicBezTo>
                    <a:pt x="39" y="24"/>
                    <a:pt x="48" y="15"/>
                    <a:pt x="59" y="15"/>
                  </a:cubicBezTo>
                  <a:close/>
                  <a:moveTo>
                    <a:pt x="29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2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107"/>
            <p:cNvSpPr>
              <a:spLocks noChangeArrowheads="1"/>
            </p:cNvSpPr>
            <p:nvPr/>
          </p:nvSpPr>
          <p:spPr bwMode="auto">
            <a:xfrm>
              <a:off x="5557838" y="3459163"/>
              <a:ext cx="71438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5553075" y="3252788"/>
              <a:ext cx="300038" cy="307975"/>
            </a:xfrm>
            <a:custGeom>
              <a:avLst/>
              <a:gdLst>
                <a:gd name="T0" fmla="*/ 26 w 189"/>
                <a:gd name="T1" fmla="*/ 0 h 194"/>
                <a:gd name="T2" fmla="*/ 0 w 189"/>
                <a:gd name="T3" fmla="*/ 59 h 194"/>
                <a:gd name="T4" fmla="*/ 24 w 189"/>
                <a:gd name="T5" fmla="*/ 59 h 194"/>
                <a:gd name="T6" fmla="*/ 38 w 189"/>
                <a:gd name="T7" fmla="*/ 26 h 194"/>
                <a:gd name="T8" fmla="*/ 163 w 189"/>
                <a:gd name="T9" fmla="*/ 78 h 194"/>
                <a:gd name="T10" fmla="*/ 126 w 189"/>
                <a:gd name="T11" fmla="*/ 168 h 194"/>
                <a:gd name="T12" fmla="*/ 118 w 189"/>
                <a:gd name="T13" fmla="*/ 163 h 194"/>
                <a:gd name="T14" fmla="*/ 118 w 189"/>
                <a:gd name="T15" fmla="*/ 184 h 194"/>
                <a:gd name="T16" fmla="*/ 137 w 189"/>
                <a:gd name="T17" fmla="*/ 194 h 194"/>
                <a:gd name="T18" fmla="*/ 189 w 189"/>
                <a:gd name="T19" fmla="*/ 68 h 194"/>
                <a:gd name="T20" fmla="*/ 26 w 189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94">
                  <a:moveTo>
                    <a:pt x="26" y="0"/>
                  </a:moveTo>
                  <a:lnTo>
                    <a:pt x="0" y="59"/>
                  </a:lnTo>
                  <a:lnTo>
                    <a:pt x="24" y="59"/>
                  </a:lnTo>
                  <a:lnTo>
                    <a:pt x="38" y="26"/>
                  </a:lnTo>
                  <a:lnTo>
                    <a:pt x="163" y="78"/>
                  </a:lnTo>
                  <a:lnTo>
                    <a:pt x="126" y="168"/>
                  </a:lnTo>
                  <a:lnTo>
                    <a:pt x="118" y="163"/>
                  </a:lnTo>
                  <a:lnTo>
                    <a:pt x="118" y="184"/>
                  </a:lnTo>
                  <a:lnTo>
                    <a:pt x="137" y="194"/>
                  </a:lnTo>
                  <a:lnTo>
                    <a:pt x="189" y="68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070445" y="1980088"/>
            <a:ext cx="2476227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改进文件系统（密码保护、回收站、多级文件系统、文件检索）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70445" y="1688446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384F1"/>
                </a:solidFill>
              </a:rPr>
              <a:t>B</a:t>
            </a:r>
            <a:r>
              <a:rPr lang="zh-CN" altLang="en-US" sz="1600" dirty="0">
                <a:solidFill>
                  <a:srgbClr val="4384F1"/>
                </a:solidFill>
              </a:rPr>
              <a:t>级要求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070445" y="5517763"/>
            <a:ext cx="3518635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两个小游戏（推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箱子和扫雷）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70445" y="5226121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384F1"/>
                </a:solidFill>
              </a:rPr>
              <a:t>D</a:t>
            </a:r>
            <a:r>
              <a:rPr lang="zh-CN" altLang="en-US" sz="1600" dirty="0">
                <a:solidFill>
                  <a:srgbClr val="4384F1"/>
                </a:solidFill>
              </a:rPr>
              <a:t>级要求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639008" y="1980088"/>
            <a:ext cx="3518635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/>
              <a:t>ubuntu-20.04-desktop-amd64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63174" y="1688446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项目开发环境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58350" y="5517763"/>
            <a:ext cx="3899294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/>
              <a:t>VMware-workstation-full-15.5.6-16341506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963174" y="5226121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虚拟机软件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45024" y="3732166"/>
            <a:ext cx="3518635" cy="106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实现命令行控制台，实现用户登录登出，实现进程管理模块，实现一个多终端下的简易控制台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5024" y="3440524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384F1"/>
                </a:solidFill>
              </a:rPr>
              <a:t>C</a:t>
            </a:r>
            <a:r>
              <a:rPr lang="zh-CN" altLang="en-US" sz="1600" dirty="0">
                <a:solidFill>
                  <a:srgbClr val="4384F1"/>
                </a:solidFill>
              </a:rPr>
              <a:t>级要求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4563" y="3732166"/>
            <a:ext cx="3518635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err="1"/>
              <a:t>Bochs</a:t>
            </a:r>
            <a:r>
              <a:rPr lang="en-US" altLang="zh-CN" dirty="0"/>
              <a:t> 2.6.11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188729" y="3440524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模拟器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331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项目概述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044146" y="2807261"/>
            <a:ext cx="2103708" cy="21037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58" grpId="0"/>
      <p:bldP spid="59" grpId="0"/>
      <p:bldP spid="73" grpId="0"/>
      <p:bldP spid="74" grpId="0"/>
      <p:bldP spid="77" grpId="0"/>
      <p:bldP spid="78" grpId="0"/>
      <p:bldP spid="79" grpId="0"/>
      <p:bldP spid="80" grpId="0"/>
      <p:bldP spid="75" grpId="0"/>
      <p:bldP spid="76" grpId="0"/>
      <p:bldP spid="81" grpId="0"/>
      <p:bldP spid="82" grpId="0"/>
      <p:bldP spid="51" grpId="0"/>
      <p:bldP spid="51" grpId="1"/>
      <p:bldP spid="51" grpId="2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功能介绍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02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Two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4888702" y="2628702"/>
            <a:ext cx="2450817" cy="245081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430603" y="3149426"/>
            <a:ext cx="1409370" cy="1409368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34062" y="3654719"/>
            <a:ext cx="26007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94236"/>
                </a:solidFill>
              </a:rPr>
              <a:t>文件系统</a:t>
            </a:r>
            <a:endParaRPr lang="zh-CN" altLang="en-US" sz="2000" dirty="0">
              <a:solidFill>
                <a:srgbClr val="E94236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70445" y="1688446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384F1"/>
                </a:solidFill>
              </a:rPr>
              <a:t>目录的创建、删除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70445" y="5226121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384F1"/>
                </a:solidFill>
              </a:rPr>
              <a:t>目录的跳转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313940" y="1688465"/>
            <a:ext cx="2843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文件的创建、删除、恢复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963174" y="5226121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文件的检索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5024" y="3440524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384F1"/>
                </a:solidFill>
              </a:rPr>
              <a:t>文件的保护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188729" y="3440524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4384F1"/>
                </a:solidFill>
              </a:rPr>
              <a:t>文件的读写</a:t>
            </a:r>
            <a:endParaRPr lang="zh-CN" altLang="en-US" sz="1600" dirty="0">
              <a:solidFill>
                <a:srgbClr val="4384F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89263" y="446689"/>
            <a:ext cx="33164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文件系统的实现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044146" y="2807261"/>
            <a:ext cx="2103708" cy="21037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57" grpId="0"/>
      <p:bldP spid="59" grpId="0"/>
      <p:bldP spid="74" grpId="0"/>
      <p:bldP spid="78" grpId="0"/>
      <p:bldP spid="80" grpId="0"/>
      <p:bldP spid="76" grpId="0"/>
      <p:bldP spid="82" grpId="0"/>
      <p:bldP spid="51" grpId="0"/>
      <p:bldP spid="51" grpId="1"/>
      <p:bldP spid="51" grpId="2"/>
      <p:bldP spid="95" grpId="0" animBg="1"/>
      <p:bldP spid="25" grpId="0"/>
      <p:bldP spid="25" grpId="1"/>
      <p:bldP spid="2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69848" y="1662215"/>
            <a:ext cx="32160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创建目录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reate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0" y="2452430"/>
            <a:ext cx="5905500" cy="4010660"/>
          </a:xfrm>
          <a:prstGeom prst="rect">
            <a:avLst/>
          </a:prstGeom>
        </p:spPr>
      </p:pic>
      <p:pic>
        <p:nvPicPr>
          <p:cNvPr id="3" name="图片 2" descr="createD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10" y="301877"/>
            <a:ext cx="5807978" cy="38878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95297" y="4761212"/>
            <a:ext cx="32160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0" grpId="2"/>
      <p:bldP spid="22" grpId="0" animBg="1"/>
      <p:bldP spid="4" grpId="0"/>
      <p:bldP spid="4" grpId="1"/>
      <p:bldP spid="4" grpId="2"/>
      <p:bldP spid="7" grpId="0"/>
      <p:bldP spid="7" grpId="1"/>
      <p:bldP spid="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7778796" y="1215598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目录的删除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984954" y="5440888"/>
            <a:ext cx="219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文件的删除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elete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1" y="851218"/>
            <a:ext cx="5413375" cy="3677285"/>
          </a:xfrm>
          <a:prstGeom prst="rect">
            <a:avLst/>
          </a:prstGeom>
        </p:spPr>
      </p:pic>
      <p:pic>
        <p:nvPicPr>
          <p:cNvPr id="3" name="图片 2" descr="deleteD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6" y="2123827"/>
            <a:ext cx="5876925" cy="3966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78" grpId="0" animBg="1"/>
      <p:bldP spid="8" grpId="0"/>
      <p:bldP spid="8" grpId="1"/>
      <p:bldP spid="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7778796" y="1366600"/>
            <a:ext cx="21944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2000" dirty="0"/>
              <a:t>文件的恢复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2001732" y="5319450"/>
            <a:ext cx="21944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deleteFi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934102"/>
            <a:ext cx="5508625" cy="3746500"/>
          </a:xfrm>
          <a:prstGeom prst="rect">
            <a:avLst/>
          </a:prstGeom>
        </p:spPr>
      </p:pic>
      <p:pic>
        <p:nvPicPr>
          <p:cNvPr id="5" name="图片 4" descr="restoreF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2404838"/>
            <a:ext cx="5849620" cy="3952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2723" y="178376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78" grpId="0" bldLvl="0" animBg="1"/>
      <p:bldP spid="8" grpId="0"/>
      <p:bldP spid="8" grpId="1"/>
      <p:bldP spid="8" grpId="2"/>
    </p:bldLst>
  </p:timing>
</p:sld>
</file>

<file path=ppt/tags/tag1.xml><?xml version="1.0" encoding="utf-8"?>
<p:tagLst xmlns:p="http://schemas.openxmlformats.org/presentationml/2006/main">
  <p:tag name="NORDRI TOOLS WATERMARK" val="1kgzvv05"/>
</p:tagLst>
</file>

<file path=ppt/tags/tag10.xml><?xml version="1.0" encoding="utf-8"?>
<p:tagLst xmlns:p="http://schemas.openxmlformats.org/presentationml/2006/main">
  <p:tag name="NORDRI TOOLS WATERMARK" val="1kgzvv05"/>
</p:tagLst>
</file>

<file path=ppt/tags/tag11.xml><?xml version="1.0" encoding="utf-8"?>
<p:tagLst xmlns:p="http://schemas.openxmlformats.org/presentationml/2006/main">
  <p:tag name="NORDRI TOOLS WATERMARK" val="1kgzvv05"/>
</p:tagLst>
</file>

<file path=ppt/tags/tag12.xml><?xml version="1.0" encoding="utf-8"?>
<p:tagLst xmlns:p="http://schemas.openxmlformats.org/presentationml/2006/main">
  <p:tag name="NORDRI TOOLS WATERMARK" val="1kgzvv05"/>
</p:tagLst>
</file>

<file path=ppt/tags/tag13.xml><?xml version="1.0" encoding="utf-8"?>
<p:tagLst xmlns:p="http://schemas.openxmlformats.org/presentationml/2006/main">
  <p:tag name="NORDRI TOOLS WATERMARK" val="1kgzvv05"/>
</p:tagLst>
</file>

<file path=ppt/tags/tag14.xml><?xml version="1.0" encoding="utf-8"?>
<p:tagLst xmlns:p="http://schemas.openxmlformats.org/presentationml/2006/main">
  <p:tag name="NORDRI TOOLS WATERMARK" val="1kgzvv05"/>
</p:tagLst>
</file>

<file path=ppt/tags/tag15.xml><?xml version="1.0" encoding="utf-8"?>
<p:tagLst xmlns:p="http://schemas.openxmlformats.org/presentationml/2006/main">
  <p:tag name="NORDRI TOOLS WATERMARK" val="1kgzvv05"/>
</p:tagLst>
</file>

<file path=ppt/tags/tag16.xml><?xml version="1.0" encoding="utf-8"?>
<p:tagLst xmlns:p="http://schemas.openxmlformats.org/presentationml/2006/main">
  <p:tag name="NORDRI TOOLS WATERMARK" val="1kgzvv05"/>
</p:tagLst>
</file>

<file path=ppt/tags/tag17.xml><?xml version="1.0" encoding="utf-8"?>
<p:tagLst xmlns:p="http://schemas.openxmlformats.org/presentationml/2006/main">
  <p:tag name="NORDRI TOOLS WATERMARK" val="1kgzvv05"/>
</p:tagLst>
</file>

<file path=ppt/tags/tag18.xml><?xml version="1.0" encoding="utf-8"?>
<p:tagLst xmlns:p="http://schemas.openxmlformats.org/presentationml/2006/main">
  <p:tag name="NORDRI TOOLS WATERMARK" val="1kgzvv05"/>
</p:tagLst>
</file>

<file path=ppt/tags/tag19.xml><?xml version="1.0" encoding="utf-8"?>
<p:tagLst xmlns:p="http://schemas.openxmlformats.org/presentationml/2006/main">
  <p:tag name="NORDRI TOOLS WATERMARK" val="1kgzvv05"/>
</p:tagLst>
</file>

<file path=ppt/tags/tag2.xml><?xml version="1.0" encoding="utf-8"?>
<p:tagLst xmlns:p="http://schemas.openxmlformats.org/presentationml/2006/main">
  <p:tag name="NORDRI TOOLS WATERMARK" val="1kgzvv05"/>
</p:tagLst>
</file>

<file path=ppt/tags/tag20.xml><?xml version="1.0" encoding="utf-8"?>
<p:tagLst xmlns:p="http://schemas.openxmlformats.org/presentationml/2006/main">
  <p:tag name="NORDRI TOOLS WATERMARK" val="1kgzvv05"/>
</p:tagLst>
</file>

<file path=ppt/tags/tag21.xml><?xml version="1.0" encoding="utf-8"?>
<p:tagLst xmlns:p="http://schemas.openxmlformats.org/presentationml/2006/main">
  <p:tag name="NORDRI TOOLS WATERMARK" val="1kgzvv05"/>
</p:tagLst>
</file>

<file path=ppt/tags/tag22.xml><?xml version="1.0" encoding="utf-8"?>
<p:tagLst xmlns:p="http://schemas.openxmlformats.org/presentationml/2006/main">
  <p:tag name="NORDRI TOOLS WATERMARK" val="1kgzvv05"/>
</p:tagLst>
</file>

<file path=ppt/tags/tag23.xml><?xml version="1.0" encoding="utf-8"?>
<p:tagLst xmlns:p="http://schemas.openxmlformats.org/presentationml/2006/main">
  <p:tag name="NORDRI TOOLS WATERMARK" val="1kgzvv05"/>
</p:tagLst>
</file>

<file path=ppt/tags/tag24.xml><?xml version="1.0" encoding="utf-8"?>
<p:tagLst xmlns:p="http://schemas.openxmlformats.org/presentationml/2006/main">
  <p:tag name="NORDRI TOOLS WATERMARK" val="1kgzvv05"/>
</p:tagLst>
</file>

<file path=ppt/tags/tag25.xml><?xml version="1.0" encoding="utf-8"?>
<p:tagLst xmlns:p="http://schemas.openxmlformats.org/presentationml/2006/main">
  <p:tag name="NORDRI TOOLS WATERMARK" val="1kgzvv05"/>
</p:tagLst>
</file>

<file path=ppt/tags/tag26.xml><?xml version="1.0" encoding="utf-8"?>
<p:tagLst xmlns:p="http://schemas.openxmlformats.org/presentationml/2006/main">
  <p:tag name="NORDRI TOOLS WATERMARK" val="1kgzvv05"/>
</p:tagLst>
</file>

<file path=ppt/tags/tag27.xml><?xml version="1.0" encoding="utf-8"?>
<p:tagLst xmlns:p="http://schemas.openxmlformats.org/presentationml/2006/main">
  <p:tag name="NORDRI TOOLS WATERMARK" val="1kgzvv05"/>
</p:tagLst>
</file>

<file path=ppt/tags/tag28.xml><?xml version="1.0" encoding="utf-8"?>
<p:tagLst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3.xml><?xml version="1.0" encoding="utf-8"?>
<p:tagLst xmlns:p="http://schemas.openxmlformats.org/presentationml/2006/main">
  <p:tag name="NORDRI TOOLS WATERMARK" val="1kgzvv05"/>
</p:tagLst>
</file>

<file path=ppt/tags/tag4.xml><?xml version="1.0" encoding="utf-8"?>
<p:tagLst xmlns:p="http://schemas.openxmlformats.org/presentationml/2006/main">
  <p:tag name="NORDRI TOOLS WATERMARK" val="1kgzvv05"/>
</p:tagLst>
</file>

<file path=ppt/tags/tag5.xml><?xml version="1.0" encoding="utf-8"?>
<p:tagLst xmlns:p="http://schemas.openxmlformats.org/presentationml/2006/main">
  <p:tag name="NORDRI TOOLS WATERMARK" val="1kgzvv05"/>
</p:tagLst>
</file>

<file path=ppt/tags/tag6.xml><?xml version="1.0" encoding="utf-8"?>
<p:tagLst xmlns:p="http://schemas.openxmlformats.org/presentationml/2006/main">
  <p:tag name="NORDRI TOOLS WATERMARK" val="1kgzvv05"/>
</p:tagLst>
</file>

<file path=ppt/tags/tag7.xml><?xml version="1.0" encoding="utf-8"?>
<p:tagLst xmlns:p="http://schemas.openxmlformats.org/presentationml/2006/main">
  <p:tag name="NORDRI TOOLS WATERMARK" val="1kgzvv05"/>
</p:tagLst>
</file>

<file path=ppt/tags/tag8.xml><?xml version="1.0" encoding="utf-8"?>
<p:tagLst xmlns:p="http://schemas.openxmlformats.org/presentationml/2006/main">
  <p:tag name="NORDRI TOOLS WATERMARK" val="1kgzvv05"/>
</p:tagLst>
</file>

<file path=ppt/tags/tag9.xml><?xml version="1.0" encoding="utf-8"?>
<p:tagLst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宽屏</PresentationFormat>
  <Paragraphs>273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Aharoni</vt:lpstr>
      <vt:lpstr>Yu Gothic UI Semibold</vt:lpstr>
      <vt:lpstr>Chalkboard SE</vt:lpstr>
      <vt:lpstr>微软雅黑</vt:lpstr>
      <vt:lpstr>华文细黑</vt:lpstr>
      <vt:lpstr>Impact</vt:lpstr>
      <vt:lpstr>Mongolian Baiti</vt:lpstr>
      <vt:lpstr>Arial Unicode MS</vt:lpstr>
      <vt:lpstr>Arial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大污师</cp:lastModifiedBy>
  <cp:revision>38</cp:revision>
  <dcterms:created xsi:type="dcterms:W3CDTF">2016-09-14T22:36:00Z</dcterms:created>
  <dcterms:modified xsi:type="dcterms:W3CDTF">2020-08-06T12:53:39Z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