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7" r:id="rId4"/>
    <p:sldId id="275" r:id="rId5"/>
    <p:sldId id="260" r:id="rId6"/>
    <p:sldId id="261" r:id="rId7"/>
    <p:sldId id="262" r:id="rId8"/>
    <p:sldId id="263" r:id="rId9"/>
    <p:sldId id="264" r:id="rId10"/>
    <p:sldId id="257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C"/>
    <a:srgbClr val="9C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/>
          <p:cNvSpPr/>
          <p:nvPr>
            <p:custDataLst>
              <p:tags r:id="rId2"/>
            </p:custDataLst>
          </p:nvPr>
        </p:nvSpPr>
        <p:spPr>
          <a:xfrm rot="20640000">
            <a:off x="6236362" y="-169584"/>
            <a:ext cx="5113655" cy="5863408"/>
          </a:xfrm>
          <a:custGeom>
            <a:avLst/>
            <a:gdLst>
              <a:gd name="connsiteX0" fmla="*/ 2353606 w 5113655"/>
              <a:gd name="connsiteY0" fmla="*/ 0 h 5863408"/>
              <a:gd name="connsiteX1" fmla="*/ 2812917 w 5113655"/>
              <a:gd name="connsiteY1" fmla="*/ 131705 h 5863408"/>
              <a:gd name="connsiteX2" fmla="*/ 5113655 w 5113655"/>
              <a:gd name="connsiteY2" fmla="*/ 5863408 h 5863408"/>
              <a:gd name="connsiteX3" fmla="*/ 0 w 5113655"/>
              <a:gd name="connsiteY3" fmla="*/ 5863408 h 586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655" h="5863408">
                <a:moveTo>
                  <a:pt x="2353606" y="0"/>
                </a:moveTo>
                <a:lnTo>
                  <a:pt x="2812917" y="131705"/>
                </a:lnTo>
                <a:lnTo>
                  <a:pt x="5113655" y="5863408"/>
                </a:lnTo>
                <a:lnTo>
                  <a:pt x="0" y="5863408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3"/>
            </p:custDataLst>
          </p:nvPr>
        </p:nvSpPr>
        <p:spPr>
          <a:xfrm rot="20640000">
            <a:off x="6370240" y="-160812"/>
            <a:ext cx="5113655" cy="5959515"/>
          </a:xfrm>
          <a:custGeom>
            <a:avLst/>
            <a:gdLst>
              <a:gd name="connsiteX0" fmla="*/ 2392183 w 5113655"/>
              <a:gd name="connsiteY0" fmla="*/ 0 h 5959515"/>
              <a:gd name="connsiteX1" fmla="*/ 2764304 w 5113655"/>
              <a:gd name="connsiteY1" fmla="*/ 106704 h 5959515"/>
              <a:gd name="connsiteX2" fmla="*/ 5113655 w 5113655"/>
              <a:gd name="connsiteY2" fmla="*/ 5959515 h 5959515"/>
              <a:gd name="connsiteX3" fmla="*/ 0 w 5113655"/>
              <a:gd name="connsiteY3" fmla="*/ 5959515 h 59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655" h="5959515">
                <a:moveTo>
                  <a:pt x="2392183" y="0"/>
                </a:moveTo>
                <a:lnTo>
                  <a:pt x="2764304" y="106704"/>
                </a:lnTo>
                <a:lnTo>
                  <a:pt x="5113655" y="5959515"/>
                </a:lnTo>
                <a:lnTo>
                  <a:pt x="0" y="5959515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4"/>
            </p:custDataLst>
          </p:nvPr>
        </p:nvSpPr>
        <p:spPr>
          <a:xfrm rot="20640000">
            <a:off x="6505846" y="-139737"/>
            <a:ext cx="5024379" cy="6055622"/>
          </a:xfrm>
          <a:custGeom>
            <a:avLst/>
            <a:gdLst>
              <a:gd name="connsiteX0" fmla="*/ 2430761 w 5024379"/>
              <a:gd name="connsiteY0" fmla="*/ 0 h 6055622"/>
              <a:gd name="connsiteX1" fmla="*/ 2715691 w 5024379"/>
              <a:gd name="connsiteY1" fmla="*/ 81703 h 6055622"/>
              <a:gd name="connsiteX2" fmla="*/ 5024379 w 5024379"/>
              <a:gd name="connsiteY2" fmla="*/ 5833213 h 6055622"/>
              <a:gd name="connsiteX3" fmla="*/ 4960604 w 5024379"/>
              <a:gd name="connsiteY3" fmla="*/ 6055622 h 6055622"/>
              <a:gd name="connsiteX4" fmla="*/ 0 w 5024379"/>
              <a:gd name="connsiteY4" fmla="*/ 6055622 h 605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379" h="6055622">
                <a:moveTo>
                  <a:pt x="2430761" y="0"/>
                </a:moveTo>
                <a:lnTo>
                  <a:pt x="2715691" y="81703"/>
                </a:lnTo>
                <a:lnTo>
                  <a:pt x="5024379" y="5833213"/>
                </a:lnTo>
                <a:lnTo>
                  <a:pt x="4960604" y="6055622"/>
                </a:lnTo>
                <a:lnTo>
                  <a:pt x="0" y="6055622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5"/>
            </p:custDataLst>
          </p:nvPr>
        </p:nvSpPr>
        <p:spPr>
          <a:xfrm rot="20640000">
            <a:off x="6641455" y="-118660"/>
            <a:ext cx="4935101" cy="6151728"/>
          </a:xfrm>
          <a:custGeom>
            <a:avLst/>
            <a:gdLst>
              <a:gd name="connsiteX0" fmla="*/ 2667077 w 4935101"/>
              <a:gd name="connsiteY0" fmla="*/ 56700 h 6151728"/>
              <a:gd name="connsiteX1" fmla="*/ 4935101 w 4935101"/>
              <a:gd name="connsiteY1" fmla="*/ 5706906 h 6151728"/>
              <a:gd name="connsiteX2" fmla="*/ 4807550 w 4935101"/>
              <a:gd name="connsiteY2" fmla="*/ 6151728 h 6151728"/>
              <a:gd name="connsiteX3" fmla="*/ 0 w 4935101"/>
              <a:gd name="connsiteY3" fmla="*/ 6151728 h 6151728"/>
              <a:gd name="connsiteX4" fmla="*/ 2469339 w 4935101"/>
              <a:gd name="connsiteY4" fmla="*/ 0 h 61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5101" h="6151728">
                <a:moveTo>
                  <a:pt x="2667077" y="56700"/>
                </a:moveTo>
                <a:lnTo>
                  <a:pt x="4935101" y="5706906"/>
                </a:lnTo>
                <a:lnTo>
                  <a:pt x="4807550" y="6151728"/>
                </a:lnTo>
                <a:lnTo>
                  <a:pt x="0" y="6151728"/>
                </a:lnTo>
                <a:lnTo>
                  <a:pt x="2469339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6"/>
            </p:custDataLst>
          </p:nvPr>
        </p:nvSpPr>
        <p:spPr>
          <a:xfrm rot="20640000">
            <a:off x="6777063" y="-97585"/>
            <a:ext cx="4845824" cy="6247836"/>
          </a:xfrm>
          <a:custGeom>
            <a:avLst/>
            <a:gdLst>
              <a:gd name="connsiteX0" fmla="*/ 2507917 w 4845824"/>
              <a:gd name="connsiteY0" fmla="*/ 0 h 6247836"/>
              <a:gd name="connsiteX1" fmla="*/ 2618463 w 4845824"/>
              <a:gd name="connsiteY1" fmla="*/ 31699 h 6247836"/>
              <a:gd name="connsiteX2" fmla="*/ 4845824 w 4845824"/>
              <a:gd name="connsiteY2" fmla="*/ 5580603 h 6247836"/>
              <a:gd name="connsiteX3" fmla="*/ 4654498 w 4845824"/>
              <a:gd name="connsiteY3" fmla="*/ 6247836 h 6247836"/>
              <a:gd name="connsiteX4" fmla="*/ 0 w 4845824"/>
              <a:gd name="connsiteY4" fmla="*/ 6247836 h 62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824" h="6247836">
                <a:moveTo>
                  <a:pt x="2507917" y="0"/>
                </a:moveTo>
                <a:lnTo>
                  <a:pt x="2618463" y="31699"/>
                </a:lnTo>
                <a:lnTo>
                  <a:pt x="4845824" y="5580603"/>
                </a:lnTo>
                <a:lnTo>
                  <a:pt x="4654498" y="6247836"/>
                </a:lnTo>
                <a:lnTo>
                  <a:pt x="0" y="6247836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7"/>
            </p:custDataLst>
          </p:nvPr>
        </p:nvSpPr>
        <p:spPr>
          <a:xfrm rot="20640000">
            <a:off x="6912671" y="-76508"/>
            <a:ext cx="4756546" cy="6343942"/>
          </a:xfrm>
          <a:custGeom>
            <a:avLst/>
            <a:gdLst>
              <a:gd name="connsiteX0" fmla="*/ 2546495 w 4756546"/>
              <a:gd name="connsiteY0" fmla="*/ 0 h 6343942"/>
              <a:gd name="connsiteX1" fmla="*/ 2569849 w 4756546"/>
              <a:gd name="connsiteY1" fmla="*/ 6697 h 6343942"/>
              <a:gd name="connsiteX2" fmla="*/ 4756546 w 4756546"/>
              <a:gd name="connsiteY2" fmla="*/ 5454296 h 6343942"/>
              <a:gd name="connsiteX3" fmla="*/ 4501445 w 4756546"/>
              <a:gd name="connsiteY3" fmla="*/ 6343942 h 6343942"/>
              <a:gd name="connsiteX4" fmla="*/ 0 w 4756546"/>
              <a:gd name="connsiteY4" fmla="*/ 6343942 h 6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6546" h="6343942">
                <a:moveTo>
                  <a:pt x="2546495" y="0"/>
                </a:moveTo>
                <a:lnTo>
                  <a:pt x="2569849" y="6697"/>
                </a:lnTo>
                <a:lnTo>
                  <a:pt x="4756546" y="5454296"/>
                </a:lnTo>
                <a:lnTo>
                  <a:pt x="4501445" y="6343942"/>
                </a:lnTo>
                <a:lnTo>
                  <a:pt x="0" y="6343942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8"/>
            </p:custDataLst>
          </p:nvPr>
        </p:nvSpPr>
        <p:spPr>
          <a:xfrm rot="20640000">
            <a:off x="7081054" y="10325"/>
            <a:ext cx="4638306" cy="6331057"/>
          </a:xfrm>
          <a:custGeom>
            <a:avLst/>
            <a:gdLst>
              <a:gd name="connsiteX0" fmla="*/ 2556828 w 4667269"/>
              <a:gd name="connsiteY0" fmla="*/ 0 h 6369685"/>
              <a:gd name="connsiteX1" fmla="*/ 4667269 w 4667269"/>
              <a:gd name="connsiteY1" fmla="*/ 5257628 h 6369685"/>
              <a:gd name="connsiteX2" fmla="*/ 4348392 w 4667269"/>
              <a:gd name="connsiteY2" fmla="*/ 6369685 h 6369685"/>
              <a:gd name="connsiteX3" fmla="*/ 0 w 4667269"/>
              <a:gd name="connsiteY3" fmla="*/ 6369685 h 636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69" h="6369685">
                <a:moveTo>
                  <a:pt x="2556828" y="0"/>
                </a:moveTo>
                <a:lnTo>
                  <a:pt x="4667269" y="5257628"/>
                </a:lnTo>
                <a:lnTo>
                  <a:pt x="4348392" y="6369685"/>
                </a:lnTo>
                <a:lnTo>
                  <a:pt x="0" y="6369685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9"/>
            </p:custDataLst>
          </p:nvPr>
        </p:nvSpPr>
        <p:spPr>
          <a:xfrm rot="20640000">
            <a:off x="7255987" y="121982"/>
            <a:ext cx="4527862" cy="6369685"/>
          </a:xfrm>
          <a:custGeom>
            <a:avLst/>
            <a:gdLst>
              <a:gd name="connsiteX0" fmla="*/ 2506699 w 4527862"/>
              <a:gd name="connsiteY0" fmla="*/ 0 h 6369685"/>
              <a:gd name="connsiteX1" fmla="*/ 4527862 w 4527862"/>
              <a:gd name="connsiteY1" fmla="*/ 5035216 h 6369685"/>
              <a:gd name="connsiteX2" fmla="*/ 4145210 w 4527862"/>
              <a:gd name="connsiteY2" fmla="*/ 6369685 h 6369685"/>
              <a:gd name="connsiteX3" fmla="*/ 435518 w 4527862"/>
              <a:gd name="connsiteY3" fmla="*/ 6369685 h 6369685"/>
              <a:gd name="connsiteX4" fmla="*/ 0 w 4527862"/>
              <a:gd name="connsiteY4" fmla="*/ 6244802 h 636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862" h="6369685">
                <a:moveTo>
                  <a:pt x="2506699" y="0"/>
                </a:moveTo>
                <a:lnTo>
                  <a:pt x="4527862" y="5035216"/>
                </a:lnTo>
                <a:lnTo>
                  <a:pt x="4145210" y="6369685"/>
                </a:lnTo>
                <a:lnTo>
                  <a:pt x="435518" y="6369685"/>
                </a:lnTo>
                <a:lnTo>
                  <a:pt x="0" y="6244802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10"/>
            </p:custDataLst>
          </p:nvPr>
        </p:nvCxnSpPr>
        <p:spPr>
          <a:xfrm rot="16200000">
            <a:off x="1407031" y="2814716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>
            <p:custDataLst>
              <p:tags r:id="rId11"/>
            </p:custDataLst>
          </p:nvPr>
        </p:nvSpPr>
        <p:spPr>
          <a:xfrm rot="1740000">
            <a:off x="8046720" y="901700"/>
            <a:ext cx="3543935" cy="4368165"/>
          </a:xfrm>
          <a:prstGeom prst="triangle">
            <a:avLst>
              <a:gd name="adj" fmla="val 77406"/>
            </a:avLst>
          </a:prstGeom>
          <a:noFill/>
          <a:ln w="3175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>
            <p:custDataLst>
              <p:tags r:id="rId12"/>
            </p:custDataLst>
          </p:nvPr>
        </p:nvSpPr>
        <p:spPr>
          <a:xfrm rot="1620000">
            <a:off x="594360" y="5480160"/>
            <a:ext cx="1430020" cy="1129030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>
            <p:custDataLst>
              <p:tags r:id="rId13"/>
            </p:custDataLst>
          </p:nvPr>
        </p:nvSpPr>
        <p:spPr>
          <a:xfrm rot="18060000">
            <a:off x="5106035" y="62865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977180" y="1848397"/>
            <a:ext cx="5641929" cy="998210"/>
          </a:xfrm>
        </p:spPr>
        <p:txBody>
          <a:bodyPr anchor="b">
            <a:noAutofit/>
          </a:bodyPr>
          <a:lstStyle>
            <a:lvl1pPr algn="l">
              <a:defRPr sz="4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1081088" y="3777232"/>
            <a:ext cx="2700000" cy="432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等腰三角形 19"/>
          <p:cNvSpPr/>
          <p:nvPr>
            <p:custDataLst>
              <p:tags r:id="rId19"/>
            </p:custDataLst>
          </p:nvPr>
        </p:nvSpPr>
        <p:spPr>
          <a:xfrm rot="1740000">
            <a:off x="7734300" y="541020"/>
            <a:ext cx="3543935" cy="4368165"/>
          </a:xfrm>
          <a:prstGeom prst="triangle">
            <a:avLst>
              <a:gd name="adj" fmla="val 77406"/>
            </a:avLst>
          </a:prstGeom>
          <a:noFill/>
          <a:ln w="2794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>
            <p:custDataLst>
              <p:tags r:id="rId2"/>
            </p:custDataLst>
          </p:nvPr>
        </p:nvSpPr>
        <p:spPr>
          <a:xfrm rot="19860000" flipH="1">
            <a:off x="524274" y="68701"/>
            <a:ext cx="3543935" cy="4368165"/>
          </a:xfrm>
          <a:prstGeom prst="triangle">
            <a:avLst>
              <a:gd name="adj" fmla="val 77406"/>
            </a:avLst>
          </a:prstGeom>
          <a:noFill/>
          <a:ln w="3175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>
            <p:custDataLst>
              <p:tags r:id="rId3"/>
            </p:custDataLst>
          </p:nvPr>
        </p:nvSpPr>
        <p:spPr>
          <a:xfrm rot="19980000" flipH="1">
            <a:off x="10808970" y="5480160"/>
            <a:ext cx="1430020" cy="1129030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等腰三角形 16"/>
          <p:cNvSpPr/>
          <p:nvPr>
            <p:custDataLst>
              <p:tags r:id="rId4"/>
            </p:custDataLst>
          </p:nvPr>
        </p:nvSpPr>
        <p:spPr>
          <a:xfrm rot="3540000" flipH="1">
            <a:off x="6350000" y="62865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等腰三角形 17"/>
          <p:cNvSpPr/>
          <p:nvPr>
            <p:custDataLst>
              <p:tags r:id="rId5"/>
            </p:custDataLst>
          </p:nvPr>
        </p:nvSpPr>
        <p:spPr>
          <a:xfrm rot="19860000" flipH="1">
            <a:off x="836694" y="-291979"/>
            <a:ext cx="3543935" cy="4368165"/>
          </a:xfrm>
          <a:prstGeom prst="triangle">
            <a:avLst>
              <a:gd name="adj" fmla="val 77406"/>
            </a:avLst>
          </a:prstGeom>
          <a:noFill/>
          <a:ln w="2794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474375" y="2247742"/>
            <a:ext cx="6125805" cy="144811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>
            <p:custDataLst>
              <p:tags r:id="rId2"/>
            </p:custDataLst>
          </p:nvPr>
        </p:nvSpPr>
        <p:spPr>
          <a:xfrm rot="19860000" flipH="1">
            <a:off x="285787" y="-80820"/>
            <a:ext cx="552379" cy="680849"/>
          </a:xfrm>
          <a:prstGeom prst="triangle">
            <a:avLst>
              <a:gd name="adj" fmla="val 7740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620000">
            <a:off x="203748" y="5691645"/>
            <a:ext cx="541712" cy="427693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4"/>
            </p:custDataLst>
          </p:nvPr>
        </p:nvSpPr>
        <p:spPr>
          <a:xfrm rot="18060000">
            <a:off x="10542743" y="515900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10"/>
            </p:custDataLst>
          </p:nvPr>
        </p:nvSpPr>
        <p:spPr>
          <a:xfrm rot="1620000">
            <a:off x="340757" y="5875274"/>
            <a:ext cx="541712" cy="427693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11"/>
            </p:custDataLst>
          </p:nvPr>
        </p:nvSpPr>
        <p:spPr>
          <a:xfrm rot="18060000">
            <a:off x="10523550" y="-31419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>
            <p:custDataLst>
              <p:tags r:id="rId2"/>
            </p:custDataLst>
          </p:nvPr>
        </p:nvSpPr>
        <p:spPr>
          <a:xfrm rot="18060000">
            <a:off x="2477135" y="3091132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4926035" y="191367"/>
            <a:ext cx="2339931" cy="2869334"/>
            <a:chOff x="7734300" y="541020"/>
            <a:chExt cx="3856355" cy="4728845"/>
          </a:xfrm>
        </p:grpSpPr>
        <p:sp>
          <p:nvSpPr>
            <p:cNvPr id="7" name="等腰三角形 6"/>
            <p:cNvSpPr/>
            <p:nvPr>
              <p:custDataLst>
                <p:tags r:id="rId4"/>
              </p:custDataLst>
            </p:nvPr>
          </p:nvSpPr>
          <p:spPr>
            <a:xfrm rot="1740000">
              <a:off x="8046720" y="901700"/>
              <a:ext cx="3543935" cy="4368165"/>
            </a:xfrm>
            <a:prstGeom prst="triangle">
              <a:avLst>
                <a:gd name="adj" fmla="val 77406"/>
              </a:avLst>
            </a:prstGeom>
            <a:noFill/>
            <a:ln w="3175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等腰三角形 7"/>
            <p:cNvSpPr/>
            <p:nvPr>
              <p:custDataLst>
                <p:tags r:id="rId5"/>
              </p:custDataLst>
            </p:nvPr>
          </p:nvSpPr>
          <p:spPr>
            <a:xfrm rot="1740000">
              <a:off x="7734300" y="541020"/>
              <a:ext cx="3543935" cy="4368165"/>
            </a:xfrm>
            <a:prstGeom prst="triangle">
              <a:avLst>
                <a:gd name="adj" fmla="val 77406"/>
              </a:avLst>
            </a:prstGeom>
            <a:noFill/>
            <a:ln w="2794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564724" y="3581400"/>
            <a:ext cx="5062649" cy="85217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564719" y="4511675"/>
            <a:ext cx="5062649" cy="1520825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0030" y="1158152"/>
            <a:ext cx="5641929" cy="998210"/>
          </a:xfrm>
        </p:spPr>
        <p:txBody>
          <a:bodyPr/>
          <a:p>
            <a:r>
              <a:rPr lang="zh-CN" altLang="zh-CN" sz="3600"/>
              <a:t>软件框架设计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1172210" y="4785995"/>
            <a:ext cx="327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杨源鑫</a:t>
            </a:r>
            <a:endParaRPr lang="zh-CN" altLang="en-US"/>
          </a:p>
          <a:p>
            <a:r>
              <a:rPr lang="en-US" altLang="zh-CN"/>
              <a:t>2019/02/22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01930" y="1250950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以背光调节功能为例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" y="1619250"/>
            <a:ext cx="4095750" cy="18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2084070"/>
            <a:ext cx="9725025" cy="4581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6315" y="2981325"/>
            <a:ext cx="1158240" cy="229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54555" y="2830195"/>
            <a:ext cx="1389380" cy="153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43935" y="2613025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按下左键后的操作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5700" y="3387090"/>
            <a:ext cx="4676140" cy="346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31840" y="3540125"/>
            <a:ext cx="1350010" cy="173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81850" y="3523615"/>
            <a:ext cx="4616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分别进行</a:t>
            </a:r>
            <a:r>
              <a:rPr lang="en-US" altLang="zh-CN">
                <a:solidFill>
                  <a:srgbClr val="FF0000"/>
                </a:solidFill>
              </a:rPr>
              <a:t>ui</a:t>
            </a:r>
            <a:r>
              <a:rPr lang="zh-CN" altLang="en-US">
                <a:solidFill>
                  <a:srgbClr val="FF0000"/>
                </a:solidFill>
              </a:rPr>
              <a:t>显示的处理、实际操作底层执行背光控制的处理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0805" y="1570355"/>
            <a:ext cx="1464945" cy="229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095750" y="1466215"/>
            <a:ext cx="1389380" cy="153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85130" y="37465"/>
            <a:ext cx="622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键值具体为多少？在</a:t>
            </a:r>
            <a:r>
              <a:rPr lang="en-US" altLang="zh-CN">
                <a:solidFill>
                  <a:srgbClr val="FF0000"/>
                </a:solidFill>
              </a:rPr>
              <a:t>menu_conf.h</a:t>
            </a:r>
            <a:r>
              <a:rPr lang="zh-CN" altLang="en-US">
                <a:solidFill>
                  <a:srgbClr val="FF0000"/>
                </a:solidFill>
              </a:rPr>
              <a:t>中已经给出具体的描述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90" y="346075"/>
            <a:ext cx="2673350" cy="280733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393940" y="1424305"/>
            <a:ext cx="4616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</a:rPr>
              <a:t>底层需要提供一个</a:t>
            </a:r>
            <a:r>
              <a:rPr lang="en-US" altLang="zh-CN" sz="1400">
                <a:solidFill>
                  <a:schemeClr val="accent1"/>
                </a:solidFill>
              </a:rPr>
              <a:t>GetKey()</a:t>
            </a:r>
            <a:r>
              <a:rPr lang="zh-CN" altLang="en-US" sz="1400">
                <a:solidFill>
                  <a:schemeClr val="accent1"/>
                </a:solidFill>
              </a:rPr>
              <a:t>接口，将对应的键值作为返回值即可，后续还可以自行拓展。</a:t>
            </a:r>
            <a:endParaRPr lang="zh-CN" altLang="en-US" sz="140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整体软件架构</a:t>
            </a:r>
            <a:endParaRPr altLang="zh-CN"/>
          </a:p>
        </p:txBody>
      </p:sp>
      <p:sp>
        <p:nvSpPr>
          <p:cNvPr id="4" name="矩形 3"/>
          <p:cNvSpPr/>
          <p:nvPr/>
        </p:nvSpPr>
        <p:spPr>
          <a:xfrm>
            <a:off x="783590" y="970915"/>
            <a:ext cx="10972800" cy="5511800"/>
          </a:xfrm>
          <a:prstGeom prst="rect">
            <a:avLst/>
          </a:prstGeom>
          <a:solidFill>
            <a:srgbClr val="9CD1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783590" y="4855845"/>
            <a:ext cx="1097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3590" y="3429000"/>
            <a:ext cx="1097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83590" y="2129790"/>
            <a:ext cx="1097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14930" y="970915"/>
            <a:ext cx="0" cy="552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7120" y="1376045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应用层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2505" y="2595245"/>
            <a:ext cx="135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业务逻辑层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6000" y="3958590"/>
            <a:ext cx="135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功能模块层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2980" y="5448935"/>
            <a:ext cx="135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硬件驱动层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74820" y="4900295"/>
            <a:ext cx="4927600" cy="381000"/>
          </a:xfrm>
          <a:prstGeom prst="roundRect">
            <a:avLst/>
          </a:prstGeom>
          <a:solidFill>
            <a:srgbClr val="0086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32550" y="491299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API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820" y="3479800"/>
            <a:ext cx="4927600" cy="381000"/>
          </a:xfrm>
          <a:prstGeom prst="roundRect">
            <a:avLst/>
          </a:prstGeom>
          <a:solidFill>
            <a:srgbClr val="0086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32550" y="347027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API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13710" y="544893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56585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FLASH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70400" y="544893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024880" y="544893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520305" y="544893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016365" y="544893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013710" y="5983605"/>
            <a:ext cx="5709285" cy="4597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75810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USB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0925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蓝牙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54925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NBIOT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31300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WIFI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01340" y="6036945"/>
            <a:ext cx="554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CPU</a:t>
            </a:r>
            <a:r>
              <a:rPr lang="zh-CN" altLang="en-US" b="1">
                <a:solidFill>
                  <a:schemeClr val="bg1"/>
                </a:solidFill>
              </a:rPr>
              <a:t>片内外设驱动</a:t>
            </a:r>
            <a:r>
              <a:rPr lang="en-US" altLang="zh-CN" b="1">
                <a:solidFill>
                  <a:schemeClr val="bg1"/>
                </a:solidFill>
              </a:rPr>
              <a:t>(GPIO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USART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TIMER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SPI</a:t>
            </a:r>
            <a:r>
              <a:rPr lang="zh-CN" altLang="en-US" b="1">
                <a:solidFill>
                  <a:schemeClr val="bg1"/>
                </a:solidFill>
              </a:rPr>
              <a:t>等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859405" y="3981450"/>
            <a:ext cx="1788795" cy="68072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975610" y="4143375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通信库模块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951095" y="3977640"/>
            <a:ext cx="1788795" cy="68072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51730" y="4143375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算法处理库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34640" y="2444750"/>
            <a:ext cx="1957070" cy="6807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900045" y="2595245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传感器通讯业务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00930" y="2444750"/>
            <a:ext cx="1929765" cy="6807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55235" y="2600960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设备控制业务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52615" y="2448560"/>
            <a:ext cx="2103755" cy="6807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083425" y="2595245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数据存储业务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64375" y="3958590"/>
            <a:ext cx="1788795" cy="68072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92950" y="4133850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网络通信库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79090" y="1255395"/>
            <a:ext cx="8735695" cy="48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827145" y="1315720"/>
            <a:ext cx="681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根据设计好的程序框架调用不同的业务模块完成相应的功能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025890" y="5989320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112250" y="6035040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LCD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193530" y="2448560"/>
            <a:ext cx="2103755" cy="6807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340215" y="260477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网络通信业务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0458450" y="5439410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564495" y="549465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LED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459085" y="5979795"/>
            <a:ext cx="1202690" cy="45974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565130" y="601789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按键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194165" y="3949065"/>
            <a:ext cx="1788795" cy="68072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193530" y="4143375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杂类驱动控制库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圆角矩形 42"/>
          <p:cNvSpPr/>
          <p:nvPr/>
        </p:nvSpPr>
        <p:spPr>
          <a:xfrm>
            <a:off x="1877060" y="1073150"/>
            <a:ext cx="8735695" cy="48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231130" y="8890"/>
            <a:ext cx="1788795" cy="68072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255260" y="184150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事件产生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949315" y="69913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1260" y="113347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事件一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7025" y="113347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事件二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9655" y="113347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7390" y="113347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事件四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949315" y="156210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26385" y="1924685"/>
            <a:ext cx="6837045" cy="606425"/>
          </a:xfrm>
          <a:prstGeom prst="roundRect">
            <a:avLst/>
          </a:prstGeom>
          <a:solidFill>
            <a:srgbClr val="0086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2715" y="203390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事件分发器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858895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712335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589270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020695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882265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29990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583430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60365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301740" y="2893060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176135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081645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945880" y="2892425"/>
            <a:ext cx="629285" cy="22834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6430645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7291070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201025" y="253047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9077325" y="253111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66720" y="3217545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主页面处理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24605" y="3218815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检测页面处理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68520" y="3218815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记录页面处理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79745" y="3208020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音量页面处理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96355" y="3210560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亮度页面处理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3213735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无线页面处理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76260" y="3187065"/>
            <a:ext cx="459740" cy="1632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语言页面处理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32875" y="3148965"/>
            <a:ext cx="459740" cy="1818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灵敏度处理页面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2995295" y="5175885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3868420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721860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5633085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6440170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7334250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8201025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9086850" y="5176520"/>
            <a:ext cx="35242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741930" y="5538470"/>
            <a:ext cx="852805" cy="120777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28390" y="5538470"/>
            <a:ext cx="852805" cy="12071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510405" y="5538470"/>
            <a:ext cx="852805" cy="12071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402580" y="5537835"/>
            <a:ext cx="852805" cy="120713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285230" y="5538470"/>
            <a:ext cx="852805" cy="120586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7157085" y="5537835"/>
            <a:ext cx="852805" cy="120586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8023860" y="5538470"/>
            <a:ext cx="852805" cy="120523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8895715" y="5537835"/>
            <a:ext cx="852805" cy="120586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903855" y="5773420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790950" y="577786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710430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65140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40170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291070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82610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046845" y="5796915"/>
            <a:ext cx="5283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00" b="1">
                <a:solidFill>
                  <a:schemeClr val="bg1"/>
                </a:solidFill>
              </a:rPr>
              <a:t>调用</a:t>
            </a:r>
            <a:endParaRPr lang="zh-CN" altLang="en-US" sz="1300" b="1">
              <a:solidFill>
                <a:schemeClr val="bg1"/>
              </a:solidFill>
            </a:endParaRPr>
          </a:p>
          <a:p>
            <a:r>
              <a:rPr lang="zh-CN" altLang="en-US" sz="1300" b="1">
                <a:solidFill>
                  <a:schemeClr val="bg1"/>
                </a:solidFill>
              </a:rPr>
              <a:t>具体业务</a:t>
            </a:r>
            <a:endParaRPr lang="zh-CN" altLang="en-US" sz="1300" b="1">
              <a:solidFill>
                <a:schemeClr val="bg1"/>
              </a:solidFill>
            </a:endParaRPr>
          </a:p>
        </p:txBody>
      </p:sp>
      <p:sp>
        <p:nvSpPr>
          <p:cNvPr id="71" name="标题 7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整体软件框架设计</a:t>
            </a:r>
            <a:endParaRPr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669925" y="1947545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根据具体事件分发给相应的处理单元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9925" y="3632835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根据具体的处理单元调用具体的业务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455" y="5763895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根据具体的业务调用具体的功能模块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基础框架文件介绍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menu_conf.h  </a:t>
            </a:r>
            <a:r>
              <a:rPr lang="en-US" altLang="zh-CN"/>
              <a:t>menu_conf.c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FF0000"/>
                </a:solidFill>
              </a:rPr>
              <a:t>主要提供了键值等适配菜单框架的数据</a:t>
            </a:r>
            <a:endParaRPr lang="zh-CN" altLang="en-US"/>
          </a:p>
          <a:p>
            <a:r>
              <a:rPr lang="zh-CN" altLang="en-US"/>
              <a:t>menu.h  </a:t>
            </a:r>
            <a:r>
              <a:rPr lang="en-US" altLang="zh-CN"/>
              <a:t>menu.c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FF0000"/>
                </a:solidFill>
              </a:rPr>
              <a:t>主要提供菜单的基础框架以及操作方法</a:t>
            </a:r>
            <a:endParaRPr lang="zh-CN" altLang="en-US"/>
          </a:p>
          <a:p>
            <a:r>
              <a:rPr lang="zh-CN" altLang="en-US"/>
              <a:t>menu_ui.h  </a:t>
            </a:r>
            <a:r>
              <a:rPr lang="en-US" altLang="zh-CN"/>
              <a:t>menu_ui.c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FF0000"/>
                </a:solidFill>
              </a:rPr>
              <a:t>主要提供了菜单框架中关于UI的处理方法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/>
              <a:t>Hardware_setting.h  </a:t>
            </a:r>
            <a:r>
              <a:rPr>
                <a:sym typeface="+mn-ea"/>
              </a:rPr>
              <a:t>Hardware_setting.</a:t>
            </a:r>
            <a:r>
              <a:rPr lang="en-US" altLang="zh-CN">
                <a:sym typeface="+mn-ea"/>
              </a:rPr>
              <a:t>c</a:t>
            </a: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>
                <a:solidFill>
                  <a:srgbClr val="FF0000"/>
                </a:solidFill>
              </a:rPr>
              <a:t>主要提供了硬件操作接口以及当前用户存储数据结构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menu_conf.h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1098550"/>
            <a:ext cx="4279900" cy="492315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56005" y="1777365"/>
            <a:ext cx="3717925" cy="17049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773930" y="2183130"/>
            <a:ext cx="1379855" cy="588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53785" y="2670810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对应的数据类型定义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6005" y="3676015"/>
            <a:ext cx="3717925" cy="17049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73930" y="3912235"/>
            <a:ext cx="1379855" cy="588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153785" y="4425315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对应的操作键值定义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menu.h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43305"/>
            <a:ext cx="3419475" cy="395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071880"/>
            <a:ext cx="5610225" cy="4714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5281295"/>
            <a:ext cx="460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对应的应用实现逻辑</a:t>
            </a:r>
            <a:r>
              <a:rPr>
                <a:sym typeface="+mn-ea"/>
              </a:rPr>
              <a:t>menu.</a:t>
            </a:r>
            <a:r>
              <a:rPr lang="en-US"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实现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menu_ui.h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51560"/>
            <a:ext cx="4495800" cy="2181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3620135"/>
            <a:ext cx="6558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对应的应用</a:t>
            </a:r>
            <a:r>
              <a:rPr lang="en-US" altLang="zh-CN">
                <a:solidFill>
                  <a:srgbClr val="FF0000"/>
                </a:solidFill>
              </a:rPr>
              <a:t>UI</a:t>
            </a:r>
            <a:r>
              <a:rPr lang="zh-CN" altLang="en-US">
                <a:solidFill>
                  <a:srgbClr val="FF0000"/>
                </a:solidFill>
              </a:rPr>
              <a:t>以及菜单切换在</a:t>
            </a:r>
            <a:r>
              <a:rPr>
                <a:sym typeface="+mn-ea"/>
              </a:rPr>
              <a:t>menu_ui.</a:t>
            </a:r>
            <a:r>
              <a:rPr lang="en-US"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实现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Hardware_setting.h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125855"/>
            <a:ext cx="2914650" cy="3838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0" y="885825"/>
            <a:ext cx="4305300" cy="508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5203825"/>
            <a:ext cx="5477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对应的应用硬件操作接口在</a:t>
            </a:r>
            <a:r>
              <a:rPr>
                <a:sym typeface="+mn-ea"/>
              </a:rPr>
              <a:t>Hardware_setting</a:t>
            </a:r>
            <a:r>
              <a:rPr lang="en-US">
                <a:sym typeface="+mn-ea"/>
              </a:rPr>
              <a:t>.c</a:t>
            </a:r>
            <a:r>
              <a:rPr lang="zh-CN" altLang="en-US">
                <a:solidFill>
                  <a:srgbClr val="FF0000"/>
                </a:solidFill>
              </a:rPr>
              <a:t>实现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155700"/>
            <a:ext cx="3762375" cy="3676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164965"/>
            <a:ext cx="4905375" cy="229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35" y="4896485"/>
            <a:ext cx="4071620" cy="1290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1225" y="3177540"/>
            <a:ext cx="1346200" cy="147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66315" y="4662170"/>
            <a:ext cx="1379855" cy="588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46170" y="4712970"/>
            <a:ext cx="1337310" cy="147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1225" y="4932045"/>
            <a:ext cx="180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对应的菜单页面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0170" y="4712970"/>
            <a:ext cx="2095500" cy="147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7265670" y="5234940"/>
            <a:ext cx="799465" cy="306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65135" y="4528185"/>
            <a:ext cx="278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对应的页面的处理方法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7555" y="1155700"/>
            <a:ext cx="3428365" cy="12026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9450" y="564515"/>
            <a:ext cx="327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核心的数据结构</a:t>
            </a:r>
            <a:r>
              <a:rPr lang="en-US" altLang="zh-CN">
                <a:solidFill>
                  <a:srgbClr val="FF0000"/>
                </a:solidFill>
              </a:rPr>
              <a:t>OP_MENU_PAGE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6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6"/>
  <p:tag name="KSO_WM_TEMPLATE_THUMBS_INDEX" val="1、2、3、4、5、6、7、8、9、10、11、12、13、14、15"/>
</p:tagLst>
</file>

<file path=ppt/tags/tag88.xml><?xml version="1.0" encoding="utf-8"?>
<p:tagLst xmlns:p="http://schemas.openxmlformats.org/presentationml/2006/main">
  <p:tag name="KSO_WM_TEMPLATE_CATEGORY" val="custom"/>
  <p:tag name="KSO_WM_TEMPLATE_INDEX" val="2019170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6"/>
</p:tagLst>
</file>

<file path=ppt/tags/tag96.xml><?xml version="1.0" encoding="utf-8"?>
<p:tagLst xmlns:p="http://schemas.openxmlformats.org/presentationml/2006/main">
  <p:tag name="KSO_WM_TEMPLATE_CATEGORY" val="custom"/>
  <p:tag name="KSO_WM_TEMPLATE_INDEX" val="20191706"/>
</p:tagLst>
</file>

<file path=ppt/tags/tag97.xml><?xml version="1.0" encoding="utf-8"?>
<p:tagLst xmlns:p="http://schemas.openxmlformats.org/presentationml/2006/main">
  <p:tag name="KSO_WM_TEMPLATE_CATEGORY" val="custom"/>
  <p:tag name="KSO_WM_TEMPLATE_INDEX" val="20191706"/>
</p:tagLst>
</file>

<file path=ppt/theme/theme1.xml><?xml version="1.0" encoding="utf-8"?>
<a:theme xmlns:a="http://schemas.openxmlformats.org/drawingml/2006/main" name="Office 主题​​">
  <a:themeElements>
    <a:clrScheme name="20191706.">
      <a:dk1>
        <a:srgbClr val="000000"/>
      </a:dk1>
      <a:lt1>
        <a:srgbClr val="FFFFFF"/>
      </a:lt1>
      <a:dk2>
        <a:srgbClr val="1478FE"/>
      </a:dk2>
      <a:lt2>
        <a:srgbClr val="D7D7D7"/>
      </a:lt2>
      <a:accent1>
        <a:srgbClr val="1478FE"/>
      </a:accent1>
      <a:accent2>
        <a:srgbClr val="E4EEFC"/>
      </a:accent2>
      <a:accent3>
        <a:srgbClr val="F0F5FC"/>
      </a:accent3>
      <a:accent4>
        <a:srgbClr val="BFBFBF"/>
      </a:accent4>
      <a:accent5>
        <a:srgbClr val="BFBFBF"/>
      </a:accent5>
      <a:accent6>
        <a:srgbClr val="BFBFBF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演示</Application>
  <PresentationFormat>宽屏</PresentationFormat>
  <Paragraphs>163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小型化机器软件架构与框架设计</vt:lpstr>
      <vt:lpstr>整体软件架构设计</vt:lpstr>
      <vt:lpstr>整体软件框架设计</vt:lpstr>
      <vt:lpstr>基础框架文件介绍</vt:lpstr>
      <vt:lpstr>menu_conf.h</vt:lpstr>
      <vt:lpstr>menu.h</vt:lpstr>
      <vt:lpstr>menu_ui.h</vt:lpstr>
      <vt:lpstr>Hardware_setting.h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Engineer-MR.Yang</cp:lastModifiedBy>
  <cp:revision>114</cp:revision>
  <dcterms:created xsi:type="dcterms:W3CDTF">2019-02-21T06:25:00Z</dcterms:created>
  <dcterms:modified xsi:type="dcterms:W3CDTF">2020-10-10T01:28:16Z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