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79" r:id="rId2"/>
  </p:sldMasterIdLst>
  <p:notesMasterIdLst>
    <p:notesMasterId r:id="rId17"/>
  </p:notesMasterIdLst>
  <p:sldIdLst>
    <p:sldId id="256" r:id="rId3"/>
    <p:sldId id="257" r:id="rId4"/>
    <p:sldId id="258" r:id="rId5"/>
    <p:sldId id="260" r:id="rId6"/>
    <p:sldId id="263" r:id="rId7"/>
    <p:sldId id="266" r:id="rId8"/>
    <p:sldId id="265" r:id="rId9"/>
    <p:sldId id="267" r:id="rId10"/>
    <p:sldId id="284" r:id="rId11"/>
    <p:sldId id="268" r:id="rId12"/>
    <p:sldId id="269" r:id="rId13"/>
    <p:sldId id="271" r:id="rId14"/>
    <p:sldId id="273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3692"/>
  </p:normalViewPr>
  <p:slideViewPr>
    <p:cSldViewPr snapToGrid="0" snapToObjects="1">
      <p:cViewPr varScale="1">
        <p:scale>
          <a:sx n="105" d="100"/>
          <a:sy n="105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B8E9B-6925-4E6D-8EB6-52818D73868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C3DA9-9555-4405-849B-B6E6D880F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50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4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8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1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51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6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6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1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90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29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5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935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0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955" y="567211"/>
            <a:ext cx="2704501" cy="1570084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437" y="778813"/>
            <a:ext cx="3128145" cy="157052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079" y="567209"/>
            <a:ext cx="2704500" cy="1570083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6544" y="779224"/>
            <a:ext cx="3128965" cy="157052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弧形 5"/>
          <p:cNvSpPr/>
          <p:nvPr userDrawn="1"/>
        </p:nvSpPr>
        <p:spPr>
          <a:xfrm>
            <a:off x="2766037" y="-3350933"/>
            <a:ext cx="6659920" cy="665992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 userDrawn="1"/>
        </p:nvSpPr>
        <p:spPr>
          <a:xfrm>
            <a:off x="5990987" y="3218976"/>
            <a:ext cx="210024" cy="210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372333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4566939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4377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29156578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77775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50302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92167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2887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887318" y="3292320"/>
            <a:ext cx="8417364" cy="136680"/>
            <a:chOff x="566555" y="877035"/>
            <a:chExt cx="2340260" cy="164545"/>
          </a:xfrm>
        </p:grpSpPr>
        <p:sp>
          <p:nvSpPr>
            <p:cNvPr id="26" name="矩形 25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246758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3431373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4377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52059883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85892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056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491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80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206084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214460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204369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3161514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3245269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3144360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436262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444638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434547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0160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作者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508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Impact Arial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@Smile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呆鱼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141531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149906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139815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251597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59973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249882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71709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80084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69993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918206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5001961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901052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73401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4483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2858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2767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94549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02925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92834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146613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230368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129459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3477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44314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3305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8"/>
          <p:cNvSpPr/>
          <p:nvPr userDrawn="1"/>
        </p:nvSpPr>
        <p:spPr>
          <a:xfrm>
            <a:off x="796539" y="563259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32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571635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561544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489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9397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7773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7682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79458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187834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77743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8"/>
          <p:cNvSpPr/>
          <p:nvPr userDrawn="1"/>
        </p:nvSpPr>
        <p:spPr>
          <a:xfrm>
            <a:off x="796539" y="271041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279417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269326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8"/>
          <p:cNvSpPr/>
          <p:nvPr userDrawn="1"/>
        </p:nvSpPr>
        <p:spPr>
          <a:xfrm>
            <a:off x="796539" y="36110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7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36947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8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35938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8"/>
          <p:cNvSpPr/>
          <p:nvPr userDrawn="1"/>
        </p:nvSpPr>
        <p:spPr>
          <a:xfrm>
            <a:off x="796539" y="451526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459902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1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449811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矩形 8"/>
          <p:cNvSpPr/>
          <p:nvPr userDrawn="1"/>
        </p:nvSpPr>
        <p:spPr>
          <a:xfrm>
            <a:off x="796539" y="541588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23" hasCustomPrompt="1"/>
          </p:nvPr>
        </p:nvSpPr>
        <p:spPr>
          <a:xfrm>
            <a:off x="1628247" y="549963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4" name="文本占位符 10"/>
          <p:cNvSpPr>
            <a:spLocks noGrp="1"/>
          </p:cNvSpPr>
          <p:nvPr>
            <p:ph type="body" sz="quarter" idx="24" hasCustomPrompt="1"/>
          </p:nvPr>
        </p:nvSpPr>
        <p:spPr>
          <a:xfrm>
            <a:off x="800384" y="539872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2017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384271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8420762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00649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944918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277407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80818022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4982454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0890241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5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4" r:id="rId2"/>
    <p:sldLayoutId id="2147483692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688" r:id="rId10"/>
    <p:sldLayoutId id="2147483689" r:id="rId11"/>
    <p:sldLayoutId id="2147483690" r:id="rId12"/>
    <p:sldLayoutId id="2147483691" r:id="rId13"/>
    <p:sldLayoutId id="2147483693" r:id="rId14"/>
    <p:sldLayoutId id="2147483701" r:id="rId15"/>
  </p:sldLayoutIdLst>
  <p:transition spd="slow">
    <p:push dir="u"/>
  </p:transition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1"/>
                </a:solidFill>
              </a:rPr>
              <a:t>Tos</a:t>
            </a:r>
            <a:r>
              <a:rPr lang="en-US" altLang="zh-CN" dirty="0">
                <a:solidFill>
                  <a:schemeClr val="accent1"/>
                </a:solidFill>
              </a:rPr>
              <a:t> Meet Rust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D4C9F0-5556-4351-8655-66F1E6BFC1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53701" y="5273110"/>
            <a:ext cx="5254474" cy="1020216"/>
          </a:xfrm>
        </p:spPr>
        <p:txBody>
          <a:bodyPr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刘诚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2021.09.09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THREE</a:t>
            </a:r>
            <a:endParaRPr lang="zh-CN" altLang="en-US" kern="0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</a:p>
        </p:txBody>
      </p:sp>
    </p:spTree>
    <p:extLst>
      <p:ext uri="{BB962C8B-B14F-4D97-AF65-F5344CB8AC3E}">
        <p14:creationId xmlns:p14="http://schemas.microsoft.com/office/powerpoint/2010/main" val="99109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453211" y="1364771"/>
            <a:ext cx="2688299" cy="4368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2" name="直角三角形 21"/>
          <p:cNvSpPr/>
          <p:nvPr/>
        </p:nvSpPr>
        <p:spPr>
          <a:xfrm flipH="1">
            <a:off x="1453211" y="1364771"/>
            <a:ext cx="2688299" cy="4368485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19462" y="3140969"/>
            <a:ext cx="235579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部分接口封装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19464" y="3885145"/>
            <a:ext cx="2355796" cy="146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bg1"/>
                </a:solidFill>
              </a:rPr>
              <a:t>完成了对</a:t>
            </a:r>
            <a:r>
              <a:rPr lang="en-US" altLang="zh-CN" sz="1400" kern="0" dirty="0" err="1">
                <a:solidFill>
                  <a:schemeClr val="bg1"/>
                </a:solidFill>
              </a:rPr>
              <a:t>TencentOS</a:t>
            </a:r>
            <a:r>
              <a:rPr lang="en-US" altLang="zh-CN" sz="1400" kern="0" dirty="0">
                <a:solidFill>
                  <a:schemeClr val="bg1"/>
                </a:solidFill>
              </a:rPr>
              <a:t> Tiny SDK</a:t>
            </a:r>
            <a:r>
              <a:rPr lang="zh-CN" altLang="en-US" sz="1400" kern="0" dirty="0">
                <a:solidFill>
                  <a:schemeClr val="bg1"/>
                </a:solidFill>
              </a:rPr>
              <a:t>文档中部分</a:t>
            </a:r>
            <a:r>
              <a:rPr lang="en-US" altLang="zh-CN" sz="1400" kern="0" dirty="0">
                <a:solidFill>
                  <a:schemeClr val="bg1"/>
                </a:solidFill>
              </a:rPr>
              <a:t>API</a:t>
            </a:r>
            <a:r>
              <a:rPr lang="zh-CN" altLang="en-US" sz="1400" kern="0" dirty="0">
                <a:solidFill>
                  <a:schemeClr val="bg1"/>
                </a:solidFill>
              </a:rPr>
              <a:t>的封装，例如系统管理的部分函数、任务管理、堆内存管理、块内存管理等</a:t>
            </a:r>
            <a:r>
              <a:rPr lang="en-US" altLang="zh-CN" sz="1400" kern="0" dirty="0">
                <a:solidFill>
                  <a:schemeClr val="bg1"/>
                </a:solidFill>
              </a:rPr>
              <a:t>API</a:t>
            </a:r>
            <a:r>
              <a:rPr lang="zh-CN" altLang="en-US" sz="1400" kern="0" dirty="0">
                <a:solidFill>
                  <a:schemeClr val="bg1"/>
                </a:solidFill>
              </a:rPr>
              <a:t>。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1861257" y="3044957"/>
            <a:ext cx="187220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285526" y="1364771"/>
            <a:ext cx="2688299" cy="4368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7" name="直角三角形 36"/>
          <p:cNvSpPr/>
          <p:nvPr/>
        </p:nvSpPr>
        <p:spPr>
          <a:xfrm flipH="1">
            <a:off x="4285526" y="1364771"/>
            <a:ext cx="2688299" cy="4368485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51777" y="3140969"/>
            <a:ext cx="235579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部分接口函数测试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51779" y="3885145"/>
            <a:ext cx="235579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bg1"/>
                </a:solidFill>
              </a:rPr>
              <a:t>完成了对部分封装</a:t>
            </a:r>
            <a:r>
              <a:rPr lang="en-US" altLang="zh-CN" sz="1400" kern="0" dirty="0">
                <a:solidFill>
                  <a:schemeClr val="bg1"/>
                </a:solidFill>
              </a:rPr>
              <a:t>API</a:t>
            </a:r>
            <a:r>
              <a:rPr lang="zh-CN" altLang="en-US" sz="1400" kern="0" dirty="0">
                <a:solidFill>
                  <a:schemeClr val="bg1"/>
                </a:solidFill>
              </a:rPr>
              <a:t>的测试，例如任务管理、</a:t>
            </a:r>
            <a:r>
              <a:rPr lang="en-US" altLang="zh-CN" sz="1400" kern="0" dirty="0">
                <a:solidFill>
                  <a:schemeClr val="bg1"/>
                </a:solidFill>
              </a:rPr>
              <a:t>mutex</a:t>
            </a:r>
            <a:r>
              <a:rPr lang="zh-CN" altLang="en-US" sz="1400" kern="0" dirty="0">
                <a:solidFill>
                  <a:schemeClr val="bg1"/>
                </a:solidFill>
              </a:rPr>
              <a:t>等</a:t>
            </a:r>
            <a:r>
              <a:rPr lang="en-US" altLang="zh-CN" sz="1400" kern="0" dirty="0">
                <a:solidFill>
                  <a:schemeClr val="bg1"/>
                </a:solidFill>
              </a:rPr>
              <a:t>API</a:t>
            </a:r>
            <a:r>
              <a:rPr lang="zh-CN" altLang="en-US" sz="1400" kern="0" dirty="0">
                <a:solidFill>
                  <a:schemeClr val="bg1"/>
                </a:solidFill>
              </a:rPr>
              <a:t>的简单使用和测试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693571" y="3044957"/>
            <a:ext cx="187220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117841" y="1364771"/>
            <a:ext cx="2688299" cy="4368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2" name="直角三角形 41"/>
          <p:cNvSpPr/>
          <p:nvPr/>
        </p:nvSpPr>
        <p:spPr>
          <a:xfrm flipH="1">
            <a:off x="7117841" y="1364771"/>
            <a:ext cx="2688299" cy="4368485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284092" y="3140969"/>
            <a:ext cx="235579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任务切换简单示例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84093" y="3885145"/>
            <a:ext cx="235579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bg1"/>
                </a:solidFill>
              </a:rPr>
              <a:t>实现了一个简单的任务切换函数展示了通过</a:t>
            </a:r>
            <a:r>
              <a:rPr lang="en-US" altLang="zh-CN" sz="1400" kern="0" dirty="0">
                <a:solidFill>
                  <a:schemeClr val="bg1"/>
                </a:solidFill>
              </a:rPr>
              <a:t>rust</a:t>
            </a:r>
            <a:r>
              <a:rPr lang="zh-CN" altLang="en-US" sz="1400" kern="0" dirty="0">
                <a:solidFill>
                  <a:schemeClr val="bg1"/>
                </a:solidFill>
              </a:rPr>
              <a:t>创建任务以及任务切换的功能。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7525886" y="3044957"/>
            <a:ext cx="187220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直角三角形 46"/>
          <p:cNvSpPr/>
          <p:nvPr/>
        </p:nvSpPr>
        <p:spPr>
          <a:xfrm flipH="1">
            <a:off x="9024325" y="1364771"/>
            <a:ext cx="2688299" cy="4368485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  <a:endParaRPr lang="en-US" altLang="zh-CN" dirty="0"/>
          </a:p>
        </p:txBody>
      </p:sp>
      <p:grpSp>
        <p:nvGrpSpPr>
          <p:cNvPr id="54" name="组合 50"/>
          <p:cNvGrpSpPr/>
          <p:nvPr/>
        </p:nvGrpSpPr>
        <p:grpSpPr>
          <a:xfrm>
            <a:off x="2298688" y="1653214"/>
            <a:ext cx="997344" cy="104933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9" name="组合 50"/>
          <p:cNvGrpSpPr/>
          <p:nvPr/>
        </p:nvGrpSpPr>
        <p:grpSpPr>
          <a:xfrm>
            <a:off x="5131003" y="1653214"/>
            <a:ext cx="997344" cy="104933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50"/>
          <p:cNvGrpSpPr/>
          <p:nvPr/>
        </p:nvGrpSpPr>
        <p:grpSpPr>
          <a:xfrm>
            <a:off x="7963318" y="1653214"/>
            <a:ext cx="997344" cy="104933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45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1137427" y="1369324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68200" y="1369324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35623" y="1912867"/>
            <a:ext cx="8100900" cy="33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部分封装函数存在</a:t>
            </a:r>
            <a:r>
              <a:rPr lang="en-US" altLang="zh-CN" sz="1333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bug</a:t>
            </a:r>
            <a:endParaRPr lang="zh-CN" altLang="en-US" sz="1333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065000" y="4130516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95773" y="4130516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63196" y="4674059"/>
            <a:ext cx="8100900" cy="33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所有的结构存放在</a:t>
            </a:r>
            <a:r>
              <a:rPr lang="en-US" altLang="zh-CN" sz="1333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bridge.rs,</a:t>
            </a:r>
            <a:r>
              <a:rPr lang="zh-CN" altLang="en-US" sz="1333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所有函数实现放在</a:t>
            </a:r>
            <a:r>
              <a:rPr lang="en-US" altLang="zh-CN" sz="1333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lib.rs</a:t>
            </a:r>
            <a:r>
              <a:rPr lang="zh-CN" altLang="en-US" sz="1333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1333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tosglue.c</a:t>
            </a:r>
            <a:endParaRPr lang="zh-CN" altLang="en-US" sz="1333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zh-CN" altLang="en-US" dirty="0"/>
              <a:t>有待完善</a:t>
            </a:r>
            <a:endParaRPr lang="en-US" altLang="zh-CN" dirty="0"/>
          </a:p>
        </p:txBody>
      </p:sp>
      <p:grpSp>
        <p:nvGrpSpPr>
          <p:cNvPr id="23" name="组合 50"/>
          <p:cNvGrpSpPr/>
          <p:nvPr/>
        </p:nvGrpSpPr>
        <p:grpSpPr>
          <a:xfrm>
            <a:off x="1410676" y="1649144"/>
            <a:ext cx="684276" cy="719948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50"/>
          <p:cNvGrpSpPr/>
          <p:nvPr/>
        </p:nvGrpSpPr>
        <p:grpSpPr>
          <a:xfrm>
            <a:off x="1338249" y="4403988"/>
            <a:ext cx="684276" cy="719948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2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FOUR</a:t>
            </a:r>
            <a:endParaRPr lang="zh-CN" altLang="en-US" kern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15347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257792" y="-7642582"/>
            <a:ext cx="5675952" cy="92165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65333" y="-8371200"/>
            <a:ext cx="7860873" cy="6667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3733" kern="0">
                <a:solidFill>
                  <a:srgbClr val="1A7BAE"/>
                </a:solidFill>
              </a:rPr>
              <a:t>THANKS</a:t>
            </a:r>
            <a:r>
              <a:rPr lang="en-US" altLang="zh-CN" sz="3733" kern="0">
                <a:solidFill>
                  <a:srgbClr val="BF3420"/>
                </a:solidFill>
              </a:rPr>
              <a:t> </a:t>
            </a:r>
            <a:r>
              <a:rPr lang="en-US" altLang="zh-CN" sz="3733" kern="0">
                <a:solidFill>
                  <a:srgbClr val="95BC49"/>
                </a:solidFill>
              </a:rPr>
              <a:t>FOR</a:t>
            </a:r>
            <a:r>
              <a:rPr lang="zh-CN" altLang="en-US" sz="3733" kern="0">
                <a:solidFill>
                  <a:srgbClr val="1A7BAE"/>
                </a:solidFill>
              </a:rPr>
              <a:t> </a:t>
            </a:r>
            <a:r>
              <a:rPr lang="en-US" altLang="zh-CN" sz="3733" kern="0">
                <a:solidFill>
                  <a:srgbClr val="FDA907"/>
                </a:solidFill>
              </a:rPr>
              <a:t>YOUR</a:t>
            </a:r>
            <a:r>
              <a:rPr lang="en-US" altLang="zh-CN" sz="3733" kern="0">
                <a:solidFill>
                  <a:srgbClr val="1A7BAE"/>
                </a:solidFill>
              </a:rPr>
              <a:t> </a:t>
            </a:r>
            <a:r>
              <a:rPr lang="en-US" altLang="zh-CN" sz="3733" kern="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9" name="矩形 28"/>
          <p:cNvSpPr/>
          <p:nvPr/>
        </p:nvSpPr>
        <p:spPr>
          <a:xfrm>
            <a:off x="2705391" y="-7503108"/>
            <a:ext cx="6780755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Consectetaur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3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项目目标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1628247" y="2599733"/>
            <a:ext cx="3367087" cy="400110"/>
          </a:xfrm>
        </p:spPr>
        <p:txBody>
          <a:bodyPr/>
          <a:lstStyle/>
          <a:p>
            <a:r>
              <a:rPr lang="zh-CN" altLang="en-US" dirty="0"/>
              <a:t>相关技术、工具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1628247" y="3800847"/>
            <a:ext cx="3367087" cy="400110"/>
          </a:xfrm>
        </p:spPr>
        <p:txBody>
          <a:bodyPr/>
          <a:lstStyle/>
          <a:p>
            <a:r>
              <a:rPr lang="zh-CN" altLang="en-US" dirty="0"/>
              <a:t>项目实现成果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1628247" y="5001961"/>
            <a:ext cx="3367087" cy="400110"/>
          </a:xfrm>
        </p:spPr>
        <p:txBody>
          <a:bodyPr/>
          <a:lstStyle/>
          <a:p>
            <a:r>
              <a:rPr lang="zh-CN" altLang="en-US" dirty="0"/>
              <a:t>项目展示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5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194570" y="1826018"/>
            <a:ext cx="6569245" cy="1015663"/>
          </a:xfrm>
        </p:spPr>
        <p:txBody>
          <a:bodyPr/>
          <a:lstStyle/>
          <a:p>
            <a:r>
              <a:rPr lang="en-US" altLang="zh-CN" kern="0" dirty="0"/>
              <a:t>PART ONE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194570" y="2791947"/>
            <a:ext cx="6569245" cy="748988"/>
          </a:xfrm>
        </p:spPr>
        <p:txBody>
          <a:bodyPr/>
          <a:lstStyle/>
          <a:p>
            <a:r>
              <a:rPr lang="zh-CN" altLang="en-US" dirty="0"/>
              <a:t>项目目标</a:t>
            </a:r>
          </a:p>
        </p:txBody>
      </p:sp>
    </p:spTree>
    <p:extLst>
      <p:ext uri="{BB962C8B-B14F-4D97-AF65-F5344CB8AC3E}">
        <p14:creationId xmlns:p14="http://schemas.microsoft.com/office/powerpoint/2010/main" val="36181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76452" y="1598796"/>
            <a:ext cx="3660407" cy="3660407"/>
          </a:xfrm>
          <a:prstGeom prst="ellipse">
            <a:avLst/>
          </a:prstGeom>
          <a:noFill/>
          <a:ln>
            <a:solidFill>
              <a:srgbClr val="1A7B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zh-CN" alt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7652" y="2386919"/>
            <a:ext cx="2879495" cy="2084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本项目基于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ikey4u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</a:t>
            </a:r>
            <a:r>
              <a:rPr lang="en-US" altLang="zh-CN" sz="1467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TencentOS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Tiny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搭建的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rust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框架上进行实现。主要目的是使用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rust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</a:t>
            </a:r>
            <a:r>
              <a:rPr lang="en-US" altLang="zh-CN" sz="1467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tos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的公开的内核接口进行封装，使得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rust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开发者可以在</a:t>
            </a:r>
            <a:r>
              <a:rPr lang="en-US" altLang="zh-CN" sz="1467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tos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上面使用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rust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进行调用</a:t>
            </a:r>
            <a:r>
              <a:rPr lang="en-US" altLang="zh-CN" sz="1467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tos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内核接口进行开发。</a:t>
            </a:r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项目目标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04D8FE6-5F2C-4EF0-9140-F8B6C8571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764" y="1532090"/>
            <a:ext cx="5371429" cy="161904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5FE51FD2-4D0D-4694-87F4-A12100E95AC4}"/>
              </a:ext>
            </a:extLst>
          </p:cNvPr>
          <p:cNvSpPr/>
          <p:nvPr/>
        </p:nvSpPr>
        <p:spPr>
          <a:xfrm>
            <a:off x="5184764" y="1136172"/>
            <a:ext cx="298650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en-US" altLang="zh-CN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 API</a:t>
            </a:r>
            <a:endParaRPr lang="zh-CN" altLang="en-US" sz="1867" b="1" kern="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0CB025A-2F98-4A9E-861B-3C7C71107D3D}"/>
              </a:ext>
            </a:extLst>
          </p:cNvPr>
          <p:cNvSpPr/>
          <p:nvPr/>
        </p:nvSpPr>
        <p:spPr>
          <a:xfrm>
            <a:off x="5655795" y="5276450"/>
            <a:ext cx="298650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en-US" altLang="zh-CN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RUST API</a:t>
            </a:r>
            <a:endParaRPr lang="zh-CN" altLang="en-US" sz="1867" b="1" kern="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3B44529-B50F-4C64-BB14-E16506C21A06}"/>
              </a:ext>
            </a:extLst>
          </p:cNvPr>
          <p:cNvCxnSpPr/>
          <p:nvPr/>
        </p:nvCxnSpPr>
        <p:spPr>
          <a:xfrm flipH="1">
            <a:off x="3121827" y="1352480"/>
            <a:ext cx="1230064" cy="103443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EEFA164-493A-44C3-812C-6435BF1A4EC0}"/>
              </a:ext>
            </a:extLst>
          </p:cNvPr>
          <p:cNvCxnSpPr/>
          <p:nvPr/>
        </p:nvCxnSpPr>
        <p:spPr>
          <a:xfrm flipH="1">
            <a:off x="4351891" y="1345986"/>
            <a:ext cx="2610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1EE6822-C4C8-400A-85BE-D4A34DA11A04}"/>
              </a:ext>
            </a:extLst>
          </p:cNvPr>
          <p:cNvCxnSpPr/>
          <p:nvPr/>
        </p:nvCxnSpPr>
        <p:spPr>
          <a:xfrm flipH="1" flipV="1">
            <a:off x="3121827" y="4359043"/>
            <a:ext cx="1230064" cy="103443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F19996E-5823-432A-93A1-93234D72D42F}"/>
              </a:ext>
            </a:extLst>
          </p:cNvPr>
          <p:cNvCxnSpPr/>
          <p:nvPr/>
        </p:nvCxnSpPr>
        <p:spPr>
          <a:xfrm flipH="1" flipV="1">
            <a:off x="4349019" y="5393482"/>
            <a:ext cx="261036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88BAC4C4-98AB-4F58-AC64-84AD5B9D5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764" y="3451224"/>
            <a:ext cx="5590476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TWO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相关技术、工具</a:t>
            </a:r>
          </a:p>
        </p:txBody>
      </p:sp>
    </p:spTree>
    <p:extLst>
      <p:ext uri="{BB962C8B-B14F-4D97-AF65-F5344CB8AC3E}">
        <p14:creationId xmlns:p14="http://schemas.microsoft.com/office/powerpoint/2010/main" val="29648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弧形 12"/>
          <p:cNvSpPr/>
          <p:nvPr/>
        </p:nvSpPr>
        <p:spPr>
          <a:xfrm>
            <a:off x="4357463" y="1660724"/>
            <a:ext cx="3312368" cy="3312368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 kern="0">
              <a:solidFill>
                <a:srgbClr val="BF342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341747" y="3001600"/>
            <a:ext cx="13441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41747" y="3625669"/>
            <a:ext cx="13441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71136" y="1556793"/>
            <a:ext cx="298650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ABI</a:t>
            </a:r>
            <a:endParaRPr lang="zh-CN" altLang="en-US" sz="1867" b="1" kern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1135" y="1986517"/>
            <a:ext cx="2524524" cy="13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ABI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描述了应用程序（或者其他类型）和操作系统之间或其他应用程序的二进制接口。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85296" y="1967161"/>
            <a:ext cx="3840427" cy="2692947"/>
            <a:chOff x="1079612" y="1507889"/>
            <a:chExt cx="2880320" cy="20197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/>
          <p:cNvSpPr/>
          <p:nvPr/>
        </p:nvSpPr>
        <p:spPr>
          <a:xfrm>
            <a:off x="1381308" y="4681787"/>
            <a:ext cx="298650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75000"/>
                  </a:schemeClr>
                </a:solidFill>
              </a:rPr>
              <a:t>ABI</a:t>
            </a:r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规定的细节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77" y="5083121"/>
            <a:ext cx="2524524" cy="2287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数据类型的大小、布局和对齐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函数的参数如何传送以及如何接受返回值；</a:t>
            </a:r>
            <a:endParaRPr lang="en-US" altLang="zh-CN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1219170">
              <a:lnSpc>
                <a:spcPct val="130000"/>
              </a:lnSpc>
              <a:spcBef>
                <a:spcPts val="800"/>
              </a:spcBef>
            </a:pPr>
            <a:endParaRPr lang="en-US" altLang="zh-CN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1219170">
              <a:lnSpc>
                <a:spcPct val="130000"/>
              </a:lnSpc>
              <a:spcBef>
                <a:spcPts val="800"/>
              </a:spcBef>
            </a:pP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6853915" y="1967161"/>
            <a:ext cx="3840427" cy="2692947"/>
            <a:chOff x="1079612" y="1507889"/>
            <a:chExt cx="2880320" cy="2019710"/>
          </a:xfrm>
        </p:grpSpPr>
        <p:grpSp>
          <p:nvGrpSpPr>
            <p:cNvPr id="31" name="组合 30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矩形 36"/>
          <p:cNvSpPr/>
          <p:nvPr/>
        </p:nvSpPr>
        <p:spPr>
          <a:xfrm>
            <a:off x="7718011" y="1561441"/>
            <a:ext cx="298650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en-US" altLang="zh-CN" sz="1867" b="1" kern="0" dirty="0">
                <a:solidFill>
                  <a:schemeClr val="accent3">
                    <a:lumMod val="75000"/>
                  </a:schemeClr>
                </a:solidFill>
              </a:rPr>
              <a:t>FFI</a:t>
            </a:r>
            <a:endParaRPr lang="zh-CN" altLang="en-US" sz="1867" b="1" kern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79988" y="1991165"/>
            <a:ext cx="3571409" cy="10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FFI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是用来与其它语言交互的接口，在有些语言里面称为语言绑定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(language bindings)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</p:txBody>
      </p:sp>
      <p:sp>
        <p:nvSpPr>
          <p:cNvPr id="39" name="矩形 38"/>
          <p:cNvSpPr/>
          <p:nvPr/>
        </p:nvSpPr>
        <p:spPr>
          <a:xfrm>
            <a:off x="7718011" y="4686435"/>
            <a:ext cx="298650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en-US" altLang="zh-CN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FFI</a:t>
            </a:r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ABI</a:t>
            </a:r>
            <a:endParaRPr lang="zh-CN" altLang="en-US" sz="1867" b="1" kern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69818" y="5079090"/>
            <a:ext cx="3571408" cy="13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FFI 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的本质其实是 参数传递 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函数调用 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返回值传递，而参数传递和返回值传递的方式，都是由具体的 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ABI 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所规定 的</a:t>
            </a:r>
          </a:p>
        </p:txBody>
      </p:sp>
      <p:sp>
        <p:nvSpPr>
          <p:cNvPr id="41" name="矩形 40"/>
          <p:cNvSpPr/>
          <p:nvPr/>
        </p:nvSpPr>
        <p:spPr>
          <a:xfrm>
            <a:off x="4998789" y="3012407"/>
            <a:ext cx="2029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3200" kern="0" dirty="0">
                <a:solidFill>
                  <a:schemeClr val="accent3"/>
                </a:solidFill>
              </a:rPr>
              <a:t>RSUT FFI</a:t>
            </a:r>
            <a:endParaRPr lang="zh-CN" altLang="en-US" sz="3200" kern="0" dirty="0">
              <a:solidFill>
                <a:schemeClr val="accent3"/>
              </a:solidFill>
            </a:endParaRPr>
          </a:p>
        </p:txBody>
      </p:sp>
      <p:sp>
        <p:nvSpPr>
          <p:cNvPr id="42" name="弧形 41"/>
          <p:cNvSpPr/>
          <p:nvPr/>
        </p:nvSpPr>
        <p:spPr>
          <a:xfrm rot="16200000">
            <a:off x="4357463" y="1660725"/>
            <a:ext cx="3312368" cy="3312368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 kern="0">
              <a:solidFill>
                <a:srgbClr val="BF3420"/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10800000">
            <a:off x="4357464" y="1660724"/>
            <a:ext cx="3312368" cy="3312368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 kern="0">
              <a:solidFill>
                <a:srgbClr val="BF3420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5400000">
            <a:off x="4357463" y="1660724"/>
            <a:ext cx="3312368" cy="3312368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 kern="0">
              <a:solidFill>
                <a:srgbClr val="BF3420"/>
              </a:solidFill>
            </a:endParaRPr>
          </a:p>
        </p:txBody>
      </p:sp>
      <p:sp>
        <p:nvSpPr>
          <p:cNvPr id="45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 </a:t>
            </a:r>
            <a:r>
              <a:rPr lang="en-US" altLang="zh-CN" dirty="0"/>
              <a:t>FFI</a:t>
            </a:r>
          </a:p>
        </p:txBody>
      </p:sp>
    </p:spTree>
    <p:extLst>
      <p:ext uri="{BB962C8B-B14F-4D97-AF65-F5344CB8AC3E}">
        <p14:creationId xmlns:p14="http://schemas.microsoft.com/office/powerpoint/2010/main" val="29205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1334933" y="1293496"/>
            <a:ext cx="816090" cy="816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334933" y="2669556"/>
            <a:ext cx="816090" cy="8160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334933" y="4460032"/>
            <a:ext cx="816090" cy="816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57031" y="1439102"/>
            <a:ext cx="5275451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en-US" altLang="zh-CN" sz="1600" kern="0" dirty="0"/>
              <a:t>Rust</a:t>
            </a:r>
            <a:r>
              <a:rPr lang="zh-CN" altLang="en-US" sz="1600" kern="0" dirty="0"/>
              <a:t>作为一门系统级语言，自带对</a:t>
            </a:r>
            <a:r>
              <a:rPr lang="en-US" altLang="zh-CN" sz="1600" kern="0" dirty="0" err="1"/>
              <a:t>ffi</a:t>
            </a:r>
            <a:r>
              <a:rPr lang="zh-CN" altLang="en-US" sz="1600" kern="0" dirty="0"/>
              <a:t>调用的支持。</a:t>
            </a:r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 </a:t>
            </a:r>
            <a:r>
              <a:rPr lang="en-US" altLang="zh-CN" dirty="0"/>
              <a:t>FFI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80AEB5-45B5-44F7-BC6A-EA0F0AC5C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33" y="2271844"/>
            <a:ext cx="5847619" cy="17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19482B-BAAA-4260-A764-DEFCF7188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33" y="4392317"/>
            <a:ext cx="6485714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 44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1473428 w 2946857"/>
              <a:gd name="connsiteY0" fmla="*/ 0 h 2946857"/>
              <a:gd name="connsiteX1" fmla="*/ 2946857 w 2946857"/>
              <a:gd name="connsiteY1" fmla="*/ 1473429 h 2946857"/>
              <a:gd name="connsiteX2" fmla="*/ 1473429 w 2946857"/>
              <a:gd name="connsiteY2" fmla="*/ 1473429 h 2946857"/>
              <a:gd name="connsiteX3" fmla="*/ 1473428 w 2946857"/>
              <a:gd name="connsiteY3" fmla="*/ 0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8" y="0"/>
                </a:moveTo>
                <a:cubicBezTo>
                  <a:pt x="2287180" y="0"/>
                  <a:pt x="2946857" y="659677"/>
                  <a:pt x="2946857" y="1473429"/>
                </a:cubicBezTo>
                <a:lnTo>
                  <a:pt x="1473429" y="1473429"/>
                </a:lnTo>
                <a:cubicBezTo>
                  <a:pt x="1473429" y="982286"/>
                  <a:pt x="1473428" y="491143"/>
                  <a:pt x="147342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3293" tIns="871935" rIns="450956" bIns="2096519" numCol="1" spcCol="1270" anchor="ctr" anchorCtr="0">
            <a:noAutofit/>
          </a:bodyPr>
          <a:lstStyle/>
          <a:p>
            <a:pPr algn="ctr" defTabSz="201501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533">
              <a:solidFill>
                <a:sysClr val="windowText" lastClr="000000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2946857 w 2946857"/>
              <a:gd name="connsiteY0" fmla="*/ 1473429 h 2946857"/>
              <a:gd name="connsiteX1" fmla="*/ 1473428 w 2946857"/>
              <a:gd name="connsiteY1" fmla="*/ 2946858 h 2946857"/>
              <a:gd name="connsiteX2" fmla="*/ 1473429 w 2946857"/>
              <a:gd name="connsiteY2" fmla="*/ 1473429 h 2946857"/>
              <a:gd name="connsiteX3" fmla="*/ 2946857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2946857" y="1473429"/>
                </a:moveTo>
                <a:cubicBezTo>
                  <a:pt x="2946857" y="2287181"/>
                  <a:pt x="2287180" y="2946858"/>
                  <a:pt x="1473428" y="2946858"/>
                </a:cubicBezTo>
                <a:cubicBezTo>
                  <a:pt x="1473428" y="2455715"/>
                  <a:pt x="1473429" y="1964572"/>
                  <a:pt x="1473429" y="1473429"/>
                </a:cubicBezTo>
                <a:lnTo>
                  <a:pt x="2946857" y="1473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3293" tIns="2096517" rIns="450956" bIns="871936" numCol="1" spcCol="1270" anchor="ctr" anchorCtr="0">
            <a:noAutofit/>
          </a:bodyPr>
          <a:lstStyle/>
          <a:p>
            <a:pPr algn="ctr" defTabSz="201501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533">
              <a:solidFill>
                <a:sysClr val="windowText" lastClr="000000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1473429 w 2946857"/>
              <a:gd name="connsiteY0" fmla="*/ 2946857 h 2946857"/>
              <a:gd name="connsiteX1" fmla="*/ 0 w 2946857"/>
              <a:gd name="connsiteY1" fmla="*/ 1473428 h 2946857"/>
              <a:gd name="connsiteX2" fmla="*/ 1473429 w 2946857"/>
              <a:gd name="connsiteY2" fmla="*/ 1473429 h 2946857"/>
              <a:gd name="connsiteX3" fmla="*/ 1473429 w 2946857"/>
              <a:gd name="connsiteY3" fmla="*/ 2946857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9" y="2946857"/>
                </a:moveTo>
                <a:cubicBezTo>
                  <a:pt x="659677" y="2946857"/>
                  <a:pt x="0" y="2287180"/>
                  <a:pt x="0" y="1473428"/>
                </a:cubicBezTo>
                <a:lnTo>
                  <a:pt x="1473429" y="1473429"/>
                </a:lnTo>
                <a:lnTo>
                  <a:pt x="1473429" y="294685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0955" tIns="2096517" rIns="2143295" bIns="871936" numCol="1" spcCol="1270" anchor="ctr" anchorCtr="0">
            <a:noAutofit/>
          </a:bodyPr>
          <a:lstStyle/>
          <a:p>
            <a:pPr algn="ctr" defTabSz="201501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533">
              <a:solidFill>
                <a:sysClr val="windowText" lastClr="000000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0 w 2946857"/>
              <a:gd name="connsiteY0" fmla="*/ 1473429 h 2946857"/>
              <a:gd name="connsiteX1" fmla="*/ 1473429 w 2946857"/>
              <a:gd name="connsiteY1" fmla="*/ 0 h 2946857"/>
              <a:gd name="connsiteX2" fmla="*/ 1473429 w 2946857"/>
              <a:gd name="connsiteY2" fmla="*/ 1473429 h 2946857"/>
              <a:gd name="connsiteX3" fmla="*/ 0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0" y="1473429"/>
                </a:moveTo>
                <a:cubicBezTo>
                  <a:pt x="0" y="659677"/>
                  <a:pt x="659677" y="0"/>
                  <a:pt x="1473429" y="0"/>
                </a:cubicBezTo>
                <a:lnTo>
                  <a:pt x="1473429" y="1473429"/>
                </a:lnTo>
                <a:lnTo>
                  <a:pt x="0" y="1473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9741" tIns="900721" rIns="2172081" bIns="2125305" numCol="1" spcCol="1270" anchor="ctr" anchorCtr="0">
            <a:noAutofit/>
          </a:bodyPr>
          <a:lstStyle/>
          <a:p>
            <a:pPr algn="ctr" defTabSz="30225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800" dirty="0">
              <a:solidFill>
                <a:sysClr val="windowText" lastClr="000000"/>
              </a:solidFill>
            </a:endParaRPr>
          </a:p>
        </p:txBody>
      </p:sp>
      <p:sp>
        <p:nvSpPr>
          <p:cNvPr id="49" name="环形箭头 48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21272472"/>
              <a:gd name="adj4" fmla="val 162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环形箭头 49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5072472"/>
              <a:gd name="adj4" fmla="val 0"/>
              <a:gd name="adj5" fmla="val 593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环形箭头 50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10472472"/>
              <a:gd name="adj4" fmla="val 54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环形箭头 51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15872472"/>
              <a:gd name="adj4" fmla="val 10800000"/>
              <a:gd name="adj5" fmla="val 593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矩形 52"/>
          <p:cNvSpPr/>
          <p:nvPr/>
        </p:nvSpPr>
        <p:spPr>
          <a:xfrm>
            <a:off x="4773073" y="2391654"/>
            <a:ext cx="1339403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2133" b="1" kern="0" dirty="0" err="1">
                <a:solidFill>
                  <a:schemeClr val="bg1"/>
                </a:solidFill>
              </a:rPr>
              <a:t>Bindgen</a:t>
            </a:r>
            <a:r>
              <a:rPr lang="zh-CN" altLang="en-US" sz="2133" b="1" kern="0" dirty="0">
                <a:solidFill>
                  <a:schemeClr val="bg1"/>
                </a:solidFill>
              </a:rPr>
              <a:t>作用</a:t>
            </a:r>
            <a:endParaRPr lang="zh-CN" altLang="en-US" sz="2133" kern="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355533" y="3721453"/>
            <a:ext cx="1321806" cy="10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en-US" altLang="zh-CN" sz="2133" b="1" kern="0" dirty="0" err="1">
                <a:solidFill>
                  <a:schemeClr val="bg1"/>
                </a:solidFill>
              </a:rPr>
              <a:t>Bindgen</a:t>
            </a:r>
            <a:r>
              <a:rPr lang="zh-CN" altLang="en-US" sz="2133" b="1" kern="0" dirty="0">
                <a:solidFill>
                  <a:schemeClr val="bg1"/>
                </a:solidFill>
              </a:rPr>
              <a:t>的局限</a:t>
            </a:r>
          </a:p>
          <a:p>
            <a:pPr algn="r" defTabSz="1219170"/>
            <a:endParaRPr lang="zh-CN" altLang="en-US" sz="2133" kern="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55440" y="1468802"/>
            <a:ext cx="302433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 err="1">
                <a:solidFill>
                  <a:schemeClr val="accent3">
                    <a:lumMod val="75000"/>
                  </a:schemeClr>
                </a:solidFill>
              </a:rPr>
              <a:t>Bindgen</a:t>
            </a:r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的作用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55439" y="1898526"/>
            <a:ext cx="3024336" cy="13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bindgen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自动生成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C(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和一些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库的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Rust FFI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绑定。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bindgen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可以作为一个 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crate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，与 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Cargo 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 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build.rs 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机制配合。</a:t>
            </a:r>
          </a:p>
        </p:txBody>
      </p:sp>
      <p:sp>
        <p:nvSpPr>
          <p:cNvPr id="63" name="矩形 62"/>
          <p:cNvSpPr/>
          <p:nvPr/>
        </p:nvSpPr>
        <p:spPr>
          <a:xfrm>
            <a:off x="8184231" y="3255648"/>
            <a:ext cx="302433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en-US" altLang="zh-CN" sz="1867" b="1" kern="0" dirty="0" err="1">
                <a:solidFill>
                  <a:schemeClr val="accent3">
                    <a:lumMod val="75000"/>
                  </a:schemeClr>
                </a:solidFill>
              </a:rPr>
              <a:t>Bindgen</a:t>
            </a:r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的局限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97025" y="3744665"/>
            <a:ext cx="3024336" cy="186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需要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std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库的支持</a:t>
            </a:r>
            <a:endParaRPr lang="en-US" altLang="zh-CN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defTabSz="1219170">
              <a:lnSpc>
                <a:spcPct val="130000"/>
              </a:lnSpc>
              <a:spcBef>
                <a:spcPts val="800"/>
              </a:spcBef>
            </a:pPr>
            <a:endParaRPr lang="en-US" altLang="zh-CN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使用了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std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库的支持，会不可避免的产生一些使用了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std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库的变量</a:t>
            </a:r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rust </a:t>
            </a:r>
            <a:r>
              <a:rPr lang="en-US" altLang="zh-CN" dirty="0" err="1"/>
              <a:t>bindgen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9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5886040" y="1322427"/>
            <a:ext cx="816090" cy="816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10202" y="1373746"/>
            <a:ext cx="816090" cy="8160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904150" y="4452655"/>
            <a:ext cx="816090" cy="816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69793" y="1514754"/>
            <a:ext cx="5275451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30000"/>
              </a:lnSpc>
              <a:spcBef>
                <a:spcPts val="800"/>
              </a:spcBef>
            </a:pPr>
            <a:r>
              <a:rPr lang="en-US" altLang="zh-CN" sz="1600" kern="0" dirty="0"/>
              <a:t>Rust </a:t>
            </a:r>
            <a:r>
              <a:rPr lang="en-US" altLang="zh-CN" sz="1600" kern="0" dirty="0" err="1"/>
              <a:t>bindgen</a:t>
            </a:r>
            <a:r>
              <a:rPr lang="zh-CN" altLang="en-US" sz="1600" kern="0" dirty="0"/>
              <a:t>的使用</a:t>
            </a:r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rust </a:t>
            </a:r>
            <a:r>
              <a:rPr lang="en-US" altLang="zh-CN" dirty="0" err="1"/>
              <a:t>bindgen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66DD80-6863-4EA3-8C56-98A7ABB37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048" y="2142977"/>
            <a:ext cx="2543175" cy="3124200"/>
          </a:xfrm>
          <a:prstGeom prst="rect">
            <a:avLst/>
          </a:prstGeom>
        </p:spPr>
      </p:pic>
      <p:sp>
        <p:nvSpPr>
          <p:cNvPr id="12" name="TextBox 47">
            <a:extLst>
              <a:ext uri="{FF2B5EF4-FFF2-40B4-BE49-F238E27FC236}">
                <a16:creationId xmlns:a16="http://schemas.microsoft.com/office/drawing/2014/main" id="{046E1A40-CD5B-48AB-BF04-131DDB610E42}"/>
              </a:ext>
            </a:extLst>
          </p:cNvPr>
          <p:cNvSpPr txBox="1"/>
          <p:nvPr/>
        </p:nvSpPr>
        <p:spPr>
          <a:xfrm>
            <a:off x="1494342" y="1590823"/>
            <a:ext cx="5275451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30000"/>
              </a:lnSpc>
              <a:spcBef>
                <a:spcPts val="800"/>
              </a:spcBef>
            </a:pPr>
            <a:r>
              <a:rPr lang="en-US" altLang="zh-CN" sz="1600" b="1" kern="0" dirty="0"/>
              <a:t>Rust </a:t>
            </a:r>
            <a:r>
              <a:rPr lang="en-US" altLang="zh-CN" sz="1600" b="1" kern="0" dirty="0" err="1"/>
              <a:t>bindgen</a:t>
            </a:r>
            <a:r>
              <a:rPr lang="zh-CN" altLang="en-US" sz="1600" b="1" kern="0" dirty="0"/>
              <a:t>工程目录</a:t>
            </a:r>
          </a:p>
        </p:txBody>
      </p:sp>
      <p:sp>
        <p:nvSpPr>
          <p:cNvPr id="13" name="TextBox 47">
            <a:extLst>
              <a:ext uri="{FF2B5EF4-FFF2-40B4-BE49-F238E27FC236}">
                <a16:creationId xmlns:a16="http://schemas.microsoft.com/office/drawing/2014/main" id="{942087F3-0FA8-4CEE-B376-6907E403C284}"/>
              </a:ext>
            </a:extLst>
          </p:cNvPr>
          <p:cNvSpPr txBox="1"/>
          <p:nvPr/>
        </p:nvSpPr>
        <p:spPr>
          <a:xfrm>
            <a:off x="582857" y="5579784"/>
            <a:ext cx="5275451" cy="801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30000"/>
              </a:lnSpc>
              <a:spcBef>
                <a:spcPts val="800"/>
              </a:spcBef>
            </a:pP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wrapper.h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中存放要转换的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和数据结构</a:t>
            </a:r>
            <a:endParaRPr lang="en-US" altLang="zh-CN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defTabSz="1219170">
              <a:lnSpc>
                <a:spcPct val="130000"/>
              </a:lnSpc>
              <a:spcBef>
                <a:spcPts val="800"/>
              </a:spcBef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Bindings.rs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是生成的结果</a:t>
            </a:r>
          </a:p>
        </p:txBody>
      </p:sp>
      <p:sp>
        <p:nvSpPr>
          <p:cNvPr id="14" name="TextBox 47">
            <a:extLst>
              <a:ext uri="{FF2B5EF4-FFF2-40B4-BE49-F238E27FC236}">
                <a16:creationId xmlns:a16="http://schemas.microsoft.com/office/drawing/2014/main" id="{81E921BB-BD5F-46D2-99D3-D0DD8BE8B5DE}"/>
              </a:ext>
            </a:extLst>
          </p:cNvPr>
          <p:cNvSpPr txBox="1"/>
          <p:nvPr/>
        </p:nvSpPr>
        <p:spPr>
          <a:xfrm>
            <a:off x="6294085" y="2208720"/>
            <a:ext cx="5275451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使用命令行模式来使用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bindgen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，命令如下</a:t>
            </a:r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8BC8E765-652F-41E1-8431-8C1873D7BB79}"/>
              </a:ext>
            </a:extLst>
          </p:cNvPr>
          <p:cNvSpPr txBox="1"/>
          <p:nvPr/>
        </p:nvSpPr>
        <p:spPr>
          <a:xfrm>
            <a:off x="6294084" y="3101522"/>
            <a:ext cx="5275451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30000"/>
              </a:lnSpc>
              <a:spcBef>
                <a:spcPts val="800"/>
              </a:spcBef>
            </a:pP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bindgen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wrapper.h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-o bindings.rs --use-core --default-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enum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-style "rust" --with-derive-default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47">
            <a:extLst>
              <a:ext uri="{FF2B5EF4-FFF2-40B4-BE49-F238E27FC236}">
                <a16:creationId xmlns:a16="http://schemas.microsoft.com/office/drawing/2014/main" id="{2942B096-3C9D-4C86-8A55-2F465CAF4171}"/>
              </a:ext>
            </a:extLst>
          </p:cNvPr>
          <p:cNvSpPr txBox="1"/>
          <p:nvPr/>
        </p:nvSpPr>
        <p:spPr>
          <a:xfrm>
            <a:off x="6881303" y="4670295"/>
            <a:ext cx="5275451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30000"/>
              </a:lnSpc>
              <a:spcBef>
                <a:spcPts val="800"/>
              </a:spcBef>
            </a:pPr>
            <a:r>
              <a:rPr lang="en-US" altLang="zh-CN" sz="1600" kern="0" dirty="0"/>
              <a:t>Rust </a:t>
            </a:r>
            <a:r>
              <a:rPr lang="en-US" altLang="zh-CN" sz="1600" kern="0" dirty="0" err="1"/>
              <a:t>bindgen</a:t>
            </a:r>
            <a:r>
              <a:rPr lang="zh-CN" altLang="en-US" sz="1600" kern="0" dirty="0"/>
              <a:t>生成结果</a:t>
            </a:r>
          </a:p>
        </p:txBody>
      </p:sp>
      <p:sp>
        <p:nvSpPr>
          <p:cNvPr id="19" name="TextBox 47">
            <a:extLst>
              <a:ext uri="{FF2B5EF4-FFF2-40B4-BE49-F238E27FC236}">
                <a16:creationId xmlns:a16="http://schemas.microsoft.com/office/drawing/2014/main" id="{E6B23226-967A-44E6-8FAA-56B76CE50D2C}"/>
              </a:ext>
            </a:extLst>
          </p:cNvPr>
          <p:cNvSpPr txBox="1"/>
          <p:nvPr/>
        </p:nvSpPr>
        <p:spPr>
          <a:xfrm>
            <a:off x="6333694" y="5473408"/>
            <a:ext cx="5275451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生成的结果需要将数据结构和接口放入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bridge.rs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，然后在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tosglue.c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9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多彩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F3420"/>
      </a:accent1>
      <a:accent2>
        <a:srgbClr val="FDA907"/>
      </a:accent2>
      <a:accent3>
        <a:srgbClr val="95BC49"/>
      </a:accent3>
      <a:accent4>
        <a:srgbClr val="1A7B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PLUS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598</Words>
  <Application>Microsoft Office PowerPoint</Application>
  <PresentationFormat>宽屏</PresentationFormat>
  <Paragraphs>93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微软雅黑</vt:lpstr>
      <vt:lpstr>Arial</vt:lpstr>
      <vt:lpstr>Century Gothic</vt:lpstr>
      <vt:lpstr>Impact</vt:lpstr>
      <vt:lpstr>Segoe UI Light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liu cheng</cp:lastModifiedBy>
  <cp:revision>79</cp:revision>
  <dcterms:created xsi:type="dcterms:W3CDTF">2015-08-18T02:51:41Z</dcterms:created>
  <dcterms:modified xsi:type="dcterms:W3CDTF">2021-09-09T11:14:05Z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2017-12-21T06:36:36.2809056Z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