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</a:t>
            </a:r>
            <a:endParaRPr/>
          </a:p>
        </p:txBody>
      </p:sp>
      <p:sp>
        <p:nvSpPr>
          <p:cNvPr id="158" name="Google Shape;1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Rachael</a:t>
            </a:r>
            <a:endParaRPr/>
          </a:p>
        </p:txBody>
      </p:sp>
      <p:sp>
        <p:nvSpPr>
          <p:cNvPr id="223" name="Google Shape;2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4cdaa685a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4cdaa685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Shailaja</a:t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Minhua</a:t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fed2955b0_2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Minhua</a:t>
            </a:r>
            <a:endParaRPr/>
          </a:p>
        </p:txBody>
      </p:sp>
      <p:sp>
        <p:nvSpPr>
          <p:cNvPr id="179" name="Google Shape;179;g7fed2955b0_2_7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fed2955b0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fed2955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Rachael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Shailaja</a:t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4cdaa685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4cdaa68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Rachael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fed2955b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fed2955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Shailaja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fed2955b0_2_7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fed2955b0_2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Shailaja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3"/>
          <p:cNvGrpSpPr/>
          <p:nvPr/>
        </p:nvGrpSpPr>
        <p:grpSpPr>
          <a:xfrm>
            <a:off x="-417513" y="0"/>
            <a:ext cx="12584115" cy="6853238"/>
            <a:chOff x="-417513" y="0"/>
            <a:chExt cx="12584115" cy="6853238"/>
          </a:xfrm>
        </p:grpSpPr>
        <p:sp>
          <p:nvSpPr>
            <p:cNvPr id="126" name="Google Shape;126;p13"/>
            <p:cNvSpPr/>
            <p:nvPr/>
          </p:nvSpPr>
          <p:spPr>
            <a:xfrm>
              <a:off x="1306513" y="0"/>
              <a:ext cx="3862388" cy="6843712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120775" y="0"/>
              <a:ext cx="3676651" cy="6843712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1001713" y="0"/>
              <a:ext cx="3621089" cy="6843712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001713" y="0"/>
              <a:ext cx="3244849" cy="6843712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89000" y="0"/>
              <a:ext cx="3230563" cy="6843712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84188" y="0"/>
              <a:ext cx="3421064" cy="6843712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598488" y="0"/>
              <a:ext cx="2717799" cy="6843712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261938" y="0"/>
              <a:ext cx="2944812" cy="6843712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-417513" y="0"/>
              <a:ext cx="2403475" cy="6843712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13"/>
          <p:cNvGrpSpPr/>
          <p:nvPr/>
        </p:nvGrpSpPr>
        <p:grpSpPr>
          <a:xfrm>
            <a:off x="800144" y="1699589"/>
            <a:ext cx="3674592" cy="3470421"/>
            <a:chOff x="697883" y="1816768"/>
            <a:chExt cx="3674592" cy="3470421"/>
          </a:xfrm>
        </p:grpSpPr>
        <p:sp>
          <p:nvSpPr>
            <p:cNvPr id="148" name="Google Shape;148;p13"/>
            <p:cNvSpPr/>
            <p:nvPr/>
          </p:nvSpPr>
          <p:spPr>
            <a:xfrm>
              <a:off x="697883" y="1816768"/>
              <a:ext cx="3674400" cy="50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10800000">
              <a:off x="2380312" y="5014789"/>
              <a:ext cx="315900" cy="272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704075" y="2392840"/>
              <a:ext cx="3668400" cy="262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3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433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●"/>
              <a:defRPr/>
            </a:lvl1pPr>
            <a:lvl2pPr indent="-354330" lvl="1" marL="914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980"/>
              <a:buChar char="○"/>
              <a:defRPr/>
            </a:lvl2pPr>
            <a:lvl3pPr indent="-354330" lvl="2" marL="1371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980"/>
              <a:buChar char="■"/>
              <a:defRPr/>
            </a:lvl3pPr>
            <a:lvl4pPr indent="-354330" lvl="3" marL="18288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980"/>
              <a:buChar char="●"/>
              <a:defRPr/>
            </a:lvl4pPr>
            <a:lvl5pPr indent="-354329" lvl="4" marL="22860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980"/>
              <a:buChar char="○"/>
              <a:defRPr/>
            </a:lvl5pPr>
            <a:lvl6pPr indent="-354329" lvl="5" marL="2743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980"/>
              <a:buChar char="■"/>
              <a:defRPr/>
            </a:lvl6pPr>
            <a:lvl7pPr indent="-354329" lvl="6" marL="3200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980"/>
              <a:buChar char="●"/>
              <a:defRPr/>
            </a:lvl7pPr>
            <a:lvl8pPr indent="-354329" lvl="7" marL="3657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980"/>
              <a:buChar char="○"/>
              <a:defRPr/>
            </a:lvl8pPr>
            <a:lvl9pPr indent="-354329" lvl="8" marL="41148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SzPts val="1980"/>
              <a:buChar char="■"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10" type="dt"/>
          </p:nvPr>
        </p:nvSpPr>
        <p:spPr>
          <a:xfrm>
            <a:off x="804672" y="320040"/>
            <a:ext cx="3657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11" type="ftr"/>
          </p:nvPr>
        </p:nvSpPr>
        <p:spPr>
          <a:xfrm>
            <a:off x="804672" y="6227064"/>
            <a:ext cx="1058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3"/>
          <p:cNvSpPr txBox="1"/>
          <p:nvPr>
            <p:ph idx="12" type="sldNum"/>
          </p:nvPr>
        </p:nvSpPr>
        <p:spPr>
          <a:xfrm>
            <a:off x="10469880" y="320040"/>
            <a:ext cx="914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ui.doleta.gov/unemploy/claims.asp" TargetMode="External"/><Relationship Id="rId4" Type="http://schemas.openxmlformats.org/officeDocument/2006/relationships/hyperlink" Target="https://datahub.io/core/covid-19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ctrTitle"/>
          </p:nvPr>
        </p:nvSpPr>
        <p:spPr>
          <a:xfrm>
            <a:off x="2024400" y="1547575"/>
            <a:ext cx="81957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/>
              <a:t>ETL Project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 sz="2400"/>
              <a:t>COVID-19 Deaths vs Unemployment Claims In the US</a:t>
            </a:r>
            <a:endParaRPr sz="2400"/>
          </a:p>
        </p:txBody>
      </p:sp>
      <p:sp>
        <p:nvSpPr>
          <p:cNvPr id="161" name="Google Shape;161;p14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/>
              <a:t>Minhua Wu, Rachael McLaughlin, Yangzi Xin, Shailaja Madasu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1092150" y="561467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Things We Learned</a:t>
            </a:r>
            <a:endParaRPr/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3000"/>
              <a:buFont typeface="Arial"/>
              <a:buChar char="●"/>
            </a:pPr>
            <a:r>
              <a:rPr lang="en-US" sz="30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realized that US Death Count data was cumulative and collected by day, which required more in the transformation stage</a:t>
            </a:r>
            <a:endParaRPr sz="300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6326400" y="1834375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ERD took some time to figure out the appropriate primary and foreign keys, but helped to better understand the data and merging of tables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1092150" y="4765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Things We Learned (Continued)</a:t>
            </a:r>
            <a:endParaRPr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620550" y="17970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3000"/>
              <a:buFont typeface="Arial"/>
              <a:buChar char="●"/>
            </a:pPr>
            <a:r>
              <a:rPr lang="en-US" sz="30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vast majority of the operations done with SQL can be done more easily with Pandas when dealing with large datasets.</a:t>
            </a:r>
            <a:endParaRPr/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075" y="1749475"/>
            <a:ext cx="6327050" cy="441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1092200" y="467142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EXTRACTED data from two csv files</a:t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884650" y="2522250"/>
            <a:ext cx="100077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5486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https://oui.doleta.gov/unemploy/claims.asp</a:t>
            </a:r>
            <a:endParaRPr/>
          </a:p>
          <a:p>
            <a:pPr indent="-102870" lvl="0" marL="228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102870" lvl="0" marL="228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98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https://datahub.io/core/covid-19</a:t>
            </a:r>
            <a:endParaRPr/>
          </a:p>
          <a:p>
            <a:pPr indent="-102870" lvl="0" marL="2286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SzPts val="1980"/>
              <a:buNone/>
            </a:pPr>
            <a:r>
              <a:t/>
            </a:r>
            <a:endParaRPr/>
          </a:p>
        </p:txBody>
      </p:sp>
      <p:pic>
        <p:nvPicPr>
          <p:cNvPr id="168" name="Google Shape;168;p15"/>
          <p:cNvPicPr preferRelativeResize="0"/>
          <p:nvPr/>
        </p:nvPicPr>
        <p:blipFill rotWithShape="1">
          <a:blip r:embed="rId5">
            <a:alphaModFix/>
          </a:blip>
          <a:srcRect b="0" l="2879" r="4226" t="0"/>
          <a:stretch/>
        </p:blipFill>
        <p:spPr>
          <a:xfrm>
            <a:off x="489125" y="1848925"/>
            <a:ext cx="5888452" cy="16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5558" y="3183875"/>
            <a:ext cx="4681818" cy="326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782325" y="326500"/>
            <a:ext cx="95982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Transformed tables in Jupyter Notebook</a:t>
            </a:r>
            <a:endParaRPr/>
          </a:p>
        </p:txBody>
      </p:sp>
      <p:sp>
        <p:nvSpPr>
          <p:cNvPr id="175" name="Google Shape;175;p16"/>
          <p:cNvSpPr txBox="1"/>
          <p:nvPr>
            <p:ph idx="2" type="body"/>
          </p:nvPr>
        </p:nvSpPr>
        <p:spPr>
          <a:xfrm>
            <a:off x="634800" y="1533925"/>
            <a:ext cx="412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Dropped some  columns and renamed them to better clarify the variables and for easier reference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Filtered dates then convert the data type from </a:t>
            </a:r>
            <a:r>
              <a:rPr b="1" i="1" lang="en-US" sz="1600"/>
              <a:t>string</a:t>
            </a:r>
            <a:r>
              <a:rPr lang="en-US" sz="1600"/>
              <a:t> to </a:t>
            </a:r>
            <a:r>
              <a:rPr b="1" i="1" lang="en-US" sz="1600"/>
              <a:t>date</a:t>
            </a:r>
            <a:endParaRPr b="1" i="1" sz="1600"/>
          </a:p>
          <a:p>
            <a:pPr indent="-330200" lvl="0" marL="4572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SzPts val="1600"/>
              <a:buAutoNum type="arabicPeriod"/>
            </a:pPr>
            <a:r>
              <a:rPr lang="en-US" sz="1600"/>
              <a:t>Grouped by “State” and “Date”, summing “Population” and “Death” columns </a:t>
            </a:r>
            <a:endParaRPr sz="1600"/>
          </a:p>
        </p:txBody>
      </p:sp>
      <p:pic>
        <p:nvPicPr>
          <p:cNvPr id="176" name="Google Shape;1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975" y="1139650"/>
            <a:ext cx="6325950" cy="529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363175" y="344350"/>
            <a:ext cx="100530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Transformed tables in Jupyter Notebook</a:t>
            </a:r>
            <a:endParaRPr/>
          </a:p>
        </p:txBody>
      </p:sp>
      <p:sp>
        <p:nvSpPr>
          <p:cNvPr id="182" name="Google Shape;182;p17"/>
          <p:cNvSpPr txBox="1"/>
          <p:nvPr>
            <p:ph idx="2" type="body"/>
          </p:nvPr>
        </p:nvSpPr>
        <p:spPr>
          <a:xfrm>
            <a:off x="608050" y="1284250"/>
            <a:ext cx="4124400" cy="49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Unemployment Weekly Claims data is already grouped by state, so we didn't have to group any data.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Kept all the columns and renamed them for easier reference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Converted the columns that contain dates: from </a:t>
            </a:r>
            <a:r>
              <a:rPr b="1" i="1" lang="en-US" sz="1600"/>
              <a:t>string</a:t>
            </a:r>
            <a:r>
              <a:rPr lang="en-US" sz="1600"/>
              <a:t> to </a:t>
            </a:r>
            <a:r>
              <a:rPr b="1" i="1" lang="en-US" sz="1600"/>
              <a:t>date</a:t>
            </a:r>
            <a:endParaRPr b="1" i="1"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Converted the columns that contain numbers: from </a:t>
            </a:r>
            <a:r>
              <a:rPr b="1" i="1" lang="en-US" sz="1600"/>
              <a:t>string</a:t>
            </a:r>
            <a:r>
              <a:rPr lang="en-US" sz="1600"/>
              <a:t> to </a:t>
            </a:r>
            <a:r>
              <a:rPr b="1" i="1" lang="en-US" sz="1600"/>
              <a:t>float</a:t>
            </a:r>
            <a:endParaRPr b="1" i="1"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Filtered date range: using the "Filed_Week_Ended" column to filter from 1/25/20 to 4/11/20</a:t>
            </a:r>
            <a:endParaRPr sz="1600"/>
          </a:p>
        </p:txBody>
      </p:sp>
      <p:pic>
        <p:nvPicPr>
          <p:cNvPr id="183" name="Google Shape;1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600" y="1195067"/>
            <a:ext cx="6678311" cy="510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1092150" y="688642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Merging Tables</a:t>
            </a:r>
            <a:endParaRPr/>
          </a:p>
        </p:txBody>
      </p:sp>
      <p:sp>
        <p:nvSpPr>
          <p:cNvPr id="189" name="Google Shape;189;p18"/>
          <p:cNvSpPr txBox="1"/>
          <p:nvPr>
            <p:ph idx="2" type="body"/>
          </p:nvPr>
        </p:nvSpPr>
        <p:spPr>
          <a:xfrm>
            <a:off x="643350" y="2047725"/>
            <a:ext cx="3581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Merged tables by “State” and “Date”, requiring a left_on and right_on join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To establish relationship of tables, required creating columns of each table’s IDs in merged table </a:t>
            </a:r>
            <a:endParaRPr sz="2000"/>
          </a:p>
        </p:txBody>
      </p:sp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604" y="1612477"/>
            <a:ext cx="7364997" cy="454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1092150" y="636942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Loaded tables in Postgres</a:t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525" y="1957363"/>
            <a:ext cx="30861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250" y="1957374"/>
            <a:ext cx="1689250" cy="16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5550" y="1838317"/>
            <a:ext cx="32194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1056475" y="327197"/>
            <a:ext cx="10007700" cy="7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ERD</a:t>
            </a:r>
            <a:endParaRPr/>
          </a:p>
        </p:txBody>
      </p:sp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1136725" y="1068800"/>
            <a:ext cx="9751500" cy="7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Primary Keys: Respective Indices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Foreign Keys: Connection between indices</a:t>
            </a:r>
            <a:endParaRPr/>
          </a:p>
        </p:txBody>
      </p:sp>
      <p:pic>
        <p:nvPicPr>
          <p:cNvPr id="205" name="Google Shape;205;p20"/>
          <p:cNvPicPr preferRelativeResize="0"/>
          <p:nvPr/>
        </p:nvPicPr>
        <p:blipFill rotWithShape="1">
          <a:blip r:embed="rId3">
            <a:alphaModFix/>
          </a:blip>
          <a:srcRect b="0" l="0" r="0" t="1048"/>
          <a:stretch/>
        </p:blipFill>
        <p:spPr>
          <a:xfrm>
            <a:off x="730500" y="1810400"/>
            <a:ext cx="10007698" cy="45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Postgres</a:t>
            </a:r>
            <a:r>
              <a:rPr lang="en-US"/>
              <a:t> Simple Query</a:t>
            </a:r>
            <a:endParaRPr/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25" y="2686800"/>
            <a:ext cx="10954773" cy="22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3642750" y="405125"/>
            <a:ext cx="6345600" cy="81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Postgres Queries</a:t>
            </a:r>
            <a:endParaRPr/>
          </a:p>
        </p:txBody>
      </p:sp>
      <p:pic>
        <p:nvPicPr>
          <p:cNvPr id="217" name="Google Shape;2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150" y="3300176"/>
            <a:ext cx="5480876" cy="287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50" y="1543188"/>
            <a:ext cx="5566414" cy="293354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 txBox="1"/>
          <p:nvPr/>
        </p:nvSpPr>
        <p:spPr>
          <a:xfrm>
            <a:off x="2791350" y="5386525"/>
            <a:ext cx="3067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Order by death counts as of 4/11/20 → </a:t>
            </a:r>
            <a:endParaRPr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6412875" y="2114375"/>
            <a:ext cx="3896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← </a:t>
            </a:r>
            <a:r>
              <a:rPr lang="en-US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Order by unemployment claims as of 4/11/20</a:t>
            </a:r>
            <a:endParaRPr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