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b90871c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b90871c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a:p>
            <a:pPr indent="0" lvl="0" marL="0" rtl="0" algn="l">
              <a:spcBef>
                <a:spcPts val="0"/>
              </a:spcBef>
              <a:spcAft>
                <a:spcPts val="0"/>
              </a:spcAft>
              <a:buNone/>
            </a:pPr>
            <a:r>
              <a:rPr lang="en"/>
              <a:t>Choropleth map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c608bdc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c608bdc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c608bdca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c608bdca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1b90871ce_1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1b90871ce_1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1b90871ce_1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1b90871ce_1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1b90871ce_1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b90871ce_1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1b90871c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1b90871c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1b90871c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b90871c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b90871ce_1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b90871ce_1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1b90871c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1b90871c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1c608b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c608b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1b90871ce_1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1b90871ce_1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d38b005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d38b005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a:p>
            <a:pPr indent="0" lvl="0" marL="0" rtl="0" algn="l">
              <a:spcBef>
                <a:spcPts val="0"/>
              </a:spcBef>
              <a:spcAft>
                <a:spcPts val="0"/>
              </a:spcAft>
              <a:buNone/>
            </a:pPr>
            <a:r>
              <a:rPr lang="en"/>
              <a:t>This project helped us to better understand the variables we were assessing so make a more informed assessment/interpretation. Based on our results, people most affected tended to be ones with lower income, lower educational degrees, and higher unemployment. This may be a product of extended drug use but is important information to know to better target the population for interventions. Also, states highly affected was West Virginia, which is also an important consideration for targeted interventions.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1d38b00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d38b00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Shailaja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1c608bd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c608bd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Shailaja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1b90871c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1b90871c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1c608bdc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1c608bdc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Shailaja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1b90871ce_1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1b90871ce_1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b90871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b90871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1b90871ce_1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1b90871ce_1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Minhua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www.kaggle.com/ryanandreweckberg/opioid-crisis-by-interpersonal-relationships#Wide_Master.csv" TargetMode="External"/><Relationship Id="rId5" Type="http://schemas.openxmlformats.org/officeDocument/2006/relationships/hyperlink" Target="https://www.kaggle.com/apryor6/us-opiate-prescriptions" TargetMode="External"/><Relationship Id="rId6" Type="http://schemas.openxmlformats.org/officeDocument/2006/relationships/image" Target="../media/image12.png"/><Relationship Id="rId7"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onder.cdc.gov/" TargetMode="External"/><Relationship Id="rId4" Type="http://schemas.openxmlformats.org/officeDocument/2006/relationships/hyperlink" Target="https://www.census.gov/data/datasets/time-series/demo/popest/2010s-counties-total.html#par_textimage_70769902" TargetMode="External"/><Relationship Id="rId9" Type="http://schemas.openxmlformats.org/officeDocument/2006/relationships/hyperlink" Target="https://www.kaggle.com/apryor6/us-opiate-prescriptions" TargetMode="External"/><Relationship Id="rId5" Type="http://schemas.openxmlformats.org/officeDocument/2006/relationships/hyperlink" Target="https://www.bea.gov/data/gdp/gdp-county-metro-and-other-areas" TargetMode="External"/><Relationship Id="rId6" Type="http://schemas.openxmlformats.org/officeDocument/2006/relationships/hyperlink" Target="http://www.factfinder.census.gov" TargetMode="External"/><Relationship Id="rId7" Type="http://schemas.openxmlformats.org/officeDocument/2006/relationships/hyperlink" Target="https://catalog.data.gov/dataset?tags=unemployment-rate" TargetMode="External"/><Relationship Id="rId8" Type="http://schemas.openxmlformats.org/officeDocument/2006/relationships/hyperlink" Target="http://www.factfinder.census.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Opioid</a:t>
            </a:r>
            <a:r>
              <a:rPr lang="en"/>
              <a:t> Epidemic</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on Opioid Deaths</a:t>
            </a:r>
            <a:endParaRPr/>
          </a:p>
        </p:txBody>
      </p:sp>
      <p:sp>
        <p:nvSpPr>
          <p:cNvPr id="68" name="Google Shape;68;p13"/>
          <p:cNvSpPr txBox="1"/>
          <p:nvPr/>
        </p:nvSpPr>
        <p:spPr>
          <a:xfrm>
            <a:off x="899350" y="4171875"/>
            <a:ext cx="3721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Data Analysis and Visualization Boot Camp at Texas McCombs - Project 1</a:t>
            </a:r>
            <a:endParaRPr sz="800">
              <a:latin typeface="Open Sans"/>
              <a:ea typeface="Open Sans"/>
              <a:cs typeface="Open Sans"/>
              <a:sym typeface="Open Sans"/>
            </a:endParaRPr>
          </a:p>
        </p:txBody>
      </p:sp>
      <p:sp>
        <p:nvSpPr>
          <p:cNvPr id="69" name="Google Shape;69;p13"/>
          <p:cNvSpPr txBox="1"/>
          <p:nvPr/>
        </p:nvSpPr>
        <p:spPr>
          <a:xfrm>
            <a:off x="5049400" y="4171875"/>
            <a:ext cx="3158100" cy="353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latin typeface="Open Sans"/>
                <a:ea typeface="Open Sans"/>
                <a:cs typeface="Open Sans"/>
                <a:sym typeface="Open Sans"/>
              </a:rPr>
              <a:t>Minhua Wu, Rachael McLaughlin, Yangzi Xin, Shailaja Madasu</a:t>
            </a:r>
            <a:endParaRPr sz="8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381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States by Mean Death Rate</a:t>
            </a:r>
            <a:endParaRPr/>
          </a:p>
        </p:txBody>
      </p:sp>
      <p:sp>
        <p:nvSpPr>
          <p:cNvPr id="129" name="Google Shape;129;p22"/>
          <p:cNvSpPr txBox="1"/>
          <p:nvPr>
            <p:ph idx="1" type="body"/>
          </p:nvPr>
        </p:nvSpPr>
        <p:spPr>
          <a:xfrm>
            <a:off x="6423225" y="1560500"/>
            <a:ext cx="25107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Observation:</a:t>
            </a:r>
            <a:endParaRPr/>
          </a:p>
          <a:p>
            <a:pPr indent="-342900" lvl="0" marL="457200" rtl="0" algn="l">
              <a:spcBef>
                <a:spcPts val="1600"/>
              </a:spcBef>
              <a:spcAft>
                <a:spcPts val="0"/>
              </a:spcAft>
              <a:buSzPts val="1800"/>
              <a:buChar char="●"/>
            </a:pPr>
            <a:r>
              <a:rPr lang="en"/>
              <a:t>West Virginia is hit hardest</a:t>
            </a:r>
            <a:endParaRPr/>
          </a:p>
          <a:p>
            <a:pPr indent="-342900" lvl="0" marL="457200" rtl="0" algn="l">
              <a:spcBef>
                <a:spcPts val="0"/>
              </a:spcBef>
              <a:spcAft>
                <a:spcPts val="0"/>
              </a:spcAft>
              <a:buSzPts val="1800"/>
              <a:buChar char="●"/>
            </a:pPr>
            <a:r>
              <a:rPr lang="en"/>
              <a:t>Louisiana is grayed out because of no data</a:t>
            </a:r>
            <a:endParaRPr/>
          </a:p>
        </p:txBody>
      </p:sp>
      <p:pic>
        <p:nvPicPr>
          <p:cNvPr id="130" name="Google Shape;130;p22"/>
          <p:cNvPicPr preferRelativeResize="0"/>
          <p:nvPr/>
        </p:nvPicPr>
        <p:blipFill>
          <a:blip r:embed="rId3">
            <a:alphaModFix/>
          </a:blip>
          <a:stretch>
            <a:fillRect/>
          </a:stretch>
        </p:blipFill>
        <p:spPr>
          <a:xfrm>
            <a:off x="235075" y="1105451"/>
            <a:ext cx="6188149" cy="385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41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 Death Rate &amp; GDP (mean) by State</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3"/>
          <p:cNvPicPr preferRelativeResize="0"/>
          <p:nvPr/>
        </p:nvPicPr>
        <p:blipFill>
          <a:blip r:embed="rId3">
            <a:alphaModFix/>
          </a:blip>
          <a:stretch>
            <a:fillRect/>
          </a:stretch>
        </p:blipFill>
        <p:spPr>
          <a:xfrm>
            <a:off x="0" y="849259"/>
            <a:ext cx="9144002" cy="2226683"/>
          </a:xfrm>
          <a:prstGeom prst="rect">
            <a:avLst/>
          </a:prstGeom>
          <a:noFill/>
          <a:ln>
            <a:noFill/>
          </a:ln>
        </p:spPr>
      </p:pic>
      <p:pic>
        <p:nvPicPr>
          <p:cNvPr id="138" name="Google Shape;138;p23"/>
          <p:cNvPicPr preferRelativeResize="0"/>
          <p:nvPr/>
        </p:nvPicPr>
        <p:blipFill>
          <a:blip r:embed="rId4">
            <a:alphaModFix/>
          </a:blip>
          <a:stretch>
            <a:fillRect/>
          </a:stretch>
        </p:blipFill>
        <p:spPr>
          <a:xfrm>
            <a:off x="0" y="2853799"/>
            <a:ext cx="9144002" cy="21542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582450" y="0"/>
            <a:ext cx="7979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Education Level</a:t>
            </a:r>
            <a:endParaRPr/>
          </a:p>
        </p:txBody>
      </p:sp>
      <p:pic>
        <p:nvPicPr>
          <p:cNvPr id="144" name="Google Shape;144;p24"/>
          <p:cNvPicPr preferRelativeResize="0"/>
          <p:nvPr/>
        </p:nvPicPr>
        <p:blipFill>
          <a:blip r:embed="rId3">
            <a:alphaModFix/>
          </a:blip>
          <a:stretch>
            <a:fillRect/>
          </a:stretch>
        </p:blipFill>
        <p:spPr>
          <a:xfrm>
            <a:off x="5053200" y="934350"/>
            <a:ext cx="2778900" cy="2048850"/>
          </a:xfrm>
          <a:prstGeom prst="rect">
            <a:avLst/>
          </a:prstGeom>
          <a:noFill/>
          <a:ln>
            <a:noFill/>
          </a:ln>
        </p:spPr>
      </p:pic>
      <p:pic>
        <p:nvPicPr>
          <p:cNvPr id="145" name="Google Shape;145;p24"/>
          <p:cNvPicPr preferRelativeResize="0"/>
          <p:nvPr/>
        </p:nvPicPr>
        <p:blipFill>
          <a:blip r:embed="rId4">
            <a:alphaModFix/>
          </a:blip>
          <a:stretch>
            <a:fillRect/>
          </a:stretch>
        </p:blipFill>
        <p:spPr>
          <a:xfrm>
            <a:off x="1942675" y="3101938"/>
            <a:ext cx="2678575" cy="1945412"/>
          </a:xfrm>
          <a:prstGeom prst="rect">
            <a:avLst/>
          </a:prstGeom>
          <a:noFill/>
          <a:ln>
            <a:noFill/>
          </a:ln>
        </p:spPr>
      </p:pic>
      <p:pic>
        <p:nvPicPr>
          <p:cNvPr id="146" name="Google Shape;146;p24"/>
          <p:cNvPicPr preferRelativeResize="0"/>
          <p:nvPr/>
        </p:nvPicPr>
        <p:blipFill>
          <a:blip r:embed="rId5">
            <a:alphaModFix/>
          </a:blip>
          <a:stretch>
            <a:fillRect/>
          </a:stretch>
        </p:blipFill>
        <p:spPr>
          <a:xfrm>
            <a:off x="5170275" y="3065774"/>
            <a:ext cx="2909500" cy="1988000"/>
          </a:xfrm>
          <a:prstGeom prst="rect">
            <a:avLst/>
          </a:prstGeom>
          <a:noFill/>
          <a:ln>
            <a:noFill/>
          </a:ln>
        </p:spPr>
      </p:pic>
      <p:pic>
        <p:nvPicPr>
          <p:cNvPr id="147" name="Google Shape;147;p24"/>
          <p:cNvPicPr preferRelativeResize="0"/>
          <p:nvPr/>
        </p:nvPicPr>
        <p:blipFill>
          <a:blip r:embed="rId6">
            <a:alphaModFix/>
          </a:blip>
          <a:stretch>
            <a:fillRect/>
          </a:stretch>
        </p:blipFill>
        <p:spPr>
          <a:xfrm>
            <a:off x="1723675" y="918652"/>
            <a:ext cx="2778900" cy="1885423"/>
          </a:xfrm>
          <a:prstGeom prst="rect">
            <a:avLst/>
          </a:prstGeom>
          <a:noFill/>
          <a:ln>
            <a:noFill/>
          </a:ln>
        </p:spPr>
      </p:pic>
      <p:sp>
        <p:nvSpPr>
          <p:cNvPr id="148" name="Google Shape;148;p24"/>
          <p:cNvSpPr txBox="1"/>
          <p:nvPr/>
        </p:nvSpPr>
        <p:spPr>
          <a:xfrm>
            <a:off x="240500" y="633700"/>
            <a:ext cx="32784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u="sng">
                <a:solidFill>
                  <a:srgbClr val="434343"/>
                </a:solidFill>
                <a:latin typeface="Open Sans"/>
                <a:ea typeface="Open Sans"/>
                <a:cs typeface="Open Sans"/>
                <a:sym typeface="Open Sans"/>
              </a:rPr>
              <a:t>Top</a:t>
            </a:r>
            <a:r>
              <a:rPr b="1" lang="en" sz="900" u="sng">
                <a:solidFill>
                  <a:srgbClr val="434343"/>
                </a:solidFill>
                <a:latin typeface="Open Sans"/>
                <a:ea typeface="Open Sans"/>
                <a:cs typeface="Open Sans"/>
                <a:sym typeface="Open Sans"/>
              </a:rPr>
              <a:t> 2 states: Average Death Rate Per Capita </a:t>
            </a:r>
            <a:endParaRPr b="1" sz="900" u="sng">
              <a:solidFill>
                <a:srgbClr val="434343"/>
              </a:solidFill>
              <a:latin typeface="Open Sans"/>
              <a:ea typeface="Open Sans"/>
              <a:cs typeface="Open Sans"/>
              <a:sym typeface="Open Sans"/>
            </a:endParaRPr>
          </a:p>
        </p:txBody>
      </p:sp>
      <p:sp>
        <p:nvSpPr>
          <p:cNvPr id="149" name="Google Shape;149;p24"/>
          <p:cNvSpPr txBox="1"/>
          <p:nvPr/>
        </p:nvSpPr>
        <p:spPr>
          <a:xfrm>
            <a:off x="240500" y="2870275"/>
            <a:ext cx="32784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u="sng">
                <a:solidFill>
                  <a:srgbClr val="434343"/>
                </a:solidFill>
                <a:latin typeface="Open Sans"/>
                <a:ea typeface="Open Sans"/>
                <a:cs typeface="Open Sans"/>
                <a:sym typeface="Open Sans"/>
              </a:rPr>
              <a:t>Bottom</a:t>
            </a:r>
            <a:r>
              <a:rPr b="1" lang="en" sz="900" u="sng">
                <a:solidFill>
                  <a:srgbClr val="434343"/>
                </a:solidFill>
                <a:latin typeface="Open Sans"/>
                <a:ea typeface="Open Sans"/>
                <a:cs typeface="Open Sans"/>
                <a:sym typeface="Open Sans"/>
              </a:rPr>
              <a:t> 2 states: Average Death Rate Per Capita </a:t>
            </a:r>
            <a:endParaRPr b="1" sz="900" u="sng">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Top 5 States with the Highest Average Death Rate Per Capita</a:t>
            </a:r>
            <a:endParaRPr sz="3000"/>
          </a:p>
        </p:txBody>
      </p:sp>
      <p:pic>
        <p:nvPicPr>
          <p:cNvPr id="155" name="Google Shape;155;p25"/>
          <p:cNvPicPr preferRelativeResize="0"/>
          <p:nvPr/>
        </p:nvPicPr>
        <p:blipFill>
          <a:blip r:embed="rId3">
            <a:alphaModFix/>
          </a:blip>
          <a:stretch>
            <a:fillRect/>
          </a:stretch>
        </p:blipFill>
        <p:spPr>
          <a:xfrm>
            <a:off x="246150" y="1693250"/>
            <a:ext cx="2892424" cy="2252626"/>
          </a:xfrm>
          <a:prstGeom prst="rect">
            <a:avLst/>
          </a:prstGeom>
          <a:noFill/>
          <a:ln>
            <a:noFill/>
          </a:ln>
        </p:spPr>
      </p:pic>
      <p:pic>
        <p:nvPicPr>
          <p:cNvPr id="156" name="Google Shape;156;p25"/>
          <p:cNvPicPr preferRelativeResize="0"/>
          <p:nvPr/>
        </p:nvPicPr>
        <p:blipFill>
          <a:blip r:embed="rId4">
            <a:alphaModFix/>
          </a:blip>
          <a:stretch>
            <a:fillRect/>
          </a:stretch>
        </p:blipFill>
        <p:spPr>
          <a:xfrm>
            <a:off x="3290974" y="1304825"/>
            <a:ext cx="5640608" cy="368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78525"/>
            <a:ext cx="8520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t>
            </a:r>
            <a:r>
              <a:rPr baseline="-25000" lang="en" sz="2400"/>
              <a:t>0</a:t>
            </a:r>
            <a:r>
              <a:rPr lang="en" sz="2400"/>
              <a:t>: The death rates do not differ by states.  </a:t>
            </a:r>
            <a:endParaRPr baseline="30000" sz="2400"/>
          </a:p>
          <a:p>
            <a:pPr indent="0" lvl="0" marL="0" rtl="0" algn="l">
              <a:spcBef>
                <a:spcPts val="0"/>
              </a:spcBef>
              <a:spcAft>
                <a:spcPts val="0"/>
              </a:spcAft>
              <a:buNone/>
            </a:pPr>
            <a:r>
              <a:rPr lang="en" sz="2400"/>
              <a:t>H</a:t>
            </a:r>
            <a:r>
              <a:rPr baseline="-25000" lang="en" sz="2400"/>
              <a:t>a</a:t>
            </a:r>
            <a:r>
              <a:rPr lang="en" sz="2400"/>
              <a:t>: The death rates differ by states. </a:t>
            </a:r>
            <a:endParaRPr baseline="-25000" sz="2400"/>
          </a:p>
        </p:txBody>
      </p:sp>
      <p:sp>
        <p:nvSpPr>
          <p:cNvPr id="162" name="Google Shape;162;p26"/>
          <p:cNvSpPr txBox="1"/>
          <p:nvPr>
            <p:ph idx="1" type="body"/>
          </p:nvPr>
        </p:nvSpPr>
        <p:spPr>
          <a:xfrm>
            <a:off x="358325" y="4236850"/>
            <a:ext cx="8331000" cy="6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Conclusion:</a:t>
            </a:r>
            <a:r>
              <a:rPr lang="en" sz="1400"/>
              <a:t> Since the p-value is less than 0.05, we reject the null hypothesis and conclude that significant difference does exist in the death rates by states. </a:t>
            </a:r>
            <a:endParaRPr sz="1400"/>
          </a:p>
        </p:txBody>
      </p:sp>
      <p:pic>
        <p:nvPicPr>
          <p:cNvPr id="163" name="Google Shape;163;p26"/>
          <p:cNvPicPr preferRelativeResize="0"/>
          <p:nvPr/>
        </p:nvPicPr>
        <p:blipFill>
          <a:blip r:embed="rId3">
            <a:alphaModFix/>
          </a:blip>
          <a:stretch>
            <a:fillRect/>
          </a:stretch>
        </p:blipFill>
        <p:spPr>
          <a:xfrm>
            <a:off x="4873650" y="2423113"/>
            <a:ext cx="3556113" cy="792825"/>
          </a:xfrm>
          <a:prstGeom prst="rect">
            <a:avLst/>
          </a:prstGeom>
          <a:noFill/>
          <a:ln>
            <a:noFill/>
          </a:ln>
        </p:spPr>
      </p:pic>
      <p:sp>
        <p:nvSpPr>
          <p:cNvPr id="164" name="Google Shape;164;p26"/>
          <p:cNvSpPr txBox="1"/>
          <p:nvPr/>
        </p:nvSpPr>
        <p:spPr>
          <a:xfrm>
            <a:off x="273300" y="1747225"/>
            <a:ext cx="42987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rgbClr val="434343"/>
                </a:solidFill>
                <a:latin typeface="Open Sans"/>
                <a:ea typeface="Open Sans"/>
                <a:cs typeface="Open Sans"/>
                <a:sym typeface="Open Sans"/>
              </a:rPr>
              <a:t>Ordinary Least Squares (OLS) model analyzing the </a:t>
            </a:r>
            <a:r>
              <a:rPr b="1" lang="en" sz="1000" u="sng">
                <a:solidFill>
                  <a:srgbClr val="434343"/>
                </a:solidFill>
                <a:highlight>
                  <a:srgbClr val="FFFF00"/>
                </a:highlight>
                <a:latin typeface="Open Sans"/>
                <a:ea typeface="Open Sans"/>
                <a:cs typeface="Open Sans"/>
                <a:sym typeface="Open Sans"/>
              </a:rPr>
              <a:t>TOP 5</a:t>
            </a:r>
            <a:r>
              <a:rPr b="1" lang="en" sz="1000" u="sng">
                <a:solidFill>
                  <a:srgbClr val="434343"/>
                </a:solidFill>
                <a:latin typeface="Open Sans"/>
                <a:ea typeface="Open Sans"/>
                <a:cs typeface="Open Sans"/>
                <a:sym typeface="Open Sans"/>
              </a:rPr>
              <a:t> states* </a:t>
            </a:r>
            <a:endParaRPr b="1" sz="1000" u="sng">
              <a:solidFill>
                <a:srgbClr val="434343"/>
              </a:solidFill>
              <a:latin typeface="Open Sans"/>
              <a:ea typeface="Open Sans"/>
              <a:cs typeface="Open Sans"/>
              <a:sym typeface="Open Sans"/>
            </a:endParaRPr>
          </a:p>
        </p:txBody>
      </p:sp>
      <p:sp>
        <p:nvSpPr>
          <p:cNvPr id="165" name="Google Shape;165;p26"/>
          <p:cNvSpPr txBox="1"/>
          <p:nvPr/>
        </p:nvSpPr>
        <p:spPr>
          <a:xfrm>
            <a:off x="4806900" y="1747225"/>
            <a:ext cx="40743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latin typeface="Open Sans"/>
                <a:ea typeface="Open Sans"/>
                <a:cs typeface="Open Sans"/>
                <a:sym typeface="Open Sans"/>
              </a:rPr>
              <a:t>Ordinary Least Squares (OLS) model analyzing </a:t>
            </a:r>
            <a:r>
              <a:rPr b="1" lang="en" sz="1000" u="sng">
                <a:highlight>
                  <a:srgbClr val="FFFF00"/>
                </a:highlight>
                <a:latin typeface="Open Sans"/>
                <a:ea typeface="Open Sans"/>
                <a:cs typeface="Open Sans"/>
                <a:sym typeface="Open Sans"/>
              </a:rPr>
              <a:t>ALL</a:t>
            </a:r>
            <a:r>
              <a:rPr b="1" lang="en" sz="1000" u="sng">
                <a:latin typeface="Open Sans"/>
                <a:ea typeface="Open Sans"/>
                <a:cs typeface="Open Sans"/>
                <a:sym typeface="Open Sans"/>
              </a:rPr>
              <a:t> the states </a:t>
            </a:r>
            <a:endParaRPr b="1" sz="1000" u="sng">
              <a:latin typeface="Open Sans"/>
              <a:ea typeface="Open Sans"/>
              <a:cs typeface="Open Sans"/>
              <a:sym typeface="Open Sans"/>
            </a:endParaRPr>
          </a:p>
        </p:txBody>
      </p:sp>
      <p:sp>
        <p:nvSpPr>
          <p:cNvPr id="166" name="Google Shape;166;p26"/>
          <p:cNvSpPr txBox="1"/>
          <p:nvPr/>
        </p:nvSpPr>
        <p:spPr>
          <a:xfrm>
            <a:off x="346450" y="3291325"/>
            <a:ext cx="22452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Open Sans"/>
                <a:ea typeface="Open Sans"/>
                <a:cs typeface="Open Sans"/>
                <a:sym typeface="Open Sans"/>
              </a:rPr>
              <a:t>*Top 5 states: WV, KY, NM, WY, and UT.   </a:t>
            </a:r>
            <a:endParaRPr i="1" sz="800">
              <a:latin typeface="Open Sans"/>
              <a:ea typeface="Open Sans"/>
              <a:cs typeface="Open Sans"/>
              <a:sym typeface="Open Sans"/>
            </a:endParaRPr>
          </a:p>
        </p:txBody>
      </p:sp>
      <p:pic>
        <p:nvPicPr>
          <p:cNvPr id="167" name="Google Shape;167;p26"/>
          <p:cNvPicPr preferRelativeResize="0"/>
          <p:nvPr/>
        </p:nvPicPr>
        <p:blipFill>
          <a:blip r:embed="rId4">
            <a:alphaModFix/>
          </a:blip>
          <a:stretch>
            <a:fillRect/>
          </a:stretch>
        </p:blipFill>
        <p:spPr>
          <a:xfrm>
            <a:off x="346447" y="2423125"/>
            <a:ext cx="3472079" cy="79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178525"/>
            <a:ext cx="8520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t>
            </a:r>
            <a:r>
              <a:rPr baseline="-25000" lang="en" sz="2400"/>
              <a:t>0</a:t>
            </a:r>
            <a:r>
              <a:rPr lang="en" sz="2400"/>
              <a:t>: The death rates do not differ by GDP.  </a:t>
            </a:r>
            <a:endParaRPr baseline="30000" sz="2400"/>
          </a:p>
          <a:p>
            <a:pPr indent="0" lvl="0" marL="0" rtl="0" algn="l">
              <a:spcBef>
                <a:spcPts val="0"/>
              </a:spcBef>
              <a:spcAft>
                <a:spcPts val="0"/>
              </a:spcAft>
              <a:buNone/>
            </a:pPr>
            <a:r>
              <a:rPr lang="en" sz="2400"/>
              <a:t>H</a:t>
            </a:r>
            <a:r>
              <a:rPr baseline="-25000" lang="en" sz="2400"/>
              <a:t>a</a:t>
            </a:r>
            <a:r>
              <a:rPr lang="en" sz="2400"/>
              <a:t>: The death rates differ by GDP. </a:t>
            </a:r>
            <a:endParaRPr baseline="-25000" sz="2400"/>
          </a:p>
        </p:txBody>
      </p:sp>
      <p:sp>
        <p:nvSpPr>
          <p:cNvPr id="173" name="Google Shape;173;p27"/>
          <p:cNvSpPr txBox="1"/>
          <p:nvPr>
            <p:ph idx="1" type="body"/>
          </p:nvPr>
        </p:nvSpPr>
        <p:spPr>
          <a:xfrm>
            <a:off x="358325" y="4236850"/>
            <a:ext cx="8331000" cy="6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Conclusion:</a:t>
            </a:r>
            <a:r>
              <a:rPr lang="en" sz="1400"/>
              <a:t> Since the p-value is less than 0.05, we reject the null hypothesis and conclude that significant difference does exist in the death rates by GDP. </a:t>
            </a:r>
            <a:endParaRPr sz="1400"/>
          </a:p>
        </p:txBody>
      </p:sp>
      <p:pic>
        <p:nvPicPr>
          <p:cNvPr id="174" name="Google Shape;174;p27"/>
          <p:cNvPicPr preferRelativeResize="0"/>
          <p:nvPr/>
        </p:nvPicPr>
        <p:blipFill>
          <a:blip r:embed="rId3">
            <a:alphaModFix/>
          </a:blip>
          <a:stretch>
            <a:fillRect/>
          </a:stretch>
        </p:blipFill>
        <p:spPr>
          <a:xfrm>
            <a:off x="1517275" y="1302925"/>
            <a:ext cx="6109450" cy="281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Death Rate by Income</a:t>
            </a:r>
            <a:endParaRPr/>
          </a:p>
        </p:txBody>
      </p:sp>
      <p:sp>
        <p:nvSpPr>
          <p:cNvPr id="180" name="Google Shape;180;p28"/>
          <p:cNvSpPr txBox="1"/>
          <p:nvPr/>
        </p:nvSpPr>
        <p:spPr>
          <a:xfrm>
            <a:off x="448800" y="3761250"/>
            <a:ext cx="8246400" cy="98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Observation: </a:t>
            </a:r>
            <a:r>
              <a:rPr lang="en">
                <a:latin typeface="Open Sans"/>
                <a:ea typeface="Open Sans"/>
                <a:cs typeface="Open Sans"/>
                <a:sym typeface="Open Sans"/>
              </a:rPr>
              <a:t>Mean death rate decreases with higher income range, with highest rate at $&lt;35K range </a:t>
            </a:r>
            <a:endParaRPr>
              <a:latin typeface="Open Sans"/>
              <a:ea typeface="Open Sans"/>
              <a:cs typeface="Open Sans"/>
              <a:sym typeface="Open Sans"/>
            </a:endParaRPr>
          </a:p>
        </p:txBody>
      </p:sp>
      <p:pic>
        <p:nvPicPr>
          <p:cNvPr id="181" name="Google Shape;181;p28"/>
          <p:cNvPicPr preferRelativeResize="0"/>
          <p:nvPr/>
        </p:nvPicPr>
        <p:blipFill>
          <a:blip r:embed="rId3">
            <a:alphaModFix/>
          </a:blip>
          <a:stretch>
            <a:fillRect/>
          </a:stretch>
        </p:blipFill>
        <p:spPr>
          <a:xfrm>
            <a:off x="152400" y="1304825"/>
            <a:ext cx="8839200" cy="20610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of Mean Death Rate by Income</a:t>
            </a:r>
            <a:endParaRPr/>
          </a:p>
        </p:txBody>
      </p:sp>
      <p:sp>
        <p:nvSpPr>
          <p:cNvPr id="187" name="Google Shape;187;p29"/>
          <p:cNvSpPr txBox="1"/>
          <p:nvPr>
            <p:ph idx="1" type="body"/>
          </p:nvPr>
        </p:nvSpPr>
        <p:spPr>
          <a:xfrm>
            <a:off x="311700" y="1266325"/>
            <a:ext cx="31203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Weak negative association between income and mean death rate</a:t>
            </a:r>
            <a:endParaRPr/>
          </a:p>
        </p:txBody>
      </p:sp>
      <p:sp>
        <p:nvSpPr>
          <p:cNvPr id="188" name="Google Shape;188;p29"/>
          <p:cNvSpPr txBox="1"/>
          <p:nvPr/>
        </p:nvSpPr>
        <p:spPr>
          <a:xfrm>
            <a:off x="4572000" y="1105400"/>
            <a:ext cx="46827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r-squared is: -0.3669957140120881</a:t>
            </a:r>
            <a:endParaRPr>
              <a:latin typeface="Open Sans"/>
              <a:ea typeface="Open Sans"/>
              <a:cs typeface="Open Sans"/>
              <a:sym typeface="Open Sans"/>
            </a:endParaRPr>
          </a:p>
        </p:txBody>
      </p:sp>
      <p:pic>
        <p:nvPicPr>
          <p:cNvPr id="189" name="Google Shape;189;p29"/>
          <p:cNvPicPr preferRelativeResize="0"/>
          <p:nvPr/>
        </p:nvPicPr>
        <p:blipFill>
          <a:blip r:embed="rId3">
            <a:alphaModFix/>
          </a:blip>
          <a:stretch>
            <a:fillRect/>
          </a:stretch>
        </p:blipFill>
        <p:spPr>
          <a:xfrm>
            <a:off x="3556200" y="1413700"/>
            <a:ext cx="5404950" cy="355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78525"/>
            <a:ext cx="8520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t>
            </a:r>
            <a:r>
              <a:rPr baseline="-25000" lang="en" sz="2400"/>
              <a:t>0</a:t>
            </a:r>
            <a:r>
              <a:rPr lang="en" sz="2400"/>
              <a:t>: The death rates do not differ by income.  </a:t>
            </a:r>
            <a:endParaRPr baseline="30000" sz="2400"/>
          </a:p>
          <a:p>
            <a:pPr indent="0" lvl="0" marL="0" rtl="0" algn="l">
              <a:spcBef>
                <a:spcPts val="0"/>
              </a:spcBef>
              <a:spcAft>
                <a:spcPts val="0"/>
              </a:spcAft>
              <a:buNone/>
            </a:pPr>
            <a:r>
              <a:rPr lang="en" sz="2400"/>
              <a:t>H</a:t>
            </a:r>
            <a:r>
              <a:rPr baseline="-25000" lang="en" sz="2400"/>
              <a:t>a</a:t>
            </a:r>
            <a:r>
              <a:rPr lang="en" sz="2400"/>
              <a:t>: The death rates differ by income. </a:t>
            </a:r>
            <a:endParaRPr baseline="-25000" sz="2400"/>
          </a:p>
        </p:txBody>
      </p:sp>
      <p:sp>
        <p:nvSpPr>
          <p:cNvPr id="195" name="Google Shape;195;p30"/>
          <p:cNvSpPr txBox="1"/>
          <p:nvPr>
            <p:ph idx="1" type="body"/>
          </p:nvPr>
        </p:nvSpPr>
        <p:spPr>
          <a:xfrm>
            <a:off x="358325" y="4236850"/>
            <a:ext cx="8331000" cy="6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Conclusion:</a:t>
            </a:r>
            <a:r>
              <a:rPr lang="en" sz="1400"/>
              <a:t> Since the p-value is less than 0.05, we reject the null hypothesis and conclude that significant difference does exist in the death rates by income. </a:t>
            </a:r>
            <a:endParaRPr sz="1400"/>
          </a:p>
        </p:txBody>
      </p:sp>
      <p:pic>
        <p:nvPicPr>
          <p:cNvPr id="196" name="Google Shape;196;p30"/>
          <p:cNvPicPr preferRelativeResize="0"/>
          <p:nvPr/>
        </p:nvPicPr>
        <p:blipFill>
          <a:blip r:embed="rId3">
            <a:alphaModFix/>
          </a:blip>
          <a:stretch>
            <a:fillRect/>
          </a:stretch>
        </p:blipFill>
        <p:spPr>
          <a:xfrm>
            <a:off x="1546538" y="1269625"/>
            <a:ext cx="6050916" cy="2814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Linear Regression of Mean Death by Unemployment</a:t>
            </a:r>
            <a:endParaRPr sz="3400"/>
          </a:p>
        </p:txBody>
      </p:sp>
      <p:sp>
        <p:nvSpPr>
          <p:cNvPr id="202" name="Google Shape;202;p31"/>
          <p:cNvSpPr txBox="1"/>
          <p:nvPr>
            <p:ph idx="1" type="body"/>
          </p:nvPr>
        </p:nvSpPr>
        <p:spPr>
          <a:xfrm>
            <a:off x="4572000" y="1266325"/>
            <a:ext cx="426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Weak positive association between Unemployment and Mean Death Rate</a:t>
            </a:r>
            <a:endParaRPr/>
          </a:p>
        </p:txBody>
      </p:sp>
      <p:sp>
        <p:nvSpPr>
          <p:cNvPr id="203" name="Google Shape;203;p31"/>
          <p:cNvSpPr txBox="1"/>
          <p:nvPr/>
        </p:nvSpPr>
        <p:spPr>
          <a:xfrm>
            <a:off x="705475" y="4136425"/>
            <a:ext cx="39492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r-squared is: 0.24339843184589507</a:t>
            </a:r>
            <a:endParaRPr>
              <a:latin typeface="Open Sans"/>
              <a:ea typeface="Open Sans"/>
              <a:cs typeface="Open Sans"/>
              <a:sym typeface="Open Sans"/>
            </a:endParaRPr>
          </a:p>
        </p:txBody>
      </p:sp>
      <p:pic>
        <p:nvPicPr>
          <p:cNvPr id="204" name="Google Shape;204;p31"/>
          <p:cNvPicPr preferRelativeResize="0"/>
          <p:nvPr/>
        </p:nvPicPr>
        <p:blipFill>
          <a:blip r:embed="rId3">
            <a:alphaModFix/>
          </a:blip>
          <a:stretch>
            <a:fillRect/>
          </a:stretch>
        </p:blipFill>
        <p:spPr>
          <a:xfrm>
            <a:off x="227625" y="1141213"/>
            <a:ext cx="4267200" cy="286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a:t>
            </a:r>
            <a:endParaRPr/>
          </a:p>
        </p:txBody>
      </p:sp>
      <p:sp>
        <p:nvSpPr>
          <p:cNvPr id="75" name="Google Shape;75;p14"/>
          <p:cNvSpPr txBox="1"/>
          <p:nvPr/>
        </p:nvSpPr>
        <p:spPr>
          <a:xfrm>
            <a:off x="353100" y="1413975"/>
            <a:ext cx="8058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Our project is to understand the trend on opioid deaths in USA from 2011 to 2017. We are achieving this by examining opioid deaths across the states and further exploring demographics of</a:t>
            </a:r>
            <a:r>
              <a:rPr lang="en" sz="2500"/>
              <a:t> individuals who are dying from opioid use</a:t>
            </a:r>
            <a:r>
              <a:rPr lang="en" sz="2500"/>
              <a:t> (e.g., income, profession, GDP, unemployment).</a:t>
            </a:r>
            <a:endParaRPr sz="25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78525"/>
            <a:ext cx="8520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t>
            </a:r>
            <a:r>
              <a:rPr baseline="-25000" lang="en" sz="2400"/>
              <a:t>0</a:t>
            </a:r>
            <a:r>
              <a:rPr lang="en" sz="2400"/>
              <a:t>: The death rates do not differ by unemployment rate.  </a:t>
            </a:r>
            <a:endParaRPr baseline="30000" sz="2400"/>
          </a:p>
          <a:p>
            <a:pPr indent="0" lvl="0" marL="0" rtl="0" algn="l">
              <a:spcBef>
                <a:spcPts val="0"/>
              </a:spcBef>
              <a:spcAft>
                <a:spcPts val="0"/>
              </a:spcAft>
              <a:buNone/>
            </a:pPr>
            <a:r>
              <a:rPr lang="en" sz="2400"/>
              <a:t>H</a:t>
            </a:r>
            <a:r>
              <a:rPr baseline="-25000" lang="en" sz="2400"/>
              <a:t>a</a:t>
            </a:r>
            <a:r>
              <a:rPr lang="en" sz="2400"/>
              <a:t>: The death rates differ by unemployment rate. </a:t>
            </a:r>
            <a:endParaRPr baseline="-25000" sz="2400"/>
          </a:p>
        </p:txBody>
      </p:sp>
      <p:sp>
        <p:nvSpPr>
          <p:cNvPr id="210" name="Google Shape;210;p32"/>
          <p:cNvSpPr txBox="1"/>
          <p:nvPr>
            <p:ph idx="1" type="body"/>
          </p:nvPr>
        </p:nvSpPr>
        <p:spPr>
          <a:xfrm>
            <a:off x="358325" y="4236850"/>
            <a:ext cx="8331000" cy="6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Conclusion:</a:t>
            </a:r>
            <a:r>
              <a:rPr lang="en" sz="1400"/>
              <a:t> Since the p-value is less than 0.05, we reject the null hypothesis and conclude that significant difference does exist in the death rates by unemployment rate. </a:t>
            </a:r>
            <a:endParaRPr sz="1400"/>
          </a:p>
        </p:txBody>
      </p:sp>
      <p:pic>
        <p:nvPicPr>
          <p:cNvPr id="211" name="Google Shape;211;p32"/>
          <p:cNvPicPr preferRelativeResize="0"/>
          <p:nvPr/>
        </p:nvPicPr>
        <p:blipFill>
          <a:blip r:embed="rId3">
            <a:alphaModFix/>
          </a:blip>
          <a:stretch>
            <a:fillRect/>
          </a:stretch>
        </p:blipFill>
        <p:spPr>
          <a:xfrm>
            <a:off x="1421313" y="1269625"/>
            <a:ext cx="6301368" cy="2814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7" name="Google Shape;217;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Ancillary Analysis on the Prescriber data to see which speciality was prescribing the highest Opioid prescriptions. </a:t>
            </a:r>
            <a:endParaRPr/>
          </a:p>
          <a:p>
            <a:pPr indent="-342900" lvl="0" marL="457200" rtl="0" algn="l">
              <a:spcBef>
                <a:spcPts val="0"/>
              </a:spcBef>
              <a:spcAft>
                <a:spcPts val="0"/>
              </a:spcAft>
              <a:buSzPts val="1800"/>
              <a:buChar char="-"/>
            </a:pPr>
            <a:r>
              <a:rPr lang="en"/>
              <a:t>States that had higher death rate had less people with bachelor degree or higher, while states that had lower death rate had more people with bachelor degree or higher.</a:t>
            </a:r>
            <a:endParaRPr/>
          </a:p>
          <a:p>
            <a:pPr indent="-342900" lvl="0" marL="457200" rtl="0" algn="l">
              <a:spcBef>
                <a:spcPts val="0"/>
              </a:spcBef>
              <a:spcAft>
                <a:spcPts val="0"/>
              </a:spcAft>
              <a:buSzPts val="1800"/>
              <a:buChar char="-"/>
            </a:pPr>
            <a:r>
              <a:rPr lang="en"/>
              <a:t>According to this dataset, West Virginia has the highest death rate per capita. </a:t>
            </a:r>
            <a:endParaRPr/>
          </a:p>
          <a:p>
            <a:pPr indent="-342900" lvl="0" marL="457200" rtl="0" algn="l">
              <a:spcBef>
                <a:spcPts val="0"/>
              </a:spcBef>
              <a:spcAft>
                <a:spcPts val="0"/>
              </a:spcAft>
              <a:buSzPts val="1800"/>
              <a:buChar char="-"/>
            </a:pPr>
            <a:r>
              <a:rPr lang="en"/>
              <a:t>Based on the results of the hypothesis test (p-value &lt; 0.05), we conclude that death rates do differ by state, year, income, employment rate, and GDP. Thus we are rejecting our null hypotheses.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pic>
        <p:nvPicPr>
          <p:cNvPr id="81" name="Google Shape;81;p15"/>
          <p:cNvPicPr preferRelativeResize="0"/>
          <p:nvPr/>
        </p:nvPicPr>
        <p:blipFill>
          <a:blip r:embed="rId3">
            <a:alphaModFix/>
          </a:blip>
          <a:stretch>
            <a:fillRect/>
          </a:stretch>
        </p:blipFill>
        <p:spPr>
          <a:xfrm rot="8">
            <a:off x="2756726" y="1037779"/>
            <a:ext cx="3533975" cy="883942"/>
          </a:xfrm>
          <a:prstGeom prst="rect">
            <a:avLst/>
          </a:prstGeom>
          <a:noFill/>
          <a:ln>
            <a:noFill/>
          </a:ln>
        </p:spPr>
      </p:pic>
      <p:sp>
        <p:nvSpPr>
          <p:cNvPr id="82" name="Google Shape;82;p15"/>
          <p:cNvSpPr txBox="1"/>
          <p:nvPr/>
        </p:nvSpPr>
        <p:spPr>
          <a:xfrm>
            <a:off x="902675" y="4475875"/>
            <a:ext cx="76071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https://www.kaggle.com/ryanandreweckberg/opioid-crisis-by-interpersonal-relationships#Wide_Master.csv</a:t>
            </a:r>
            <a:endParaRPr>
              <a:latin typeface="Open Sans"/>
              <a:ea typeface="Open Sans"/>
              <a:cs typeface="Open Sans"/>
              <a:sym typeface="Open Sans"/>
            </a:endParaRPr>
          </a:p>
          <a:p>
            <a:pPr indent="0" lvl="0" marL="0" rtl="0" algn="l">
              <a:spcBef>
                <a:spcPts val="0"/>
              </a:spcBef>
              <a:spcAft>
                <a:spcPts val="0"/>
              </a:spcAft>
              <a:buNone/>
            </a:pPr>
            <a:r>
              <a:rPr lang="en" sz="1100" u="sng">
                <a:solidFill>
                  <a:schemeClr val="hlink"/>
                </a:solidFill>
                <a:hlinkClick r:id="rId5"/>
              </a:rPr>
              <a:t>https://www.kaggle.com/apryor6/us-opiate-prescriptions</a:t>
            </a:r>
            <a:endParaRPr>
              <a:latin typeface="Open Sans"/>
              <a:ea typeface="Open Sans"/>
              <a:cs typeface="Open Sans"/>
              <a:sym typeface="Open Sans"/>
            </a:endParaRPr>
          </a:p>
        </p:txBody>
      </p:sp>
      <p:pic>
        <p:nvPicPr>
          <p:cNvPr id="83" name="Google Shape;83;p15"/>
          <p:cNvPicPr preferRelativeResize="0"/>
          <p:nvPr/>
        </p:nvPicPr>
        <p:blipFill rotWithShape="1">
          <a:blip r:embed="rId6">
            <a:alphaModFix/>
          </a:blip>
          <a:srcRect b="21500" l="0" r="6138" t="0"/>
          <a:stretch/>
        </p:blipFill>
        <p:spPr>
          <a:xfrm>
            <a:off x="419225" y="1982588"/>
            <a:ext cx="3687497" cy="1699863"/>
          </a:xfrm>
          <a:prstGeom prst="rect">
            <a:avLst/>
          </a:prstGeom>
          <a:noFill/>
          <a:ln>
            <a:noFill/>
          </a:ln>
        </p:spPr>
      </p:pic>
      <p:pic>
        <p:nvPicPr>
          <p:cNvPr id="84" name="Google Shape;84;p15"/>
          <p:cNvPicPr preferRelativeResize="0"/>
          <p:nvPr/>
        </p:nvPicPr>
        <p:blipFill rotWithShape="1">
          <a:blip r:embed="rId7">
            <a:alphaModFix/>
          </a:blip>
          <a:srcRect b="21500" l="0" r="30337" t="0"/>
          <a:stretch/>
        </p:blipFill>
        <p:spPr>
          <a:xfrm>
            <a:off x="4760775" y="1921726"/>
            <a:ext cx="3529362" cy="18215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75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of Dataset</a:t>
            </a:r>
            <a:endParaRPr/>
          </a:p>
        </p:txBody>
      </p:sp>
      <p:sp>
        <p:nvSpPr>
          <p:cNvPr id="90" name="Google Shape;90;p16"/>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Total death count: </a:t>
            </a:r>
            <a:r>
              <a:rPr lang="en" sz="1200"/>
              <a:t>The mortality data are based on information from all death certificates filed in the fifty states</a:t>
            </a:r>
            <a:endParaRPr sz="1200"/>
          </a:p>
          <a:p>
            <a:pPr indent="-304800" lvl="1" marL="914400" rtl="0" algn="l">
              <a:spcBef>
                <a:spcPts val="0"/>
              </a:spcBef>
              <a:spcAft>
                <a:spcPts val="0"/>
              </a:spcAft>
              <a:buSzPts val="1200"/>
              <a:buChar char="○"/>
            </a:pPr>
            <a:r>
              <a:rPr lang="en" sz="1200" u="sng">
                <a:solidFill>
                  <a:schemeClr val="accent5"/>
                </a:solidFill>
                <a:hlinkClick r:id="rId3"/>
              </a:rPr>
              <a:t>https://wonder.cdc.gov/</a:t>
            </a:r>
            <a:endParaRPr sz="1200"/>
          </a:p>
          <a:p>
            <a:pPr indent="-304800" lvl="0" marL="457200" rtl="0" algn="l">
              <a:spcBef>
                <a:spcPts val="0"/>
              </a:spcBef>
              <a:spcAft>
                <a:spcPts val="0"/>
              </a:spcAft>
              <a:buSzPts val="1200"/>
              <a:buChar char="●"/>
            </a:pPr>
            <a:r>
              <a:rPr lang="en" sz="1200"/>
              <a:t>Population: Annual estimates of the resident population for counties</a:t>
            </a:r>
            <a:endParaRPr sz="1200"/>
          </a:p>
          <a:p>
            <a:pPr indent="-304800" lvl="1" marL="914400" rtl="0" algn="l">
              <a:spcBef>
                <a:spcPts val="0"/>
              </a:spcBef>
              <a:spcAft>
                <a:spcPts val="0"/>
              </a:spcAft>
              <a:buSzPts val="1200"/>
              <a:buChar char="○"/>
            </a:pPr>
            <a:r>
              <a:rPr lang="en" sz="1200" u="sng">
                <a:solidFill>
                  <a:schemeClr val="hlink"/>
                </a:solidFill>
                <a:hlinkClick r:id="rId4"/>
              </a:rPr>
              <a:t>https://www.census.gov/data/datasets/time-series/demo/popest/2010s-counties-total.html#par_textimage_70769902</a:t>
            </a:r>
            <a:r>
              <a:rPr lang="en" sz="1200"/>
              <a:t> </a:t>
            </a:r>
            <a:endParaRPr sz="1200"/>
          </a:p>
          <a:p>
            <a:pPr indent="-304800" lvl="0" marL="457200" rtl="0" algn="l">
              <a:spcBef>
                <a:spcPts val="0"/>
              </a:spcBef>
              <a:spcAft>
                <a:spcPts val="0"/>
              </a:spcAft>
              <a:buSzPts val="1200"/>
              <a:buChar char="●"/>
            </a:pPr>
            <a:r>
              <a:rPr lang="en" sz="1200"/>
              <a:t>GDP Total: By county in regards to funds spent on healthcare, education, and social assistance as well as overall GDP</a:t>
            </a:r>
            <a:endParaRPr sz="1200"/>
          </a:p>
          <a:p>
            <a:pPr indent="-304800" lvl="1" marL="914400" rtl="0" algn="l">
              <a:spcBef>
                <a:spcPts val="0"/>
              </a:spcBef>
              <a:spcAft>
                <a:spcPts val="0"/>
              </a:spcAft>
              <a:buSzPts val="1200"/>
              <a:buChar char="○"/>
            </a:pPr>
            <a:r>
              <a:rPr lang="en" sz="1200" u="sng">
                <a:solidFill>
                  <a:schemeClr val="hlink"/>
                </a:solidFill>
                <a:hlinkClick r:id="rId5"/>
              </a:rPr>
              <a:t>https://www.bea.gov/data/gdp/gdp-county-metro-and-other-areas</a:t>
            </a:r>
            <a:r>
              <a:rPr lang="en" sz="1200"/>
              <a:t> </a:t>
            </a:r>
            <a:endParaRPr sz="1200"/>
          </a:p>
          <a:p>
            <a:pPr indent="-304800" lvl="0" marL="457200" rtl="0" algn="l">
              <a:spcBef>
                <a:spcPts val="0"/>
              </a:spcBef>
              <a:spcAft>
                <a:spcPts val="0"/>
              </a:spcAft>
              <a:buSzPts val="1200"/>
              <a:buChar char="●"/>
            </a:pPr>
            <a:r>
              <a:rPr lang="en" sz="1200"/>
              <a:t>Year: 2011 - 2017</a:t>
            </a:r>
            <a:endParaRPr sz="1200"/>
          </a:p>
          <a:p>
            <a:pPr indent="-304800" lvl="0" marL="457200" rtl="0" algn="l">
              <a:spcBef>
                <a:spcPts val="0"/>
              </a:spcBef>
              <a:spcAft>
                <a:spcPts val="0"/>
              </a:spcAft>
              <a:buSzPts val="1200"/>
              <a:buChar char="●"/>
            </a:pPr>
            <a:r>
              <a:rPr lang="en" sz="1200"/>
              <a:t>Education: American Community Survey 5-Year Estimates</a:t>
            </a:r>
            <a:endParaRPr sz="1200"/>
          </a:p>
          <a:p>
            <a:pPr indent="-304800" lvl="1" marL="914400" rtl="0" algn="l">
              <a:spcBef>
                <a:spcPts val="0"/>
              </a:spcBef>
              <a:spcAft>
                <a:spcPts val="0"/>
              </a:spcAft>
              <a:buSzPts val="1200"/>
              <a:buChar char="○"/>
            </a:pPr>
            <a:r>
              <a:rPr lang="en" sz="1200" u="sng">
                <a:solidFill>
                  <a:schemeClr val="hlink"/>
                </a:solidFill>
                <a:hlinkClick r:id="rId6"/>
              </a:rPr>
              <a:t>www.factfinder.census.gov</a:t>
            </a:r>
            <a:r>
              <a:rPr lang="en" sz="1200"/>
              <a:t>   </a:t>
            </a:r>
            <a:endParaRPr sz="1200"/>
          </a:p>
          <a:p>
            <a:pPr indent="-304800" lvl="0" marL="457200" rtl="0" algn="l">
              <a:spcBef>
                <a:spcPts val="0"/>
              </a:spcBef>
              <a:spcAft>
                <a:spcPts val="0"/>
              </a:spcAft>
              <a:buSzPts val="1200"/>
              <a:buChar char="●"/>
            </a:pPr>
            <a:r>
              <a:rPr lang="en" sz="1200"/>
              <a:t>Unemployment: By county</a:t>
            </a:r>
            <a:endParaRPr sz="1200"/>
          </a:p>
          <a:p>
            <a:pPr indent="-304800" lvl="1" marL="914400" rtl="0" algn="l">
              <a:spcBef>
                <a:spcPts val="0"/>
              </a:spcBef>
              <a:spcAft>
                <a:spcPts val="0"/>
              </a:spcAft>
              <a:buSzPts val="1200"/>
              <a:buChar char="○"/>
            </a:pPr>
            <a:r>
              <a:rPr lang="en" sz="1200" u="sng">
                <a:solidFill>
                  <a:schemeClr val="hlink"/>
                </a:solidFill>
                <a:hlinkClick r:id="rId7"/>
              </a:rPr>
              <a:t>https://catalog.data.gov/dataset?tags=unemployment-rate</a:t>
            </a:r>
            <a:r>
              <a:rPr lang="en" sz="1200"/>
              <a:t> </a:t>
            </a:r>
            <a:endParaRPr sz="1200"/>
          </a:p>
          <a:p>
            <a:pPr indent="-304800" lvl="0" marL="457200" rtl="0" algn="l">
              <a:spcBef>
                <a:spcPts val="0"/>
              </a:spcBef>
              <a:spcAft>
                <a:spcPts val="0"/>
              </a:spcAft>
              <a:buSzPts val="1200"/>
              <a:buChar char="●"/>
            </a:pPr>
            <a:r>
              <a:rPr lang="en" sz="1200"/>
              <a:t>Income: By the mean household income in that county</a:t>
            </a:r>
            <a:endParaRPr sz="1200"/>
          </a:p>
          <a:p>
            <a:pPr indent="-304800" lvl="1" marL="914400" rtl="0" algn="l">
              <a:spcBef>
                <a:spcPts val="0"/>
              </a:spcBef>
              <a:spcAft>
                <a:spcPts val="0"/>
              </a:spcAft>
              <a:buSzPts val="1200"/>
              <a:buChar char="○"/>
            </a:pPr>
            <a:r>
              <a:rPr lang="en" sz="1200" u="sng">
                <a:solidFill>
                  <a:schemeClr val="hlink"/>
                </a:solidFill>
                <a:hlinkClick r:id="rId8"/>
              </a:rPr>
              <a:t>www.factfinder.census.gov</a:t>
            </a:r>
            <a:r>
              <a:rPr lang="en" sz="1200"/>
              <a:t> </a:t>
            </a:r>
            <a:endParaRPr sz="1200"/>
          </a:p>
          <a:p>
            <a:pPr indent="-304800" lvl="0" marL="457200" rtl="0" algn="l">
              <a:spcBef>
                <a:spcPts val="0"/>
              </a:spcBef>
              <a:spcAft>
                <a:spcPts val="0"/>
              </a:spcAft>
              <a:buSzPts val="1200"/>
              <a:buChar char="●"/>
            </a:pPr>
            <a:r>
              <a:rPr lang="en" sz="1200"/>
              <a:t>Prescriber per Speciality : This dataset has the prescriber wrt to speciality which dispenses Opioids</a:t>
            </a:r>
            <a:endParaRPr sz="1200"/>
          </a:p>
          <a:p>
            <a:pPr indent="-304800" lvl="1" marL="914400" rtl="0" algn="l">
              <a:lnSpc>
                <a:spcPct val="100000"/>
              </a:lnSpc>
              <a:spcBef>
                <a:spcPts val="0"/>
              </a:spcBef>
              <a:spcAft>
                <a:spcPts val="0"/>
              </a:spcAft>
              <a:buSzPts val="1200"/>
              <a:buChar char="○"/>
            </a:pPr>
            <a:r>
              <a:rPr lang="en" sz="1100" u="sng">
                <a:solidFill>
                  <a:schemeClr val="accent5"/>
                </a:solidFill>
                <a:latin typeface="Arial"/>
                <a:ea typeface="Arial"/>
                <a:cs typeface="Arial"/>
                <a:sym typeface="Arial"/>
                <a:hlinkClick r:id="rId9"/>
              </a:rPr>
              <a:t>www.kaggle.com/apryor6/us-opiate-prescriptions</a:t>
            </a:r>
            <a:endParaRPr sz="1200"/>
          </a:p>
          <a:p>
            <a:pPr indent="0" lvl="0" marL="0" rtl="0" algn="l">
              <a:lnSpc>
                <a:spcPct val="100000"/>
              </a:lnSpc>
              <a:spcBef>
                <a:spcPts val="0"/>
              </a:spcBef>
              <a:spcAft>
                <a:spcPts val="0"/>
              </a:spcAft>
              <a:buNone/>
            </a:pPr>
            <a:r>
              <a:t/>
            </a:r>
            <a:endParaRPr sz="14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56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on Data Exploration, Cleanup, Analysis </a:t>
            </a:r>
            <a:endParaRPr/>
          </a:p>
        </p:txBody>
      </p:sp>
      <p:sp>
        <p:nvSpPr>
          <p:cNvPr id="96" name="Google Shape;96;p17"/>
          <p:cNvSpPr txBox="1"/>
          <p:nvPr>
            <p:ph idx="1" type="body"/>
          </p:nvPr>
        </p:nvSpPr>
        <p:spPr>
          <a:xfrm>
            <a:off x="311700" y="1492000"/>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Cleaned out missing information in blank database</a:t>
            </a:r>
            <a:endParaRPr/>
          </a:p>
          <a:p>
            <a:pPr indent="-342900" lvl="0" marL="457200" rtl="0" algn="l">
              <a:lnSpc>
                <a:spcPct val="150000"/>
              </a:lnSpc>
              <a:spcBef>
                <a:spcPts val="0"/>
              </a:spcBef>
              <a:spcAft>
                <a:spcPts val="0"/>
              </a:spcAft>
              <a:buSzPts val="1800"/>
              <a:buChar char="-"/>
            </a:pPr>
            <a:r>
              <a:rPr lang="en"/>
              <a:t>Understanding what the variables mean, particularly “Total”</a:t>
            </a:r>
            <a:endParaRPr/>
          </a:p>
          <a:p>
            <a:pPr indent="-317500" lvl="1" marL="914400" rtl="0" algn="l">
              <a:lnSpc>
                <a:spcPct val="150000"/>
              </a:lnSpc>
              <a:spcBef>
                <a:spcPts val="0"/>
              </a:spcBef>
              <a:spcAft>
                <a:spcPts val="0"/>
              </a:spcAft>
              <a:buSzPts val="1400"/>
              <a:buChar char="-"/>
            </a:pPr>
            <a:r>
              <a:rPr lang="en"/>
              <a:t>Is it rate? Or a pure count?</a:t>
            </a:r>
            <a:endParaRPr/>
          </a:p>
          <a:p>
            <a:pPr indent="-317500" lvl="1" marL="914400" rtl="0" algn="l">
              <a:lnSpc>
                <a:spcPct val="150000"/>
              </a:lnSpc>
              <a:spcBef>
                <a:spcPts val="0"/>
              </a:spcBef>
              <a:spcAft>
                <a:spcPts val="0"/>
              </a:spcAft>
              <a:buSzPts val="1400"/>
              <a:buChar char="-"/>
            </a:pPr>
            <a:r>
              <a:rPr lang="en"/>
              <a:t>Through trial and error with visualizations, realized needed to consider it as a rate (total/population)</a:t>
            </a:r>
            <a:endParaRPr/>
          </a:p>
          <a:p>
            <a:pPr indent="-342900" lvl="0" marL="457200" rtl="0" algn="l">
              <a:lnSpc>
                <a:spcPct val="150000"/>
              </a:lnSpc>
              <a:spcBef>
                <a:spcPts val="0"/>
              </a:spcBef>
              <a:spcAft>
                <a:spcPts val="0"/>
              </a:spcAft>
              <a:buSzPts val="1800"/>
              <a:buChar char="-"/>
            </a:pPr>
            <a:r>
              <a:rPr lang="en"/>
              <a:t>When examining visualizations, discovered that data for Louisiana was taken out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92725"/>
            <a:ext cx="85206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 Prescriptions per</a:t>
            </a:r>
            <a:r>
              <a:rPr lang="en"/>
              <a:t> Speciality</a:t>
            </a:r>
            <a:endParaRPr sz="3000"/>
          </a:p>
        </p:txBody>
      </p:sp>
      <p:sp>
        <p:nvSpPr>
          <p:cNvPr id="102" name="Google Shape;102;p18"/>
          <p:cNvSpPr txBox="1"/>
          <p:nvPr>
            <p:ph idx="1" type="body"/>
          </p:nvPr>
        </p:nvSpPr>
        <p:spPr>
          <a:xfrm>
            <a:off x="311700" y="888625"/>
            <a:ext cx="85206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Drug overdoses account for a significant portion of deaths in United States. Medically, they are used as powerful pain relievers; however, they also produce feelings of euphoria. This makes them highly addictive and prone to abuse. The over dose would suppress the respiration and can lead to Death. </a:t>
            </a:r>
            <a:endParaRPr sz="900"/>
          </a:p>
          <a:p>
            <a:pPr indent="0" lvl="0" marL="0" rtl="0" algn="l">
              <a:spcBef>
                <a:spcPts val="1600"/>
              </a:spcBef>
              <a:spcAft>
                <a:spcPts val="0"/>
              </a:spcAft>
              <a:buNone/>
            </a:pPr>
            <a:r>
              <a:rPr lang="en" sz="900"/>
              <a:t>Below graph shows Physicians who prescribe the Opioids in different streams of Speciality. This would give us an idea on which Speciality are using today the maximum opioid drugs used. As of today we do not have a direct link to say how which speciality is causing highest Death rates But we do have the info as to how many these Drugs fall into which Speciality and the below graph would indirectly relate saying that internal medicine might having the highest death rates with Opioids today.</a:t>
            </a: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rPr lang="en" sz="900"/>
              <a:t> </a:t>
            </a:r>
            <a:endParaRPr sz="9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60650" y="2368600"/>
            <a:ext cx="9022701" cy="2573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Testing</a:t>
            </a:r>
            <a:endParaRPr/>
          </a:p>
        </p:txBody>
      </p:sp>
      <p:sp>
        <p:nvSpPr>
          <p:cNvPr id="109" name="Google Shape;109;p19"/>
          <p:cNvSpPr txBox="1"/>
          <p:nvPr>
            <p:ph idx="2" type="body"/>
          </p:nvPr>
        </p:nvSpPr>
        <p:spPr>
          <a:xfrm>
            <a:off x="4643175" y="971025"/>
            <a:ext cx="4316400" cy="3695100"/>
          </a:xfrm>
          <a:prstGeom prst="rect">
            <a:avLst/>
          </a:prstGeom>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1400" u="sng"/>
              <a:t>Do death rates differ by the following factors?</a:t>
            </a:r>
            <a:endParaRPr b="1" sz="1400" u="sng"/>
          </a:p>
          <a:p>
            <a:pPr indent="-304800" lvl="0" marL="914400" rtl="0" algn="l">
              <a:lnSpc>
                <a:spcPct val="200000"/>
              </a:lnSpc>
              <a:spcBef>
                <a:spcPts val="0"/>
              </a:spcBef>
              <a:spcAft>
                <a:spcPts val="0"/>
              </a:spcAft>
              <a:buClr>
                <a:schemeClr val="lt1"/>
              </a:buClr>
              <a:buSzPts val="1200"/>
              <a:buAutoNum type="arabicPeriod"/>
            </a:pPr>
            <a:r>
              <a:rPr lang="en" sz="1200"/>
              <a:t>States</a:t>
            </a:r>
            <a:endParaRPr sz="1200"/>
          </a:p>
          <a:p>
            <a:pPr indent="-304800" lvl="0" marL="914400" rtl="0" algn="l">
              <a:lnSpc>
                <a:spcPct val="200000"/>
              </a:lnSpc>
              <a:spcBef>
                <a:spcPts val="0"/>
              </a:spcBef>
              <a:spcAft>
                <a:spcPts val="0"/>
              </a:spcAft>
              <a:buClr>
                <a:schemeClr val="lt1"/>
              </a:buClr>
              <a:buSzPts val="1200"/>
              <a:buAutoNum type="arabicPeriod"/>
            </a:pPr>
            <a:r>
              <a:rPr lang="en" sz="1200"/>
              <a:t>Years</a:t>
            </a:r>
            <a:endParaRPr sz="1200"/>
          </a:p>
          <a:p>
            <a:pPr indent="-304800" lvl="0" marL="914400" rtl="0" algn="l">
              <a:lnSpc>
                <a:spcPct val="200000"/>
              </a:lnSpc>
              <a:spcBef>
                <a:spcPts val="0"/>
              </a:spcBef>
              <a:spcAft>
                <a:spcPts val="0"/>
              </a:spcAft>
              <a:buClr>
                <a:schemeClr val="lt1"/>
              </a:buClr>
              <a:buSzPts val="1200"/>
              <a:buAutoNum type="arabicPeriod"/>
            </a:pPr>
            <a:r>
              <a:rPr lang="en" sz="1200"/>
              <a:t>Income</a:t>
            </a:r>
            <a:endParaRPr sz="1200"/>
          </a:p>
          <a:p>
            <a:pPr indent="-304800" lvl="0" marL="914400" rtl="0" algn="l">
              <a:lnSpc>
                <a:spcPct val="200000"/>
              </a:lnSpc>
              <a:spcBef>
                <a:spcPts val="0"/>
              </a:spcBef>
              <a:spcAft>
                <a:spcPts val="0"/>
              </a:spcAft>
              <a:buClr>
                <a:schemeClr val="lt1"/>
              </a:buClr>
              <a:buSzPts val="1200"/>
              <a:buAutoNum type="arabicPeriod"/>
            </a:pPr>
            <a:r>
              <a:rPr lang="en" sz="1200"/>
              <a:t>GDP</a:t>
            </a:r>
            <a:endParaRPr sz="1200"/>
          </a:p>
          <a:p>
            <a:pPr indent="-304800" lvl="0" marL="914400" rtl="0" algn="l">
              <a:lnSpc>
                <a:spcPct val="200000"/>
              </a:lnSpc>
              <a:spcBef>
                <a:spcPts val="0"/>
              </a:spcBef>
              <a:spcAft>
                <a:spcPts val="0"/>
              </a:spcAft>
              <a:buClr>
                <a:schemeClr val="lt1"/>
              </a:buClr>
              <a:buSzPts val="1200"/>
              <a:buAutoNum type="arabicPeriod"/>
            </a:pPr>
            <a:r>
              <a:rPr lang="en" sz="1200"/>
              <a:t>Unemployment Rates</a:t>
            </a:r>
            <a:endParaRPr sz="1200"/>
          </a:p>
          <a:p>
            <a:pPr indent="0" lvl="0" marL="0" rtl="0" algn="ctr">
              <a:lnSpc>
                <a:spcPct val="100000"/>
              </a:lnSpc>
              <a:spcBef>
                <a:spcPts val="0"/>
              </a:spcBef>
              <a:spcAft>
                <a:spcPts val="0"/>
              </a:spcAft>
              <a:buNone/>
            </a:pPr>
            <a:r>
              <a:t/>
            </a:r>
            <a:endParaRPr sz="1200"/>
          </a:p>
          <a:p>
            <a:pPr indent="0" lvl="0" marL="0" rtl="0" algn="ctr">
              <a:lnSpc>
                <a:spcPct val="100000"/>
              </a:lnSpc>
              <a:spcBef>
                <a:spcPts val="0"/>
              </a:spcBef>
              <a:spcAft>
                <a:spcPts val="0"/>
              </a:spcAft>
              <a:buNone/>
            </a:pPr>
            <a:r>
              <a:t/>
            </a:r>
            <a:endParaRPr sz="1200"/>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 Deaths from 2011-2017: Increasing Trend</a:t>
            </a:r>
            <a:endParaRPr/>
          </a:p>
        </p:txBody>
      </p:sp>
      <p:pic>
        <p:nvPicPr>
          <p:cNvPr id="115" name="Google Shape;115;p20"/>
          <p:cNvPicPr preferRelativeResize="0"/>
          <p:nvPr/>
        </p:nvPicPr>
        <p:blipFill>
          <a:blip r:embed="rId3">
            <a:alphaModFix/>
          </a:blip>
          <a:stretch>
            <a:fillRect/>
          </a:stretch>
        </p:blipFill>
        <p:spPr>
          <a:xfrm>
            <a:off x="816525" y="1342175"/>
            <a:ext cx="1585138" cy="3272075"/>
          </a:xfrm>
          <a:prstGeom prst="rect">
            <a:avLst/>
          </a:prstGeom>
          <a:noFill/>
          <a:ln>
            <a:noFill/>
          </a:ln>
        </p:spPr>
      </p:pic>
      <p:pic>
        <p:nvPicPr>
          <p:cNvPr id="116" name="Google Shape;116;p20"/>
          <p:cNvPicPr preferRelativeResize="0"/>
          <p:nvPr/>
        </p:nvPicPr>
        <p:blipFill>
          <a:blip r:embed="rId4">
            <a:alphaModFix/>
          </a:blip>
          <a:stretch>
            <a:fillRect/>
          </a:stretch>
        </p:blipFill>
        <p:spPr>
          <a:xfrm>
            <a:off x="3191900" y="1152425"/>
            <a:ext cx="5271876" cy="383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178525"/>
            <a:ext cx="8520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a:t>
            </a:r>
            <a:r>
              <a:rPr baseline="-25000" lang="en" sz="2400"/>
              <a:t>0</a:t>
            </a:r>
            <a:r>
              <a:rPr lang="en" sz="2400"/>
              <a:t>: The death rates do not differ by years.  </a:t>
            </a:r>
            <a:endParaRPr baseline="30000" sz="2400"/>
          </a:p>
          <a:p>
            <a:pPr indent="0" lvl="0" marL="0" rtl="0" algn="l">
              <a:spcBef>
                <a:spcPts val="0"/>
              </a:spcBef>
              <a:spcAft>
                <a:spcPts val="0"/>
              </a:spcAft>
              <a:buNone/>
            </a:pPr>
            <a:r>
              <a:rPr lang="en" sz="2400"/>
              <a:t>H</a:t>
            </a:r>
            <a:r>
              <a:rPr baseline="-25000" lang="en" sz="2400"/>
              <a:t>a</a:t>
            </a:r>
            <a:r>
              <a:rPr lang="en" sz="2400"/>
              <a:t>: The death rates differ by years. </a:t>
            </a:r>
            <a:endParaRPr baseline="-25000" sz="2400"/>
          </a:p>
        </p:txBody>
      </p:sp>
      <p:sp>
        <p:nvSpPr>
          <p:cNvPr id="122" name="Google Shape;122;p21"/>
          <p:cNvSpPr txBox="1"/>
          <p:nvPr>
            <p:ph idx="1" type="body"/>
          </p:nvPr>
        </p:nvSpPr>
        <p:spPr>
          <a:xfrm>
            <a:off x="358325" y="4236850"/>
            <a:ext cx="8331000" cy="6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Conclusion:</a:t>
            </a:r>
            <a:r>
              <a:rPr lang="en" sz="1400"/>
              <a:t> Since the p-value is less than 0.05, we reject the null hypothesis and conclude that significant difference does exist in the death rates by years. </a:t>
            </a:r>
            <a:endParaRPr sz="1400"/>
          </a:p>
        </p:txBody>
      </p:sp>
      <p:pic>
        <p:nvPicPr>
          <p:cNvPr id="123" name="Google Shape;123;p21"/>
          <p:cNvPicPr preferRelativeResize="0"/>
          <p:nvPr/>
        </p:nvPicPr>
        <p:blipFill>
          <a:blip r:embed="rId3">
            <a:alphaModFix/>
          </a:blip>
          <a:stretch>
            <a:fillRect/>
          </a:stretch>
        </p:blipFill>
        <p:spPr>
          <a:xfrm>
            <a:off x="1550200" y="1203825"/>
            <a:ext cx="6043595" cy="281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