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FECF6-AE36-4361-8CD5-64107F38C9F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058C4-8469-4BC9-8232-96182A486C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58C4-8469-4BC9-8232-96182A486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Named Entity Recognition </a:t>
            </a:r>
            <a:r>
              <a:rPr lang="en-US" sz="3200" dirty="0" err="1" smtClean="0"/>
              <a:t>mit</a:t>
            </a:r>
            <a:r>
              <a:rPr lang="en-US" sz="3200" dirty="0" smtClean="0"/>
              <a:t> </a:t>
            </a:r>
            <a:r>
              <a:rPr lang="en-US" sz="3200" dirty="0" err="1" smtClean="0"/>
              <a:t>Neuronalen</a:t>
            </a:r>
            <a:r>
              <a:rPr lang="en-US" sz="3200" dirty="0" smtClean="0"/>
              <a:t> </a:t>
            </a:r>
            <a:r>
              <a:rPr lang="en-US" sz="3200" dirty="0" err="1" smtClean="0"/>
              <a:t>Netzen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20419" y="4435521"/>
            <a:ext cx="334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Teamprojekt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Modul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„Projektseminar“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Präsentiert von: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Johannes </a:t>
            </a:r>
            <a:r>
              <a:rPr lang="de-DE" dirty="0" err="1" smtClean="0">
                <a:solidFill>
                  <a:schemeClr val="bg1"/>
                </a:solidFill>
              </a:rPr>
              <a:t>Höhmann</a:t>
            </a:r>
            <a:r>
              <a:rPr lang="de-DE" dirty="0" smtClean="0">
                <a:solidFill>
                  <a:schemeClr val="bg1"/>
                </a:solidFill>
              </a:rPr>
              <a:t>,  </a:t>
            </a:r>
            <a:r>
              <a:rPr lang="de-DE" dirty="0" err="1" smtClean="0">
                <a:solidFill>
                  <a:schemeClr val="bg1"/>
                </a:solidFill>
              </a:rPr>
              <a:t>Yanqing</a:t>
            </a:r>
            <a:r>
              <a:rPr lang="de-DE" dirty="0" smtClean="0">
                <a:solidFill>
                  <a:schemeClr val="bg1"/>
                </a:solidFill>
              </a:rPr>
              <a:t> Hu und Julia Dudar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Überblick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Ziel des Projektes und das Korpus</a:t>
            </a:r>
          </a:p>
          <a:p>
            <a:r>
              <a:rPr lang="de-DE" sz="3600" dirty="0" smtClean="0"/>
              <a:t>Feature Extraktion</a:t>
            </a:r>
          </a:p>
          <a:p>
            <a:r>
              <a:rPr lang="de-DE" sz="3600" dirty="0" smtClean="0"/>
              <a:t>Modell des Netzes und Parameter</a:t>
            </a:r>
          </a:p>
          <a:p>
            <a:r>
              <a:rPr lang="de-DE" sz="3600" dirty="0" smtClean="0"/>
              <a:t>Ergebnisse und Optimierungsmöglichkeiten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83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Projektes und das Korpus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56531"/>
          </a:xfrm>
        </p:spPr>
        <p:txBody>
          <a:bodyPr>
            <a:normAutofit/>
          </a:bodyPr>
          <a:lstStyle/>
          <a:p>
            <a:r>
              <a:rPr lang="de-DE" sz="2000" dirty="0" smtClean="0"/>
              <a:t>Modellierung eines Neuronalen Netzes , das aufgrund des Trainingskorpus lernt und möglichst korrekt die NE in  Testkorpus erkennt und klassifiziert. Das Netz soll ein besseres Ergebnis (im Vergleich zur Baseline f-score von 59%) aufweisen.</a:t>
            </a:r>
          </a:p>
          <a:p>
            <a:r>
              <a:rPr lang="de-DE" sz="2000" dirty="0" smtClean="0"/>
              <a:t> Verwendetes Korpus: CoNLL-03. Texte: Reuters Korpus (Artikels zwischen August 1996 und August 1997).</a:t>
            </a:r>
            <a:endParaRPr lang="en-US" sz="2000" dirty="0"/>
          </a:p>
          <a:p>
            <a:r>
              <a:rPr lang="en-US" sz="2000" dirty="0"/>
              <a:t>Training set </a:t>
            </a:r>
            <a:r>
              <a:rPr lang="en-US" sz="2000" dirty="0" smtClean="0"/>
              <a:t>946 (Art.), 14,987(</a:t>
            </a:r>
            <a:r>
              <a:rPr lang="en-US" sz="2000" dirty="0" err="1" smtClean="0"/>
              <a:t>Sätze</a:t>
            </a:r>
            <a:r>
              <a:rPr lang="en-US" sz="2000" dirty="0" smtClean="0"/>
              <a:t>), 203,621(Tokens)</a:t>
            </a:r>
            <a:endParaRPr lang="en-US" sz="2000" dirty="0"/>
          </a:p>
          <a:p>
            <a:r>
              <a:rPr lang="en-US" sz="2000" dirty="0"/>
              <a:t>Test set </a:t>
            </a:r>
            <a:r>
              <a:rPr lang="en-US" sz="2000" dirty="0" smtClean="0"/>
              <a:t>231(Art.), 3,684(</a:t>
            </a:r>
            <a:r>
              <a:rPr lang="en-US" sz="2000" dirty="0" err="1" smtClean="0"/>
              <a:t>Sätze</a:t>
            </a:r>
            <a:r>
              <a:rPr lang="en-US" sz="2000" dirty="0" smtClean="0"/>
              <a:t>), 46,435(Tokens)</a:t>
            </a:r>
            <a:endParaRPr lang="en-US" sz="2000" dirty="0"/>
          </a:p>
          <a:p>
            <a:r>
              <a:rPr lang="en-US" sz="2000" dirty="0"/>
              <a:t>Training set </a:t>
            </a:r>
            <a:r>
              <a:rPr lang="en-US" sz="2000" dirty="0" smtClean="0"/>
              <a:t>7140(LOC), 3438(MISC) 6321(ORG) 6600(PER)</a:t>
            </a:r>
            <a:endParaRPr lang="en-US" sz="2000" dirty="0"/>
          </a:p>
          <a:p>
            <a:r>
              <a:rPr lang="en-US" sz="2000" dirty="0"/>
              <a:t>Test set </a:t>
            </a:r>
            <a:r>
              <a:rPr lang="en-US" sz="2000" dirty="0" smtClean="0"/>
              <a:t>1668(LOC), 702(MISC), 1661(ORG) 1617(PER)</a:t>
            </a:r>
          </a:p>
          <a:p>
            <a:r>
              <a:rPr lang="de-DE" sz="2000" dirty="0" smtClean="0"/>
              <a:t>Jeder Worteintrag im Korpus enthält POS-, </a:t>
            </a:r>
            <a:r>
              <a:rPr lang="de-DE" sz="2000" dirty="0" err="1" smtClean="0"/>
              <a:t>Chunk</a:t>
            </a:r>
            <a:r>
              <a:rPr lang="de-DE" sz="2000" dirty="0" smtClean="0"/>
              <a:t>- und NE-Tag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22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 Extraktion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7474"/>
          </a:xfrm>
        </p:spPr>
        <p:txBody>
          <a:bodyPr>
            <a:normAutofit/>
          </a:bodyPr>
          <a:lstStyle/>
          <a:p>
            <a:r>
              <a:rPr lang="de-DE" sz="2000" dirty="0" smtClean="0"/>
              <a:t>Korpus in Sätze aufteilen und die eingelesenen Datei als Liste aus </a:t>
            </a:r>
            <a:r>
              <a:rPr lang="de-DE" sz="2000" dirty="0" err="1" smtClean="0"/>
              <a:t>Tupeln</a:t>
            </a:r>
            <a:r>
              <a:rPr lang="de-DE" sz="2000" dirty="0" smtClean="0"/>
              <a:t> speichern</a:t>
            </a: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[[(</a:t>
            </a:r>
            <a:r>
              <a:rPr lang="ru-RU" sz="2000" dirty="0"/>
              <a:t>'</a:t>
            </a:r>
            <a:r>
              <a:rPr lang="de-DE" sz="2000" dirty="0"/>
              <a:t>EU', 'NNP', 'B-NP', 'B-ORG'), ('</a:t>
            </a:r>
            <a:r>
              <a:rPr lang="de-DE" sz="2000" dirty="0" err="1"/>
              <a:t>rejects</a:t>
            </a:r>
            <a:r>
              <a:rPr lang="de-DE" sz="2000" dirty="0"/>
              <a:t>', 'VBZ', 'B-VP', 'O'), ('German', 'JJ', 'B-NP', 'B-MISC'), ('</a:t>
            </a:r>
            <a:r>
              <a:rPr lang="de-DE" sz="2000" dirty="0" err="1"/>
              <a:t>call</a:t>
            </a:r>
            <a:r>
              <a:rPr lang="de-DE" sz="2000" dirty="0"/>
              <a:t>', 'NN', 'I-NP', 'O'), ('</a:t>
            </a:r>
            <a:r>
              <a:rPr lang="de-DE" sz="2000" dirty="0" err="1"/>
              <a:t>to</a:t>
            </a:r>
            <a:r>
              <a:rPr lang="de-DE" sz="2000" dirty="0"/>
              <a:t>', 'TO', 'B-VP', 'O'), ('</a:t>
            </a:r>
            <a:r>
              <a:rPr lang="de-DE" sz="2000" dirty="0" err="1"/>
              <a:t>boycott</a:t>
            </a:r>
            <a:r>
              <a:rPr lang="de-DE" sz="2000" dirty="0"/>
              <a:t>', 'VB', 'I-VP', 'O'), ('British', 'JJ', 'B-NP', 'B-MISC'), ('</a:t>
            </a:r>
            <a:r>
              <a:rPr lang="de-DE" sz="2000" dirty="0" err="1"/>
              <a:t>lamb</a:t>
            </a:r>
            <a:r>
              <a:rPr lang="de-DE" sz="2000" dirty="0"/>
              <a:t>', 'NN', 'I-NP', 'O'), ('.', '.', 'O', 'O')]</a:t>
            </a:r>
          </a:p>
          <a:p>
            <a:r>
              <a:rPr lang="de-DE" sz="2000" dirty="0" smtClean="0"/>
              <a:t>POS-Feature: 25x25 Matrix, jeder POS-Tag bekommt eigene Kodierung;</a:t>
            </a:r>
          </a:p>
          <a:p>
            <a:r>
              <a:rPr lang="de-DE" sz="2000" dirty="0" smtClean="0"/>
              <a:t>Weitere Features: Groß-, Kleinschreibweise, Suffixe, Präfixe, Zahlen, besondere Zeichen.</a:t>
            </a:r>
          </a:p>
          <a:p>
            <a:r>
              <a:rPr lang="de-DE" sz="2000" dirty="0" err="1" smtClean="0"/>
              <a:t>Wordembedding</a:t>
            </a:r>
            <a:r>
              <a:rPr lang="de-DE" sz="2000" dirty="0" smtClean="0"/>
              <a:t> (50 Dim.).</a:t>
            </a:r>
          </a:p>
          <a:p>
            <a:r>
              <a:rPr lang="de-DE" sz="2000" dirty="0" smtClean="0"/>
              <a:t>Für Jedes Wort wurde auch Kontext mitgespeichert(</a:t>
            </a:r>
            <a:r>
              <a:rPr lang="en-US" sz="2000" dirty="0" smtClean="0"/>
              <a:t>+,- 2 W</a:t>
            </a:r>
            <a:r>
              <a:rPr lang="de-DE" sz="2000" dirty="0" err="1" smtClean="0"/>
              <a:t>örte</a:t>
            </a:r>
            <a:r>
              <a:rPr lang="de-DE" sz="2000" dirty="0" smtClean="0"/>
              <a:t>).</a:t>
            </a:r>
          </a:p>
          <a:p>
            <a:r>
              <a:rPr lang="de-DE" sz="2000" dirty="0" smtClean="0"/>
              <a:t>Daraus entsteht 405-dim Vektor für jedes Wort.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42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 Extraktion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1895989"/>
            <a:ext cx="1079975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get_casing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(word):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"[(A-Z)+]"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"\d+"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prefixes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Mr|St|Mrs|Ms|Dr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)[.]*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suffixes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Inc|Ltd|Jr|Sr|Co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)[.]*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others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"(-|&amp;)"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casing = [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capital,word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word.istitle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False 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digit,word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 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others,word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 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word.istitle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True 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(prefixes, word)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 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(suffixes, word)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 else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Ergebnisse </a:t>
            </a:r>
            <a:r>
              <a:rPr lang="de-DE" dirty="0"/>
              <a:t>und </a:t>
            </a:r>
            <a:r>
              <a:rPr lang="de-DE" dirty="0" smtClean="0"/>
              <a:t>Optimierungsmöglichkeiten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38"/>
            <a:ext cx="6043980" cy="4532985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Prozent jeder Klasse im </a:t>
            </a:r>
            <a:r>
              <a:rPr lang="de-DE" dirty="0" err="1" smtClean="0"/>
              <a:t>Testset</a:t>
            </a:r>
            <a:r>
              <a:rPr lang="de-DE" dirty="0" smtClean="0"/>
              <a:t> (der äußere Kreis)</a:t>
            </a:r>
          </a:p>
          <a:p>
            <a:r>
              <a:rPr lang="de-DE" dirty="0" smtClean="0"/>
              <a:t>Prozent jeder Klasse vom Model (der innere Kreis)</a:t>
            </a:r>
          </a:p>
          <a:p>
            <a:r>
              <a:rPr lang="de-DE" dirty="0" smtClean="0"/>
              <a:t>die meisten Wörter sind keine NE (über 80%)</a:t>
            </a:r>
          </a:p>
          <a:p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25761"/>
              </p:ext>
            </p:extLst>
          </p:nvPr>
        </p:nvGraphicFramePr>
        <p:xfrm>
          <a:off x="6642845" y="2433918"/>
          <a:ext cx="4491318" cy="180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06"/>
                <a:gridCol w="1497106"/>
                <a:gridCol w="1497106"/>
              </a:tblGrid>
              <a:tr h="398431"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Others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Nummer</a:t>
                      </a:r>
                      <a:r>
                        <a:rPr lang="de-DE" sz="1400" baseline="0" dirty="0" smtClean="0"/>
                        <a:t> im </a:t>
                      </a:r>
                      <a:r>
                        <a:rPr lang="de-DE" sz="1400" baseline="0" dirty="0" err="1" smtClean="0"/>
                        <a:t>Testset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8112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38323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Nummer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predicted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7901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38534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1" y="1931831"/>
            <a:ext cx="5563673" cy="44045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52754" y="2102115"/>
            <a:ext cx="5422392" cy="35001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de-DE" sz="2900" dirty="0" smtClean="0"/>
          </a:p>
          <a:p>
            <a:endParaRPr lang="de-DE" sz="5600" dirty="0" smtClean="0"/>
          </a:p>
          <a:p>
            <a:r>
              <a:rPr lang="de-DE" sz="5600" dirty="0" smtClean="0"/>
              <a:t>Metrik der Evaluation: Precision, Recall, F1-Score</a:t>
            </a:r>
          </a:p>
          <a:p>
            <a:endParaRPr lang="de-DE" sz="5600" dirty="0" smtClean="0"/>
          </a:p>
          <a:p>
            <a:pPr marL="0" indent="0">
              <a:buNone/>
            </a:pPr>
            <a:endParaRPr lang="de-DE" sz="5600" dirty="0" smtClean="0"/>
          </a:p>
          <a:p>
            <a:r>
              <a:rPr lang="de-DE" sz="5600" dirty="0" smtClean="0"/>
              <a:t>Precision:  Messen </a:t>
            </a:r>
            <a:r>
              <a:rPr lang="de-DE" sz="5600" dirty="0"/>
              <a:t>der </a:t>
            </a:r>
            <a:r>
              <a:rPr lang="de-DE" sz="5600" dirty="0" smtClean="0"/>
              <a:t>Genauigkeit und als </a:t>
            </a:r>
            <a:r>
              <a:rPr lang="de-DE" sz="5600" dirty="0"/>
              <a:t>Indikator für die Fähigkeit </a:t>
            </a:r>
            <a:r>
              <a:rPr lang="de-DE" sz="5600" dirty="0" smtClean="0"/>
              <a:t>eines Systems</a:t>
            </a:r>
          </a:p>
          <a:p>
            <a:r>
              <a:rPr lang="de-DE" sz="5600" dirty="0" smtClean="0"/>
              <a:t>Recall: </a:t>
            </a:r>
            <a:r>
              <a:rPr lang="de-DE" sz="5600" dirty="0"/>
              <a:t>das Maß für die </a:t>
            </a:r>
            <a:r>
              <a:rPr lang="de-DE" sz="5600" dirty="0" smtClean="0"/>
              <a:t>Vollständigkeit und als Verhältnis zwischen den gefundenen relevanten Ergebnissen und der Gesamtanzahl der relevanten Ergebnissen eines Datasets</a:t>
            </a:r>
          </a:p>
          <a:p>
            <a:r>
              <a:rPr lang="de-DE" sz="5600" dirty="0"/>
              <a:t>F1: Harmonisches Mittel aus </a:t>
            </a:r>
            <a:r>
              <a:rPr lang="de-DE" sz="5600" dirty="0" smtClean="0"/>
              <a:t>Precision </a:t>
            </a:r>
            <a:r>
              <a:rPr lang="de-DE" sz="5600" dirty="0"/>
              <a:t>und </a:t>
            </a:r>
            <a:r>
              <a:rPr lang="de-DE" sz="5600" dirty="0" smtClean="0"/>
              <a:t>Recall</a:t>
            </a:r>
          </a:p>
          <a:p>
            <a:r>
              <a:rPr lang="de-DE" sz="5600" dirty="0" smtClean="0"/>
              <a:t>Unser System: bessere Performanz für Erkennung „</a:t>
            </a:r>
            <a:r>
              <a:rPr lang="de-DE" sz="5600" dirty="0" err="1" smtClean="0"/>
              <a:t>others</a:t>
            </a:r>
            <a:r>
              <a:rPr lang="de-DE" sz="5600" dirty="0" smtClean="0"/>
              <a:t>“ (F1 ca.98.3%) als für „NE“ (F1 ca.70.9%)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929" y="2534095"/>
            <a:ext cx="1962424" cy="724001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74" y="2624596"/>
            <a:ext cx="1724266" cy="543001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64" y="2624596"/>
            <a:ext cx="1543265" cy="533474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13613"/>
              </p:ext>
            </p:extLst>
          </p:nvPr>
        </p:nvGraphicFramePr>
        <p:xfrm>
          <a:off x="5968870" y="5100032"/>
          <a:ext cx="5922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13"/>
                <a:gridCol w="1480713"/>
                <a:gridCol w="1480713"/>
                <a:gridCol w="1480713"/>
              </a:tblGrid>
              <a:tr h="28324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number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Test</a:t>
                      </a:r>
                      <a:r>
                        <a:rPr lang="de-DE" sz="1400" baseline="0" dirty="0" err="1" smtClean="0"/>
                        <a:t>set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pred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Correct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pred</a:t>
                      </a:r>
                      <a:endParaRPr lang="de-DE" sz="1400" dirty="0"/>
                    </a:p>
                  </a:txBody>
                  <a:tcPr/>
                </a:tc>
              </a:tr>
              <a:tr h="2871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Others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38323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38534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37783</a:t>
                      </a:r>
                      <a:endParaRPr lang="de-DE" sz="1400" dirty="0"/>
                    </a:p>
                  </a:txBody>
                  <a:tcPr/>
                </a:tc>
              </a:tr>
              <a:tr h="28718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8112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7901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5678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" y="1918951"/>
            <a:ext cx="6226313" cy="445725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53070" y="2176530"/>
            <a:ext cx="5557739" cy="38894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Precision, Recall &amp; F1 score jeder NER-Tag</a:t>
            </a:r>
          </a:p>
          <a:p>
            <a:r>
              <a:rPr lang="de-DE" dirty="0" smtClean="0"/>
              <a:t>Für B-PER &amp; I-PER kann das System gut Vorhersagen machen</a:t>
            </a:r>
          </a:p>
          <a:p>
            <a:r>
              <a:rPr lang="de-DE" dirty="0" smtClean="0"/>
              <a:t>Für I-LOC(0.6%) &amp; I-MISC(0.5%) hat das System besondere Schwierigkeit </a:t>
            </a:r>
            <a:r>
              <a:rPr lang="de-DE" dirty="0" smtClean="0">
                <a:latin typeface="Calibri"/>
                <a:cs typeface="Calibri"/>
              </a:rPr>
              <a:t>→ geringe Daten vorhanden</a:t>
            </a:r>
            <a:endParaRPr lang="de-DE" dirty="0" smtClean="0"/>
          </a:p>
          <a:p>
            <a:r>
              <a:rPr lang="de-DE" dirty="0" smtClean="0"/>
              <a:t>Generell bevorzugt das System Precision vor Recall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33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938735" y="1813009"/>
            <a:ext cx="4071147" cy="536005"/>
          </a:xfrm>
        </p:spPr>
        <p:txBody>
          <a:bodyPr/>
          <a:lstStyle/>
          <a:p>
            <a:pPr algn="ctr"/>
            <a:r>
              <a:rPr lang="de-DE" sz="1800" dirty="0" smtClean="0"/>
              <a:t>Total </a:t>
            </a:r>
            <a:r>
              <a:rPr lang="de-DE" sz="1800" dirty="0" err="1" smtClean="0"/>
              <a:t>wrong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predictions</a:t>
            </a:r>
            <a:r>
              <a:rPr lang="de-DE" sz="1800" dirty="0" smtClean="0"/>
              <a:t>  = 2974</a:t>
            </a:r>
            <a:endParaRPr lang="de-DE" sz="1800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" y="2459863"/>
            <a:ext cx="3876540" cy="4228373"/>
          </a:xfrm>
        </p:spPr>
      </p:pic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5145696" y="1803461"/>
            <a:ext cx="3586180" cy="553373"/>
          </a:xfrm>
        </p:spPr>
        <p:txBody>
          <a:bodyPr/>
          <a:lstStyle/>
          <a:p>
            <a:r>
              <a:rPr lang="de-DE" sz="1800" dirty="0" smtClean="0"/>
              <a:t>Total </a:t>
            </a:r>
            <a:r>
              <a:rPr lang="de-DE" sz="1800" dirty="0" err="1" smtClean="0"/>
              <a:t>correct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predictions</a:t>
            </a:r>
            <a:r>
              <a:rPr lang="de-DE" sz="1800" dirty="0" smtClean="0"/>
              <a:t> 43461</a:t>
            </a:r>
            <a:endParaRPr lang="de-DE" sz="18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79" y="2361196"/>
            <a:ext cx="3129565" cy="4235304"/>
          </a:xfrm>
        </p:spPr>
      </p:pic>
      <p:sp>
        <p:nvSpPr>
          <p:cNvPr id="14" name="Textfeld 13"/>
          <p:cNvSpPr txBox="1"/>
          <p:nvPr/>
        </p:nvSpPr>
        <p:spPr>
          <a:xfrm>
            <a:off x="8706119" y="2863471"/>
            <a:ext cx="31810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  <a:cs typeface="Calibri" pitchFamily="34" charset="0"/>
              </a:rPr>
              <a:t>Je geringer Trainingsdaten, desto hohes Fehlerrisiko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  <a:cs typeface="Calibri" pitchFamily="34" charset="0"/>
              </a:rPr>
              <a:t>Falsches Mapping von NE-Subklassen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  <a:cs typeface="Calibri" pitchFamily="34" charset="0"/>
              </a:rPr>
              <a:t>Optimierungsmöglichkeiten: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  <a:cs typeface="Calibri" pitchFamily="34" charset="0"/>
              </a:rPr>
              <a:t>Mehr Daten für Klassen wie „I-LOC“ und „I-MISC“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  <a:cs typeface="Calibri" pitchFamily="34" charset="0"/>
              </a:rPr>
              <a:t>Implementierung RNN,BI-LSTM, CRF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Implementierung </a:t>
            </a:r>
            <a:r>
              <a:rPr lang="de-DE" sz="1600" dirty="0" err="1" smtClean="0"/>
              <a:t>Char</a:t>
            </a:r>
            <a:r>
              <a:rPr lang="de-DE" sz="1600" dirty="0" smtClean="0"/>
              <a:t>-Embedding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0224965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0</TotalTime>
  <Words>517</Words>
  <Application>Microsoft Office PowerPoint</Application>
  <PresentationFormat>Benutzerdefiniert</PresentationFormat>
  <Paragraphs>88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Дивиденд</vt:lpstr>
      <vt:lpstr>Named Entity Recognition mit Neuronalen Netzen </vt:lpstr>
      <vt:lpstr>Überblick</vt:lpstr>
      <vt:lpstr>Ziel des Projektes und das Korpus</vt:lpstr>
      <vt:lpstr>Feature Extraktion</vt:lpstr>
      <vt:lpstr>Feature Extraktion</vt:lpstr>
      <vt:lpstr>    Ergebnisse und Optimierungsmöglichkeiten </vt:lpstr>
      <vt:lpstr>Ergebnisse</vt:lpstr>
      <vt:lpstr>Ergebnisse</vt:lpstr>
      <vt:lpstr>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 mit Neuronalen Netzen</dc:title>
  <dc:creator>Julia Dudar</dc:creator>
  <cp:lastModifiedBy>yanqi</cp:lastModifiedBy>
  <cp:revision>24</cp:revision>
  <dcterms:created xsi:type="dcterms:W3CDTF">2019-02-03T12:04:35Z</dcterms:created>
  <dcterms:modified xsi:type="dcterms:W3CDTF">2019-02-04T09:01:19Z</dcterms:modified>
</cp:coreProperties>
</file>