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C32D-A8E9-4FA5-86B9-505E1DF5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07AC1A-DD39-4212-AC7C-C7B3C48C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2FC07-8D54-4E9A-AAE0-2FAC0701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C9EF7-754B-4D52-9C32-91319C48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66D27-A726-4BDB-8A50-0FADE823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F4E6-9A83-411A-B33D-DA61B2FA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A1124-0004-4E4A-A28D-265267C55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94BC7-6D94-46EE-B908-F2CC7F2A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4B511-045A-40B1-AEF5-FFFB9E11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1BE1F-0660-4623-B49F-6F1BF5BF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AB6D0-5B4D-4A60-BE36-6F3487C5A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78899-56BE-4AD0-B744-509AF6D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182E9-38A7-47A4-B3DD-25D7D2DE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4CB75-2DD8-4931-A316-0B43C2A5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B6DA0-5C7B-4FA7-8D4B-E000914F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7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A492F-CF1E-4056-BD30-E693A701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ECF2F-FA3D-4B22-9CA1-38899CB6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3CF11-39DF-42BC-A0EA-68F7E9B6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9A603-33C3-4A22-A456-436ED2CB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1E024-71F0-4B67-AA10-49EA018B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7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E5659-DB0D-4567-A972-5C41EB06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31C12-4876-4147-9D44-88906F4B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1F014-7042-4D15-9053-933978AA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14B72-34AE-4006-96BF-A9F7FC90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78A8C-16D4-4564-BB8F-6D4EED71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E26FB-BA5F-465A-8B88-06881A01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A6DA7-8549-41A0-AC6E-DC82AFA92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5C610-77E1-479B-B354-FD1EB79D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AA43D-8028-4DD2-BC84-2FCD5CC3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133E1-3F2C-43E8-944D-07869DBD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AB29C-1438-4D0A-B2E3-543774B9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3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9644-DDD0-4E28-AD1B-1FB46D75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18EA7-A88D-4ADE-A0A6-606C67C4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3EA82-656A-4A90-B71D-202FEF00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F90D90-693D-4D4E-8D62-D17F0CD2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363BD-4B6B-4BC9-82CF-2EA5F1A56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32562-7B8A-45FC-89C2-C9668AE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CCBD0-5C77-472C-8D03-3C90891F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95C47B-DD00-4F18-B2DC-B6C52E70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33417-4771-449A-8D2D-EA78ABE5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E9DDC-8E25-4804-A040-9BCE84B5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2011D-9F83-45B8-A648-A5A11B38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8B4A9B-18E1-466E-82DE-DE8494F9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E6544-AD58-48DE-90A8-AD1ADE79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5F9948-FF37-4EA8-B573-1319C46A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79AF7-6BCA-4D6C-8F33-16B7479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2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8AA23-2F3F-42B1-A22A-6B6FC0AA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70FD7-88CD-44A3-94AD-691DECE9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6583B6-F7A3-4BE3-9943-C3AED085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12951-A30F-4F9C-BAAB-9F9B5233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7EBC4-7AA8-4888-BD61-465D2D19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5887E-6BB4-4BD1-AB2D-F6963407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6333D-4FE2-4A75-83CC-58F03471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7618A9-4E6A-4D90-94EC-6D1EBEB9D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FEDF6-4232-4FA9-97A7-2BC9A8F7F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8682B-1F4B-4098-AFAD-8F88BC5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84200-4604-4730-AB3E-AB056BEA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5B872-C99C-421E-8E7C-D32CC5A2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DC9E9B-FD29-495E-A921-9092B47B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7F106-C20A-4401-A5CB-6D06930C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1951C-AFCD-428B-91FF-DC5B5C402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ACEF-AB33-4033-B823-F51F29BACD2F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90781-5537-499B-8BC0-738A26393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622EA-EE8F-4185-A5CF-5806978EC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199-148D-4F8F-8D7B-E51C0A9D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AAA29C-3D1F-41D9-ACC6-3BD560BDACA3}"/>
              </a:ext>
            </a:extLst>
          </p:cNvPr>
          <p:cNvSpPr txBox="1"/>
          <p:nvPr/>
        </p:nvSpPr>
        <p:spPr>
          <a:xfrm>
            <a:off x="828961" y="4080991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kern="1200" dirty="0">
                <a:solidFill>
                  <a:schemeClr val="tx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rPr>
              <a:t>广师二手书店</a:t>
            </a:r>
            <a:endParaRPr lang="en-US" altLang="zh-CN" sz="6000" kern="1200" dirty="0">
              <a:solidFill>
                <a:schemeClr val="tx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+mj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297C8D-50C6-4FC3-B180-3C6EDD1B1BBB}"/>
              </a:ext>
            </a:extLst>
          </p:cNvPr>
          <p:cNvSpPr txBox="1"/>
          <p:nvPr/>
        </p:nvSpPr>
        <p:spPr>
          <a:xfrm>
            <a:off x="1077950" y="5638123"/>
            <a:ext cx="669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一款专注于线上线下相结合，以个人为动力作为导向的二手书籍流通平台。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2477AA-95D6-4CBF-AF6B-E15759A8F037}"/>
              </a:ext>
            </a:extLst>
          </p:cNvPr>
          <p:cNvSpPr txBox="1"/>
          <p:nvPr/>
        </p:nvSpPr>
        <p:spPr>
          <a:xfrm>
            <a:off x="8328073" y="4785379"/>
            <a:ext cx="344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报告小组：第二小组</a:t>
            </a:r>
            <a:endParaRPr lang="en-US" altLang="zh-CN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r>
              <a:rPr lang="zh-CN" altLang="en-US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报告人：</a:t>
            </a:r>
            <a:endParaRPr lang="en-US" altLang="zh-CN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r>
              <a:rPr lang="en-US" altLang="zh-CN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	</a:t>
            </a:r>
            <a:r>
              <a:rPr lang="zh-CN" altLang="en-US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严浩林</a:t>
            </a:r>
            <a:endParaRPr lang="en-US" altLang="zh-CN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r>
              <a:rPr lang="en-US" altLang="zh-CN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	</a:t>
            </a:r>
            <a:r>
              <a:rPr lang="zh-CN" altLang="en-US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李嘉伟</a:t>
            </a:r>
            <a:endParaRPr lang="en-US" altLang="zh-CN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r>
              <a:rPr lang="en-US" altLang="zh-CN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	</a:t>
            </a:r>
            <a:r>
              <a:rPr lang="zh-CN" altLang="en-US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谭洁梅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E0CF48E-44AB-41A3-AC79-CC65D1B7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65" y="187389"/>
            <a:ext cx="3411872" cy="31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FF3D4532-C392-4E8F-BC58-84222D195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8" b="2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849C05-462D-4148-95BC-90D44F63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1766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可以选择线下支付或者线上支付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C555046-4E76-4E9B-8ED7-0C214F0431B0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选择付款方式，网上的支付和线下的现金支付选择后会出现不同的界面，提交订单的方式也有所不同。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A0CDBA57-54F9-4C04-BC86-E4E0324BA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9415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4B76D5-CE55-43D7-885E-15995A2A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1121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选择线下交易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B891ABD-255E-4F18-8D64-8076BF6F4E9C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出现交互框、确认订单信息，确定后提交给服务器。跳转到我的订单界面。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线下交易需要卖家发布时把二手书籍委托在线下的“二手书店”中，由“二手书店”做中介提供送货提货服务，或者在当面交易，双方进行订单交易成功确认即可完成订单。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3942CD-AC65-4E1B-B54F-40D6C592B3DE}"/>
              </a:ext>
            </a:extLst>
          </p:cNvPr>
          <p:cNvCxnSpPr>
            <a:cxnSpLocks/>
          </p:cNvCxnSpPr>
          <p:nvPr/>
        </p:nvCxnSpPr>
        <p:spPr>
          <a:xfrm flipH="1">
            <a:off x="3260267" y="2401647"/>
            <a:ext cx="2158901" cy="15717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638B3E-22A9-4081-9001-47B1690A0D15}"/>
              </a:ext>
            </a:extLst>
          </p:cNvPr>
          <p:cNvCxnSpPr>
            <a:cxnSpLocks/>
          </p:cNvCxnSpPr>
          <p:nvPr/>
        </p:nvCxnSpPr>
        <p:spPr>
          <a:xfrm flipH="1">
            <a:off x="2487706" y="3637787"/>
            <a:ext cx="2931463" cy="262262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5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93A6C71B-F1FB-45EB-BF5B-45EC4C748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" r="1" b="14516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701292-73E2-4CB9-8AEE-92F176C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919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选择线上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F80B374-5BD9-40DE-9094-79C79456B688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先生成订单提交到服务器中，订单处于未付款状态中，付款成功后即可完成订单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线上交易可以使用线下“二手书店”的配送服务，但是收取服务费，或者去自提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1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365C5885-FB5D-4746-92ED-416DE587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6812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C1C163-7878-4D33-BCC3-86A7178A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10273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我的订单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E5A45A-B8BB-48AC-BA56-38A16A3F9A5B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正在进行的订单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以及完成的订单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全部订单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5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0EF66B38-3110-4DAB-B58F-F2FEC9A6C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4" t="-11384" r="54" b="14946"/>
          <a:stretch/>
        </p:blipFill>
        <p:spPr>
          <a:xfrm>
            <a:off x="0" y="-919515"/>
            <a:ext cx="4637226" cy="7777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C48369-1424-4DC0-8E92-5B4621AD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1040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316F4DC-9DC0-45F8-B4B5-EAC00444635A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招募志愿者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接受捐赠。。。。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维持经营等等。。。。。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这个页面。。。不能缺啊 。。。。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8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D1953D-C7CA-46CA-93DC-1DBF145A04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32E10D38-0BE1-487A-9249-977AFA4BE0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4"/>
            <a:ext cx="2212848" cy="2867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1E780-018A-4FDE-88D0-70A8CA27FA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A263C-0EE8-4268-A7EB-106E317322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C673C-4A24-4FEB-B0A6-4836B4BAEF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3511487"/>
            <a:ext cx="2783884" cy="2855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687A6-FCCD-49CB-99E4-129D90A6AA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剪贴画&#10;&#10;已生成极高可信度的说明">
            <a:extLst>
              <a:ext uri="{FF2B5EF4-FFF2-40B4-BE49-F238E27FC236}">
                <a16:creationId xmlns:a16="http://schemas.microsoft.com/office/drawing/2014/main" id="{D3AA94B6-F77A-4EA1-9C93-A25E0A86C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35" y="3777285"/>
            <a:ext cx="2459736" cy="2321375"/>
          </a:xfrm>
          <a:prstGeom prst="rect">
            <a:avLst/>
          </a:prstGeom>
        </p:spPr>
      </p:pic>
      <p:pic>
        <p:nvPicPr>
          <p:cNvPr id="9" name="图形 8" descr="书籍">
            <a:extLst>
              <a:ext uri="{FF2B5EF4-FFF2-40B4-BE49-F238E27FC236}">
                <a16:creationId xmlns:a16="http://schemas.microsoft.com/office/drawing/2014/main" id="{5FDE8C76-EA68-4B49-951B-C9699F4F8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5643" y="973083"/>
            <a:ext cx="1883664" cy="1883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6B6040-3101-4753-8FFF-95986A36E4D2}"/>
              </a:ext>
            </a:extLst>
          </p:cNvPr>
          <p:cNvSpPr txBox="1"/>
          <p:nvPr/>
        </p:nvSpPr>
        <p:spPr>
          <a:xfrm>
            <a:off x="838200" y="365125"/>
            <a:ext cx="4981734" cy="1212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b="1" dirty="0">
                <a:latin typeface="方正正纤黑简体" panose="02000000000000000000" pitchFamily="2" charset="-122"/>
                <a:ea typeface="方正正纤黑简体" panose="02000000000000000000" pitchFamily="2" charset="-122"/>
                <a:cs typeface="+mj-cs"/>
              </a:rPr>
              <a:t>制作背景</a:t>
            </a:r>
            <a:endParaRPr lang="en-US" altLang="zh-CN" sz="4000" b="1" dirty="0">
              <a:latin typeface="方正正纤黑简体" panose="02000000000000000000" pitchFamily="2" charset="-122"/>
              <a:ea typeface="方正正纤黑简体" panose="02000000000000000000" pitchFamily="2" charset="-122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CE8F1-EA50-48A6-AF7F-CB53D7E5B8BC}"/>
              </a:ext>
            </a:extLst>
          </p:cNvPr>
          <p:cNvSpPr txBox="1"/>
          <p:nvPr/>
        </p:nvSpPr>
        <p:spPr>
          <a:xfrm>
            <a:off x="838200" y="1863967"/>
            <a:ext cx="4981734" cy="596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600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面对自己已经看完但又没兴趣再看的书籍如何对待是好？</a:t>
            </a:r>
            <a:endParaRPr lang="en-US" altLang="zh-CN" sz="26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600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把书当破烂卖掉是否又觉得可惜？</a:t>
            </a:r>
            <a:endParaRPr lang="en-US" altLang="zh-CN" sz="26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600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学校图书馆迟迟都借不到自己心目中的书本？</a:t>
            </a:r>
            <a:endParaRPr lang="en-US" altLang="zh-CN" sz="26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600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好书不想浪费，想分享给别人，想正确地帮助师弟师妹？</a:t>
            </a:r>
            <a:endParaRPr lang="en-US" altLang="zh-CN" sz="26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…………….</a:t>
            </a:r>
            <a:r>
              <a:rPr lang="zh-CN" altLang="en-US" dirty="0"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现在，一个集读书交流以及二手书本交易的小程序出现了。</a:t>
            </a:r>
            <a:endParaRPr lang="en-US" altLang="zh-CN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18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id="{C5220A85-F10D-4509-9850-F7456900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8" r="-2" b="1337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021C86-042F-413A-B35F-AFCFCE061CAB}"/>
              </a:ext>
            </a:extLst>
          </p:cNvPr>
          <p:cNvSpPr txBox="1"/>
          <p:nvPr/>
        </p:nvSpPr>
        <p:spPr>
          <a:xfrm>
            <a:off x="5322313" y="817150"/>
            <a:ext cx="6187103" cy="812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首页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9A876D-038C-4175-9D5F-534E365D0D48}"/>
              </a:ext>
            </a:extLst>
          </p:cNvPr>
          <p:cNvSpPr/>
          <p:nvPr/>
        </p:nvSpPr>
        <p:spPr>
          <a:xfrm>
            <a:off x="5201290" y="2232219"/>
            <a:ext cx="6429151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搜索框（用于搜索相关书籍）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轮播图广告区（投放广告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盈利一部分）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专题分区（把书籍类型或者发布目的归类）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热门推荐（把直观热门的信息展现出来）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2B5168-F3AD-41FB-9E4B-63B991B1FCBD}"/>
              </a:ext>
            </a:extLst>
          </p:cNvPr>
          <p:cNvCxnSpPr/>
          <p:nvPr/>
        </p:nvCxnSpPr>
        <p:spPr>
          <a:xfrm flipH="1" flipV="1">
            <a:off x="4141694" y="710009"/>
            <a:ext cx="1196788" cy="169701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4AB336-B5D3-44F9-A3D1-1835023362C5}"/>
              </a:ext>
            </a:extLst>
          </p:cNvPr>
          <p:cNvCxnSpPr>
            <a:cxnSpLocks/>
          </p:cNvCxnSpPr>
          <p:nvPr/>
        </p:nvCxnSpPr>
        <p:spPr>
          <a:xfrm flipH="1" flipV="1">
            <a:off x="3724835" y="2649071"/>
            <a:ext cx="1613647" cy="6304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335E08-0A64-4915-B338-E6DFCE68BA19}"/>
              </a:ext>
            </a:extLst>
          </p:cNvPr>
          <p:cNvCxnSpPr>
            <a:cxnSpLocks/>
          </p:cNvCxnSpPr>
          <p:nvPr/>
        </p:nvCxnSpPr>
        <p:spPr>
          <a:xfrm flipH="1" flipV="1">
            <a:off x="3262522" y="4104039"/>
            <a:ext cx="2098911" cy="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661801-2A20-4796-9C9E-9E4736F6299E}"/>
              </a:ext>
            </a:extLst>
          </p:cNvPr>
          <p:cNvCxnSpPr>
            <a:cxnSpLocks/>
          </p:cNvCxnSpPr>
          <p:nvPr/>
        </p:nvCxnSpPr>
        <p:spPr>
          <a:xfrm flipH="1">
            <a:off x="2944906" y="4840930"/>
            <a:ext cx="2401814" cy="87407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2F96AEDD-4ED3-4D88-B2AF-D5CF08815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7967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56B5A6-FF87-428D-B5E7-1ABD70CD3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A5B5E1-28ED-49E3-9F19-9C5719F1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谈天说地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B4D9B-14C9-4910-BDDF-E7D9B695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736578" cy="38587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发送至服务器（这段是服务器返回的信息）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交流看了某一本书的心得（以书交友）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在群中这里问问谁有哪一些书（找到想要的）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相关交易信息也可以直接在这里讨论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5623DF-D053-47B8-8BE5-136C87EC09D0}"/>
              </a:ext>
            </a:extLst>
          </p:cNvPr>
          <p:cNvCxnSpPr>
            <a:cxnSpLocks/>
          </p:cNvCxnSpPr>
          <p:nvPr/>
        </p:nvCxnSpPr>
        <p:spPr>
          <a:xfrm flipH="1" flipV="1">
            <a:off x="1707776" y="1955691"/>
            <a:ext cx="3536576" cy="54079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1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DB33B406-96CE-4813-A83D-4E019E342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26" b="9198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FED240-7AA7-4421-BF93-C78F685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570" y="787401"/>
            <a:ext cx="6274591" cy="8585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我的信息页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85F9FA3-44E3-4F83-A168-19AFA862E039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直接获取用户信息即可交易（因为主打线下交易，网上下单，到店提取），无需注册信息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可以看到自己发布的，自己所购买的，交易的发布买入卖出都需要后台进行订单管理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程序盈利另一部分：捐助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D74BB4-5108-49FA-9A8C-1E1359598CFC}"/>
              </a:ext>
            </a:extLst>
          </p:cNvPr>
          <p:cNvCxnSpPr>
            <a:cxnSpLocks/>
          </p:cNvCxnSpPr>
          <p:nvPr/>
        </p:nvCxnSpPr>
        <p:spPr>
          <a:xfrm flipH="1" flipV="1">
            <a:off x="2635624" y="1062319"/>
            <a:ext cx="2770094" cy="129091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75980F-599D-47DB-BF99-EA5130821AD8}"/>
              </a:ext>
            </a:extLst>
          </p:cNvPr>
          <p:cNvCxnSpPr>
            <a:cxnSpLocks/>
          </p:cNvCxnSpPr>
          <p:nvPr/>
        </p:nvCxnSpPr>
        <p:spPr>
          <a:xfrm flipH="1" flipV="1">
            <a:off x="3388659" y="3234205"/>
            <a:ext cx="2017059" cy="39370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1B9CB2A-8026-41BC-BDD3-0045A44F09BC}"/>
              </a:ext>
            </a:extLst>
          </p:cNvPr>
          <p:cNvCxnSpPr>
            <a:cxnSpLocks/>
          </p:cNvCxnSpPr>
          <p:nvPr/>
        </p:nvCxnSpPr>
        <p:spPr>
          <a:xfrm flipH="1" flipV="1">
            <a:off x="3190864" y="4746812"/>
            <a:ext cx="2214854" cy="17195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0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90119BC4-A2FC-4373-96D0-45B8FF03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5333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99DA2E-D75F-44AE-9FCA-3B49008A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411" y="914399"/>
            <a:ext cx="6274591" cy="8316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书籍的详情页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64F2FBA-8420-438B-B33E-8F04D232D3B4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这里可以看到书籍的一些状态，以及卖家发布的一些数据，我们付款后可以直接上去提货，也可以结合线下的二手书店，让卖家发布时送到书店，买家之后再提。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详情页。关于书籍的一些介绍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F0EDE0-EB6C-4FF8-B9CA-30591710370C}"/>
              </a:ext>
            </a:extLst>
          </p:cNvPr>
          <p:cNvCxnSpPr>
            <a:cxnSpLocks/>
          </p:cNvCxnSpPr>
          <p:nvPr/>
        </p:nvCxnSpPr>
        <p:spPr>
          <a:xfrm flipH="1" flipV="1">
            <a:off x="3415553" y="1963271"/>
            <a:ext cx="1990165" cy="38996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F462C7-A5A2-406C-8618-5A6512A4A95F}"/>
              </a:ext>
            </a:extLst>
          </p:cNvPr>
          <p:cNvCxnSpPr>
            <a:cxnSpLocks/>
          </p:cNvCxnSpPr>
          <p:nvPr/>
        </p:nvCxnSpPr>
        <p:spPr>
          <a:xfrm flipH="1">
            <a:off x="2318633" y="4354743"/>
            <a:ext cx="3087085" cy="84926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5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932D8294-3FA5-4238-8C0B-736FC7D7C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2" b="-117"/>
          <a:stretch/>
        </p:blipFill>
        <p:spPr>
          <a:xfrm>
            <a:off x="0" y="0"/>
            <a:ext cx="4637226" cy="6858000"/>
          </a:xfrm>
          <a:prstGeom prst="rect">
            <a:avLst/>
          </a:prstGeom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1580F6A-3B08-4689-8991-F9C64056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570" y="734211"/>
            <a:ext cx="6274591" cy="9735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详情页留言区域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117AA4-A176-422E-93D4-C0DB4E46D08D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这里可以看到卖家留下的一点信息和留言，方便我们和卖家买前进行联系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买家留言，获取当前用户的</a:t>
            </a:r>
            <a:r>
              <a:rPr lang="en-US" altLang="zh-CN" sz="2400" dirty="0">
                <a:solidFill>
                  <a:schemeClr val="bg1"/>
                </a:solidFill>
              </a:rPr>
              <a:t>ID</a:t>
            </a:r>
            <a:r>
              <a:rPr lang="zh-CN" altLang="en-US" sz="2400" dirty="0">
                <a:solidFill>
                  <a:schemeClr val="bg1"/>
                </a:solidFill>
              </a:rPr>
              <a:t>信息，并利用微信的唯一</a:t>
            </a:r>
            <a:r>
              <a:rPr lang="en-US" altLang="zh-CN" sz="2400" dirty="0">
                <a:solidFill>
                  <a:schemeClr val="bg1"/>
                </a:solidFill>
              </a:rPr>
              <a:t>OpenID</a:t>
            </a:r>
            <a:r>
              <a:rPr lang="zh-CN" altLang="en-US" sz="2400" dirty="0">
                <a:solidFill>
                  <a:schemeClr val="bg1"/>
                </a:solidFill>
              </a:rPr>
              <a:t>特征进行用户判断。也可以在这下面进行讨价还价，和卖家进行一些“交流”。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进入购买界面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D28904-D4C0-494D-8087-F4140AFF3ADA}"/>
              </a:ext>
            </a:extLst>
          </p:cNvPr>
          <p:cNvCxnSpPr>
            <a:cxnSpLocks/>
          </p:cNvCxnSpPr>
          <p:nvPr/>
        </p:nvCxnSpPr>
        <p:spPr>
          <a:xfrm flipH="1" flipV="1">
            <a:off x="3415553" y="1963271"/>
            <a:ext cx="1990165" cy="38996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DABEAF9-17A5-411A-8C05-7A0A377072DB}"/>
              </a:ext>
            </a:extLst>
          </p:cNvPr>
          <p:cNvCxnSpPr>
            <a:cxnSpLocks/>
          </p:cNvCxnSpPr>
          <p:nvPr/>
        </p:nvCxnSpPr>
        <p:spPr>
          <a:xfrm flipH="1">
            <a:off x="1452282" y="3667311"/>
            <a:ext cx="3953436" cy="6491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A6D5BB-F338-4934-8623-784F4C48330F}"/>
              </a:ext>
            </a:extLst>
          </p:cNvPr>
          <p:cNvCxnSpPr>
            <a:cxnSpLocks/>
          </p:cNvCxnSpPr>
          <p:nvPr/>
        </p:nvCxnSpPr>
        <p:spPr>
          <a:xfrm flipH="1">
            <a:off x="3845859" y="5192912"/>
            <a:ext cx="1559859" cy="129740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14CDD05-BE34-4D91-82CB-AB6E4536F9A5}"/>
              </a:ext>
            </a:extLst>
          </p:cNvPr>
          <p:cNvCxnSpPr>
            <a:cxnSpLocks/>
          </p:cNvCxnSpPr>
          <p:nvPr/>
        </p:nvCxnSpPr>
        <p:spPr>
          <a:xfrm flipH="1">
            <a:off x="1021976" y="3778624"/>
            <a:ext cx="4383742" cy="210905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9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530E46EA-7B11-4494-A06B-A19C1218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57BFED-C39C-4B6C-89A8-B9CC435A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114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留言效果展示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8E57A7-8E6C-447F-BDC5-8FA8ED8FFA3A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为空时不能回复、不在登陆状态、没有获取成功</a:t>
            </a:r>
            <a:r>
              <a:rPr lang="en-US" altLang="zh-CN" sz="2400" dirty="0">
                <a:solidFill>
                  <a:schemeClr val="bg1"/>
                </a:solidFill>
              </a:rPr>
              <a:t>OpenID</a:t>
            </a:r>
            <a:r>
              <a:rPr lang="zh-CN" altLang="en-US" sz="2400" dirty="0">
                <a:solidFill>
                  <a:schemeClr val="bg1"/>
                </a:solidFill>
              </a:rPr>
              <a:t>的时候都不能进行留言操作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E25B5B7-20D6-4921-94C3-9CB49B45DF8F}"/>
              </a:ext>
            </a:extLst>
          </p:cNvPr>
          <p:cNvCxnSpPr>
            <a:cxnSpLocks/>
          </p:cNvCxnSpPr>
          <p:nvPr/>
        </p:nvCxnSpPr>
        <p:spPr>
          <a:xfrm flipH="1">
            <a:off x="1277471" y="2353235"/>
            <a:ext cx="4128248" cy="386468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2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635C67BD-1B8B-4D68-A229-E2430C049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7552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4C912C-A853-49AE-AF77-10125CC6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570" y="645459"/>
            <a:ext cx="6274591" cy="912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购买页面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88BCF3-1B53-481E-9F08-7C3C185BF773}"/>
              </a:ext>
            </a:extLst>
          </p:cNvPr>
          <p:cNvSpPr txBox="1">
            <a:spLocks/>
          </p:cNvSpPr>
          <p:nvPr/>
        </p:nvSpPr>
        <p:spPr>
          <a:xfrm>
            <a:off x="5278570" y="2211831"/>
            <a:ext cx="6736578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这里输入买家的联系方式，方便卖家或者线下店铺联系得上。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选择交货方式、因为本程序理念是线上拉动线下交易，促进二手书信息交流，商业性质要比“闲鱼”“孔夫子二手书网”这些低。交货方式选择在广师的哪一个图书馆的线下“二手书店”中。时间日期可以自己灵活安排。去线下“二手书店”自提或直接与同学交易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8F6C8D-75B4-42CB-99E2-2AAA3433D310}"/>
              </a:ext>
            </a:extLst>
          </p:cNvPr>
          <p:cNvCxnSpPr>
            <a:cxnSpLocks/>
          </p:cNvCxnSpPr>
          <p:nvPr/>
        </p:nvCxnSpPr>
        <p:spPr>
          <a:xfrm flipH="1">
            <a:off x="1371600" y="2353235"/>
            <a:ext cx="4034119" cy="146573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692F29-8980-4694-B3CF-30E8FD2A4E24}"/>
              </a:ext>
            </a:extLst>
          </p:cNvPr>
          <p:cNvCxnSpPr>
            <a:cxnSpLocks/>
          </p:cNvCxnSpPr>
          <p:nvPr/>
        </p:nvCxnSpPr>
        <p:spPr>
          <a:xfrm flipH="1">
            <a:off x="2518061" y="3769598"/>
            <a:ext cx="2887658" cy="193234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700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方正正纤黑简体</vt:lpstr>
      <vt:lpstr>方正正中黑简体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谈天说地-聊天室</vt:lpstr>
      <vt:lpstr>我的信息页</vt:lpstr>
      <vt:lpstr>书籍的详情页</vt:lpstr>
      <vt:lpstr>详情页留言区域</vt:lpstr>
      <vt:lpstr>留言效果展示</vt:lpstr>
      <vt:lpstr>购买页面</vt:lpstr>
      <vt:lpstr>可以选择线下支付或者线上支付</vt:lpstr>
      <vt:lpstr>选择线下交易</vt:lpstr>
      <vt:lpstr>选择线上</vt:lpstr>
      <vt:lpstr>我的订单</vt:lpstr>
      <vt:lpstr>关于app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严浩林</dc:creator>
  <cp:lastModifiedBy>严浩林</cp:lastModifiedBy>
  <cp:revision>18</cp:revision>
  <dcterms:created xsi:type="dcterms:W3CDTF">2017-11-07T15:31:26Z</dcterms:created>
  <dcterms:modified xsi:type="dcterms:W3CDTF">2017-11-08T17:17:24Z</dcterms:modified>
</cp:coreProperties>
</file>