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3"/>
  </p:notesMasterIdLst>
  <p:sldIdLst>
    <p:sldId id="256" r:id="rId2"/>
    <p:sldId id="260" r:id="rId3"/>
    <p:sldId id="344" r:id="rId4"/>
    <p:sldId id="257" r:id="rId5"/>
    <p:sldId id="259" r:id="rId6"/>
    <p:sldId id="264" r:id="rId7"/>
    <p:sldId id="266" r:id="rId8"/>
    <p:sldId id="270" r:id="rId9"/>
    <p:sldId id="278" r:id="rId10"/>
    <p:sldId id="280" r:id="rId11"/>
    <p:sldId id="288" r:id="rId12"/>
    <p:sldId id="289" r:id="rId13"/>
    <p:sldId id="290" r:id="rId14"/>
    <p:sldId id="291" r:id="rId15"/>
    <p:sldId id="292" r:id="rId16"/>
    <p:sldId id="294" r:id="rId17"/>
    <p:sldId id="295" r:id="rId18"/>
    <p:sldId id="296" r:id="rId19"/>
    <p:sldId id="299" r:id="rId20"/>
    <p:sldId id="301" r:id="rId21"/>
    <p:sldId id="303" r:id="rId22"/>
    <p:sldId id="302" r:id="rId23"/>
    <p:sldId id="304" r:id="rId24"/>
    <p:sldId id="307" r:id="rId25"/>
    <p:sldId id="310" r:id="rId26"/>
    <p:sldId id="311" r:id="rId27"/>
    <p:sldId id="313" r:id="rId28"/>
    <p:sldId id="315" r:id="rId29"/>
    <p:sldId id="316" r:id="rId30"/>
    <p:sldId id="318" r:id="rId31"/>
    <p:sldId id="319" r:id="rId32"/>
    <p:sldId id="320" r:id="rId33"/>
    <p:sldId id="323" r:id="rId34"/>
    <p:sldId id="324" r:id="rId35"/>
    <p:sldId id="327" r:id="rId36"/>
    <p:sldId id="329" r:id="rId37"/>
    <p:sldId id="332" r:id="rId38"/>
    <p:sldId id="330" r:id="rId39"/>
    <p:sldId id="333" r:id="rId40"/>
    <p:sldId id="334" r:id="rId41"/>
    <p:sldId id="335" r:id="rId42"/>
    <p:sldId id="338" r:id="rId43"/>
    <p:sldId id="337" r:id="rId44"/>
    <p:sldId id="336" r:id="rId45"/>
    <p:sldId id="341" r:id="rId46"/>
    <p:sldId id="340" r:id="rId47"/>
    <p:sldId id="342" r:id="rId48"/>
    <p:sldId id="300" r:id="rId49"/>
    <p:sldId id="305" r:id="rId50"/>
    <p:sldId id="321" r:id="rId51"/>
    <p:sldId id="343"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6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482E441-0E38-4A1B-B4C4-3413BEE3E4C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bg-BG" altLang="en-US"/>
          </a:p>
        </p:txBody>
      </p:sp>
      <p:sp>
        <p:nvSpPr>
          <p:cNvPr id="29699" name="Rectangle 3">
            <a:extLst>
              <a:ext uri="{FF2B5EF4-FFF2-40B4-BE49-F238E27FC236}">
                <a16:creationId xmlns:a16="http://schemas.microsoft.com/office/drawing/2014/main" id="{50BCC1C7-80CB-4ACB-84E7-DF38D0F2530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bg-BG" altLang="en-US"/>
          </a:p>
        </p:txBody>
      </p:sp>
      <p:sp>
        <p:nvSpPr>
          <p:cNvPr id="29700" name="Rectangle 4">
            <a:extLst>
              <a:ext uri="{FF2B5EF4-FFF2-40B4-BE49-F238E27FC236}">
                <a16:creationId xmlns:a16="http://schemas.microsoft.com/office/drawing/2014/main" id="{ECC70ED5-2E0B-40A9-9425-5F18A13869A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a:extLst>
              <a:ext uri="{FF2B5EF4-FFF2-40B4-BE49-F238E27FC236}">
                <a16:creationId xmlns:a16="http://schemas.microsoft.com/office/drawing/2014/main" id="{C407B394-D300-4739-A28B-1EB075513D1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ltLang="en-US"/>
              <a:t>Click to edit Master text styles</a:t>
            </a:r>
          </a:p>
          <a:p>
            <a:pPr lvl="1"/>
            <a:r>
              <a:rPr lang="bg-BG" altLang="en-US"/>
              <a:t>Second level</a:t>
            </a:r>
          </a:p>
          <a:p>
            <a:pPr lvl="2"/>
            <a:r>
              <a:rPr lang="bg-BG" altLang="en-US"/>
              <a:t>Third level</a:t>
            </a:r>
          </a:p>
          <a:p>
            <a:pPr lvl="3"/>
            <a:r>
              <a:rPr lang="bg-BG" altLang="en-US"/>
              <a:t>Fourth level</a:t>
            </a:r>
          </a:p>
          <a:p>
            <a:pPr lvl="4"/>
            <a:r>
              <a:rPr lang="bg-BG" altLang="en-US"/>
              <a:t>Fifth level</a:t>
            </a:r>
          </a:p>
        </p:txBody>
      </p:sp>
      <p:sp>
        <p:nvSpPr>
          <p:cNvPr id="29702" name="Rectangle 6">
            <a:extLst>
              <a:ext uri="{FF2B5EF4-FFF2-40B4-BE49-F238E27FC236}">
                <a16:creationId xmlns:a16="http://schemas.microsoft.com/office/drawing/2014/main" id="{F4A11AA5-ECBE-4296-A4C4-C6563DD6146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bg-BG" altLang="en-US"/>
          </a:p>
        </p:txBody>
      </p:sp>
      <p:sp>
        <p:nvSpPr>
          <p:cNvPr id="29703" name="Rectangle 7">
            <a:extLst>
              <a:ext uri="{FF2B5EF4-FFF2-40B4-BE49-F238E27FC236}">
                <a16:creationId xmlns:a16="http://schemas.microsoft.com/office/drawing/2014/main" id="{04981C7A-AD4E-4F69-B589-825D727BAB4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B678C8D-79CB-40B1-8671-8581B4E43981}" type="slidenum">
              <a:rPr lang="bg-BG" altLang="en-US"/>
              <a:pPr/>
              <a:t>‹#›</a:t>
            </a:fld>
            <a:endParaRPr lang="bg-BG"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5C22684F-24F5-4DE6-9A67-966209F78EFD}" type="slidenum">
              <a:rPr lang="bg-BG" altLang="en-US" smtClean="0"/>
              <a:pPr/>
              <a:t>‹#›</a:t>
            </a:fld>
            <a:endParaRPr lang="bg-BG" altLang="en-US"/>
          </a:p>
        </p:txBody>
      </p:sp>
    </p:spTree>
    <p:extLst>
      <p:ext uri="{BB962C8B-B14F-4D97-AF65-F5344CB8AC3E}">
        <p14:creationId xmlns:p14="http://schemas.microsoft.com/office/powerpoint/2010/main" val="92687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F043ED10-E606-4754-B732-CAACCBC931BD}" type="slidenum">
              <a:rPr lang="bg-BG" altLang="en-US" smtClean="0"/>
              <a:pPr/>
              <a:t>‹#›</a:t>
            </a:fld>
            <a:endParaRPr lang="bg-BG" altLang="en-US"/>
          </a:p>
        </p:txBody>
      </p:sp>
    </p:spTree>
    <p:extLst>
      <p:ext uri="{BB962C8B-B14F-4D97-AF65-F5344CB8AC3E}">
        <p14:creationId xmlns:p14="http://schemas.microsoft.com/office/powerpoint/2010/main" val="125497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F043ED10-E606-4754-B732-CAACCBC931BD}" type="slidenum">
              <a:rPr lang="bg-BG" altLang="en-US" smtClean="0"/>
              <a:pPr/>
              <a:t>‹#›</a:t>
            </a:fld>
            <a:endParaRPr lang="bg-BG"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793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F043ED10-E606-4754-B732-CAACCBC931BD}" type="slidenum">
              <a:rPr lang="bg-BG" altLang="en-US" smtClean="0"/>
              <a:pPr/>
              <a:t>‹#›</a:t>
            </a:fld>
            <a:endParaRPr lang="bg-BG" altLang="en-US"/>
          </a:p>
        </p:txBody>
      </p:sp>
    </p:spTree>
    <p:extLst>
      <p:ext uri="{BB962C8B-B14F-4D97-AF65-F5344CB8AC3E}">
        <p14:creationId xmlns:p14="http://schemas.microsoft.com/office/powerpoint/2010/main" val="3711847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F043ED10-E606-4754-B732-CAACCBC931BD}" type="slidenum">
              <a:rPr lang="bg-BG" altLang="en-US" smtClean="0"/>
              <a:pPr/>
              <a:t>‹#›</a:t>
            </a:fld>
            <a:endParaRPr lang="bg-BG"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098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F043ED10-E606-4754-B732-CAACCBC931BD}" type="slidenum">
              <a:rPr lang="bg-BG" altLang="en-US" smtClean="0"/>
              <a:pPr/>
              <a:t>‹#›</a:t>
            </a:fld>
            <a:endParaRPr lang="bg-BG" altLang="en-US"/>
          </a:p>
        </p:txBody>
      </p:sp>
    </p:spTree>
    <p:extLst>
      <p:ext uri="{BB962C8B-B14F-4D97-AF65-F5344CB8AC3E}">
        <p14:creationId xmlns:p14="http://schemas.microsoft.com/office/powerpoint/2010/main" val="1548295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22F2E8B0-0D61-4FBE-A1E7-10201226C6B9}" type="slidenum">
              <a:rPr lang="bg-BG" altLang="en-US" smtClean="0"/>
              <a:pPr/>
              <a:t>‹#›</a:t>
            </a:fld>
            <a:endParaRPr lang="bg-BG" altLang="en-US"/>
          </a:p>
        </p:txBody>
      </p:sp>
    </p:spTree>
    <p:extLst>
      <p:ext uri="{BB962C8B-B14F-4D97-AF65-F5344CB8AC3E}">
        <p14:creationId xmlns:p14="http://schemas.microsoft.com/office/powerpoint/2010/main" val="3872972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52C1CFA6-DD51-4686-9CF6-FF5A9D353DB5}" type="slidenum">
              <a:rPr lang="bg-BG" altLang="en-US" smtClean="0"/>
              <a:pPr/>
              <a:t>‹#›</a:t>
            </a:fld>
            <a:endParaRPr lang="bg-BG" altLang="en-US"/>
          </a:p>
        </p:txBody>
      </p:sp>
    </p:spTree>
    <p:extLst>
      <p:ext uri="{BB962C8B-B14F-4D97-AF65-F5344CB8AC3E}">
        <p14:creationId xmlns:p14="http://schemas.microsoft.com/office/powerpoint/2010/main" val="4028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9413-737E-458D-A126-DBFF3DF10045}"/>
              </a:ext>
            </a:extLst>
          </p:cNvPr>
          <p:cNvSpPr>
            <a:spLocks noGrp="1"/>
          </p:cNvSpPr>
          <p:nvPr>
            <p:ph type="title"/>
          </p:nvPr>
        </p:nvSpPr>
        <p:spPr>
          <a:xfrm>
            <a:off x="195263" y="228600"/>
            <a:ext cx="8015287" cy="9144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0A5068-FE2A-4096-AE66-7C223341DC5D}"/>
              </a:ext>
            </a:extLst>
          </p:cNvPr>
          <p:cNvSpPr>
            <a:spLocks noGrp="1"/>
          </p:cNvSpPr>
          <p:nvPr>
            <p:ph type="body" sz="half" idx="1"/>
          </p:nvPr>
        </p:nvSpPr>
        <p:spPr>
          <a:xfrm>
            <a:off x="609600" y="1600200"/>
            <a:ext cx="3886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775C34-4960-4C25-9FB8-7D9C82C0F171}"/>
              </a:ext>
            </a:extLst>
          </p:cNvPr>
          <p:cNvSpPr>
            <a:spLocks noGrp="1"/>
          </p:cNvSpPr>
          <p:nvPr>
            <p:ph sz="half" idx="2"/>
          </p:nvPr>
        </p:nvSpPr>
        <p:spPr>
          <a:xfrm>
            <a:off x="4648200" y="1600200"/>
            <a:ext cx="3886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6A5CFB-BF8F-42B0-A909-2BCE9D04EE01}"/>
              </a:ext>
            </a:extLst>
          </p:cNvPr>
          <p:cNvSpPr>
            <a:spLocks noGrp="1"/>
          </p:cNvSpPr>
          <p:nvPr>
            <p:ph type="dt" sz="half" idx="10"/>
          </p:nvPr>
        </p:nvSpPr>
        <p:spPr>
          <a:xfrm>
            <a:off x="457200" y="6248400"/>
            <a:ext cx="2133600" cy="457200"/>
          </a:xfrm>
        </p:spPr>
        <p:txBody>
          <a:bodyPr/>
          <a:lstStyle>
            <a:lvl1pPr>
              <a:defRPr/>
            </a:lvl1pPr>
          </a:lstStyle>
          <a:p>
            <a:endParaRPr lang="bg-BG" altLang="en-US"/>
          </a:p>
        </p:txBody>
      </p:sp>
      <p:sp>
        <p:nvSpPr>
          <p:cNvPr id="6" name="Footer Placeholder 5">
            <a:extLst>
              <a:ext uri="{FF2B5EF4-FFF2-40B4-BE49-F238E27FC236}">
                <a16:creationId xmlns:a16="http://schemas.microsoft.com/office/drawing/2014/main" id="{F1BC7A76-9AE0-4E91-A112-B3A4926BB814}"/>
              </a:ext>
            </a:extLst>
          </p:cNvPr>
          <p:cNvSpPr>
            <a:spLocks noGrp="1"/>
          </p:cNvSpPr>
          <p:nvPr>
            <p:ph type="ftr" sz="quarter" idx="11"/>
          </p:nvPr>
        </p:nvSpPr>
        <p:spPr>
          <a:xfrm>
            <a:off x="3124200" y="6248400"/>
            <a:ext cx="2895600" cy="457200"/>
          </a:xfrm>
        </p:spPr>
        <p:txBody>
          <a:bodyPr/>
          <a:lstStyle>
            <a:lvl1pPr>
              <a:defRPr/>
            </a:lvl1pPr>
          </a:lstStyle>
          <a:p>
            <a:endParaRPr lang="bg-BG" altLang="en-US"/>
          </a:p>
        </p:txBody>
      </p:sp>
      <p:sp>
        <p:nvSpPr>
          <p:cNvPr id="7" name="Slide Number Placeholder 6">
            <a:extLst>
              <a:ext uri="{FF2B5EF4-FFF2-40B4-BE49-F238E27FC236}">
                <a16:creationId xmlns:a16="http://schemas.microsoft.com/office/drawing/2014/main" id="{DD41B869-E3EE-4B56-A2DB-BDFD077A6777}"/>
              </a:ext>
            </a:extLst>
          </p:cNvPr>
          <p:cNvSpPr>
            <a:spLocks noGrp="1"/>
          </p:cNvSpPr>
          <p:nvPr>
            <p:ph type="sldNum" sz="quarter" idx="12"/>
          </p:nvPr>
        </p:nvSpPr>
        <p:spPr>
          <a:xfrm>
            <a:off x="6553200" y="6248400"/>
            <a:ext cx="2133600" cy="457200"/>
          </a:xfrm>
        </p:spPr>
        <p:txBody>
          <a:bodyPr/>
          <a:lstStyle>
            <a:lvl1pPr>
              <a:defRPr/>
            </a:lvl1pPr>
          </a:lstStyle>
          <a:p>
            <a:fld id="{EB78E12C-A484-4F68-8952-EF47CF33F555}" type="slidenum">
              <a:rPr lang="bg-BG" altLang="en-US"/>
              <a:pPr/>
              <a:t>‹#›</a:t>
            </a:fld>
            <a:endParaRPr lang="bg-BG" altLang="en-US"/>
          </a:p>
        </p:txBody>
      </p:sp>
    </p:spTree>
    <p:extLst>
      <p:ext uri="{BB962C8B-B14F-4D97-AF65-F5344CB8AC3E}">
        <p14:creationId xmlns:p14="http://schemas.microsoft.com/office/powerpoint/2010/main" val="3093988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E03C-3BF8-4F05-A3B5-B5661249D30E}"/>
              </a:ext>
            </a:extLst>
          </p:cNvPr>
          <p:cNvSpPr>
            <a:spLocks noGrp="1"/>
          </p:cNvSpPr>
          <p:nvPr>
            <p:ph type="title"/>
          </p:nvPr>
        </p:nvSpPr>
        <p:spPr>
          <a:xfrm>
            <a:off x="195263" y="228600"/>
            <a:ext cx="8015287" cy="9144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41AD5DE-5109-43A8-BAFE-E249241FF4B3}"/>
              </a:ext>
            </a:extLst>
          </p:cNvPr>
          <p:cNvSpPr>
            <a:spLocks noGrp="1"/>
          </p:cNvSpPr>
          <p:nvPr>
            <p:ph sz="half" idx="1"/>
          </p:nvPr>
        </p:nvSpPr>
        <p:spPr>
          <a:xfrm>
            <a:off x="609600" y="1600200"/>
            <a:ext cx="79248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355D47-F484-4378-93E1-34E2BE1D1F72}"/>
              </a:ext>
            </a:extLst>
          </p:cNvPr>
          <p:cNvSpPr>
            <a:spLocks noGrp="1"/>
          </p:cNvSpPr>
          <p:nvPr>
            <p:ph type="body" sz="half" idx="2"/>
          </p:nvPr>
        </p:nvSpPr>
        <p:spPr>
          <a:xfrm>
            <a:off x="609600" y="3886200"/>
            <a:ext cx="79248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45FD0F-E148-4B29-8CA5-7A2F9FBAEF4E}"/>
              </a:ext>
            </a:extLst>
          </p:cNvPr>
          <p:cNvSpPr>
            <a:spLocks noGrp="1"/>
          </p:cNvSpPr>
          <p:nvPr>
            <p:ph type="dt" sz="half" idx="10"/>
          </p:nvPr>
        </p:nvSpPr>
        <p:spPr>
          <a:xfrm>
            <a:off x="457200" y="6248400"/>
            <a:ext cx="2133600" cy="457200"/>
          </a:xfrm>
        </p:spPr>
        <p:txBody>
          <a:bodyPr/>
          <a:lstStyle>
            <a:lvl1pPr>
              <a:defRPr/>
            </a:lvl1pPr>
          </a:lstStyle>
          <a:p>
            <a:endParaRPr lang="bg-BG" altLang="en-US"/>
          </a:p>
        </p:txBody>
      </p:sp>
      <p:sp>
        <p:nvSpPr>
          <p:cNvPr id="6" name="Footer Placeholder 5">
            <a:extLst>
              <a:ext uri="{FF2B5EF4-FFF2-40B4-BE49-F238E27FC236}">
                <a16:creationId xmlns:a16="http://schemas.microsoft.com/office/drawing/2014/main" id="{07EDC73F-91FA-42E9-9D7F-E206718E6419}"/>
              </a:ext>
            </a:extLst>
          </p:cNvPr>
          <p:cNvSpPr>
            <a:spLocks noGrp="1"/>
          </p:cNvSpPr>
          <p:nvPr>
            <p:ph type="ftr" sz="quarter" idx="11"/>
          </p:nvPr>
        </p:nvSpPr>
        <p:spPr>
          <a:xfrm>
            <a:off x="3124200" y="6248400"/>
            <a:ext cx="2895600" cy="457200"/>
          </a:xfrm>
        </p:spPr>
        <p:txBody>
          <a:bodyPr/>
          <a:lstStyle>
            <a:lvl1pPr>
              <a:defRPr/>
            </a:lvl1pPr>
          </a:lstStyle>
          <a:p>
            <a:endParaRPr lang="bg-BG" altLang="en-US"/>
          </a:p>
        </p:txBody>
      </p:sp>
      <p:sp>
        <p:nvSpPr>
          <p:cNvPr id="7" name="Slide Number Placeholder 6">
            <a:extLst>
              <a:ext uri="{FF2B5EF4-FFF2-40B4-BE49-F238E27FC236}">
                <a16:creationId xmlns:a16="http://schemas.microsoft.com/office/drawing/2014/main" id="{EB2CE6DE-9B8D-4763-9CF2-34B67B5A5430}"/>
              </a:ext>
            </a:extLst>
          </p:cNvPr>
          <p:cNvSpPr>
            <a:spLocks noGrp="1"/>
          </p:cNvSpPr>
          <p:nvPr>
            <p:ph type="sldNum" sz="quarter" idx="12"/>
          </p:nvPr>
        </p:nvSpPr>
        <p:spPr>
          <a:xfrm>
            <a:off x="6553200" y="6248400"/>
            <a:ext cx="2133600" cy="457200"/>
          </a:xfrm>
        </p:spPr>
        <p:txBody>
          <a:bodyPr/>
          <a:lstStyle>
            <a:lvl1pPr>
              <a:defRPr/>
            </a:lvl1pPr>
          </a:lstStyle>
          <a:p>
            <a:fld id="{FF3A0DEE-3B87-47C0-A1CC-9B5CB94E7712}" type="slidenum">
              <a:rPr lang="bg-BG" altLang="en-US"/>
              <a:pPr/>
              <a:t>‹#›</a:t>
            </a:fld>
            <a:endParaRPr lang="bg-BG" altLang="en-US"/>
          </a:p>
        </p:txBody>
      </p:sp>
    </p:spTree>
    <p:extLst>
      <p:ext uri="{BB962C8B-B14F-4D97-AF65-F5344CB8AC3E}">
        <p14:creationId xmlns:p14="http://schemas.microsoft.com/office/powerpoint/2010/main" val="861650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28C1-2EEA-4DB4-954F-4E7E0963603F}"/>
              </a:ext>
            </a:extLst>
          </p:cNvPr>
          <p:cNvSpPr>
            <a:spLocks noGrp="1"/>
          </p:cNvSpPr>
          <p:nvPr>
            <p:ph type="title"/>
          </p:nvPr>
        </p:nvSpPr>
        <p:spPr>
          <a:xfrm>
            <a:off x="195263" y="228600"/>
            <a:ext cx="8015287" cy="9144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810A09-6861-443D-A20F-18D314B17F5A}"/>
              </a:ext>
            </a:extLst>
          </p:cNvPr>
          <p:cNvSpPr>
            <a:spLocks noGrp="1"/>
          </p:cNvSpPr>
          <p:nvPr>
            <p:ph type="body" sz="half" idx="1"/>
          </p:nvPr>
        </p:nvSpPr>
        <p:spPr>
          <a:xfrm>
            <a:off x="609600" y="1600200"/>
            <a:ext cx="79248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F521DA-A954-4E26-A0D1-0759D7A6B29C}"/>
              </a:ext>
            </a:extLst>
          </p:cNvPr>
          <p:cNvSpPr>
            <a:spLocks noGrp="1"/>
          </p:cNvSpPr>
          <p:nvPr>
            <p:ph sz="half" idx="2"/>
          </p:nvPr>
        </p:nvSpPr>
        <p:spPr>
          <a:xfrm>
            <a:off x="609600" y="3886200"/>
            <a:ext cx="79248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8D8DD-292F-4003-A680-64A413764E40}"/>
              </a:ext>
            </a:extLst>
          </p:cNvPr>
          <p:cNvSpPr>
            <a:spLocks noGrp="1"/>
          </p:cNvSpPr>
          <p:nvPr>
            <p:ph type="dt" sz="half" idx="10"/>
          </p:nvPr>
        </p:nvSpPr>
        <p:spPr>
          <a:xfrm>
            <a:off x="457200" y="6248400"/>
            <a:ext cx="2133600" cy="457200"/>
          </a:xfrm>
        </p:spPr>
        <p:txBody>
          <a:bodyPr/>
          <a:lstStyle>
            <a:lvl1pPr>
              <a:defRPr/>
            </a:lvl1pPr>
          </a:lstStyle>
          <a:p>
            <a:endParaRPr lang="bg-BG" altLang="en-US"/>
          </a:p>
        </p:txBody>
      </p:sp>
      <p:sp>
        <p:nvSpPr>
          <p:cNvPr id="6" name="Footer Placeholder 5">
            <a:extLst>
              <a:ext uri="{FF2B5EF4-FFF2-40B4-BE49-F238E27FC236}">
                <a16:creationId xmlns:a16="http://schemas.microsoft.com/office/drawing/2014/main" id="{4FC03611-1E43-44DF-8942-A01D543B5EC1}"/>
              </a:ext>
            </a:extLst>
          </p:cNvPr>
          <p:cNvSpPr>
            <a:spLocks noGrp="1"/>
          </p:cNvSpPr>
          <p:nvPr>
            <p:ph type="ftr" sz="quarter" idx="11"/>
          </p:nvPr>
        </p:nvSpPr>
        <p:spPr>
          <a:xfrm>
            <a:off x="3124200" y="6248400"/>
            <a:ext cx="2895600" cy="457200"/>
          </a:xfrm>
        </p:spPr>
        <p:txBody>
          <a:bodyPr/>
          <a:lstStyle>
            <a:lvl1pPr>
              <a:defRPr/>
            </a:lvl1pPr>
          </a:lstStyle>
          <a:p>
            <a:endParaRPr lang="bg-BG" altLang="en-US"/>
          </a:p>
        </p:txBody>
      </p:sp>
      <p:sp>
        <p:nvSpPr>
          <p:cNvPr id="7" name="Slide Number Placeholder 6">
            <a:extLst>
              <a:ext uri="{FF2B5EF4-FFF2-40B4-BE49-F238E27FC236}">
                <a16:creationId xmlns:a16="http://schemas.microsoft.com/office/drawing/2014/main" id="{2227A284-7F22-4378-8353-AA018A5E509E}"/>
              </a:ext>
            </a:extLst>
          </p:cNvPr>
          <p:cNvSpPr>
            <a:spLocks noGrp="1"/>
          </p:cNvSpPr>
          <p:nvPr>
            <p:ph type="sldNum" sz="quarter" idx="12"/>
          </p:nvPr>
        </p:nvSpPr>
        <p:spPr>
          <a:xfrm>
            <a:off x="6553200" y="6248400"/>
            <a:ext cx="2133600" cy="457200"/>
          </a:xfrm>
        </p:spPr>
        <p:txBody>
          <a:bodyPr/>
          <a:lstStyle>
            <a:lvl1pPr>
              <a:defRPr/>
            </a:lvl1pPr>
          </a:lstStyle>
          <a:p>
            <a:fld id="{92C313AF-6DE1-4047-A16A-AAABFEB6B772}" type="slidenum">
              <a:rPr lang="bg-BG" altLang="en-US"/>
              <a:pPr/>
              <a:t>‹#›</a:t>
            </a:fld>
            <a:endParaRPr lang="bg-BG" altLang="en-US"/>
          </a:p>
        </p:txBody>
      </p:sp>
    </p:spTree>
    <p:extLst>
      <p:ext uri="{BB962C8B-B14F-4D97-AF65-F5344CB8AC3E}">
        <p14:creationId xmlns:p14="http://schemas.microsoft.com/office/powerpoint/2010/main" val="370960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3624BECF-6042-48AB-B06F-D585C150D3F8}" type="slidenum">
              <a:rPr lang="bg-BG" altLang="en-US" smtClean="0"/>
              <a:pPr/>
              <a:t>‹#›</a:t>
            </a:fld>
            <a:endParaRPr lang="bg-BG" altLang="en-US"/>
          </a:p>
        </p:txBody>
      </p:sp>
    </p:spTree>
    <p:extLst>
      <p:ext uri="{BB962C8B-B14F-4D97-AF65-F5344CB8AC3E}">
        <p14:creationId xmlns:p14="http://schemas.microsoft.com/office/powerpoint/2010/main" val="314763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bg-BG" altLang="en-US"/>
          </a:p>
        </p:txBody>
      </p:sp>
      <p:sp>
        <p:nvSpPr>
          <p:cNvPr id="5" name="Footer Placeholder 4"/>
          <p:cNvSpPr>
            <a:spLocks noGrp="1"/>
          </p:cNvSpPr>
          <p:nvPr>
            <p:ph type="ftr" sz="quarter" idx="11"/>
          </p:nvPr>
        </p:nvSpPr>
        <p:spPr/>
        <p:txBody>
          <a:bodyPr/>
          <a:lstStyle/>
          <a:p>
            <a:endParaRPr lang="bg-BG" altLang="en-US"/>
          </a:p>
        </p:txBody>
      </p:sp>
      <p:sp>
        <p:nvSpPr>
          <p:cNvPr id="6" name="Slide Number Placeholder 5"/>
          <p:cNvSpPr>
            <a:spLocks noGrp="1"/>
          </p:cNvSpPr>
          <p:nvPr>
            <p:ph type="sldNum" sz="quarter" idx="12"/>
          </p:nvPr>
        </p:nvSpPr>
        <p:spPr/>
        <p:txBody>
          <a:bodyPr/>
          <a:lstStyle/>
          <a:p>
            <a:fld id="{20556FAE-79F4-4CA9-8DDB-9B0A40790D8F}" type="slidenum">
              <a:rPr lang="bg-BG" altLang="en-US" smtClean="0"/>
              <a:pPr/>
              <a:t>‹#›</a:t>
            </a:fld>
            <a:endParaRPr lang="bg-BG" altLang="en-US"/>
          </a:p>
        </p:txBody>
      </p:sp>
    </p:spTree>
    <p:extLst>
      <p:ext uri="{BB962C8B-B14F-4D97-AF65-F5344CB8AC3E}">
        <p14:creationId xmlns:p14="http://schemas.microsoft.com/office/powerpoint/2010/main" val="277132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bg-BG" altLang="en-US"/>
          </a:p>
        </p:txBody>
      </p:sp>
      <p:sp>
        <p:nvSpPr>
          <p:cNvPr id="6" name="Footer Placeholder 5"/>
          <p:cNvSpPr>
            <a:spLocks noGrp="1"/>
          </p:cNvSpPr>
          <p:nvPr>
            <p:ph type="ftr" sz="quarter" idx="11"/>
          </p:nvPr>
        </p:nvSpPr>
        <p:spPr/>
        <p:txBody>
          <a:bodyPr/>
          <a:lstStyle/>
          <a:p>
            <a:endParaRPr lang="bg-BG" altLang="en-US"/>
          </a:p>
        </p:txBody>
      </p:sp>
      <p:sp>
        <p:nvSpPr>
          <p:cNvPr id="7" name="Slide Number Placeholder 6"/>
          <p:cNvSpPr>
            <a:spLocks noGrp="1"/>
          </p:cNvSpPr>
          <p:nvPr>
            <p:ph type="sldNum" sz="quarter" idx="12"/>
          </p:nvPr>
        </p:nvSpPr>
        <p:spPr/>
        <p:txBody>
          <a:bodyPr/>
          <a:lstStyle/>
          <a:p>
            <a:fld id="{2AA286D1-9DC0-4AC6-9FE0-FDA185D6EA1D}" type="slidenum">
              <a:rPr lang="bg-BG" altLang="en-US" smtClean="0"/>
              <a:pPr/>
              <a:t>‹#›</a:t>
            </a:fld>
            <a:endParaRPr lang="bg-BG" altLang="en-US"/>
          </a:p>
        </p:txBody>
      </p:sp>
    </p:spTree>
    <p:extLst>
      <p:ext uri="{BB962C8B-B14F-4D97-AF65-F5344CB8AC3E}">
        <p14:creationId xmlns:p14="http://schemas.microsoft.com/office/powerpoint/2010/main" val="349591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bg-BG" altLang="en-US"/>
          </a:p>
        </p:txBody>
      </p:sp>
      <p:sp>
        <p:nvSpPr>
          <p:cNvPr id="8" name="Footer Placeholder 7"/>
          <p:cNvSpPr>
            <a:spLocks noGrp="1"/>
          </p:cNvSpPr>
          <p:nvPr>
            <p:ph type="ftr" sz="quarter" idx="11"/>
          </p:nvPr>
        </p:nvSpPr>
        <p:spPr/>
        <p:txBody>
          <a:bodyPr/>
          <a:lstStyle/>
          <a:p>
            <a:endParaRPr lang="bg-BG" altLang="en-US"/>
          </a:p>
        </p:txBody>
      </p:sp>
      <p:sp>
        <p:nvSpPr>
          <p:cNvPr id="9" name="Slide Number Placeholder 8"/>
          <p:cNvSpPr>
            <a:spLocks noGrp="1"/>
          </p:cNvSpPr>
          <p:nvPr>
            <p:ph type="sldNum" sz="quarter" idx="12"/>
          </p:nvPr>
        </p:nvSpPr>
        <p:spPr/>
        <p:txBody>
          <a:bodyPr/>
          <a:lstStyle/>
          <a:p>
            <a:fld id="{510CC2DC-2FF1-4E4B-8F12-49B3F3E05080}" type="slidenum">
              <a:rPr lang="bg-BG" altLang="en-US" smtClean="0"/>
              <a:pPr/>
              <a:t>‹#›</a:t>
            </a:fld>
            <a:endParaRPr lang="bg-BG" altLang="en-US"/>
          </a:p>
        </p:txBody>
      </p:sp>
    </p:spTree>
    <p:extLst>
      <p:ext uri="{BB962C8B-B14F-4D97-AF65-F5344CB8AC3E}">
        <p14:creationId xmlns:p14="http://schemas.microsoft.com/office/powerpoint/2010/main" val="223650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bg-BG" altLang="en-US"/>
          </a:p>
        </p:txBody>
      </p:sp>
      <p:sp>
        <p:nvSpPr>
          <p:cNvPr id="4" name="Footer Placeholder 3"/>
          <p:cNvSpPr>
            <a:spLocks noGrp="1"/>
          </p:cNvSpPr>
          <p:nvPr>
            <p:ph type="ftr" sz="quarter" idx="11"/>
          </p:nvPr>
        </p:nvSpPr>
        <p:spPr/>
        <p:txBody>
          <a:bodyPr/>
          <a:lstStyle/>
          <a:p>
            <a:endParaRPr lang="bg-BG" altLang="en-US"/>
          </a:p>
        </p:txBody>
      </p:sp>
      <p:sp>
        <p:nvSpPr>
          <p:cNvPr id="5" name="Slide Number Placeholder 4"/>
          <p:cNvSpPr>
            <a:spLocks noGrp="1"/>
          </p:cNvSpPr>
          <p:nvPr>
            <p:ph type="sldNum" sz="quarter" idx="12"/>
          </p:nvPr>
        </p:nvSpPr>
        <p:spPr/>
        <p:txBody>
          <a:bodyPr/>
          <a:lstStyle/>
          <a:p>
            <a:fld id="{07C543D7-F31B-440B-8F4C-4E0C7F1065ED}" type="slidenum">
              <a:rPr lang="bg-BG" altLang="en-US" smtClean="0"/>
              <a:pPr/>
              <a:t>‹#›</a:t>
            </a:fld>
            <a:endParaRPr lang="bg-BG" altLang="en-US"/>
          </a:p>
        </p:txBody>
      </p:sp>
    </p:spTree>
    <p:extLst>
      <p:ext uri="{BB962C8B-B14F-4D97-AF65-F5344CB8AC3E}">
        <p14:creationId xmlns:p14="http://schemas.microsoft.com/office/powerpoint/2010/main" val="230133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bg-BG" altLang="en-US"/>
          </a:p>
        </p:txBody>
      </p:sp>
      <p:sp>
        <p:nvSpPr>
          <p:cNvPr id="3" name="Footer Placeholder 2"/>
          <p:cNvSpPr>
            <a:spLocks noGrp="1"/>
          </p:cNvSpPr>
          <p:nvPr>
            <p:ph type="ftr" sz="quarter" idx="11"/>
          </p:nvPr>
        </p:nvSpPr>
        <p:spPr/>
        <p:txBody>
          <a:bodyPr/>
          <a:lstStyle/>
          <a:p>
            <a:endParaRPr lang="bg-BG" altLang="en-US"/>
          </a:p>
        </p:txBody>
      </p:sp>
      <p:sp>
        <p:nvSpPr>
          <p:cNvPr id="4" name="Slide Number Placeholder 3"/>
          <p:cNvSpPr>
            <a:spLocks noGrp="1"/>
          </p:cNvSpPr>
          <p:nvPr>
            <p:ph type="sldNum" sz="quarter" idx="12"/>
          </p:nvPr>
        </p:nvSpPr>
        <p:spPr/>
        <p:txBody>
          <a:bodyPr/>
          <a:lstStyle/>
          <a:p>
            <a:fld id="{C97864A2-A82C-4242-8647-DF61689B499F}" type="slidenum">
              <a:rPr lang="bg-BG" altLang="en-US" smtClean="0"/>
              <a:pPr/>
              <a:t>‹#›</a:t>
            </a:fld>
            <a:endParaRPr lang="bg-BG" altLang="en-US"/>
          </a:p>
        </p:txBody>
      </p:sp>
    </p:spTree>
    <p:extLst>
      <p:ext uri="{BB962C8B-B14F-4D97-AF65-F5344CB8AC3E}">
        <p14:creationId xmlns:p14="http://schemas.microsoft.com/office/powerpoint/2010/main" val="138393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bg-BG" altLang="en-US"/>
          </a:p>
        </p:txBody>
      </p:sp>
      <p:sp>
        <p:nvSpPr>
          <p:cNvPr id="6" name="Footer Placeholder 5"/>
          <p:cNvSpPr>
            <a:spLocks noGrp="1"/>
          </p:cNvSpPr>
          <p:nvPr>
            <p:ph type="ftr" sz="quarter" idx="11"/>
          </p:nvPr>
        </p:nvSpPr>
        <p:spPr/>
        <p:txBody>
          <a:bodyPr/>
          <a:lstStyle/>
          <a:p>
            <a:endParaRPr lang="bg-BG" altLang="en-US"/>
          </a:p>
        </p:txBody>
      </p:sp>
      <p:sp>
        <p:nvSpPr>
          <p:cNvPr id="7" name="Slide Number Placeholder 6"/>
          <p:cNvSpPr>
            <a:spLocks noGrp="1"/>
          </p:cNvSpPr>
          <p:nvPr>
            <p:ph type="sldNum" sz="quarter" idx="12"/>
          </p:nvPr>
        </p:nvSpPr>
        <p:spPr/>
        <p:txBody>
          <a:bodyPr/>
          <a:lstStyle/>
          <a:p>
            <a:fld id="{74D3DC93-BE1A-4A85-9F46-75A8F367FB93}" type="slidenum">
              <a:rPr lang="bg-BG" altLang="en-US" smtClean="0"/>
              <a:pPr/>
              <a:t>‹#›</a:t>
            </a:fld>
            <a:endParaRPr lang="bg-BG" altLang="en-US"/>
          </a:p>
        </p:txBody>
      </p:sp>
    </p:spTree>
    <p:extLst>
      <p:ext uri="{BB962C8B-B14F-4D97-AF65-F5344CB8AC3E}">
        <p14:creationId xmlns:p14="http://schemas.microsoft.com/office/powerpoint/2010/main" val="295275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bg-BG" altLang="en-US"/>
          </a:p>
        </p:txBody>
      </p:sp>
      <p:sp>
        <p:nvSpPr>
          <p:cNvPr id="6" name="Footer Placeholder 5"/>
          <p:cNvSpPr>
            <a:spLocks noGrp="1"/>
          </p:cNvSpPr>
          <p:nvPr>
            <p:ph type="ftr" sz="quarter" idx="11"/>
          </p:nvPr>
        </p:nvSpPr>
        <p:spPr/>
        <p:txBody>
          <a:bodyPr/>
          <a:lstStyle/>
          <a:p>
            <a:endParaRPr lang="bg-BG" altLang="en-US"/>
          </a:p>
        </p:txBody>
      </p:sp>
      <p:sp>
        <p:nvSpPr>
          <p:cNvPr id="7" name="Slide Number Placeholder 6"/>
          <p:cNvSpPr>
            <a:spLocks noGrp="1"/>
          </p:cNvSpPr>
          <p:nvPr>
            <p:ph type="sldNum" sz="quarter" idx="12"/>
          </p:nvPr>
        </p:nvSpPr>
        <p:spPr/>
        <p:txBody>
          <a:bodyPr/>
          <a:lstStyle/>
          <a:p>
            <a:fld id="{C8C31F43-0EC6-4C5A-8F29-F020CB597B06}" type="slidenum">
              <a:rPr lang="bg-BG" altLang="en-US" smtClean="0"/>
              <a:pPr/>
              <a:t>‹#›</a:t>
            </a:fld>
            <a:endParaRPr lang="bg-BG" altLang="en-US"/>
          </a:p>
        </p:txBody>
      </p:sp>
    </p:spTree>
    <p:extLst>
      <p:ext uri="{BB962C8B-B14F-4D97-AF65-F5344CB8AC3E}">
        <p14:creationId xmlns:p14="http://schemas.microsoft.com/office/powerpoint/2010/main" val="218833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bg-BG"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bg-BG"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043ED10-E606-4754-B732-CAACCBC931BD}" type="slidenum">
              <a:rPr lang="bg-BG" altLang="en-US" smtClean="0"/>
              <a:pPr/>
              <a:t>‹#›</a:t>
            </a:fld>
            <a:endParaRPr lang="bg-BG" altLang="en-US"/>
          </a:p>
        </p:txBody>
      </p:sp>
    </p:spTree>
    <p:extLst>
      <p:ext uri="{BB962C8B-B14F-4D97-AF65-F5344CB8AC3E}">
        <p14:creationId xmlns:p14="http://schemas.microsoft.com/office/powerpoint/2010/main" val="253328378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gotseva.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20FF15A-3301-4FAF-8317-63A038A2C084}"/>
              </a:ext>
            </a:extLst>
          </p:cNvPr>
          <p:cNvSpPr>
            <a:spLocks noGrp="1" noChangeArrowheads="1"/>
          </p:cNvSpPr>
          <p:nvPr>
            <p:ph type="ctrTitle"/>
          </p:nvPr>
        </p:nvSpPr>
        <p:spPr/>
        <p:txBody>
          <a:bodyPr/>
          <a:lstStyle/>
          <a:p>
            <a:r>
              <a:rPr lang="bg-BG" altLang="en-US" dirty="0"/>
              <a:t>Базови програмни езици</a:t>
            </a:r>
          </a:p>
        </p:txBody>
      </p:sp>
      <p:sp>
        <p:nvSpPr>
          <p:cNvPr id="2051" name="Rectangle 3">
            <a:extLst>
              <a:ext uri="{FF2B5EF4-FFF2-40B4-BE49-F238E27FC236}">
                <a16:creationId xmlns:a16="http://schemas.microsoft.com/office/drawing/2014/main" id="{A799516F-2AA4-4214-9BE9-9673ACC87D61}"/>
              </a:ext>
            </a:extLst>
          </p:cNvPr>
          <p:cNvSpPr>
            <a:spLocks noGrp="1" noChangeArrowheads="1"/>
          </p:cNvSpPr>
          <p:nvPr>
            <p:ph type="subTitle" idx="1"/>
          </p:nvPr>
        </p:nvSpPr>
        <p:spPr/>
        <p:txBody>
          <a:bodyPr/>
          <a:lstStyle/>
          <a:p>
            <a:pPr>
              <a:lnSpc>
                <a:spcPct val="90000"/>
              </a:lnSpc>
            </a:pPr>
            <a:r>
              <a:rPr lang="bg-BG" altLang="en-US" dirty="0"/>
              <a:t>Лекции</a:t>
            </a:r>
          </a:p>
          <a:p>
            <a:pPr>
              <a:lnSpc>
                <a:spcPct val="90000"/>
              </a:lnSpc>
            </a:pPr>
            <a:r>
              <a:rPr lang="bg-BG" altLang="en-US" dirty="0"/>
              <a:t>Проф. д-р Даниела Гоцева</a:t>
            </a:r>
          </a:p>
          <a:p>
            <a:pPr>
              <a:lnSpc>
                <a:spcPct val="90000"/>
              </a:lnSpc>
            </a:pPr>
            <a:r>
              <a:rPr lang="en-US" altLang="en-US" dirty="0">
                <a:hlinkClick r:id="rId2"/>
              </a:rPr>
              <a:t>http://dgotseva.com</a:t>
            </a:r>
            <a:r>
              <a:rPr lang="en-US" altLang="en-US" dirty="0"/>
              <a:t> </a:t>
            </a:r>
            <a:endParaRPr lang="bg-BG" altLang="en-US" dirty="0"/>
          </a:p>
        </p:txBody>
      </p:sp>
      <p:sp>
        <p:nvSpPr>
          <p:cNvPr id="4" name="Rectangle 9">
            <a:extLst>
              <a:ext uri="{FF2B5EF4-FFF2-40B4-BE49-F238E27FC236}">
                <a16:creationId xmlns:a16="http://schemas.microsoft.com/office/drawing/2014/main" id="{7B8E2040-EDC4-45E2-BADB-3A41659DA0C9}"/>
              </a:ext>
            </a:extLst>
          </p:cNvPr>
          <p:cNvSpPr>
            <a:spLocks noGrp="1" noChangeArrowheads="1"/>
          </p:cNvSpPr>
          <p:nvPr>
            <p:ph type="dt" sz="half" idx="10"/>
          </p:nvPr>
        </p:nvSpPr>
        <p:spPr/>
        <p:txBody>
          <a:bodyPr/>
          <a:lstStyle/>
          <a:p>
            <a:endParaRPr lang="bg-BG" altLang="en-US"/>
          </a:p>
        </p:txBody>
      </p:sp>
      <p:sp>
        <p:nvSpPr>
          <p:cNvPr id="6" name="Rectangle 11">
            <a:extLst>
              <a:ext uri="{FF2B5EF4-FFF2-40B4-BE49-F238E27FC236}">
                <a16:creationId xmlns:a16="http://schemas.microsoft.com/office/drawing/2014/main" id="{9C555AFD-DD09-4DA2-A8E0-67B45A03B9AC}"/>
              </a:ext>
            </a:extLst>
          </p:cNvPr>
          <p:cNvSpPr>
            <a:spLocks noGrp="1" noChangeArrowheads="1"/>
          </p:cNvSpPr>
          <p:nvPr>
            <p:ph type="sldNum" sz="quarter" idx="12"/>
          </p:nvPr>
        </p:nvSpPr>
        <p:spPr/>
        <p:txBody>
          <a:bodyPr/>
          <a:lstStyle/>
          <a:p>
            <a:fld id="{4613449D-ACFB-42C5-9A5E-000B6A2CFE14}" type="slidenum">
              <a:rPr lang="bg-BG" altLang="en-US"/>
              <a:pPr/>
              <a:t>1</a:t>
            </a:fld>
            <a:endParaRPr lang="bg-BG"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E4FA21E-C54C-4873-9084-14DAD5E3BDB6}"/>
              </a:ext>
            </a:extLst>
          </p:cNvPr>
          <p:cNvSpPr>
            <a:spLocks noGrp="1" noChangeArrowheads="1"/>
          </p:cNvSpPr>
          <p:nvPr>
            <p:ph type="title"/>
          </p:nvPr>
        </p:nvSpPr>
        <p:spPr/>
        <p:txBody>
          <a:bodyPr/>
          <a:lstStyle/>
          <a:p>
            <a:r>
              <a:rPr lang="bg-BG" altLang="en-US" dirty="0"/>
              <a:t>Операторът </a:t>
            </a:r>
            <a:r>
              <a:rPr lang="en-US" altLang="en-US" dirty="0"/>
              <a:t>for</a:t>
            </a:r>
            <a:r>
              <a:rPr lang="bg-BG" altLang="en-US" dirty="0"/>
              <a:t> </a:t>
            </a:r>
          </a:p>
        </p:txBody>
      </p:sp>
      <p:sp>
        <p:nvSpPr>
          <p:cNvPr id="60419" name="Rectangle 3">
            <a:extLst>
              <a:ext uri="{FF2B5EF4-FFF2-40B4-BE49-F238E27FC236}">
                <a16:creationId xmlns:a16="http://schemas.microsoft.com/office/drawing/2014/main" id="{2F98FB1A-56A5-4E75-90B0-E7CF329DBA2F}"/>
              </a:ext>
            </a:extLst>
          </p:cNvPr>
          <p:cNvSpPr>
            <a:spLocks noGrp="1" noChangeArrowheads="1"/>
          </p:cNvSpPr>
          <p:nvPr>
            <p:ph idx="1"/>
          </p:nvPr>
        </p:nvSpPr>
        <p:spPr/>
        <p:txBody>
          <a:bodyPr>
            <a:normAutofit fontScale="92500" lnSpcReduction="20000"/>
          </a:bodyPr>
          <a:lstStyle/>
          <a:p>
            <a:pPr>
              <a:lnSpc>
                <a:spcPct val="90000"/>
              </a:lnSpc>
            </a:pPr>
            <a:endParaRPr lang="bg-BG" altLang="en-US" sz="2800"/>
          </a:p>
          <a:p>
            <a:pPr>
              <a:lnSpc>
                <a:spcPct val="90000"/>
              </a:lnSpc>
            </a:pPr>
            <a:r>
              <a:rPr lang="bg-BG" altLang="en-US" sz="2800"/>
              <a:t>Основно правило - във всеки контекст, където е разрешено да се използва стойността на променлива от някакъв тип, можете да използвате и по-сложен израз от същия тип. Тъй като третият аргумент на </a:t>
            </a:r>
            <a:r>
              <a:rPr lang="en-US" altLang="en-US" sz="2800"/>
              <a:t>printf </a:t>
            </a:r>
            <a:r>
              <a:rPr lang="bg-BG" altLang="en-US" sz="2800"/>
              <a:t>трябва да бъде някаква стойност с плаваща запетая, която да съответства на %6. </a:t>
            </a:r>
            <a:r>
              <a:rPr lang="en-US" altLang="en-US" sz="2800"/>
              <a:t>If</a:t>
            </a:r>
            <a:r>
              <a:rPr lang="bg-BG" altLang="en-US" sz="2800"/>
              <a:t>, то на това място може да се постави какъв да е израз с плаваща запетая.</a:t>
            </a:r>
          </a:p>
        </p:txBody>
      </p:sp>
      <p:sp>
        <p:nvSpPr>
          <p:cNvPr id="5" name="Date Placeholder 3">
            <a:extLst>
              <a:ext uri="{FF2B5EF4-FFF2-40B4-BE49-F238E27FC236}">
                <a16:creationId xmlns:a16="http://schemas.microsoft.com/office/drawing/2014/main" id="{950AF865-252B-4B6F-8BF4-204D59347E59}"/>
              </a:ext>
            </a:extLst>
          </p:cNvPr>
          <p:cNvSpPr>
            <a:spLocks noGrp="1"/>
          </p:cNvSpPr>
          <p:nvPr>
            <p:ph type="dt" sz="half" idx="10"/>
          </p:nvPr>
        </p:nvSpPr>
        <p:spPr/>
        <p:txBody>
          <a:bodyPr/>
          <a:lstStyle/>
          <a:p>
            <a:endParaRPr lang="bg-BG" altLang="en-US"/>
          </a:p>
        </p:txBody>
      </p:sp>
      <p:sp>
        <p:nvSpPr>
          <p:cNvPr id="7" name="Slide Number Placeholder 5">
            <a:extLst>
              <a:ext uri="{FF2B5EF4-FFF2-40B4-BE49-F238E27FC236}">
                <a16:creationId xmlns:a16="http://schemas.microsoft.com/office/drawing/2014/main" id="{90299918-893C-4D20-AB45-A7556358DD91}"/>
              </a:ext>
            </a:extLst>
          </p:cNvPr>
          <p:cNvSpPr>
            <a:spLocks noGrp="1"/>
          </p:cNvSpPr>
          <p:nvPr>
            <p:ph type="sldNum" sz="quarter" idx="12"/>
          </p:nvPr>
        </p:nvSpPr>
        <p:spPr/>
        <p:txBody>
          <a:bodyPr/>
          <a:lstStyle/>
          <a:p>
            <a:fld id="{ADBFA6DA-C485-46F3-908B-A5CB48767107}" type="slidenum">
              <a:rPr lang="bg-BG" altLang="en-US"/>
              <a:pPr/>
              <a:t>10</a:t>
            </a:fld>
            <a:endParaRPr lang="bg-BG" altLang="en-US"/>
          </a:p>
        </p:txBody>
      </p:sp>
      <p:pic>
        <p:nvPicPr>
          <p:cNvPr id="60420" name="Picture 4">
            <a:extLst>
              <a:ext uri="{FF2B5EF4-FFF2-40B4-BE49-F238E27FC236}">
                <a16:creationId xmlns:a16="http://schemas.microsoft.com/office/drawing/2014/main" id="{22DB65F1-284B-449F-B56D-987BED291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88913"/>
            <a:ext cx="46767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B472A02-E841-4EF3-8D5F-2559D612B246}"/>
              </a:ext>
            </a:extLst>
          </p:cNvPr>
          <p:cNvSpPr>
            <a:spLocks noGrp="1" noChangeArrowheads="1"/>
          </p:cNvSpPr>
          <p:nvPr>
            <p:ph type="title"/>
          </p:nvPr>
        </p:nvSpPr>
        <p:spPr/>
        <p:txBody>
          <a:bodyPr/>
          <a:lstStyle/>
          <a:p>
            <a:r>
              <a:rPr lang="bg-BG" altLang="en-US"/>
              <a:t>Символен вход и изход </a:t>
            </a:r>
          </a:p>
        </p:txBody>
      </p:sp>
      <p:sp>
        <p:nvSpPr>
          <p:cNvPr id="70659" name="Rectangle 3">
            <a:extLst>
              <a:ext uri="{FF2B5EF4-FFF2-40B4-BE49-F238E27FC236}">
                <a16:creationId xmlns:a16="http://schemas.microsoft.com/office/drawing/2014/main" id="{D57E59D8-AC22-47C3-89C1-D56B808583CC}"/>
              </a:ext>
            </a:extLst>
          </p:cNvPr>
          <p:cNvSpPr>
            <a:spLocks noGrp="1" noChangeArrowheads="1"/>
          </p:cNvSpPr>
          <p:nvPr>
            <p:ph idx="1"/>
          </p:nvPr>
        </p:nvSpPr>
        <p:spPr/>
        <p:txBody>
          <a:bodyPr/>
          <a:lstStyle/>
          <a:p>
            <a:pPr>
              <a:lnSpc>
                <a:spcPct val="90000"/>
              </a:lnSpc>
              <a:buFont typeface="Wingdings" panose="05000000000000000000" pitchFamily="2" charset="2"/>
              <a:buNone/>
            </a:pPr>
            <a:r>
              <a:rPr lang="bg-BG" altLang="en-US">
                <a:solidFill>
                  <a:schemeClr val="folHlink"/>
                </a:solidFill>
              </a:rPr>
              <a:t>с = </a:t>
            </a:r>
            <a:r>
              <a:rPr lang="en-US" altLang="en-US">
                <a:solidFill>
                  <a:schemeClr val="folHlink"/>
                </a:solidFill>
              </a:rPr>
              <a:t>getchar</a:t>
            </a:r>
            <a:r>
              <a:rPr lang="bg-BG" altLang="en-US">
                <a:solidFill>
                  <a:schemeClr val="folHlink"/>
                </a:solidFill>
              </a:rPr>
              <a:t>(); </a:t>
            </a:r>
          </a:p>
          <a:p>
            <a:pPr>
              <a:lnSpc>
                <a:spcPct val="90000"/>
              </a:lnSpc>
            </a:pPr>
            <a:r>
              <a:rPr lang="bg-BG" altLang="en-US"/>
              <a:t>Всеки път, когато бъде извикана, </a:t>
            </a:r>
            <a:r>
              <a:rPr lang="en-US" altLang="en-US"/>
              <a:t>getchar </a:t>
            </a:r>
            <a:r>
              <a:rPr lang="bg-BG" altLang="en-US"/>
              <a:t>чете следващия входен символ от текстовия поток и връща неговата стойност. </a:t>
            </a:r>
          </a:p>
          <a:p>
            <a:pPr>
              <a:lnSpc>
                <a:spcPct val="90000"/>
              </a:lnSpc>
              <a:buFont typeface="Wingdings" panose="05000000000000000000" pitchFamily="2" charset="2"/>
              <a:buNone/>
            </a:pPr>
            <a:r>
              <a:rPr lang="en-US" altLang="en-US">
                <a:solidFill>
                  <a:schemeClr val="folHlink"/>
                </a:solidFill>
              </a:rPr>
              <a:t>putchar</a:t>
            </a:r>
            <a:r>
              <a:rPr lang="bg-BG" altLang="en-US">
                <a:solidFill>
                  <a:schemeClr val="folHlink"/>
                </a:solidFill>
              </a:rPr>
              <a:t>(с);</a:t>
            </a:r>
          </a:p>
          <a:p>
            <a:pPr>
              <a:lnSpc>
                <a:spcPct val="90000"/>
              </a:lnSpc>
            </a:pPr>
            <a:r>
              <a:rPr lang="bg-BG" altLang="en-US"/>
              <a:t>Функцията </a:t>
            </a:r>
            <a:r>
              <a:rPr lang="en-US" altLang="en-US"/>
              <a:t>putchar </a:t>
            </a:r>
            <a:r>
              <a:rPr lang="bg-BG" altLang="en-US"/>
              <a:t>отпечатва по един символ всеки път, когато бъде извикана.</a:t>
            </a:r>
          </a:p>
        </p:txBody>
      </p:sp>
      <p:sp>
        <p:nvSpPr>
          <p:cNvPr id="4" name="Date Placeholder 3">
            <a:extLst>
              <a:ext uri="{FF2B5EF4-FFF2-40B4-BE49-F238E27FC236}">
                <a16:creationId xmlns:a16="http://schemas.microsoft.com/office/drawing/2014/main" id="{79F64B6C-A3BC-424C-B409-C0C1134D8A61}"/>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C4DF4455-1D94-4595-8A6D-48C0AD1D59A9}"/>
              </a:ext>
            </a:extLst>
          </p:cNvPr>
          <p:cNvSpPr>
            <a:spLocks noGrp="1"/>
          </p:cNvSpPr>
          <p:nvPr>
            <p:ph type="sldNum" sz="quarter" idx="12"/>
          </p:nvPr>
        </p:nvSpPr>
        <p:spPr/>
        <p:txBody>
          <a:bodyPr/>
          <a:lstStyle/>
          <a:p>
            <a:fld id="{B517F1C1-E210-4683-9E45-8A2FC278B7E9}" type="slidenum">
              <a:rPr lang="bg-BG" altLang="en-US"/>
              <a:pPr/>
              <a:t>11</a:t>
            </a:fld>
            <a:endParaRPr lang="bg-BG"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17E14F6-1AE0-4131-99A9-00B659C51A41}"/>
              </a:ext>
            </a:extLst>
          </p:cNvPr>
          <p:cNvSpPr>
            <a:spLocks noGrp="1" noChangeArrowheads="1"/>
          </p:cNvSpPr>
          <p:nvPr>
            <p:ph type="title"/>
          </p:nvPr>
        </p:nvSpPr>
        <p:spPr/>
        <p:txBody>
          <a:bodyPr/>
          <a:lstStyle/>
          <a:p>
            <a:r>
              <a:rPr lang="bg-BG" altLang="en-US"/>
              <a:t>Копиране на файл </a:t>
            </a:r>
          </a:p>
        </p:txBody>
      </p:sp>
      <p:sp>
        <p:nvSpPr>
          <p:cNvPr id="71685" name="Rectangle 5">
            <a:extLst>
              <a:ext uri="{FF2B5EF4-FFF2-40B4-BE49-F238E27FC236}">
                <a16:creationId xmlns:a16="http://schemas.microsoft.com/office/drawing/2014/main" id="{C6A01D28-985F-4D2C-837A-D1423F860B58}"/>
              </a:ext>
            </a:extLst>
          </p:cNvPr>
          <p:cNvSpPr>
            <a:spLocks noGrp="1" noChangeArrowheads="1"/>
          </p:cNvSpPr>
          <p:nvPr>
            <p:ph type="body" sz="half" idx="1"/>
          </p:nvPr>
        </p:nvSpPr>
        <p:spPr/>
        <p:txBody>
          <a:bodyPr/>
          <a:lstStyle/>
          <a:p>
            <a:pPr>
              <a:lnSpc>
                <a:spcPct val="90000"/>
              </a:lnSpc>
            </a:pPr>
            <a:r>
              <a:rPr lang="en-US" altLang="en-US" sz="2000"/>
              <a:t>getchar </a:t>
            </a:r>
            <a:r>
              <a:rPr lang="bg-BG" altLang="en-US" sz="2000"/>
              <a:t>връща характерна стойност, когато е достигнала края на входа, която се нарича </a:t>
            </a:r>
            <a:r>
              <a:rPr lang="en-US" altLang="en-US" sz="2000"/>
              <a:t>EOF </a:t>
            </a:r>
            <a:r>
              <a:rPr lang="bg-BG" altLang="en-US" sz="2000"/>
              <a:t>- идва от </a:t>
            </a:r>
            <a:r>
              <a:rPr lang="ru-RU" altLang="en-US" sz="2000"/>
              <a:t>"</a:t>
            </a:r>
            <a:r>
              <a:rPr lang="en-US" altLang="en-US" sz="2000"/>
              <a:t>end of file</a:t>
            </a:r>
            <a:r>
              <a:rPr lang="ru-RU" altLang="en-US" sz="2000"/>
              <a:t>" </a:t>
            </a:r>
            <a:r>
              <a:rPr lang="bg-BG" altLang="en-US" sz="2000"/>
              <a:t>(край на файл). Трябва да декларираме “с” така, че типът й да е достатъчно голям, за да побере всяка стойност, върната от </a:t>
            </a:r>
            <a:r>
              <a:rPr lang="en-US" altLang="en-US" sz="2000"/>
              <a:t>getchar</a:t>
            </a:r>
            <a:r>
              <a:rPr lang="ru-RU" altLang="en-US" sz="2000"/>
              <a:t>. </a:t>
            </a:r>
            <a:r>
              <a:rPr lang="bg-BG" altLang="en-US" sz="2000"/>
              <a:t>Не можем да използваме </a:t>
            </a:r>
            <a:r>
              <a:rPr lang="en-US" altLang="en-US" sz="2000"/>
              <a:t>char</a:t>
            </a:r>
            <a:r>
              <a:rPr lang="ru-RU" altLang="en-US" sz="2000"/>
              <a:t>, </a:t>
            </a:r>
            <a:r>
              <a:rPr lang="bg-BG" altLang="en-US" sz="2000"/>
              <a:t>понеже с трябва да е достатъчно голяма, за да побере в себе си и </a:t>
            </a:r>
            <a:r>
              <a:rPr lang="en-US" altLang="en-US" sz="2000"/>
              <a:t>EOF</a:t>
            </a:r>
            <a:r>
              <a:rPr lang="ru-RU" altLang="en-US" sz="2000"/>
              <a:t>. </a:t>
            </a:r>
            <a:r>
              <a:rPr lang="bg-BG" altLang="en-US" sz="2000"/>
              <a:t>Ето защо използваме </a:t>
            </a:r>
            <a:r>
              <a:rPr lang="en-US" altLang="en-US" sz="2000"/>
              <a:t>int</a:t>
            </a:r>
            <a:r>
              <a:rPr lang="ru-RU" altLang="en-US" sz="2000"/>
              <a:t>.</a:t>
            </a:r>
            <a:r>
              <a:rPr lang="bg-BG" altLang="en-US" sz="2000"/>
              <a:t> </a:t>
            </a:r>
          </a:p>
        </p:txBody>
      </p:sp>
      <p:sp>
        <p:nvSpPr>
          <p:cNvPr id="71686" name="Rectangle 6">
            <a:extLst>
              <a:ext uri="{FF2B5EF4-FFF2-40B4-BE49-F238E27FC236}">
                <a16:creationId xmlns:a16="http://schemas.microsoft.com/office/drawing/2014/main" id="{13588A7E-8FC4-4646-9556-D9E4403DECBF}"/>
              </a:ext>
            </a:extLst>
          </p:cNvPr>
          <p:cNvSpPr>
            <a:spLocks noGrp="1" noChangeArrowheads="1"/>
          </p:cNvSpPr>
          <p:nvPr>
            <p:ph sz="half" idx="2"/>
          </p:nvPr>
        </p:nvSpPr>
        <p:spPr/>
        <p:txBody>
          <a:bodyPr/>
          <a:lstStyle/>
          <a:p>
            <a:endParaRPr lang="en-US" altLang="en-US" sz="2800"/>
          </a:p>
        </p:txBody>
      </p:sp>
      <p:sp>
        <p:nvSpPr>
          <p:cNvPr id="6" name="Date Placeholder 4">
            <a:extLst>
              <a:ext uri="{FF2B5EF4-FFF2-40B4-BE49-F238E27FC236}">
                <a16:creationId xmlns:a16="http://schemas.microsoft.com/office/drawing/2014/main" id="{9661BD8B-0296-4DBA-BA9D-68343ADDE23E}"/>
              </a:ext>
            </a:extLst>
          </p:cNvPr>
          <p:cNvSpPr>
            <a:spLocks noGrp="1"/>
          </p:cNvSpPr>
          <p:nvPr>
            <p:ph type="dt" sz="half" idx="10"/>
          </p:nvPr>
        </p:nvSpPr>
        <p:spPr/>
        <p:txBody>
          <a:bodyPr/>
          <a:lstStyle/>
          <a:p>
            <a:endParaRPr lang="bg-BG" altLang="en-US"/>
          </a:p>
        </p:txBody>
      </p:sp>
      <p:sp>
        <p:nvSpPr>
          <p:cNvPr id="8" name="Slide Number Placeholder 6">
            <a:extLst>
              <a:ext uri="{FF2B5EF4-FFF2-40B4-BE49-F238E27FC236}">
                <a16:creationId xmlns:a16="http://schemas.microsoft.com/office/drawing/2014/main" id="{F6CAD2EB-D734-4814-A4B9-0D9A5F051677}"/>
              </a:ext>
            </a:extLst>
          </p:cNvPr>
          <p:cNvSpPr>
            <a:spLocks noGrp="1"/>
          </p:cNvSpPr>
          <p:nvPr>
            <p:ph type="sldNum" sz="quarter" idx="12"/>
          </p:nvPr>
        </p:nvSpPr>
        <p:spPr/>
        <p:txBody>
          <a:bodyPr/>
          <a:lstStyle/>
          <a:p>
            <a:fld id="{5FE473FB-8CEA-48FE-B223-AFD86B292E4C}" type="slidenum">
              <a:rPr lang="bg-BG" altLang="en-US"/>
              <a:pPr/>
              <a:t>12</a:t>
            </a:fld>
            <a:endParaRPr lang="bg-BG" altLang="en-US"/>
          </a:p>
        </p:txBody>
      </p:sp>
      <p:pic>
        <p:nvPicPr>
          <p:cNvPr id="71684" name="Picture 4">
            <a:extLst>
              <a:ext uri="{FF2B5EF4-FFF2-40B4-BE49-F238E27FC236}">
                <a16:creationId xmlns:a16="http://schemas.microsoft.com/office/drawing/2014/main" id="{ACBA97AB-4DB1-453B-95D9-0A3759F48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933825"/>
            <a:ext cx="36099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A26E4F7-2ED3-440D-B9C7-5BC2FE1FD4B4}"/>
              </a:ext>
            </a:extLst>
          </p:cNvPr>
          <p:cNvSpPr>
            <a:spLocks noGrp="1" noChangeArrowheads="1"/>
          </p:cNvSpPr>
          <p:nvPr>
            <p:ph type="title"/>
          </p:nvPr>
        </p:nvSpPr>
        <p:spPr/>
        <p:txBody>
          <a:bodyPr/>
          <a:lstStyle/>
          <a:p>
            <a:r>
              <a:rPr lang="bg-BG" altLang="en-US"/>
              <a:t>Копиране на файл </a:t>
            </a:r>
          </a:p>
        </p:txBody>
      </p:sp>
      <p:sp>
        <p:nvSpPr>
          <p:cNvPr id="72707" name="Rectangle 3">
            <a:extLst>
              <a:ext uri="{FF2B5EF4-FFF2-40B4-BE49-F238E27FC236}">
                <a16:creationId xmlns:a16="http://schemas.microsoft.com/office/drawing/2014/main" id="{0243193A-7683-4009-B96B-FBF4A8BF35E2}"/>
              </a:ext>
            </a:extLst>
          </p:cNvPr>
          <p:cNvSpPr>
            <a:spLocks noGrp="1" noChangeArrowheads="1"/>
          </p:cNvSpPr>
          <p:nvPr>
            <p:ph type="body" sz="half" idx="1"/>
          </p:nvPr>
        </p:nvSpPr>
        <p:spPr>
          <a:xfrm>
            <a:off x="609600" y="1600200"/>
            <a:ext cx="7924800" cy="3629025"/>
          </a:xfrm>
        </p:spPr>
        <p:txBody>
          <a:bodyPr/>
          <a:lstStyle/>
          <a:p>
            <a:pPr>
              <a:lnSpc>
                <a:spcPct val="80000"/>
              </a:lnSpc>
            </a:pPr>
            <a:r>
              <a:rPr lang="en-US" altLang="en-US" sz="2400"/>
              <a:t>EOF </a:t>
            </a:r>
            <a:r>
              <a:rPr lang="bg-BG" altLang="en-US" sz="2400"/>
              <a:t>е цяло число, дефинирано в </a:t>
            </a:r>
            <a:r>
              <a:rPr lang="ru-RU" altLang="en-US" sz="2400"/>
              <a:t>&lt;</a:t>
            </a:r>
            <a:r>
              <a:rPr lang="en-US" altLang="en-US" sz="2400"/>
              <a:t>stdio</a:t>
            </a:r>
            <a:r>
              <a:rPr lang="bg-BG" altLang="en-US" sz="2400"/>
              <a:t>. </a:t>
            </a:r>
            <a:r>
              <a:rPr lang="en-US" altLang="en-US" sz="2400"/>
              <a:t>h</a:t>
            </a:r>
            <a:r>
              <a:rPr lang="ru-RU" altLang="en-US" sz="2400"/>
              <a:t>&gt;, </a:t>
            </a:r>
            <a:r>
              <a:rPr lang="bg-BG" altLang="en-US" sz="2400"/>
              <a:t>но неговата специфична числена стойност не е от значение, щом не е равна на някоя от стойностите на </a:t>
            </a:r>
            <a:r>
              <a:rPr lang="en-US" altLang="en-US" sz="2400"/>
              <a:t>char</a:t>
            </a:r>
            <a:r>
              <a:rPr lang="ru-RU" altLang="en-US" sz="2400"/>
              <a:t>. </a:t>
            </a:r>
            <a:r>
              <a:rPr lang="bg-BG" altLang="en-US" sz="2400"/>
              <a:t>С употребата на тази символна константа ние сме сигурни, че нищо в програмата не зависи от точно определена числена стойност.</a:t>
            </a:r>
          </a:p>
          <a:p>
            <a:pPr>
              <a:lnSpc>
                <a:spcPct val="80000"/>
              </a:lnSpc>
            </a:pPr>
            <a:r>
              <a:rPr lang="bg-BG" altLang="en-US" sz="2400"/>
              <a:t>Кръглите скоби около присвояването вътре в условието са необходими. Приоритетът на ! = е по-висок от този на =, което означава, че ако скобите липсват, релационният тест ! = ще бъде изпълнен преди присвояването =. </a:t>
            </a:r>
          </a:p>
        </p:txBody>
      </p:sp>
      <p:sp>
        <p:nvSpPr>
          <p:cNvPr id="72708" name="Rectangle 4">
            <a:extLst>
              <a:ext uri="{FF2B5EF4-FFF2-40B4-BE49-F238E27FC236}">
                <a16:creationId xmlns:a16="http://schemas.microsoft.com/office/drawing/2014/main" id="{CEA82C17-8610-4ECC-A15D-F7A9A321BD0B}"/>
              </a:ext>
            </a:extLst>
          </p:cNvPr>
          <p:cNvSpPr>
            <a:spLocks noGrp="1" noChangeArrowheads="1"/>
          </p:cNvSpPr>
          <p:nvPr>
            <p:ph sz="half" idx="2"/>
          </p:nvPr>
        </p:nvSpPr>
        <p:spPr/>
        <p:txBody>
          <a:bodyPr/>
          <a:lstStyle/>
          <a:p>
            <a:endParaRPr lang="en-US" altLang="en-US" sz="2800"/>
          </a:p>
        </p:txBody>
      </p:sp>
      <p:sp>
        <p:nvSpPr>
          <p:cNvPr id="6" name="Date Placeholder 4">
            <a:extLst>
              <a:ext uri="{FF2B5EF4-FFF2-40B4-BE49-F238E27FC236}">
                <a16:creationId xmlns:a16="http://schemas.microsoft.com/office/drawing/2014/main" id="{1E9920A9-87F4-4EC5-9057-202A12E22A09}"/>
              </a:ext>
            </a:extLst>
          </p:cNvPr>
          <p:cNvSpPr>
            <a:spLocks noGrp="1"/>
          </p:cNvSpPr>
          <p:nvPr>
            <p:ph type="dt" sz="half" idx="10"/>
          </p:nvPr>
        </p:nvSpPr>
        <p:spPr/>
        <p:txBody>
          <a:bodyPr/>
          <a:lstStyle/>
          <a:p>
            <a:endParaRPr lang="bg-BG" altLang="en-US"/>
          </a:p>
        </p:txBody>
      </p:sp>
      <p:sp>
        <p:nvSpPr>
          <p:cNvPr id="8" name="Slide Number Placeholder 6">
            <a:extLst>
              <a:ext uri="{FF2B5EF4-FFF2-40B4-BE49-F238E27FC236}">
                <a16:creationId xmlns:a16="http://schemas.microsoft.com/office/drawing/2014/main" id="{6D4B4871-6FB1-4881-A9E7-4D43B199EC44}"/>
              </a:ext>
            </a:extLst>
          </p:cNvPr>
          <p:cNvSpPr>
            <a:spLocks noGrp="1"/>
          </p:cNvSpPr>
          <p:nvPr>
            <p:ph type="sldNum" sz="quarter" idx="12"/>
          </p:nvPr>
        </p:nvSpPr>
        <p:spPr/>
        <p:txBody>
          <a:bodyPr/>
          <a:lstStyle/>
          <a:p>
            <a:fld id="{53D95F20-588A-4EB2-95DE-CFD64F10A2CD}" type="slidenum">
              <a:rPr lang="bg-BG" altLang="en-US"/>
              <a:pPr/>
              <a:t>13</a:t>
            </a:fld>
            <a:endParaRPr lang="bg-BG" altLang="en-US"/>
          </a:p>
        </p:txBody>
      </p:sp>
      <p:pic>
        <p:nvPicPr>
          <p:cNvPr id="72709" name="Picture 5">
            <a:extLst>
              <a:ext uri="{FF2B5EF4-FFF2-40B4-BE49-F238E27FC236}">
                <a16:creationId xmlns:a16="http://schemas.microsoft.com/office/drawing/2014/main" id="{583CD06A-11F6-44C8-8F58-CC32A4F6A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868863"/>
            <a:ext cx="39814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11C71B2-77F4-405E-9DCD-75585D953AD7}"/>
              </a:ext>
            </a:extLst>
          </p:cNvPr>
          <p:cNvSpPr>
            <a:spLocks noGrp="1" noChangeArrowheads="1"/>
          </p:cNvSpPr>
          <p:nvPr>
            <p:ph type="title"/>
          </p:nvPr>
        </p:nvSpPr>
        <p:spPr/>
        <p:txBody>
          <a:bodyPr/>
          <a:lstStyle/>
          <a:p>
            <a:r>
              <a:rPr lang="bg-BG" altLang="en-US"/>
              <a:t>Преброяване на символи </a:t>
            </a:r>
          </a:p>
        </p:txBody>
      </p:sp>
      <p:sp>
        <p:nvSpPr>
          <p:cNvPr id="73733" name="Rectangle 5">
            <a:extLst>
              <a:ext uri="{FF2B5EF4-FFF2-40B4-BE49-F238E27FC236}">
                <a16:creationId xmlns:a16="http://schemas.microsoft.com/office/drawing/2014/main" id="{EB90B9C5-84C4-418B-A51C-196FAAF5966C}"/>
              </a:ext>
            </a:extLst>
          </p:cNvPr>
          <p:cNvSpPr>
            <a:spLocks noGrp="1" noChangeArrowheads="1"/>
          </p:cNvSpPr>
          <p:nvPr>
            <p:ph sz="half" idx="1"/>
          </p:nvPr>
        </p:nvSpPr>
        <p:spPr/>
        <p:txBody>
          <a:bodyPr/>
          <a:lstStyle/>
          <a:p>
            <a:endParaRPr lang="en-US" altLang="en-US" sz="2800"/>
          </a:p>
        </p:txBody>
      </p:sp>
      <p:sp>
        <p:nvSpPr>
          <p:cNvPr id="73734" name="Rectangle 6">
            <a:extLst>
              <a:ext uri="{FF2B5EF4-FFF2-40B4-BE49-F238E27FC236}">
                <a16:creationId xmlns:a16="http://schemas.microsoft.com/office/drawing/2014/main" id="{6FD57B43-E021-4D32-9821-D2E3C9C58014}"/>
              </a:ext>
            </a:extLst>
          </p:cNvPr>
          <p:cNvSpPr>
            <a:spLocks noGrp="1" noChangeArrowheads="1"/>
          </p:cNvSpPr>
          <p:nvPr>
            <p:ph type="body" sz="half" idx="2"/>
          </p:nvPr>
        </p:nvSpPr>
        <p:spPr/>
        <p:txBody>
          <a:bodyPr>
            <a:normAutofit lnSpcReduction="10000"/>
          </a:bodyPr>
          <a:lstStyle/>
          <a:p>
            <a:pPr>
              <a:lnSpc>
                <a:spcPct val="90000"/>
              </a:lnSpc>
              <a:buFont typeface="Wingdings" panose="05000000000000000000" pitchFamily="2" charset="2"/>
              <a:buNone/>
            </a:pPr>
            <a:r>
              <a:rPr lang="bg-BG" altLang="en-US" sz="2000" dirty="0"/>
              <a:t>++</a:t>
            </a:r>
            <a:r>
              <a:rPr lang="bg-BG" altLang="en-US" sz="2000" dirty="0" err="1"/>
              <a:t>nc</a:t>
            </a:r>
            <a:r>
              <a:rPr lang="bg-BG" altLang="en-US" sz="2000" dirty="0"/>
              <a:t>;</a:t>
            </a:r>
          </a:p>
          <a:p>
            <a:pPr>
              <a:lnSpc>
                <a:spcPct val="90000"/>
              </a:lnSpc>
            </a:pPr>
            <a:r>
              <a:rPr lang="bg-BG" altLang="en-US" sz="2000" dirty="0"/>
              <a:t>представлява нова операция, ++, която означава увеличаване с единица. Можете вместо нея да напишете </a:t>
            </a:r>
            <a:r>
              <a:rPr lang="bg-BG" altLang="en-US" sz="2000" dirty="0" err="1"/>
              <a:t>nc</a:t>
            </a:r>
            <a:r>
              <a:rPr lang="bg-BG" altLang="en-US" sz="2000" dirty="0"/>
              <a:t> = nc+1, но ++</a:t>
            </a:r>
            <a:r>
              <a:rPr lang="bg-BG" altLang="en-US" sz="2000" dirty="0" err="1"/>
              <a:t>nc</a:t>
            </a:r>
            <a:r>
              <a:rPr lang="bg-BG" altLang="en-US" sz="2000" dirty="0"/>
              <a:t> е доста по-сбит като запис и често е по-ефикасен. Съществува и противоположната съответстваща операция --, която намалява стойността с 1. Операциите ++ и — могат да бъдат както префиксни (++</a:t>
            </a:r>
            <a:r>
              <a:rPr lang="bg-BG" altLang="en-US" sz="2000" dirty="0" err="1"/>
              <a:t>nc</a:t>
            </a:r>
            <a:r>
              <a:rPr lang="bg-BG" altLang="en-US" sz="2000" dirty="0"/>
              <a:t>), така и </a:t>
            </a:r>
            <a:r>
              <a:rPr lang="bg-BG" altLang="en-US" sz="2000" dirty="0" err="1"/>
              <a:t>постфиксни</a:t>
            </a:r>
            <a:r>
              <a:rPr lang="bg-BG" altLang="en-US" sz="2000" dirty="0"/>
              <a:t> (</a:t>
            </a:r>
            <a:r>
              <a:rPr lang="bg-BG" altLang="en-US" sz="2000" dirty="0" err="1"/>
              <a:t>nc</a:t>
            </a:r>
            <a:r>
              <a:rPr lang="bg-BG" altLang="en-US" sz="2000" dirty="0"/>
              <a:t>++) </a:t>
            </a:r>
          </a:p>
        </p:txBody>
      </p:sp>
      <p:sp>
        <p:nvSpPr>
          <p:cNvPr id="6" name="Date Placeholder 4">
            <a:extLst>
              <a:ext uri="{FF2B5EF4-FFF2-40B4-BE49-F238E27FC236}">
                <a16:creationId xmlns:a16="http://schemas.microsoft.com/office/drawing/2014/main" id="{492FBC55-E40A-4F78-9FF3-6BC1DA04B7A2}"/>
              </a:ext>
            </a:extLst>
          </p:cNvPr>
          <p:cNvSpPr>
            <a:spLocks noGrp="1"/>
          </p:cNvSpPr>
          <p:nvPr>
            <p:ph type="dt" sz="half" idx="10"/>
          </p:nvPr>
        </p:nvSpPr>
        <p:spPr/>
        <p:txBody>
          <a:bodyPr/>
          <a:lstStyle/>
          <a:p>
            <a:endParaRPr lang="bg-BG" altLang="en-US"/>
          </a:p>
        </p:txBody>
      </p:sp>
      <p:sp>
        <p:nvSpPr>
          <p:cNvPr id="8" name="Slide Number Placeholder 6">
            <a:extLst>
              <a:ext uri="{FF2B5EF4-FFF2-40B4-BE49-F238E27FC236}">
                <a16:creationId xmlns:a16="http://schemas.microsoft.com/office/drawing/2014/main" id="{8A8B9DC8-436A-4FB2-AD1D-C032B59FBC31}"/>
              </a:ext>
            </a:extLst>
          </p:cNvPr>
          <p:cNvSpPr>
            <a:spLocks noGrp="1"/>
          </p:cNvSpPr>
          <p:nvPr>
            <p:ph type="sldNum" sz="quarter" idx="12"/>
          </p:nvPr>
        </p:nvSpPr>
        <p:spPr/>
        <p:txBody>
          <a:bodyPr/>
          <a:lstStyle/>
          <a:p>
            <a:fld id="{D1F85DBB-3BF0-48E8-9635-FD275491FA26}" type="slidenum">
              <a:rPr lang="bg-BG" altLang="en-US"/>
              <a:pPr/>
              <a:t>14</a:t>
            </a:fld>
            <a:endParaRPr lang="bg-BG" altLang="en-US"/>
          </a:p>
        </p:txBody>
      </p:sp>
      <p:pic>
        <p:nvPicPr>
          <p:cNvPr id="73732" name="Picture 4">
            <a:extLst>
              <a:ext uri="{FF2B5EF4-FFF2-40B4-BE49-F238E27FC236}">
                <a16:creationId xmlns:a16="http://schemas.microsoft.com/office/drawing/2014/main" id="{F92C6AC6-8A62-4925-B744-454B7BA31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700213"/>
            <a:ext cx="44005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F34FF21-080F-460F-81DE-D03B89660690}"/>
              </a:ext>
            </a:extLst>
          </p:cNvPr>
          <p:cNvSpPr>
            <a:spLocks noGrp="1" noChangeArrowheads="1"/>
          </p:cNvSpPr>
          <p:nvPr>
            <p:ph type="title"/>
          </p:nvPr>
        </p:nvSpPr>
        <p:spPr/>
        <p:txBody>
          <a:bodyPr/>
          <a:lstStyle/>
          <a:p>
            <a:r>
              <a:rPr lang="bg-BG" altLang="en-US"/>
              <a:t>Преброяване на символи </a:t>
            </a:r>
          </a:p>
        </p:txBody>
      </p:sp>
      <p:sp>
        <p:nvSpPr>
          <p:cNvPr id="74755" name="Rectangle 3">
            <a:extLst>
              <a:ext uri="{FF2B5EF4-FFF2-40B4-BE49-F238E27FC236}">
                <a16:creationId xmlns:a16="http://schemas.microsoft.com/office/drawing/2014/main" id="{612F1B5B-CB3E-4689-BE5C-466267E105CA}"/>
              </a:ext>
            </a:extLst>
          </p:cNvPr>
          <p:cNvSpPr>
            <a:spLocks noGrp="1" noChangeArrowheads="1"/>
          </p:cNvSpPr>
          <p:nvPr>
            <p:ph type="body" sz="half" idx="1"/>
          </p:nvPr>
        </p:nvSpPr>
        <p:spPr>
          <a:xfrm>
            <a:off x="609600" y="1600200"/>
            <a:ext cx="7924800" cy="2981325"/>
          </a:xfrm>
        </p:spPr>
        <p:txBody>
          <a:bodyPr/>
          <a:lstStyle/>
          <a:p>
            <a:pPr>
              <a:lnSpc>
                <a:spcPct val="90000"/>
              </a:lnSpc>
            </a:pPr>
            <a:r>
              <a:rPr lang="bg-BG" altLang="en-US" sz="2000"/>
              <a:t>Програмата за преброяване на символи натрупва броя им в променлива от тип </a:t>
            </a:r>
            <a:r>
              <a:rPr lang="en-US" altLang="en-US" sz="2000"/>
              <a:t>long</a:t>
            </a:r>
            <a:r>
              <a:rPr lang="ru-RU" altLang="en-US" sz="2000"/>
              <a:t>, </a:t>
            </a:r>
            <a:r>
              <a:rPr lang="bg-BG" altLang="en-US" sz="2000"/>
              <a:t>а не в </a:t>
            </a:r>
            <a:r>
              <a:rPr lang="en-US" altLang="en-US" sz="2000"/>
              <a:t>int </a:t>
            </a:r>
            <a:r>
              <a:rPr lang="bg-BG" altLang="en-US" sz="2000"/>
              <a:t>променлива. Целите числа от тип </a:t>
            </a:r>
            <a:r>
              <a:rPr lang="en-US" altLang="en-US" sz="2000"/>
              <a:t>long </a:t>
            </a:r>
            <a:r>
              <a:rPr lang="bg-BG" altLang="en-US" sz="2000"/>
              <a:t>са поне 32 бита. Въпреки че на някои машини </a:t>
            </a:r>
            <a:r>
              <a:rPr lang="en-US" altLang="en-US" sz="2000"/>
              <a:t>int </a:t>
            </a:r>
            <a:r>
              <a:rPr lang="bg-BG" altLang="en-US" sz="2000"/>
              <a:t>и </a:t>
            </a:r>
            <a:r>
              <a:rPr lang="en-US" altLang="en-US" sz="2000"/>
              <a:t>long </a:t>
            </a:r>
            <a:r>
              <a:rPr lang="bg-BG" altLang="en-US" sz="2000"/>
              <a:t>имат една и съща големина, има машини, на които </a:t>
            </a:r>
            <a:r>
              <a:rPr lang="en-US" altLang="en-US" sz="2000"/>
              <a:t>int </a:t>
            </a:r>
            <a:r>
              <a:rPr lang="bg-BG" altLang="en-US" sz="2000"/>
              <a:t>са 16-битови числа с максимална стойност 32767, а това означава, един </a:t>
            </a:r>
            <a:r>
              <a:rPr lang="en-US" altLang="en-US" sz="2000"/>
              <a:t>int </a:t>
            </a:r>
            <a:r>
              <a:rPr lang="bg-BG" altLang="en-US" sz="2000"/>
              <a:t>брояч може да бъде препълнен от относително малък вход. Спецификаторът </a:t>
            </a:r>
            <a:r>
              <a:rPr lang="ru-RU" altLang="en-US" sz="2000"/>
              <a:t>%</a:t>
            </a:r>
            <a:r>
              <a:rPr lang="en-US" altLang="en-US" sz="2000"/>
              <a:t>ld </a:t>
            </a:r>
            <a:r>
              <a:rPr lang="bg-BG" altLang="en-US" sz="2000"/>
              <a:t>казва на </a:t>
            </a:r>
            <a:r>
              <a:rPr lang="en-US" altLang="en-US" sz="2000"/>
              <a:t>printf</a:t>
            </a:r>
            <a:r>
              <a:rPr lang="ru-RU" altLang="en-US" sz="2000"/>
              <a:t>, </a:t>
            </a:r>
            <a:r>
              <a:rPr lang="bg-BG" altLang="en-US" sz="2000"/>
              <a:t>че съответстващата стойност е </a:t>
            </a:r>
            <a:r>
              <a:rPr lang="en-US" altLang="en-US" sz="2000"/>
              <a:t>long </a:t>
            </a:r>
            <a:r>
              <a:rPr lang="bg-BG" altLang="en-US" sz="2000"/>
              <a:t>цяло число.</a:t>
            </a:r>
          </a:p>
          <a:p>
            <a:pPr>
              <a:lnSpc>
                <a:spcPct val="90000"/>
              </a:lnSpc>
            </a:pPr>
            <a:r>
              <a:rPr lang="bg-BG" altLang="en-US" sz="2000"/>
              <a:t>Ако използваме </a:t>
            </a:r>
            <a:r>
              <a:rPr lang="en-US" altLang="en-US" sz="2000"/>
              <a:t>double</a:t>
            </a:r>
            <a:r>
              <a:rPr lang="ru-RU" altLang="en-US" sz="2000"/>
              <a:t> (</a:t>
            </a:r>
            <a:r>
              <a:rPr lang="en-US" altLang="en-US" sz="2000"/>
              <a:t>float </a:t>
            </a:r>
            <a:r>
              <a:rPr lang="bg-BG" altLang="en-US" sz="2000"/>
              <a:t>число с двойна точност), можем да работим и с по-големи числа. </a:t>
            </a:r>
          </a:p>
        </p:txBody>
      </p:sp>
      <p:sp>
        <p:nvSpPr>
          <p:cNvPr id="74756" name="Rectangle 4">
            <a:extLst>
              <a:ext uri="{FF2B5EF4-FFF2-40B4-BE49-F238E27FC236}">
                <a16:creationId xmlns:a16="http://schemas.microsoft.com/office/drawing/2014/main" id="{884BE14E-1705-46D2-8EED-6F0E05DDD011}"/>
              </a:ext>
            </a:extLst>
          </p:cNvPr>
          <p:cNvSpPr>
            <a:spLocks noGrp="1" noChangeArrowheads="1"/>
          </p:cNvSpPr>
          <p:nvPr>
            <p:ph sz="half" idx="2"/>
          </p:nvPr>
        </p:nvSpPr>
        <p:spPr/>
        <p:txBody>
          <a:bodyPr/>
          <a:lstStyle/>
          <a:p>
            <a:endParaRPr lang="en-US" altLang="en-US" sz="2800"/>
          </a:p>
        </p:txBody>
      </p:sp>
      <p:sp>
        <p:nvSpPr>
          <p:cNvPr id="6" name="Date Placeholder 4">
            <a:extLst>
              <a:ext uri="{FF2B5EF4-FFF2-40B4-BE49-F238E27FC236}">
                <a16:creationId xmlns:a16="http://schemas.microsoft.com/office/drawing/2014/main" id="{FA3FC14E-DDE0-4F45-94BE-9C097255D39A}"/>
              </a:ext>
            </a:extLst>
          </p:cNvPr>
          <p:cNvSpPr>
            <a:spLocks noGrp="1"/>
          </p:cNvSpPr>
          <p:nvPr>
            <p:ph type="dt" sz="half" idx="10"/>
          </p:nvPr>
        </p:nvSpPr>
        <p:spPr/>
        <p:txBody>
          <a:bodyPr/>
          <a:lstStyle/>
          <a:p>
            <a:endParaRPr lang="bg-BG" altLang="en-US"/>
          </a:p>
        </p:txBody>
      </p:sp>
      <p:sp>
        <p:nvSpPr>
          <p:cNvPr id="8" name="Slide Number Placeholder 6">
            <a:extLst>
              <a:ext uri="{FF2B5EF4-FFF2-40B4-BE49-F238E27FC236}">
                <a16:creationId xmlns:a16="http://schemas.microsoft.com/office/drawing/2014/main" id="{ED4FEEA9-536D-49CB-AB50-788FFA642638}"/>
              </a:ext>
            </a:extLst>
          </p:cNvPr>
          <p:cNvSpPr>
            <a:spLocks noGrp="1"/>
          </p:cNvSpPr>
          <p:nvPr>
            <p:ph type="sldNum" sz="quarter" idx="12"/>
          </p:nvPr>
        </p:nvSpPr>
        <p:spPr/>
        <p:txBody>
          <a:bodyPr/>
          <a:lstStyle/>
          <a:p>
            <a:fld id="{6D126DC4-8344-4139-A48F-41A61E657C9A}" type="slidenum">
              <a:rPr lang="bg-BG" altLang="en-US"/>
              <a:pPr/>
              <a:t>15</a:t>
            </a:fld>
            <a:endParaRPr lang="bg-BG" altLang="en-US"/>
          </a:p>
        </p:txBody>
      </p:sp>
      <p:pic>
        <p:nvPicPr>
          <p:cNvPr id="74757" name="Picture 5">
            <a:extLst>
              <a:ext uri="{FF2B5EF4-FFF2-40B4-BE49-F238E27FC236}">
                <a16:creationId xmlns:a16="http://schemas.microsoft.com/office/drawing/2014/main" id="{1A791B23-3582-48B8-B5B0-98C7360F5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508500"/>
            <a:ext cx="43624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706A373-A716-4C6D-8E1A-045C06F0E903}"/>
              </a:ext>
            </a:extLst>
          </p:cNvPr>
          <p:cNvSpPr>
            <a:spLocks noGrp="1" noChangeArrowheads="1"/>
          </p:cNvSpPr>
          <p:nvPr>
            <p:ph type="title"/>
          </p:nvPr>
        </p:nvSpPr>
        <p:spPr/>
        <p:txBody>
          <a:bodyPr/>
          <a:lstStyle/>
          <a:p>
            <a:r>
              <a:rPr lang="bg-BG" altLang="en-US"/>
              <a:t>Преброяване на редове </a:t>
            </a:r>
          </a:p>
        </p:txBody>
      </p:sp>
      <p:sp>
        <p:nvSpPr>
          <p:cNvPr id="76805" name="Rectangle 5">
            <a:extLst>
              <a:ext uri="{FF2B5EF4-FFF2-40B4-BE49-F238E27FC236}">
                <a16:creationId xmlns:a16="http://schemas.microsoft.com/office/drawing/2014/main" id="{161684DE-85BC-46A0-B392-5BC51D0B29C1}"/>
              </a:ext>
            </a:extLst>
          </p:cNvPr>
          <p:cNvSpPr>
            <a:spLocks noGrp="1" noChangeArrowheads="1"/>
          </p:cNvSpPr>
          <p:nvPr>
            <p:ph sz="half" idx="1"/>
          </p:nvPr>
        </p:nvSpPr>
        <p:spPr/>
        <p:txBody>
          <a:bodyPr/>
          <a:lstStyle/>
          <a:p>
            <a:endParaRPr lang="en-US" altLang="en-US" sz="2800"/>
          </a:p>
        </p:txBody>
      </p:sp>
      <p:sp>
        <p:nvSpPr>
          <p:cNvPr id="76806" name="Rectangle 6">
            <a:extLst>
              <a:ext uri="{FF2B5EF4-FFF2-40B4-BE49-F238E27FC236}">
                <a16:creationId xmlns:a16="http://schemas.microsoft.com/office/drawing/2014/main" id="{856D56AE-232D-47D2-81B4-4828F304D0EE}"/>
              </a:ext>
            </a:extLst>
          </p:cNvPr>
          <p:cNvSpPr>
            <a:spLocks noGrp="1" noChangeArrowheads="1"/>
          </p:cNvSpPr>
          <p:nvPr>
            <p:ph type="body" sz="half" idx="2"/>
          </p:nvPr>
        </p:nvSpPr>
        <p:spPr/>
        <p:txBody>
          <a:bodyPr/>
          <a:lstStyle/>
          <a:p>
            <a:pPr>
              <a:lnSpc>
                <a:spcPct val="90000"/>
              </a:lnSpc>
            </a:pPr>
            <a:r>
              <a:rPr lang="bg-BG" altLang="en-US" sz="2000"/>
              <a:t>В С знакът == обозначава "е равно на" (като единичният знак = на </a:t>
            </a:r>
            <a:r>
              <a:rPr lang="en-US" altLang="en-US" sz="2000"/>
              <a:t>Pascal</a:t>
            </a:r>
            <a:r>
              <a:rPr lang="ru-RU" altLang="en-US" sz="2000"/>
              <a:t>). </a:t>
            </a:r>
            <a:r>
              <a:rPr lang="bg-BG" altLang="en-US" sz="2000"/>
              <a:t>Символът се използва, за да се различава тестът за равенство от единичния знак =, който в С се използва за присвояване. И едно предупреждение: начинаещите на С обикновено пишат = вместо ==, когато искат да проверят някакво равенство. </a:t>
            </a:r>
          </a:p>
        </p:txBody>
      </p:sp>
      <p:sp>
        <p:nvSpPr>
          <p:cNvPr id="6" name="Date Placeholder 4">
            <a:extLst>
              <a:ext uri="{FF2B5EF4-FFF2-40B4-BE49-F238E27FC236}">
                <a16:creationId xmlns:a16="http://schemas.microsoft.com/office/drawing/2014/main" id="{2E5DFF38-E652-4892-97E6-5CC79FF64165}"/>
              </a:ext>
            </a:extLst>
          </p:cNvPr>
          <p:cNvSpPr>
            <a:spLocks noGrp="1"/>
          </p:cNvSpPr>
          <p:nvPr>
            <p:ph type="dt" sz="half" idx="10"/>
          </p:nvPr>
        </p:nvSpPr>
        <p:spPr/>
        <p:txBody>
          <a:bodyPr/>
          <a:lstStyle/>
          <a:p>
            <a:endParaRPr lang="bg-BG" altLang="en-US"/>
          </a:p>
        </p:txBody>
      </p:sp>
      <p:sp>
        <p:nvSpPr>
          <p:cNvPr id="8" name="Slide Number Placeholder 6">
            <a:extLst>
              <a:ext uri="{FF2B5EF4-FFF2-40B4-BE49-F238E27FC236}">
                <a16:creationId xmlns:a16="http://schemas.microsoft.com/office/drawing/2014/main" id="{3AD6A746-9A25-4726-B49E-74B8BFA88366}"/>
              </a:ext>
            </a:extLst>
          </p:cNvPr>
          <p:cNvSpPr>
            <a:spLocks noGrp="1"/>
          </p:cNvSpPr>
          <p:nvPr>
            <p:ph type="sldNum" sz="quarter" idx="12"/>
          </p:nvPr>
        </p:nvSpPr>
        <p:spPr/>
        <p:txBody>
          <a:bodyPr/>
          <a:lstStyle/>
          <a:p>
            <a:fld id="{F60992D3-6D40-4474-BEF8-84E734932BB0}" type="slidenum">
              <a:rPr lang="bg-BG" altLang="en-US"/>
              <a:pPr/>
              <a:t>16</a:t>
            </a:fld>
            <a:endParaRPr lang="bg-BG" altLang="en-US"/>
          </a:p>
        </p:txBody>
      </p:sp>
      <p:pic>
        <p:nvPicPr>
          <p:cNvPr id="76804" name="Picture 4">
            <a:extLst>
              <a:ext uri="{FF2B5EF4-FFF2-40B4-BE49-F238E27FC236}">
                <a16:creationId xmlns:a16="http://schemas.microsoft.com/office/drawing/2014/main" id="{E42E6CDB-180A-4ED1-843B-8AAA3E00A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773238"/>
            <a:ext cx="4953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D988987-EADA-4CD8-8246-DAA9EF8EE65A}"/>
              </a:ext>
            </a:extLst>
          </p:cNvPr>
          <p:cNvSpPr>
            <a:spLocks noGrp="1" noChangeArrowheads="1"/>
          </p:cNvSpPr>
          <p:nvPr>
            <p:ph type="title"/>
          </p:nvPr>
        </p:nvSpPr>
        <p:spPr/>
        <p:txBody>
          <a:bodyPr/>
          <a:lstStyle/>
          <a:p>
            <a:r>
              <a:rPr lang="bg-BG" altLang="en-US"/>
              <a:t>Преброяване на редове </a:t>
            </a:r>
          </a:p>
        </p:txBody>
      </p:sp>
      <p:sp>
        <p:nvSpPr>
          <p:cNvPr id="77827" name="Rectangle 3">
            <a:extLst>
              <a:ext uri="{FF2B5EF4-FFF2-40B4-BE49-F238E27FC236}">
                <a16:creationId xmlns:a16="http://schemas.microsoft.com/office/drawing/2014/main" id="{EC6C4ACA-49AF-4A2F-80CC-EF60A08066FA}"/>
              </a:ext>
            </a:extLst>
          </p:cNvPr>
          <p:cNvSpPr>
            <a:spLocks noGrp="1" noChangeArrowheads="1"/>
          </p:cNvSpPr>
          <p:nvPr>
            <p:ph idx="1"/>
          </p:nvPr>
        </p:nvSpPr>
        <p:spPr/>
        <p:txBody>
          <a:bodyPr>
            <a:normAutofit fontScale="92500" lnSpcReduction="10000"/>
          </a:bodyPr>
          <a:lstStyle/>
          <a:p>
            <a:pPr>
              <a:lnSpc>
                <a:spcPct val="80000"/>
              </a:lnSpc>
            </a:pPr>
            <a:r>
              <a:rPr lang="bg-BG" altLang="en-US" sz="1800"/>
              <a:t>Символ, написан между единични кавички, обозначава стойност на цяло число, равна на числовата стойност на символа в кодовата таблица на машината. Той се нарича символна константа, въпреки че всъщност е просто друг начин да се напише малко цяло число. Така например 'А' е символна константа; в кодовата таблица </a:t>
            </a:r>
            <a:r>
              <a:rPr lang="en-US" altLang="en-US" sz="1800"/>
              <a:t>ASCII </a:t>
            </a:r>
            <a:r>
              <a:rPr lang="bg-BG" altLang="en-US" sz="1800"/>
              <a:t>нейната стойност е 65, т.е. това е представянето на А вътре в машината. Разбира се, записът 'А' е за предпочитане пред 65: значението му е очевидно, а и не зависи от различните кодови таблици.</a:t>
            </a:r>
          </a:p>
          <a:p>
            <a:pPr>
              <a:lnSpc>
                <a:spcPct val="80000"/>
              </a:lnSpc>
            </a:pPr>
            <a:r>
              <a:rPr lang="bg-BG" altLang="en-US" sz="1800"/>
              <a:t>Специалните последователности от символи, които се използват в низовите константи, също са позволени като символни константи, ето защо ' \n' изпълнява ролята на символ за нов ред, който в </a:t>
            </a:r>
            <a:r>
              <a:rPr lang="en-US" altLang="en-US" sz="1800"/>
              <a:t>ASCII </a:t>
            </a:r>
            <a:r>
              <a:rPr lang="bg-BG" altLang="en-US" sz="1800"/>
              <a:t>таблицата има стойност 10. Обърнете внимание, че ' \n' представлява един-единствен символ и в изрази той не е нищо повече от цяло число; от друга страна "\n" представлява низова константа, която съдържа само един символ. </a:t>
            </a:r>
          </a:p>
        </p:txBody>
      </p:sp>
      <p:sp>
        <p:nvSpPr>
          <p:cNvPr id="4" name="Date Placeholder 3">
            <a:extLst>
              <a:ext uri="{FF2B5EF4-FFF2-40B4-BE49-F238E27FC236}">
                <a16:creationId xmlns:a16="http://schemas.microsoft.com/office/drawing/2014/main" id="{36DBD8B3-034A-4A93-8368-75B5A3CE56D0}"/>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B444DAE5-5253-40CE-9630-3291778A0100}"/>
              </a:ext>
            </a:extLst>
          </p:cNvPr>
          <p:cNvSpPr>
            <a:spLocks noGrp="1"/>
          </p:cNvSpPr>
          <p:nvPr>
            <p:ph type="sldNum" sz="quarter" idx="12"/>
          </p:nvPr>
        </p:nvSpPr>
        <p:spPr/>
        <p:txBody>
          <a:bodyPr/>
          <a:lstStyle/>
          <a:p>
            <a:fld id="{F708A095-8C8B-458B-81F3-C747EC35D0E1}" type="slidenum">
              <a:rPr lang="bg-BG" altLang="en-US"/>
              <a:pPr/>
              <a:t>17</a:t>
            </a:fld>
            <a:endParaRPr lang="bg-BG"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5AC31C1-A931-44F5-9FE2-D37B0A74A6AD}"/>
              </a:ext>
            </a:extLst>
          </p:cNvPr>
          <p:cNvSpPr>
            <a:spLocks noGrp="1" noChangeArrowheads="1"/>
          </p:cNvSpPr>
          <p:nvPr>
            <p:ph type="title"/>
          </p:nvPr>
        </p:nvSpPr>
        <p:spPr/>
        <p:txBody>
          <a:bodyPr/>
          <a:lstStyle/>
          <a:p>
            <a:r>
              <a:rPr lang="bg-BG" altLang="en-US"/>
              <a:t>Преброяване на думи </a:t>
            </a:r>
          </a:p>
        </p:txBody>
      </p:sp>
      <p:sp>
        <p:nvSpPr>
          <p:cNvPr id="83971" name="Rectangle 3">
            <a:extLst>
              <a:ext uri="{FF2B5EF4-FFF2-40B4-BE49-F238E27FC236}">
                <a16:creationId xmlns:a16="http://schemas.microsoft.com/office/drawing/2014/main" id="{542B53E2-F19E-4F66-873A-EA53D0CB0BBD}"/>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C6B88CE2-796B-487C-BF34-8ED50A822600}"/>
              </a:ext>
            </a:extLst>
          </p:cNvPr>
          <p:cNvSpPr>
            <a:spLocks noGrp="1"/>
          </p:cNvSpPr>
          <p:nvPr>
            <p:ph type="dt" sz="half" idx="10"/>
          </p:nvPr>
        </p:nvSpPr>
        <p:spPr/>
        <p:txBody>
          <a:bodyPr/>
          <a:lstStyle/>
          <a:p>
            <a:endParaRPr lang="bg-BG" altLang="en-US"/>
          </a:p>
        </p:txBody>
      </p:sp>
      <p:sp>
        <p:nvSpPr>
          <p:cNvPr id="7" name="Slide Number Placeholder 5">
            <a:extLst>
              <a:ext uri="{FF2B5EF4-FFF2-40B4-BE49-F238E27FC236}">
                <a16:creationId xmlns:a16="http://schemas.microsoft.com/office/drawing/2014/main" id="{A5F19AF7-7B65-4BE6-9AB4-D515F0E1B43F}"/>
              </a:ext>
            </a:extLst>
          </p:cNvPr>
          <p:cNvSpPr>
            <a:spLocks noGrp="1"/>
          </p:cNvSpPr>
          <p:nvPr>
            <p:ph type="sldNum" sz="quarter" idx="12"/>
          </p:nvPr>
        </p:nvSpPr>
        <p:spPr/>
        <p:txBody>
          <a:bodyPr/>
          <a:lstStyle/>
          <a:p>
            <a:fld id="{26835738-F95A-45DC-85F5-4DC6E88252D2}" type="slidenum">
              <a:rPr lang="bg-BG" altLang="en-US"/>
              <a:pPr/>
              <a:t>18</a:t>
            </a:fld>
            <a:endParaRPr lang="bg-BG" altLang="en-US"/>
          </a:p>
        </p:txBody>
      </p:sp>
      <p:pic>
        <p:nvPicPr>
          <p:cNvPr id="83972" name="Picture 4">
            <a:extLst>
              <a:ext uri="{FF2B5EF4-FFF2-40B4-BE49-F238E27FC236}">
                <a16:creationId xmlns:a16="http://schemas.microsoft.com/office/drawing/2014/main" id="{CA63C03E-9B3F-4B60-ABB2-86C217D50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916113"/>
            <a:ext cx="45434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2FC58B0-13E0-4349-95AA-E38F51C210DE}"/>
              </a:ext>
            </a:extLst>
          </p:cNvPr>
          <p:cNvSpPr>
            <a:spLocks noGrp="1" noChangeArrowheads="1"/>
          </p:cNvSpPr>
          <p:nvPr>
            <p:ph type="title"/>
          </p:nvPr>
        </p:nvSpPr>
        <p:spPr/>
        <p:txBody>
          <a:bodyPr/>
          <a:lstStyle/>
          <a:p>
            <a:r>
              <a:rPr lang="bg-BG" altLang="en-US"/>
              <a:t>Преброяване на думи</a:t>
            </a:r>
          </a:p>
        </p:txBody>
      </p:sp>
      <p:sp>
        <p:nvSpPr>
          <p:cNvPr id="87043" name="Rectangle 3">
            <a:extLst>
              <a:ext uri="{FF2B5EF4-FFF2-40B4-BE49-F238E27FC236}">
                <a16:creationId xmlns:a16="http://schemas.microsoft.com/office/drawing/2014/main" id="{3412068A-AACE-4EE2-A4EE-30E8A99EC790}"/>
              </a:ext>
            </a:extLst>
          </p:cNvPr>
          <p:cNvSpPr>
            <a:spLocks noGrp="1" noChangeArrowheads="1"/>
          </p:cNvSpPr>
          <p:nvPr>
            <p:ph idx="1"/>
          </p:nvPr>
        </p:nvSpPr>
        <p:spPr/>
        <p:txBody>
          <a:bodyPr>
            <a:normAutofit fontScale="92500" lnSpcReduction="20000"/>
          </a:bodyPr>
          <a:lstStyle/>
          <a:p>
            <a:pPr>
              <a:lnSpc>
                <a:spcPct val="80000"/>
              </a:lnSpc>
            </a:pPr>
            <a:r>
              <a:rPr lang="bg-BG" altLang="en-US" sz="2400" dirty="0"/>
              <a:t>Операцията || означава ИЛИ.</a:t>
            </a:r>
          </a:p>
          <a:p>
            <a:pPr>
              <a:lnSpc>
                <a:spcPct val="80000"/>
              </a:lnSpc>
              <a:buFont typeface="Wingdings" panose="05000000000000000000" pitchFamily="2" charset="2"/>
              <a:buNone/>
            </a:pPr>
            <a:r>
              <a:rPr lang="en-US" altLang="en-US" sz="2400" dirty="0"/>
              <a:t>if </a:t>
            </a:r>
            <a:r>
              <a:rPr lang="bg-BG" altLang="en-US" sz="2400" dirty="0"/>
              <a:t>(с == ' ' || с == '\n' || с = </a:t>
            </a:r>
            <a:r>
              <a:rPr lang="ru-RU" altLang="en-US" sz="2400" dirty="0"/>
              <a:t>'\</a:t>
            </a:r>
            <a:r>
              <a:rPr lang="en-US" altLang="en-US" sz="2400" dirty="0"/>
              <a:t>t</a:t>
            </a:r>
            <a:r>
              <a:rPr lang="ru-RU" altLang="en-US" sz="2400" dirty="0"/>
              <a:t>'</a:t>
            </a:r>
            <a:r>
              <a:rPr lang="bg-BG" altLang="en-US" sz="2400" dirty="0"/>
              <a:t>)</a:t>
            </a:r>
          </a:p>
          <a:p>
            <a:pPr>
              <a:lnSpc>
                <a:spcPct val="80000"/>
              </a:lnSpc>
            </a:pPr>
            <a:r>
              <a:rPr lang="bg-BG" altLang="en-US" sz="2400" dirty="0"/>
              <a:t>казва "ако c е шпация или ако c е нов ред или ако c е табулатор". </a:t>
            </a:r>
          </a:p>
          <a:p>
            <a:pPr>
              <a:lnSpc>
                <a:spcPct val="80000"/>
              </a:lnSpc>
            </a:pPr>
            <a:r>
              <a:rPr lang="bg-BG" altLang="en-US" sz="2400" dirty="0"/>
              <a:t>Съществува аналогична операция &amp;&amp;, която означава И; нейният приоритет е с едно ниво по-висок от този на | |. </a:t>
            </a:r>
          </a:p>
          <a:p>
            <a:pPr>
              <a:lnSpc>
                <a:spcPct val="80000"/>
              </a:lnSpc>
            </a:pPr>
            <a:r>
              <a:rPr lang="bg-BG" altLang="en-US" sz="2400" dirty="0"/>
              <a:t>Изрази, свързани с &amp;&amp; или | |, се изчисляват отляво надясно и изчислението ще спре в момента, когато е известно дали стойността е истина или лъжа. Ако с е шпация, няма нужда да се проверява дали е нов ред или табулатор, така че тези тестове се пропускат. </a:t>
            </a:r>
          </a:p>
        </p:txBody>
      </p:sp>
      <p:sp>
        <p:nvSpPr>
          <p:cNvPr id="4" name="Date Placeholder 3">
            <a:extLst>
              <a:ext uri="{FF2B5EF4-FFF2-40B4-BE49-F238E27FC236}">
                <a16:creationId xmlns:a16="http://schemas.microsoft.com/office/drawing/2014/main" id="{FB6A1B8B-3792-472B-B67F-FB1DFB44A3C0}"/>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C7B2CA70-32E0-46FA-9422-3E2A54D40369}"/>
              </a:ext>
            </a:extLst>
          </p:cNvPr>
          <p:cNvSpPr>
            <a:spLocks noGrp="1"/>
          </p:cNvSpPr>
          <p:nvPr>
            <p:ph type="sldNum" sz="quarter" idx="12"/>
          </p:nvPr>
        </p:nvSpPr>
        <p:spPr/>
        <p:txBody>
          <a:bodyPr/>
          <a:lstStyle/>
          <a:p>
            <a:fld id="{591E1FF1-7192-494C-B301-67F3CF9327E6}" type="slidenum">
              <a:rPr lang="bg-BG" altLang="en-US"/>
              <a:pPr/>
              <a:t>19</a:t>
            </a:fld>
            <a:endParaRPr lang="bg-B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2759FDB-7E48-4511-B228-F24359B8844D}"/>
              </a:ext>
            </a:extLst>
          </p:cNvPr>
          <p:cNvSpPr>
            <a:spLocks noGrp="1" noChangeArrowheads="1"/>
          </p:cNvSpPr>
          <p:nvPr>
            <p:ph type="title"/>
          </p:nvPr>
        </p:nvSpPr>
        <p:spPr/>
        <p:txBody>
          <a:bodyPr/>
          <a:lstStyle/>
          <a:p>
            <a:r>
              <a:rPr lang="bg-BG" altLang="en-US"/>
              <a:t>Литература</a:t>
            </a:r>
          </a:p>
        </p:txBody>
      </p:sp>
      <p:sp>
        <p:nvSpPr>
          <p:cNvPr id="35843" name="Rectangle 3">
            <a:extLst>
              <a:ext uri="{FF2B5EF4-FFF2-40B4-BE49-F238E27FC236}">
                <a16:creationId xmlns:a16="http://schemas.microsoft.com/office/drawing/2014/main" id="{EA86535E-8E72-425E-96DF-17313B35E6E2}"/>
              </a:ext>
            </a:extLst>
          </p:cNvPr>
          <p:cNvSpPr>
            <a:spLocks noGrp="1" noChangeArrowheads="1"/>
          </p:cNvSpPr>
          <p:nvPr>
            <p:ph idx="1"/>
          </p:nvPr>
        </p:nvSpPr>
        <p:spPr/>
        <p:txBody>
          <a:bodyPr>
            <a:normAutofit/>
          </a:bodyPr>
          <a:lstStyle/>
          <a:p>
            <a:r>
              <a:rPr lang="bg-BG" altLang="en-US" dirty="0" err="1"/>
              <a:t>Кернингам</a:t>
            </a:r>
            <a:r>
              <a:rPr lang="bg-BG" altLang="en-US" dirty="0"/>
              <a:t>, </a:t>
            </a:r>
            <a:r>
              <a:rPr lang="bg-BG" altLang="en-US" dirty="0" err="1"/>
              <a:t>Ритчи</a:t>
            </a:r>
            <a:r>
              <a:rPr lang="bg-BG" altLang="en-US" dirty="0"/>
              <a:t>. Език за програмиране </a:t>
            </a:r>
            <a:r>
              <a:rPr lang="bg-BG" altLang="en-US" dirty="0" err="1"/>
              <a:t>Си</a:t>
            </a:r>
            <a:r>
              <a:rPr lang="bg-BG" altLang="en-US" dirty="0"/>
              <a:t>, </a:t>
            </a:r>
            <a:r>
              <a:rPr lang="bg-BG" altLang="en-US" dirty="0" err="1"/>
              <a:t>ЗеСТ</a:t>
            </a:r>
            <a:r>
              <a:rPr lang="bg-BG" altLang="en-US" dirty="0"/>
              <a:t>, 2004.</a:t>
            </a:r>
            <a:endParaRPr lang="en-GB" altLang="en-US" dirty="0"/>
          </a:p>
          <a:p>
            <a:r>
              <a:rPr lang="en-US" altLang="en-US" dirty="0"/>
              <a:t>Jeff </a:t>
            </a:r>
            <a:r>
              <a:rPr lang="en-US" altLang="en-US" dirty="0" err="1"/>
              <a:t>Szuhay</a:t>
            </a:r>
            <a:r>
              <a:rPr lang="en-US" altLang="en-US" dirty="0"/>
              <a:t>. Learn C Programming: A beginner's guide to learning the most powerful and general-purpose programming language with ease, 2nd Edition, </a:t>
            </a:r>
            <a:r>
              <a:rPr lang="en-US" dirty="0" err="1"/>
              <a:t>Packt</a:t>
            </a:r>
            <a:r>
              <a:rPr lang="en-US" dirty="0"/>
              <a:t> Publishing, 2022.</a:t>
            </a:r>
          </a:p>
          <a:p>
            <a:r>
              <a:rPr lang="en-US" altLang="en-US" dirty="0"/>
              <a:t>Jeff </a:t>
            </a:r>
            <a:r>
              <a:rPr lang="en-US" altLang="en-US" dirty="0" err="1"/>
              <a:t>Szuhay</a:t>
            </a:r>
            <a:r>
              <a:rPr lang="en-US" altLang="en-US" dirty="0"/>
              <a:t>. Learn C Programming: A beginner's guide to learning C programming the easy and disciplined way, </a:t>
            </a:r>
            <a:r>
              <a:rPr lang="en-US" dirty="0" err="1"/>
              <a:t>Packt</a:t>
            </a:r>
            <a:r>
              <a:rPr lang="en-US" dirty="0"/>
              <a:t> Publishing, 2020.</a:t>
            </a:r>
            <a:endParaRPr lang="en-US" altLang="en-US" dirty="0"/>
          </a:p>
          <a:p>
            <a:r>
              <a:rPr lang="en-US" altLang="en-US" dirty="0"/>
              <a:t>Robert C. </a:t>
            </a:r>
            <a:r>
              <a:rPr lang="en-US" altLang="en-US" dirty="0" err="1"/>
              <a:t>Seacord</a:t>
            </a:r>
            <a:r>
              <a:rPr lang="bg-BG" altLang="en-US" dirty="0"/>
              <a:t>.</a:t>
            </a:r>
            <a:r>
              <a:rPr lang="en-US" altLang="en-US" dirty="0"/>
              <a:t> Effective C: An Introduction to Professional C Programming, No Starch Press, 2020.</a:t>
            </a:r>
          </a:p>
          <a:p>
            <a:endParaRPr lang="bg-BG" altLang="en-US" dirty="0"/>
          </a:p>
        </p:txBody>
      </p:sp>
      <p:sp>
        <p:nvSpPr>
          <p:cNvPr id="4" name="Date Placeholder 3">
            <a:extLst>
              <a:ext uri="{FF2B5EF4-FFF2-40B4-BE49-F238E27FC236}">
                <a16:creationId xmlns:a16="http://schemas.microsoft.com/office/drawing/2014/main" id="{956B2299-8D2D-46DD-94B7-E3A09255F55D}"/>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B1A92092-1054-403F-A93C-555A2F6932F2}"/>
              </a:ext>
            </a:extLst>
          </p:cNvPr>
          <p:cNvSpPr>
            <a:spLocks noGrp="1"/>
          </p:cNvSpPr>
          <p:nvPr>
            <p:ph type="sldNum" sz="quarter" idx="12"/>
          </p:nvPr>
        </p:nvSpPr>
        <p:spPr/>
        <p:txBody>
          <a:bodyPr/>
          <a:lstStyle/>
          <a:p>
            <a:fld id="{A54C2F46-7E29-42B0-A006-97BD1D870D86}" type="slidenum">
              <a:rPr lang="bg-BG" altLang="en-US"/>
              <a:pPr/>
              <a:t>2</a:t>
            </a:fld>
            <a:endParaRPr lang="bg-BG"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38F835F-6BF6-425F-A682-8153A2FF4AF0}"/>
              </a:ext>
            </a:extLst>
          </p:cNvPr>
          <p:cNvSpPr>
            <a:spLocks noGrp="1" noChangeArrowheads="1"/>
          </p:cNvSpPr>
          <p:nvPr>
            <p:ph type="title"/>
          </p:nvPr>
        </p:nvSpPr>
        <p:spPr/>
        <p:txBody>
          <a:bodyPr/>
          <a:lstStyle/>
          <a:p>
            <a:r>
              <a:rPr lang="bg-BG" altLang="en-US"/>
              <a:t>Преброяване на думи</a:t>
            </a:r>
          </a:p>
        </p:txBody>
      </p:sp>
      <p:sp>
        <p:nvSpPr>
          <p:cNvPr id="89091" name="Rectangle 3">
            <a:extLst>
              <a:ext uri="{FF2B5EF4-FFF2-40B4-BE49-F238E27FC236}">
                <a16:creationId xmlns:a16="http://schemas.microsoft.com/office/drawing/2014/main" id="{9D48FDFC-59D0-4785-AF9D-A14735624778}"/>
              </a:ext>
            </a:extLst>
          </p:cNvPr>
          <p:cNvSpPr>
            <a:spLocks noGrp="1" noChangeArrowheads="1"/>
          </p:cNvSpPr>
          <p:nvPr>
            <p:ph idx="1"/>
          </p:nvPr>
        </p:nvSpPr>
        <p:spPr/>
        <p:txBody>
          <a:bodyPr>
            <a:normAutofit fontScale="92500" lnSpcReduction="20000"/>
          </a:bodyPr>
          <a:lstStyle/>
          <a:p>
            <a:pPr>
              <a:lnSpc>
                <a:spcPct val="80000"/>
              </a:lnSpc>
              <a:buFont typeface="Wingdings" panose="05000000000000000000" pitchFamily="2" charset="2"/>
              <a:buNone/>
            </a:pPr>
            <a:r>
              <a:rPr lang="en-US" altLang="en-US" sz="2400" i="1" dirty="0"/>
              <a:t>if </a:t>
            </a:r>
            <a:r>
              <a:rPr lang="bg-BG" altLang="en-US" sz="2400" i="1" dirty="0"/>
              <a:t>(израз)</a:t>
            </a:r>
          </a:p>
          <a:p>
            <a:pPr>
              <a:lnSpc>
                <a:spcPct val="80000"/>
              </a:lnSpc>
              <a:buFont typeface="Wingdings" panose="05000000000000000000" pitchFamily="2" charset="2"/>
              <a:buNone/>
            </a:pPr>
            <a:r>
              <a:rPr lang="bg-BG" altLang="en-US" sz="2400" i="1" dirty="0"/>
              <a:t>	оператор1</a:t>
            </a:r>
            <a:endParaRPr lang="en-US" altLang="en-US" sz="2400" i="1" dirty="0"/>
          </a:p>
          <a:p>
            <a:pPr>
              <a:lnSpc>
                <a:spcPct val="80000"/>
              </a:lnSpc>
              <a:buFont typeface="Wingdings" panose="05000000000000000000" pitchFamily="2" charset="2"/>
              <a:buNone/>
            </a:pPr>
            <a:r>
              <a:rPr lang="en-US" altLang="en-US" sz="2400" i="1" dirty="0"/>
              <a:t>else</a:t>
            </a:r>
            <a:endParaRPr lang="bg-BG" altLang="en-US" sz="2400" i="1" dirty="0"/>
          </a:p>
          <a:p>
            <a:pPr>
              <a:lnSpc>
                <a:spcPct val="80000"/>
              </a:lnSpc>
              <a:buFont typeface="Wingdings" panose="05000000000000000000" pitchFamily="2" charset="2"/>
              <a:buNone/>
            </a:pPr>
            <a:r>
              <a:rPr lang="bg-BG" altLang="en-US" sz="2400" i="1" dirty="0"/>
              <a:t>	оператор2</a:t>
            </a:r>
            <a:endParaRPr lang="bg-BG" altLang="en-US" sz="2400" dirty="0"/>
          </a:p>
          <a:p>
            <a:pPr>
              <a:lnSpc>
                <a:spcPct val="80000"/>
              </a:lnSpc>
            </a:pPr>
            <a:r>
              <a:rPr lang="bg-BG" altLang="en-US" sz="2400" dirty="0"/>
              <a:t>Само един от двата оператора, свързани с </a:t>
            </a:r>
            <a:r>
              <a:rPr lang="en-US" altLang="en-US" sz="2400" dirty="0"/>
              <a:t>if</a:t>
            </a:r>
            <a:r>
              <a:rPr lang="ru-RU" altLang="en-US" sz="2400" dirty="0"/>
              <a:t>-</a:t>
            </a:r>
            <a:r>
              <a:rPr lang="en-US" altLang="en-US" sz="2400" dirty="0"/>
              <a:t>else</a:t>
            </a:r>
            <a:r>
              <a:rPr lang="ru-RU" altLang="en-US" sz="2400" dirty="0"/>
              <a:t>, </a:t>
            </a:r>
            <a:r>
              <a:rPr lang="bg-BG" altLang="en-US" sz="2400" dirty="0"/>
              <a:t>ще бъде изпълнен. Ако изразът е истина, изпълнява се оператора в противен случай се изпълнява </a:t>
            </a:r>
            <a:r>
              <a:rPr lang="bg-BG" altLang="en-US" sz="2400" i="1" dirty="0"/>
              <a:t>оператор2</a:t>
            </a:r>
            <a:r>
              <a:rPr lang="bg-BG" altLang="en-US" sz="2400" dirty="0"/>
              <a:t> Всеки оператор може да бъде един-единствен или няколко, заградени във фигурни скоби. В програмата за преброяване на думи операторът след </a:t>
            </a:r>
            <a:r>
              <a:rPr lang="en-US" altLang="en-US" sz="2400" dirty="0"/>
              <a:t>else </a:t>
            </a:r>
            <a:r>
              <a:rPr lang="bg-BG" altLang="en-US" sz="2400" dirty="0"/>
              <a:t>е </a:t>
            </a:r>
            <a:r>
              <a:rPr lang="en-US" altLang="en-US" sz="2400" dirty="0"/>
              <a:t>if </a:t>
            </a:r>
            <a:r>
              <a:rPr lang="bg-BG" altLang="en-US" sz="2400" dirty="0"/>
              <a:t>оператор, който контролира два оператора, поставени във фигурни скоби.</a:t>
            </a:r>
          </a:p>
        </p:txBody>
      </p:sp>
      <p:sp>
        <p:nvSpPr>
          <p:cNvPr id="4" name="Date Placeholder 3">
            <a:extLst>
              <a:ext uri="{FF2B5EF4-FFF2-40B4-BE49-F238E27FC236}">
                <a16:creationId xmlns:a16="http://schemas.microsoft.com/office/drawing/2014/main" id="{E611AC86-AA0C-45EB-A920-30AE70FE97A6}"/>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3D7E3B0F-F501-4E29-925E-F7AE20DFE4D6}"/>
              </a:ext>
            </a:extLst>
          </p:cNvPr>
          <p:cNvSpPr>
            <a:spLocks noGrp="1"/>
          </p:cNvSpPr>
          <p:nvPr>
            <p:ph type="sldNum" sz="quarter" idx="12"/>
          </p:nvPr>
        </p:nvSpPr>
        <p:spPr/>
        <p:txBody>
          <a:bodyPr/>
          <a:lstStyle/>
          <a:p>
            <a:fld id="{65CFEFBC-4994-40F7-AD86-4579CAD60007}" type="slidenum">
              <a:rPr lang="bg-BG" altLang="en-US"/>
              <a:pPr/>
              <a:t>20</a:t>
            </a:fld>
            <a:endParaRPr lang="bg-BG"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A1C28C-AC1F-4DAD-A0F6-801436F35E88}"/>
              </a:ext>
            </a:extLst>
          </p:cNvPr>
          <p:cNvSpPr>
            <a:spLocks noGrp="1" noChangeArrowheads="1"/>
          </p:cNvSpPr>
          <p:nvPr>
            <p:ph type="title"/>
          </p:nvPr>
        </p:nvSpPr>
        <p:spPr/>
        <p:txBody>
          <a:bodyPr/>
          <a:lstStyle/>
          <a:p>
            <a:r>
              <a:rPr lang="bg-BG" altLang="en-US"/>
              <a:t>Масиви</a:t>
            </a:r>
          </a:p>
        </p:txBody>
      </p:sp>
      <p:sp>
        <p:nvSpPr>
          <p:cNvPr id="91139" name="Rectangle 3">
            <a:extLst>
              <a:ext uri="{FF2B5EF4-FFF2-40B4-BE49-F238E27FC236}">
                <a16:creationId xmlns:a16="http://schemas.microsoft.com/office/drawing/2014/main" id="{97BB540F-F80A-4862-A14A-35E81B51A77C}"/>
              </a:ext>
            </a:extLst>
          </p:cNvPr>
          <p:cNvSpPr>
            <a:spLocks noGrp="1" noChangeArrowheads="1"/>
          </p:cNvSpPr>
          <p:nvPr>
            <p:ph idx="1"/>
          </p:nvPr>
        </p:nvSpPr>
        <p:spPr/>
        <p:txBody>
          <a:bodyPr/>
          <a:lstStyle/>
          <a:p>
            <a:r>
              <a:rPr lang="bg-BG" altLang="en-US"/>
              <a:t>Напишете програма, която брои колко пъти се среща всяка цифра, символ за празно пространство (шпация, табулатор и нов ред) и всички други символи. </a:t>
            </a:r>
          </a:p>
        </p:txBody>
      </p:sp>
      <p:sp>
        <p:nvSpPr>
          <p:cNvPr id="4" name="Date Placeholder 3">
            <a:extLst>
              <a:ext uri="{FF2B5EF4-FFF2-40B4-BE49-F238E27FC236}">
                <a16:creationId xmlns:a16="http://schemas.microsoft.com/office/drawing/2014/main" id="{6478E849-819F-464B-8F57-48AD32CCEFA7}"/>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C2D50C34-1BDE-49C7-B5D6-08422878FC3E}"/>
              </a:ext>
            </a:extLst>
          </p:cNvPr>
          <p:cNvSpPr>
            <a:spLocks noGrp="1"/>
          </p:cNvSpPr>
          <p:nvPr>
            <p:ph type="sldNum" sz="quarter" idx="12"/>
          </p:nvPr>
        </p:nvSpPr>
        <p:spPr/>
        <p:txBody>
          <a:bodyPr/>
          <a:lstStyle/>
          <a:p>
            <a:fld id="{91896FA3-78A8-4B62-8B05-00AF7C3D6B20}" type="slidenum">
              <a:rPr lang="bg-BG" altLang="en-US"/>
              <a:pPr/>
              <a:t>21</a:t>
            </a:fld>
            <a:endParaRPr lang="bg-BG"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D41F333-B3FD-466C-BDAB-326CA3DCD66E}"/>
              </a:ext>
            </a:extLst>
          </p:cNvPr>
          <p:cNvSpPr>
            <a:spLocks noGrp="1" noChangeArrowheads="1"/>
          </p:cNvSpPr>
          <p:nvPr>
            <p:ph type="title"/>
          </p:nvPr>
        </p:nvSpPr>
        <p:spPr/>
        <p:txBody>
          <a:bodyPr/>
          <a:lstStyle/>
          <a:p>
            <a:r>
              <a:rPr lang="bg-BG" altLang="en-US" sz="3800"/>
              <a:t>Масиви – решение на задачата</a:t>
            </a:r>
          </a:p>
        </p:txBody>
      </p:sp>
      <p:sp>
        <p:nvSpPr>
          <p:cNvPr id="90117" name="Rectangle 5">
            <a:extLst>
              <a:ext uri="{FF2B5EF4-FFF2-40B4-BE49-F238E27FC236}">
                <a16:creationId xmlns:a16="http://schemas.microsoft.com/office/drawing/2014/main" id="{3928FA0A-F415-4ACF-A91D-5172225DBDCC}"/>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40312DE7-FFCE-4D35-B430-4C4E501A7900}"/>
              </a:ext>
            </a:extLst>
          </p:cNvPr>
          <p:cNvSpPr>
            <a:spLocks noGrp="1"/>
          </p:cNvSpPr>
          <p:nvPr>
            <p:ph type="dt" sz="half" idx="10"/>
          </p:nvPr>
        </p:nvSpPr>
        <p:spPr/>
        <p:txBody>
          <a:bodyPr/>
          <a:lstStyle/>
          <a:p>
            <a:endParaRPr lang="bg-BG" altLang="en-US"/>
          </a:p>
        </p:txBody>
      </p:sp>
      <p:sp>
        <p:nvSpPr>
          <p:cNvPr id="7" name="Slide Number Placeholder 5">
            <a:extLst>
              <a:ext uri="{FF2B5EF4-FFF2-40B4-BE49-F238E27FC236}">
                <a16:creationId xmlns:a16="http://schemas.microsoft.com/office/drawing/2014/main" id="{D19A5655-C206-4177-A501-199DF475B780}"/>
              </a:ext>
            </a:extLst>
          </p:cNvPr>
          <p:cNvSpPr>
            <a:spLocks noGrp="1"/>
          </p:cNvSpPr>
          <p:nvPr>
            <p:ph type="sldNum" sz="quarter" idx="12"/>
          </p:nvPr>
        </p:nvSpPr>
        <p:spPr/>
        <p:txBody>
          <a:bodyPr/>
          <a:lstStyle/>
          <a:p>
            <a:fld id="{D3F42A3B-5B87-4024-83B0-E68D981B4CD0}" type="slidenum">
              <a:rPr lang="bg-BG" altLang="en-US"/>
              <a:pPr/>
              <a:t>22</a:t>
            </a:fld>
            <a:endParaRPr lang="bg-BG" altLang="en-US"/>
          </a:p>
        </p:txBody>
      </p:sp>
      <p:pic>
        <p:nvPicPr>
          <p:cNvPr id="90116" name="Picture 4">
            <a:extLst>
              <a:ext uri="{FF2B5EF4-FFF2-40B4-BE49-F238E27FC236}">
                <a16:creationId xmlns:a16="http://schemas.microsoft.com/office/drawing/2014/main" id="{43E61050-3F7D-4A4C-8E6B-36FF1828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37710"/>
            <a:ext cx="6769100"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FE66063-6060-4B6A-962B-22445CEF867C}"/>
              </a:ext>
            </a:extLst>
          </p:cNvPr>
          <p:cNvSpPr>
            <a:spLocks noGrp="1" noChangeArrowheads="1"/>
          </p:cNvSpPr>
          <p:nvPr>
            <p:ph type="title"/>
          </p:nvPr>
        </p:nvSpPr>
        <p:spPr/>
        <p:txBody>
          <a:bodyPr/>
          <a:lstStyle/>
          <a:p>
            <a:r>
              <a:rPr lang="bg-BG" altLang="en-US"/>
              <a:t>Масиви</a:t>
            </a:r>
          </a:p>
        </p:txBody>
      </p:sp>
      <p:sp>
        <p:nvSpPr>
          <p:cNvPr id="92163" name="Rectangle 3">
            <a:extLst>
              <a:ext uri="{FF2B5EF4-FFF2-40B4-BE49-F238E27FC236}">
                <a16:creationId xmlns:a16="http://schemas.microsoft.com/office/drawing/2014/main" id="{1AC0A576-C44B-4252-AA2D-F9A9A38656F4}"/>
              </a:ext>
            </a:extLst>
          </p:cNvPr>
          <p:cNvSpPr>
            <a:spLocks noGrp="1" noChangeArrowheads="1"/>
          </p:cNvSpPr>
          <p:nvPr>
            <p:ph idx="1"/>
          </p:nvPr>
        </p:nvSpPr>
        <p:spPr/>
        <p:txBody>
          <a:bodyPr>
            <a:normAutofit fontScale="92500" lnSpcReduction="20000"/>
          </a:bodyPr>
          <a:lstStyle/>
          <a:p>
            <a:pPr>
              <a:buFont typeface="Wingdings" panose="05000000000000000000" pitchFamily="2" charset="2"/>
              <a:buNone/>
            </a:pPr>
            <a:r>
              <a:rPr lang="en-US" altLang="en-US" sz="2800"/>
              <a:t>int ndigit</a:t>
            </a:r>
            <a:r>
              <a:rPr lang="bg-BG" altLang="en-US" sz="2800"/>
              <a:t>[10];</a:t>
            </a:r>
          </a:p>
          <a:p>
            <a:r>
              <a:rPr lang="bg-BG" altLang="en-US" sz="2800"/>
              <a:t>показва, че </a:t>
            </a:r>
            <a:r>
              <a:rPr lang="en-US" altLang="en-US" sz="2800"/>
              <a:t>ndigit </a:t>
            </a:r>
            <a:r>
              <a:rPr lang="bg-BG" altLang="en-US" sz="2800"/>
              <a:t>е масив от 10 цели числа. В С индексите на масива винаги започват от нула, така че в нашия случай елементите са </a:t>
            </a:r>
            <a:r>
              <a:rPr lang="en-US" altLang="en-US" sz="2800"/>
              <a:t>ndigit </a:t>
            </a:r>
            <a:r>
              <a:rPr lang="bg-BG" altLang="en-US" sz="2800"/>
              <a:t>[0], </a:t>
            </a:r>
            <a:r>
              <a:rPr lang="en-US" altLang="en-US" sz="2800"/>
              <a:t>ndigit </a:t>
            </a:r>
            <a:r>
              <a:rPr lang="bg-BG" altLang="en-US" sz="2800"/>
              <a:t>[1], .. ., </a:t>
            </a:r>
            <a:r>
              <a:rPr lang="en-US" altLang="en-US" sz="2800"/>
              <a:t>ndigit </a:t>
            </a:r>
            <a:r>
              <a:rPr lang="bg-BG" altLang="en-US" sz="2800"/>
              <a:t>[9]. </a:t>
            </a:r>
          </a:p>
          <a:p>
            <a:r>
              <a:rPr lang="bg-BG" altLang="en-US" sz="2800"/>
              <a:t>За индекс може да служи всеки целочислен израз, което включва и цели променливи от рода на </a:t>
            </a:r>
            <a:r>
              <a:rPr lang="en-US" altLang="en-US" sz="2800"/>
              <a:t>i</a:t>
            </a:r>
            <a:r>
              <a:rPr lang="ru-RU" altLang="en-US" sz="2800"/>
              <a:t>, </a:t>
            </a:r>
            <a:r>
              <a:rPr lang="bg-BG" altLang="en-US" sz="2800"/>
              <a:t>както и целочислени константи.</a:t>
            </a:r>
          </a:p>
        </p:txBody>
      </p:sp>
      <p:sp>
        <p:nvSpPr>
          <p:cNvPr id="4" name="Date Placeholder 3">
            <a:extLst>
              <a:ext uri="{FF2B5EF4-FFF2-40B4-BE49-F238E27FC236}">
                <a16:creationId xmlns:a16="http://schemas.microsoft.com/office/drawing/2014/main" id="{F2D3142A-1386-4A8C-BFEA-F69B872DE208}"/>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732C7D61-D22C-4F8F-B823-C59062807980}"/>
              </a:ext>
            </a:extLst>
          </p:cNvPr>
          <p:cNvSpPr>
            <a:spLocks noGrp="1"/>
          </p:cNvSpPr>
          <p:nvPr>
            <p:ph type="sldNum" sz="quarter" idx="12"/>
          </p:nvPr>
        </p:nvSpPr>
        <p:spPr/>
        <p:txBody>
          <a:bodyPr/>
          <a:lstStyle/>
          <a:p>
            <a:fld id="{EB814931-978D-4151-8154-7500A5AF46E9}" type="slidenum">
              <a:rPr lang="bg-BG" altLang="en-US"/>
              <a:pPr/>
              <a:t>23</a:t>
            </a:fld>
            <a:endParaRPr lang="bg-BG"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A9D1B413-A251-46DA-A163-32D0ED846505}"/>
              </a:ext>
            </a:extLst>
          </p:cNvPr>
          <p:cNvSpPr>
            <a:spLocks noGrp="1" noChangeArrowheads="1"/>
          </p:cNvSpPr>
          <p:nvPr>
            <p:ph type="title"/>
          </p:nvPr>
        </p:nvSpPr>
        <p:spPr/>
        <p:txBody>
          <a:bodyPr/>
          <a:lstStyle/>
          <a:p>
            <a:r>
              <a:rPr lang="bg-BG" altLang="en-US"/>
              <a:t>Масиви</a:t>
            </a:r>
          </a:p>
        </p:txBody>
      </p:sp>
      <p:sp>
        <p:nvSpPr>
          <p:cNvPr id="95235" name="Rectangle 3">
            <a:extLst>
              <a:ext uri="{FF2B5EF4-FFF2-40B4-BE49-F238E27FC236}">
                <a16:creationId xmlns:a16="http://schemas.microsoft.com/office/drawing/2014/main" id="{6DC5CEEF-D204-4FCD-BD5D-16EE7D07FAD3}"/>
              </a:ext>
            </a:extLst>
          </p:cNvPr>
          <p:cNvSpPr>
            <a:spLocks noGrp="1" noChangeArrowheads="1"/>
          </p:cNvSpPr>
          <p:nvPr>
            <p:ph sz="half" idx="1"/>
          </p:nvPr>
        </p:nvSpPr>
        <p:spPr/>
        <p:txBody>
          <a:bodyPr/>
          <a:lstStyle/>
          <a:p>
            <a:pPr>
              <a:lnSpc>
                <a:spcPct val="90000"/>
              </a:lnSpc>
              <a:buFont typeface="Wingdings" panose="05000000000000000000" pitchFamily="2" charset="2"/>
              <a:buNone/>
            </a:pPr>
            <a:r>
              <a:rPr lang="en-US" altLang="en-US" sz="2000" i="1" dirty="0"/>
              <a:t>if </a:t>
            </a:r>
            <a:r>
              <a:rPr lang="bg-BG" altLang="en-US" sz="2000" i="1" dirty="0"/>
              <a:t>(условие1)</a:t>
            </a:r>
          </a:p>
          <a:p>
            <a:pPr>
              <a:lnSpc>
                <a:spcPct val="90000"/>
              </a:lnSpc>
              <a:buFont typeface="Wingdings" panose="05000000000000000000" pitchFamily="2" charset="2"/>
              <a:buNone/>
            </a:pPr>
            <a:r>
              <a:rPr lang="bg-BG" altLang="en-US" sz="2000" i="1" dirty="0"/>
              <a:t>	оператор1</a:t>
            </a:r>
            <a:endParaRPr lang="en-US" altLang="en-US" sz="2000" i="1" dirty="0"/>
          </a:p>
          <a:p>
            <a:pPr>
              <a:lnSpc>
                <a:spcPct val="90000"/>
              </a:lnSpc>
              <a:buFont typeface="Wingdings" panose="05000000000000000000" pitchFamily="2" charset="2"/>
              <a:buNone/>
            </a:pPr>
            <a:r>
              <a:rPr lang="en-US" altLang="en-US" sz="2000" i="1" dirty="0"/>
              <a:t>else if </a:t>
            </a:r>
            <a:r>
              <a:rPr lang="bg-BG" altLang="en-US" sz="2000" i="1" dirty="0"/>
              <a:t>(условие2)</a:t>
            </a:r>
            <a:endParaRPr lang="ru-RU" altLang="en-US" sz="2000" i="1" dirty="0"/>
          </a:p>
          <a:p>
            <a:pPr>
              <a:lnSpc>
                <a:spcPct val="90000"/>
              </a:lnSpc>
              <a:buFont typeface="Wingdings" panose="05000000000000000000" pitchFamily="2" charset="2"/>
              <a:buNone/>
            </a:pPr>
            <a:r>
              <a:rPr lang="ru-RU" altLang="en-US" sz="2000" i="1" dirty="0"/>
              <a:t>	</a:t>
            </a:r>
            <a:r>
              <a:rPr lang="en-US" altLang="en-US" sz="2000" i="1" dirty="0" err="1"/>
              <a:t>onepamop</a:t>
            </a:r>
            <a:r>
              <a:rPr lang="ru-RU" altLang="en-US" sz="2000" i="1" dirty="0"/>
              <a:t>2</a:t>
            </a:r>
          </a:p>
          <a:p>
            <a:pPr>
              <a:lnSpc>
                <a:spcPct val="90000"/>
              </a:lnSpc>
              <a:buFont typeface="Wingdings" panose="05000000000000000000" pitchFamily="2" charset="2"/>
              <a:buNone/>
            </a:pPr>
            <a:r>
              <a:rPr lang="ru-RU" altLang="en-US" sz="2000" i="1" dirty="0"/>
              <a:t>...</a:t>
            </a:r>
          </a:p>
          <a:p>
            <a:pPr>
              <a:lnSpc>
                <a:spcPct val="90000"/>
              </a:lnSpc>
              <a:buFont typeface="Wingdings" panose="05000000000000000000" pitchFamily="2" charset="2"/>
              <a:buNone/>
            </a:pPr>
            <a:r>
              <a:rPr lang="ru-RU" altLang="en-US" sz="2000" i="1" dirty="0"/>
              <a:t>	...</a:t>
            </a:r>
            <a:endParaRPr lang="bg-BG" altLang="en-US" sz="2000" i="1" dirty="0"/>
          </a:p>
          <a:p>
            <a:pPr>
              <a:lnSpc>
                <a:spcPct val="90000"/>
              </a:lnSpc>
              <a:buFont typeface="Wingdings" panose="05000000000000000000" pitchFamily="2" charset="2"/>
              <a:buNone/>
            </a:pPr>
            <a:r>
              <a:rPr lang="bg-BG" altLang="en-US" sz="2000" i="1" dirty="0" err="1"/>
              <a:t>else</a:t>
            </a:r>
            <a:endParaRPr lang="bg-BG" altLang="en-US" sz="2000" i="1" dirty="0"/>
          </a:p>
          <a:p>
            <a:pPr>
              <a:lnSpc>
                <a:spcPct val="90000"/>
              </a:lnSpc>
              <a:buFont typeface="Wingdings" panose="05000000000000000000" pitchFamily="2" charset="2"/>
              <a:buNone/>
            </a:pPr>
            <a:r>
              <a:rPr lang="bg-BG" altLang="en-US" sz="2000" i="1" dirty="0"/>
              <a:t>	</a:t>
            </a:r>
            <a:r>
              <a:rPr lang="bg-BG" altLang="en-US" sz="2000" i="1" dirty="0" err="1"/>
              <a:t>операторn</a:t>
            </a:r>
            <a:endParaRPr lang="bg-BG" altLang="en-US" sz="2000" i="1" dirty="0"/>
          </a:p>
        </p:txBody>
      </p:sp>
      <p:sp>
        <p:nvSpPr>
          <p:cNvPr id="95236" name="Rectangle 4">
            <a:extLst>
              <a:ext uri="{FF2B5EF4-FFF2-40B4-BE49-F238E27FC236}">
                <a16:creationId xmlns:a16="http://schemas.microsoft.com/office/drawing/2014/main" id="{336A5C9E-41B5-494A-94E4-F5B5A116A893}"/>
              </a:ext>
            </a:extLst>
          </p:cNvPr>
          <p:cNvSpPr>
            <a:spLocks noGrp="1" noChangeArrowheads="1"/>
          </p:cNvSpPr>
          <p:nvPr>
            <p:ph sz="half" idx="2"/>
          </p:nvPr>
        </p:nvSpPr>
        <p:spPr>
          <a:xfrm>
            <a:off x="3059113" y="1600200"/>
            <a:ext cx="5475287" cy="4419600"/>
          </a:xfrm>
        </p:spPr>
        <p:txBody>
          <a:bodyPr/>
          <a:lstStyle/>
          <a:p>
            <a:pPr>
              <a:lnSpc>
                <a:spcPct val="90000"/>
              </a:lnSpc>
            </a:pPr>
            <a:r>
              <a:rPr lang="bg-BG" altLang="en-US" sz="2000" i="1" dirty="0"/>
              <a:t>Условията се изчисляват отгоре надолу, докато някое от условията не бъде изпълнено; тогава се изпълнява съответстващият му оператор и конструкцията се прекъсва. Ако не бъде изпълнено нито едно от условията, се изпълнява операторът след последния </a:t>
            </a:r>
            <a:r>
              <a:rPr lang="en-US" altLang="en-US" sz="2000" i="1" dirty="0"/>
              <a:t>else</a:t>
            </a:r>
            <a:r>
              <a:rPr lang="ru-RU" altLang="en-US" sz="2000" i="1" dirty="0"/>
              <a:t>, </a:t>
            </a:r>
            <a:r>
              <a:rPr lang="bg-BG" altLang="en-US" sz="2000" i="1" dirty="0"/>
              <a:t>в случай че такъв оператор съществува. Ако крайните </a:t>
            </a:r>
            <a:r>
              <a:rPr lang="en-US" altLang="en-US" sz="2000" i="1" dirty="0"/>
              <a:t>else </a:t>
            </a:r>
            <a:r>
              <a:rPr lang="bg-BG" altLang="en-US" sz="2000" i="1" dirty="0"/>
              <a:t>и оператор бъдат пропуснати, както при програмата за преброяване на думи, нищо не се изпълнява. Можете да имате неограничен брой групи </a:t>
            </a:r>
            <a:r>
              <a:rPr lang="en-US" altLang="en-US" sz="2000" i="1" dirty="0"/>
              <a:t>else if.</a:t>
            </a:r>
            <a:endParaRPr lang="bg-BG" altLang="en-US" sz="2000" dirty="0"/>
          </a:p>
        </p:txBody>
      </p:sp>
      <p:sp>
        <p:nvSpPr>
          <p:cNvPr id="5" name="Date Placeholder 4">
            <a:extLst>
              <a:ext uri="{FF2B5EF4-FFF2-40B4-BE49-F238E27FC236}">
                <a16:creationId xmlns:a16="http://schemas.microsoft.com/office/drawing/2014/main" id="{2853A017-A477-4883-891B-BE85AD3680FB}"/>
              </a:ext>
            </a:extLst>
          </p:cNvPr>
          <p:cNvSpPr>
            <a:spLocks noGrp="1"/>
          </p:cNvSpPr>
          <p:nvPr>
            <p:ph type="dt" sz="half" idx="10"/>
          </p:nvPr>
        </p:nvSpPr>
        <p:spPr/>
        <p:txBody>
          <a:bodyPr/>
          <a:lstStyle/>
          <a:p>
            <a:endParaRPr lang="bg-BG" altLang="en-US"/>
          </a:p>
        </p:txBody>
      </p:sp>
      <p:sp>
        <p:nvSpPr>
          <p:cNvPr id="7" name="Slide Number Placeholder 6">
            <a:extLst>
              <a:ext uri="{FF2B5EF4-FFF2-40B4-BE49-F238E27FC236}">
                <a16:creationId xmlns:a16="http://schemas.microsoft.com/office/drawing/2014/main" id="{CE07203D-8EBB-4C84-A6C2-379C86B0C5ED}"/>
              </a:ext>
            </a:extLst>
          </p:cNvPr>
          <p:cNvSpPr>
            <a:spLocks noGrp="1"/>
          </p:cNvSpPr>
          <p:nvPr>
            <p:ph type="sldNum" sz="quarter" idx="12"/>
          </p:nvPr>
        </p:nvSpPr>
        <p:spPr/>
        <p:txBody>
          <a:bodyPr/>
          <a:lstStyle/>
          <a:p>
            <a:fld id="{FEC27130-E9DD-4EF1-B64B-AEC1A5AD872A}" type="slidenum">
              <a:rPr lang="bg-BG" altLang="en-US"/>
              <a:pPr/>
              <a:t>24</a:t>
            </a:fld>
            <a:endParaRPr lang="bg-BG"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1DFE3CD-907B-4F36-805B-5071C474F016}"/>
              </a:ext>
            </a:extLst>
          </p:cNvPr>
          <p:cNvSpPr>
            <a:spLocks noGrp="1" noChangeArrowheads="1"/>
          </p:cNvSpPr>
          <p:nvPr>
            <p:ph type="title"/>
          </p:nvPr>
        </p:nvSpPr>
        <p:spPr/>
        <p:txBody>
          <a:bodyPr/>
          <a:lstStyle/>
          <a:p>
            <a:r>
              <a:rPr lang="bg-BG" altLang="en-US"/>
              <a:t>Функции </a:t>
            </a:r>
          </a:p>
        </p:txBody>
      </p:sp>
      <p:sp>
        <p:nvSpPr>
          <p:cNvPr id="104451" name="Rectangle 3">
            <a:extLst>
              <a:ext uri="{FF2B5EF4-FFF2-40B4-BE49-F238E27FC236}">
                <a16:creationId xmlns:a16="http://schemas.microsoft.com/office/drawing/2014/main" id="{56B1E601-746E-42EC-BF76-876819EF2612}"/>
              </a:ext>
            </a:extLst>
          </p:cNvPr>
          <p:cNvSpPr>
            <a:spLocks noGrp="1" noChangeArrowheads="1"/>
          </p:cNvSpPr>
          <p:nvPr>
            <p:ph idx="1"/>
          </p:nvPr>
        </p:nvSpPr>
        <p:spPr/>
        <p:txBody>
          <a:bodyPr>
            <a:normAutofit fontScale="92500" lnSpcReduction="10000"/>
          </a:bodyPr>
          <a:lstStyle/>
          <a:p>
            <a:r>
              <a:rPr lang="bg-BG" altLang="en-US" sz="2800" dirty="0"/>
              <a:t>В С няма експоненциална операция като ** на </a:t>
            </a:r>
            <a:r>
              <a:rPr lang="en-US" altLang="en-US" sz="2800" dirty="0"/>
              <a:t>Fortran</a:t>
            </a:r>
            <a:r>
              <a:rPr lang="ru-RU" altLang="en-US" sz="2800" dirty="0"/>
              <a:t>, </a:t>
            </a:r>
            <a:r>
              <a:rPr lang="bg-BG" altLang="en-US" sz="2800" dirty="0"/>
              <a:t>ще илюстрираме механизма на дефиниране на функция, като напишем функция </a:t>
            </a:r>
            <a:r>
              <a:rPr lang="en-US" altLang="en-US" sz="2800" dirty="0"/>
              <a:t>power</a:t>
            </a:r>
            <a:r>
              <a:rPr lang="ru-RU" altLang="en-US" sz="2800" dirty="0"/>
              <a:t> (</a:t>
            </a:r>
            <a:r>
              <a:rPr lang="en-US" altLang="en-US" sz="2800" dirty="0"/>
              <a:t>m</a:t>
            </a:r>
            <a:r>
              <a:rPr lang="ru-RU" altLang="en-US" sz="2800" dirty="0"/>
              <a:t>,</a:t>
            </a:r>
            <a:r>
              <a:rPr lang="en-US" altLang="en-US" sz="2800" dirty="0"/>
              <a:t>n</a:t>
            </a:r>
            <a:r>
              <a:rPr lang="ru-RU" altLang="en-US" sz="2800" dirty="0"/>
              <a:t>), </a:t>
            </a:r>
            <a:r>
              <a:rPr lang="bg-BG" altLang="en-US" sz="2800" dirty="0"/>
              <a:t>която ще повдига цялото число </a:t>
            </a:r>
            <a:r>
              <a:rPr lang="en-US" altLang="en-US" sz="2800" dirty="0"/>
              <a:t>m </a:t>
            </a:r>
            <a:r>
              <a:rPr lang="bg-BG" altLang="en-US" sz="2800" dirty="0"/>
              <a:t>на положителна цяла степен n. </a:t>
            </a:r>
          </a:p>
          <a:p>
            <a:r>
              <a:rPr lang="bg-BG" altLang="en-US" sz="2800" dirty="0"/>
              <a:t>Стандартната библиотека съдържа функцията </a:t>
            </a:r>
            <a:r>
              <a:rPr lang="en-US" altLang="en-US" sz="2800" dirty="0"/>
              <a:t>pow </a:t>
            </a:r>
            <a:r>
              <a:rPr lang="bg-BG" altLang="en-US" sz="2800" dirty="0"/>
              <a:t>(х, у), която изчислява х на степен у.</a:t>
            </a:r>
          </a:p>
        </p:txBody>
      </p:sp>
      <p:sp>
        <p:nvSpPr>
          <p:cNvPr id="4" name="Date Placeholder 3">
            <a:extLst>
              <a:ext uri="{FF2B5EF4-FFF2-40B4-BE49-F238E27FC236}">
                <a16:creationId xmlns:a16="http://schemas.microsoft.com/office/drawing/2014/main" id="{9B2BC357-0BF8-45E5-A6A9-D53333636359}"/>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30E25E0E-6E10-4530-ABC9-55F88996FCC8}"/>
              </a:ext>
            </a:extLst>
          </p:cNvPr>
          <p:cNvSpPr>
            <a:spLocks noGrp="1"/>
          </p:cNvSpPr>
          <p:nvPr>
            <p:ph type="sldNum" sz="quarter" idx="12"/>
          </p:nvPr>
        </p:nvSpPr>
        <p:spPr/>
        <p:txBody>
          <a:bodyPr/>
          <a:lstStyle/>
          <a:p>
            <a:fld id="{73985B9E-FEB1-44F1-A906-45AE89385F21}" type="slidenum">
              <a:rPr lang="bg-BG" altLang="en-US"/>
              <a:pPr/>
              <a:t>25</a:t>
            </a:fld>
            <a:endParaRPr lang="bg-BG"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8160FC37-0179-419B-BA43-0F199E7DCB4A}"/>
              </a:ext>
            </a:extLst>
          </p:cNvPr>
          <p:cNvSpPr>
            <a:spLocks noGrp="1" noChangeArrowheads="1"/>
          </p:cNvSpPr>
          <p:nvPr>
            <p:ph type="title"/>
          </p:nvPr>
        </p:nvSpPr>
        <p:spPr/>
        <p:txBody>
          <a:bodyPr/>
          <a:lstStyle/>
          <a:p>
            <a:r>
              <a:rPr lang="bg-BG" altLang="en-US"/>
              <a:t>Функции </a:t>
            </a:r>
          </a:p>
        </p:txBody>
      </p:sp>
      <p:sp>
        <p:nvSpPr>
          <p:cNvPr id="105477" name="Rectangle 5">
            <a:extLst>
              <a:ext uri="{FF2B5EF4-FFF2-40B4-BE49-F238E27FC236}">
                <a16:creationId xmlns:a16="http://schemas.microsoft.com/office/drawing/2014/main" id="{BB2581A6-F816-4808-B9B7-E7248470A6A1}"/>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A3563E35-E6F4-4AFF-A6FC-F0724FDAEF04}"/>
              </a:ext>
            </a:extLst>
          </p:cNvPr>
          <p:cNvSpPr>
            <a:spLocks noGrp="1"/>
          </p:cNvSpPr>
          <p:nvPr>
            <p:ph type="dt" sz="half" idx="10"/>
          </p:nvPr>
        </p:nvSpPr>
        <p:spPr/>
        <p:txBody>
          <a:bodyPr/>
          <a:lstStyle/>
          <a:p>
            <a:endParaRPr lang="bg-BG" altLang="en-US"/>
          </a:p>
        </p:txBody>
      </p:sp>
      <p:sp>
        <p:nvSpPr>
          <p:cNvPr id="7" name="Slide Number Placeholder 5">
            <a:extLst>
              <a:ext uri="{FF2B5EF4-FFF2-40B4-BE49-F238E27FC236}">
                <a16:creationId xmlns:a16="http://schemas.microsoft.com/office/drawing/2014/main" id="{EEE75DA6-7197-4EA9-BF2A-6AF19293BD97}"/>
              </a:ext>
            </a:extLst>
          </p:cNvPr>
          <p:cNvSpPr>
            <a:spLocks noGrp="1"/>
          </p:cNvSpPr>
          <p:nvPr>
            <p:ph type="sldNum" sz="quarter" idx="12"/>
          </p:nvPr>
        </p:nvSpPr>
        <p:spPr/>
        <p:txBody>
          <a:bodyPr/>
          <a:lstStyle/>
          <a:p>
            <a:fld id="{65D8FC07-281E-4B04-B4B2-9A6D5DB5FA18}" type="slidenum">
              <a:rPr lang="bg-BG" altLang="en-US"/>
              <a:pPr/>
              <a:t>26</a:t>
            </a:fld>
            <a:endParaRPr lang="bg-BG" altLang="en-US"/>
          </a:p>
        </p:txBody>
      </p:sp>
      <p:pic>
        <p:nvPicPr>
          <p:cNvPr id="105476" name="Picture 4">
            <a:extLst>
              <a:ext uri="{FF2B5EF4-FFF2-40B4-BE49-F238E27FC236}">
                <a16:creationId xmlns:a16="http://schemas.microsoft.com/office/drawing/2014/main" id="{AB7B5063-2BA2-481B-B465-6E060CF41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557338"/>
            <a:ext cx="5905500" cy="432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903F96F-D4EB-45B8-B1FB-F87415A5E1CA}"/>
              </a:ext>
            </a:extLst>
          </p:cNvPr>
          <p:cNvSpPr>
            <a:spLocks noGrp="1" noChangeArrowheads="1"/>
          </p:cNvSpPr>
          <p:nvPr>
            <p:ph type="title"/>
          </p:nvPr>
        </p:nvSpPr>
        <p:spPr/>
        <p:txBody>
          <a:bodyPr/>
          <a:lstStyle/>
          <a:p>
            <a:r>
              <a:rPr lang="bg-BG" altLang="en-US"/>
              <a:t>Функции</a:t>
            </a:r>
          </a:p>
        </p:txBody>
      </p:sp>
      <p:sp>
        <p:nvSpPr>
          <p:cNvPr id="108547" name="Rectangle 3">
            <a:extLst>
              <a:ext uri="{FF2B5EF4-FFF2-40B4-BE49-F238E27FC236}">
                <a16:creationId xmlns:a16="http://schemas.microsoft.com/office/drawing/2014/main" id="{2A9F9A33-BB11-49F9-BACB-7D6E0641CC46}"/>
              </a:ext>
            </a:extLst>
          </p:cNvPr>
          <p:cNvSpPr>
            <a:spLocks noGrp="1" noChangeArrowheads="1"/>
          </p:cNvSpPr>
          <p:nvPr>
            <p:ph idx="1"/>
          </p:nvPr>
        </p:nvSpPr>
        <p:spPr/>
        <p:txBody>
          <a:bodyPr>
            <a:normAutofit fontScale="92500" lnSpcReduction="20000"/>
          </a:bodyPr>
          <a:lstStyle/>
          <a:p>
            <a:r>
              <a:rPr lang="bg-BG" altLang="en-US" sz="2800" dirty="0"/>
              <a:t>Дефиницията на функция има следния формат: </a:t>
            </a:r>
          </a:p>
          <a:p>
            <a:pPr>
              <a:buFont typeface="Wingdings" panose="05000000000000000000" pitchFamily="2" charset="2"/>
              <a:buNone/>
            </a:pPr>
            <a:r>
              <a:rPr lang="bg-BG" altLang="en-US" sz="2800" i="1" dirty="0"/>
              <a:t>тип-на-върнатата-стойност име-на-функцията (декларация на </a:t>
            </a:r>
            <a:r>
              <a:rPr lang="bg-BG" altLang="en-US" sz="2800" i="1" dirty="0" err="1"/>
              <a:t>параметри,ако</a:t>
            </a:r>
            <a:r>
              <a:rPr lang="bg-BG" altLang="en-US" sz="2800" i="1" dirty="0"/>
              <a:t> има такива)</a:t>
            </a:r>
          </a:p>
          <a:p>
            <a:pPr>
              <a:buFont typeface="Wingdings" panose="05000000000000000000" pitchFamily="2" charset="2"/>
              <a:buNone/>
            </a:pPr>
            <a:r>
              <a:rPr lang="bg-BG" altLang="en-US" sz="2800" i="1" dirty="0"/>
              <a:t>{</a:t>
            </a:r>
          </a:p>
          <a:p>
            <a:pPr>
              <a:buFont typeface="Wingdings" panose="05000000000000000000" pitchFamily="2" charset="2"/>
              <a:buNone/>
            </a:pPr>
            <a:r>
              <a:rPr lang="bg-BG" altLang="en-US" sz="2800" i="1" dirty="0"/>
              <a:t>декларации</a:t>
            </a:r>
          </a:p>
          <a:p>
            <a:pPr>
              <a:buFont typeface="Wingdings" panose="05000000000000000000" pitchFamily="2" charset="2"/>
              <a:buNone/>
            </a:pPr>
            <a:r>
              <a:rPr lang="bg-BG" altLang="en-US" sz="2800" i="1" dirty="0"/>
              <a:t>оператори</a:t>
            </a:r>
          </a:p>
          <a:p>
            <a:pPr>
              <a:buFont typeface="Wingdings" panose="05000000000000000000" pitchFamily="2" charset="2"/>
              <a:buNone/>
            </a:pPr>
            <a:r>
              <a:rPr lang="bg-BG" altLang="en-US" sz="2800" i="1" dirty="0"/>
              <a:t>}</a:t>
            </a:r>
          </a:p>
        </p:txBody>
      </p:sp>
      <p:sp>
        <p:nvSpPr>
          <p:cNvPr id="4" name="Date Placeholder 3">
            <a:extLst>
              <a:ext uri="{FF2B5EF4-FFF2-40B4-BE49-F238E27FC236}">
                <a16:creationId xmlns:a16="http://schemas.microsoft.com/office/drawing/2014/main" id="{56C3A178-060D-43B6-A18A-AA4C0DBC17D7}"/>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76D29A1B-C201-437C-B7C9-A9DA30ABC43F}"/>
              </a:ext>
            </a:extLst>
          </p:cNvPr>
          <p:cNvSpPr>
            <a:spLocks noGrp="1"/>
          </p:cNvSpPr>
          <p:nvPr>
            <p:ph type="sldNum" sz="quarter" idx="12"/>
          </p:nvPr>
        </p:nvSpPr>
        <p:spPr/>
        <p:txBody>
          <a:bodyPr/>
          <a:lstStyle/>
          <a:p>
            <a:fld id="{3A2CC78A-DCFE-49AA-A700-5659CC1790D9}" type="slidenum">
              <a:rPr lang="bg-BG" altLang="en-US"/>
              <a:pPr/>
              <a:t>27</a:t>
            </a:fld>
            <a:endParaRPr lang="bg-BG"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B27703B-34AF-491A-8B18-93F313BBB948}"/>
              </a:ext>
            </a:extLst>
          </p:cNvPr>
          <p:cNvSpPr>
            <a:spLocks noGrp="1" noChangeArrowheads="1"/>
          </p:cNvSpPr>
          <p:nvPr>
            <p:ph type="title"/>
          </p:nvPr>
        </p:nvSpPr>
        <p:spPr/>
        <p:txBody>
          <a:bodyPr/>
          <a:lstStyle/>
          <a:p>
            <a:r>
              <a:rPr lang="bg-BG" altLang="en-US"/>
              <a:t>Функции</a:t>
            </a:r>
          </a:p>
        </p:txBody>
      </p:sp>
      <p:sp>
        <p:nvSpPr>
          <p:cNvPr id="110595" name="Rectangle 3">
            <a:extLst>
              <a:ext uri="{FF2B5EF4-FFF2-40B4-BE49-F238E27FC236}">
                <a16:creationId xmlns:a16="http://schemas.microsoft.com/office/drawing/2014/main" id="{8FFBA88B-0694-4F87-A868-373C3F5D909E}"/>
              </a:ext>
            </a:extLst>
          </p:cNvPr>
          <p:cNvSpPr>
            <a:spLocks noGrp="1" noChangeArrowheads="1"/>
          </p:cNvSpPr>
          <p:nvPr>
            <p:ph idx="1"/>
          </p:nvPr>
        </p:nvSpPr>
        <p:spPr/>
        <p:txBody>
          <a:bodyPr>
            <a:normAutofit fontScale="92500" lnSpcReduction="20000"/>
          </a:bodyPr>
          <a:lstStyle/>
          <a:p>
            <a:pPr>
              <a:lnSpc>
                <a:spcPct val="80000"/>
              </a:lnSpc>
            </a:pPr>
            <a:r>
              <a:rPr lang="bg-BG" altLang="en-US" sz="2400"/>
              <a:t>Извикване на функция:</a:t>
            </a:r>
          </a:p>
          <a:p>
            <a:pPr>
              <a:lnSpc>
                <a:spcPct val="80000"/>
              </a:lnSpc>
              <a:buFont typeface="Wingdings" panose="05000000000000000000" pitchFamily="2" charset="2"/>
              <a:buNone/>
            </a:pPr>
            <a:r>
              <a:rPr lang="en-US" altLang="en-US" sz="2000"/>
              <a:t>printf</a:t>
            </a:r>
            <a:r>
              <a:rPr lang="ru-RU" altLang="en-US" sz="2000"/>
              <a:t>("%</a:t>
            </a:r>
            <a:r>
              <a:rPr lang="en-US" altLang="en-US" sz="2000"/>
              <a:t>d</a:t>
            </a:r>
            <a:r>
              <a:rPr lang="ru-RU" altLang="en-US" sz="2000"/>
              <a:t> %</a:t>
            </a:r>
            <a:r>
              <a:rPr lang="en-US" altLang="en-US" sz="2000"/>
              <a:t>d</a:t>
            </a:r>
            <a:r>
              <a:rPr lang="ru-RU" altLang="en-US" sz="2000"/>
              <a:t> %</a:t>
            </a:r>
            <a:r>
              <a:rPr lang="en-US" altLang="en-US" sz="2000"/>
              <a:t>d</a:t>
            </a:r>
            <a:r>
              <a:rPr lang="ru-RU" altLang="en-US" sz="2000"/>
              <a:t>\</a:t>
            </a:r>
            <a:r>
              <a:rPr lang="en-US" altLang="en-US" sz="2000"/>
              <a:t>n</a:t>
            </a:r>
            <a:r>
              <a:rPr lang="ru-RU" altLang="en-US" sz="2000"/>
              <a:t>", </a:t>
            </a:r>
            <a:r>
              <a:rPr lang="en-US" altLang="en-US" sz="2000"/>
              <a:t>i</a:t>
            </a:r>
            <a:r>
              <a:rPr lang="ru-RU" altLang="en-US" sz="2000"/>
              <a:t>, </a:t>
            </a:r>
            <a:r>
              <a:rPr lang="en-US" altLang="en-US" sz="2000"/>
              <a:t>power</a:t>
            </a:r>
            <a:r>
              <a:rPr lang="bg-BG" altLang="en-US" sz="2000"/>
              <a:t>(2,</a:t>
            </a:r>
            <a:r>
              <a:rPr lang="en-US" altLang="en-US" sz="2000"/>
              <a:t>i</a:t>
            </a:r>
            <a:r>
              <a:rPr lang="ru-RU" altLang="en-US" sz="2000"/>
              <a:t>), </a:t>
            </a:r>
            <a:r>
              <a:rPr lang="en-US" altLang="en-US" sz="2000"/>
              <a:t>power</a:t>
            </a:r>
            <a:r>
              <a:rPr lang="bg-BG" altLang="en-US" sz="2000"/>
              <a:t>(-3,</a:t>
            </a:r>
            <a:r>
              <a:rPr lang="en-US" altLang="en-US" sz="2000"/>
              <a:t>i</a:t>
            </a:r>
            <a:r>
              <a:rPr lang="ru-RU" altLang="en-US" sz="2000"/>
              <a:t>)</a:t>
            </a:r>
            <a:r>
              <a:rPr lang="bg-BG" altLang="en-US" sz="2000"/>
              <a:t>);</a:t>
            </a:r>
            <a:r>
              <a:rPr lang="bg-BG" altLang="en-US" sz="2400"/>
              <a:t> </a:t>
            </a:r>
          </a:p>
          <a:p>
            <a:pPr>
              <a:lnSpc>
                <a:spcPct val="80000"/>
              </a:lnSpc>
            </a:pPr>
            <a:r>
              <a:rPr lang="bg-BG" altLang="en-US" sz="2400"/>
              <a:t>Декларация на функция:</a:t>
            </a:r>
          </a:p>
          <a:p>
            <a:pPr>
              <a:lnSpc>
                <a:spcPct val="80000"/>
              </a:lnSpc>
              <a:buFont typeface="Wingdings" panose="05000000000000000000" pitchFamily="2" charset="2"/>
              <a:buNone/>
            </a:pPr>
            <a:r>
              <a:rPr lang="bg-BG" altLang="en-US" sz="2400"/>
              <a:t>int power(int base, int n)</a:t>
            </a:r>
          </a:p>
          <a:p>
            <a:pPr>
              <a:lnSpc>
                <a:spcPct val="80000"/>
              </a:lnSpc>
            </a:pPr>
            <a:r>
              <a:rPr lang="bg-BG" altLang="en-US" sz="2400"/>
              <a:t>Декларират се типовете и имената на параметрите, а също и типа на резултата, който функцията ще върне. Имената на параметрите, използвани от </a:t>
            </a:r>
            <a:r>
              <a:rPr lang="en-US" altLang="en-US" sz="2400"/>
              <a:t>power</a:t>
            </a:r>
            <a:r>
              <a:rPr lang="ru-RU" altLang="en-US" sz="2400"/>
              <a:t>, </a:t>
            </a:r>
            <a:r>
              <a:rPr lang="bg-BG" altLang="en-US" sz="2400"/>
              <a:t>са локални само за </a:t>
            </a:r>
            <a:r>
              <a:rPr lang="en-US" altLang="en-US" sz="2400"/>
              <a:t>power </a:t>
            </a:r>
            <a:r>
              <a:rPr lang="bg-BG" altLang="en-US" sz="2400"/>
              <a:t>и не се виждат от никоя от другите функции: други функции могат да използват същите имена, без това да предизвика объркване. Същото се отнася до променливите </a:t>
            </a:r>
            <a:r>
              <a:rPr lang="en-US" altLang="en-US" sz="2400"/>
              <a:t>i </a:t>
            </a:r>
            <a:r>
              <a:rPr lang="bg-BG" altLang="en-US" sz="2400"/>
              <a:t>и р: променливата </a:t>
            </a:r>
            <a:r>
              <a:rPr lang="en-US" altLang="en-US" sz="2400"/>
              <a:t>i </a:t>
            </a:r>
            <a:r>
              <a:rPr lang="bg-BG" altLang="en-US" sz="2400"/>
              <a:t>в </a:t>
            </a:r>
            <a:r>
              <a:rPr lang="en-US" altLang="en-US" sz="2400"/>
              <a:t>power </a:t>
            </a:r>
            <a:r>
              <a:rPr lang="bg-BG" altLang="en-US" sz="2400"/>
              <a:t>няма нищо общо с променливата </a:t>
            </a:r>
            <a:r>
              <a:rPr lang="en-US" altLang="en-US" sz="2400"/>
              <a:t>i </a:t>
            </a:r>
            <a:r>
              <a:rPr lang="bg-BG" altLang="en-US" sz="2400"/>
              <a:t>в </a:t>
            </a:r>
            <a:r>
              <a:rPr lang="en-US" altLang="en-US" sz="2400"/>
              <a:t>main</a:t>
            </a:r>
            <a:r>
              <a:rPr lang="ru-RU" altLang="en-US" sz="2400"/>
              <a:t>.</a:t>
            </a:r>
            <a:r>
              <a:rPr lang="bg-BG" altLang="en-US" sz="2400"/>
              <a:t> </a:t>
            </a:r>
          </a:p>
        </p:txBody>
      </p:sp>
      <p:sp>
        <p:nvSpPr>
          <p:cNvPr id="4" name="Date Placeholder 3">
            <a:extLst>
              <a:ext uri="{FF2B5EF4-FFF2-40B4-BE49-F238E27FC236}">
                <a16:creationId xmlns:a16="http://schemas.microsoft.com/office/drawing/2014/main" id="{A955698E-1621-4A22-9255-D71E7787BFF7}"/>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C8BCFB55-6F80-40C6-B93F-58F5300E3B60}"/>
              </a:ext>
            </a:extLst>
          </p:cNvPr>
          <p:cNvSpPr>
            <a:spLocks noGrp="1"/>
          </p:cNvSpPr>
          <p:nvPr>
            <p:ph type="sldNum" sz="quarter" idx="12"/>
          </p:nvPr>
        </p:nvSpPr>
        <p:spPr/>
        <p:txBody>
          <a:bodyPr/>
          <a:lstStyle/>
          <a:p>
            <a:fld id="{5045F670-2420-42B4-8D5A-885EFD67F55B}" type="slidenum">
              <a:rPr lang="bg-BG" altLang="en-US"/>
              <a:pPr/>
              <a:t>28</a:t>
            </a:fld>
            <a:endParaRPr lang="bg-BG"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5FA3B077-2900-40FC-A370-B80CB09BA874}"/>
              </a:ext>
            </a:extLst>
          </p:cNvPr>
          <p:cNvSpPr>
            <a:spLocks noGrp="1" noChangeArrowheads="1"/>
          </p:cNvSpPr>
          <p:nvPr>
            <p:ph type="title"/>
          </p:nvPr>
        </p:nvSpPr>
        <p:spPr/>
        <p:txBody>
          <a:bodyPr/>
          <a:lstStyle/>
          <a:p>
            <a:r>
              <a:rPr lang="bg-BG" altLang="en-US"/>
              <a:t>Функции</a:t>
            </a:r>
          </a:p>
        </p:txBody>
      </p:sp>
      <p:sp>
        <p:nvSpPr>
          <p:cNvPr id="111619" name="Rectangle 3">
            <a:extLst>
              <a:ext uri="{FF2B5EF4-FFF2-40B4-BE49-F238E27FC236}">
                <a16:creationId xmlns:a16="http://schemas.microsoft.com/office/drawing/2014/main" id="{149872F8-49CE-4E5A-9180-48433E44634F}"/>
              </a:ext>
            </a:extLst>
          </p:cNvPr>
          <p:cNvSpPr>
            <a:spLocks noGrp="1" noChangeArrowheads="1"/>
          </p:cNvSpPr>
          <p:nvPr>
            <p:ph idx="1"/>
          </p:nvPr>
        </p:nvSpPr>
        <p:spPr/>
        <p:txBody>
          <a:bodyPr>
            <a:normAutofit fontScale="92500" lnSpcReduction="10000"/>
          </a:bodyPr>
          <a:lstStyle/>
          <a:p>
            <a:pPr>
              <a:lnSpc>
                <a:spcPct val="80000"/>
              </a:lnSpc>
            </a:pPr>
            <a:r>
              <a:rPr lang="bg-BG" altLang="en-US" sz="2400" dirty="0"/>
              <a:t>Стойността, изчислена от </a:t>
            </a:r>
            <a:r>
              <a:rPr lang="en-US" altLang="en-US" sz="2400" dirty="0"/>
              <a:t>power</a:t>
            </a:r>
            <a:r>
              <a:rPr lang="ru-RU" altLang="en-US" sz="2400" dirty="0"/>
              <a:t>, </a:t>
            </a:r>
            <a:r>
              <a:rPr lang="bg-BG" altLang="en-US" sz="2400" dirty="0"/>
              <a:t>се връща на </a:t>
            </a:r>
            <a:r>
              <a:rPr lang="en-US" altLang="en-US" sz="2400" dirty="0"/>
              <a:t>main </a:t>
            </a:r>
            <a:r>
              <a:rPr lang="bg-BG" altLang="en-US" sz="2400" dirty="0"/>
              <a:t>с помощта на оператора </a:t>
            </a:r>
            <a:r>
              <a:rPr lang="en-US" altLang="en-US" sz="2400" dirty="0"/>
              <a:t>return</a:t>
            </a:r>
            <a:r>
              <a:rPr lang="ru-RU" altLang="en-US" sz="2400" dirty="0"/>
              <a:t>. </a:t>
            </a:r>
            <a:r>
              <a:rPr lang="bg-BG" altLang="en-US" sz="2400" dirty="0"/>
              <a:t>След </a:t>
            </a:r>
            <a:r>
              <a:rPr lang="en-US" altLang="en-US" sz="2400" dirty="0"/>
              <a:t>return </a:t>
            </a:r>
            <a:r>
              <a:rPr lang="bg-BG" altLang="en-US" sz="2400" dirty="0"/>
              <a:t>може да има всякакъв израз:</a:t>
            </a:r>
            <a:endParaRPr lang="en-US" altLang="en-US" sz="2400" dirty="0"/>
          </a:p>
          <a:p>
            <a:pPr>
              <a:lnSpc>
                <a:spcPct val="80000"/>
              </a:lnSpc>
              <a:buFont typeface="Wingdings" panose="05000000000000000000" pitchFamily="2" charset="2"/>
              <a:buNone/>
            </a:pPr>
            <a:r>
              <a:rPr lang="en-US" altLang="en-US" sz="2400" dirty="0"/>
              <a:t>return </a:t>
            </a:r>
            <a:r>
              <a:rPr lang="bg-BG" altLang="en-US" sz="2400" dirty="0"/>
              <a:t>израз;</a:t>
            </a:r>
          </a:p>
          <a:p>
            <a:pPr>
              <a:lnSpc>
                <a:spcPct val="80000"/>
              </a:lnSpc>
            </a:pPr>
            <a:r>
              <a:rPr lang="bg-BG" altLang="en-US" sz="2400" dirty="0"/>
              <a:t>Не е задължително дадена функция да връща стойност; оператор </a:t>
            </a:r>
            <a:r>
              <a:rPr lang="en-US" altLang="en-US" sz="2400" dirty="0"/>
              <a:t>return </a:t>
            </a:r>
            <a:r>
              <a:rPr lang="bg-BG" altLang="en-US" sz="2400" dirty="0"/>
              <a:t>без никакъв израз след него предизвиква връщането на управляващ обект без полезна стойност към извикващата функция, както се получава и при "изпадане от края" на функция при достигане на затварящата дясна фигурна скоба. Също така извикващата функция може да пренебрегне стойността, върната от някоя функция. </a:t>
            </a:r>
          </a:p>
        </p:txBody>
      </p:sp>
      <p:sp>
        <p:nvSpPr>
          <p:cNvPr id="4" name="Date Placeholder 3">
            <a:extLst>
              <a:ext uri="{FF2B5EF4-FFF2-40B4-BE49-F238E27FC236}">
                <a16:creationId xmlns:a16="http://schemas.microsoft.com/office/drawing/2014/main" id="{CB2E05F0-F63D-424E-B4B3-514078B5E864}"/>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B462AD12-B1E7-4772-9081-856D4C99E66C}"/>
              </a:ext>
            </a:extLst>
          </p:cNvPr>
          <p:cNvSpPr>
            <a:spLocks noGrp="1"/>
          </p:cNvSpPr>
          <p:nvPr>
            <p:ph type="sldNum" sz="quarter" idx="12"/>
          </p:nvPr>
        </p:nvSpPr>
        <p:spPr/>
        <p:txBody>
          <a:bodyPr/>
          <a:lstStyle/>
          <a:p>
            <a:fld id="{62E8CAF6-258B-4097-9854-AD3761C38188}" type="slidenum">
              <a:rPr lang="bg-BG" altLang="en-US"/>
              <a:pPr/>
              <a:t>29</a:t>
            </a:fld>
            <a:endParaRPr lang="bg-B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2759FDB-7E48-4511-B228-F24359B8844D}"/>
              </a:ext>
            </a:extLst>
          </p:cNvPr>
          <p:cNvSpPr>
            <a:spLocks noGrp="1" noChangeArrowheads="1"/>
          </p:cNvSpPr>
          <p:nvPr>
            <p:ph type="title"/>
          </p:nvPr>
        </p:nvSpPr>
        <p:spPr/>
        <p:txBody>
          <a:bodyPr/>
          <a:lstStyle/>
          <a:p>
            <a:r>
              <a:rPr lang="en-GB" altLang="en-US" dirty="0"/>
              <a:t>Online </a:t>
            </a:r>
            <a:r>
              <a:rPr lang="en-GB" altLang="en-US" dirty="0" err="1"/>
              <a:t>cources</a:t>
            </a:r>
            <a:r>
              <a:rPr lang="en-GB" altLang="en-US" dirty="0"/>
              <a:t>:</a:t>
            </a:r>
            <a:br>
              <a:rPr lang="en-GB" altLang="en-US" dirty="0"/>
            </a:br>
            <a:r>
              <a:rPr lang="en-GB" altLang="en-US" dirty="0"/>
              <a:t>udemy.com </a:t>
            </a:r>
            <a:endParaRPr lang="bg-BG" altLang="en-US" dirty="0"/>
          </a:p>
        </p:txBody>
      </p:sp>
      <p:sp>
        <p:nvSpPr>
          <p:cNvPr id="35843" name="Rectangle 3">
            <a:extLst>
              <a:ext uri="{FF2B5EF4-FFF2-40B4-BE49-F238E27FC236}">
                <a16:creationId xmlns:a16="http://schemas.microsoft.com/office/drawing/2014/main" id="{EA86535E-8E72-425E-96DF-17313B35E6E2}"/>
              </a:ext>
            </a:extLst>
          </p:cNvPr>
          <p:cNvSpPr>
            <a:spLocks noGrp="1" noChangeArrowheads="1"/>
          </p:cNvSpPr>
          <p:nvPr>
            <p:ph idx="1"/>
          </p:nvPr>
        </p:nvSpPr>
        <p:spPr/>
        <p:txBody>
          <a:bodyPr>
            <a:normAutofit/>
          </a:bodyPr>
          <a:lstStyle/>
          <a:p>
            <a:endParaRPr lang="bg-BG" altLang="en-US" dirty="0"/>
          </a:p>
        </p:txBody>
      </p:sp>
      <p:sp>
        <p:nvSpPr>
          <p:cNvPr id="4" name="Date Placeholder 3">
            <a:extLst>
              <a:ext uri="{FF2B5EF4-FFF2-40B4-BE49-F238E27FC236}">
                <a16:creationId xmlns:a16="http://schemas.microsoft.com/office/drawing/2014/main" id="{956B2299-8D2D-46DD-94B7-E3A09255F55D}"/>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B1A92092-1054-403F-A93C-555A2F6932F2}"/>
              </a:ext>
            </a:extLst>
          </p:cNvPr>
          <p:cNvSpPr>
            <a:spLocks noGrp="1"/>
          </p:cNvSpPr>
          <p:nvPr>
            <p:ph type="sldNum" sz="quarter" idx="12"/>
          </p:nvPr>
        </p:nvSpPr>
        <p:spPr/>
        <p:txBody>
          <a:bodyPr/>
          <a:lstStyle/>
          <a:p>
            <a:fld id="{A54C2F46-7E29-42B0-A006-97BD1D870D86}" type="slidenum">
              <a:rPr lang="bg-BG" altLang="en-US"/>
              <a:pPr/>
              <a:t>3</a:t>
            </a:fld>
            <a:endParaRPr lang="bg-BG" altLang="en-US"/>
          </a:p>
        </p:txBody>
      </p:sp>
      <p:pic>
        <p:nvPicPr>
          <p:cNvPr id="3" name="Picture 2">
            <a:extLst>
              <a:ext uri="{FF2B5EF4-FFF2-40B4-BE49-F238E27FC236}">
                <a16:creationId xmlns:a16="http://schemas.microsoft.com/office/drawing/2014/main" id="{7F3B5649-1614-74CD-8EAB-893A17EB1F95}"/>
              </a:ext>
            </a:extLst>
          </p:cNvPr>
          <p:cNvPicPr>
            <a:picLocks noChangeAspect="1"/>
          </p:cNvPicPr>
          <p:nvPr/>
        </p:nvPicPr>
        <p:blipFill>
          <a:blip r:embed="rId2"/>
          <a:stretch>
            <a:fillRect/>
          </a:stretch>
        </p:blipFill>
        <p:spPr>
          <a:xfrm>
            <a:off x="323528" y="1827327"/>
            <a:ext cx="7042766" cy="4547298"/>
          </a:xfrm>
          <a:prstGeom prst="rect">
            <a:avLst/>
          </a:prstGeom>
        </p:spPr>
      </p:pic>
    </p:spTree>
    <p:extLst>
      <p:ext uri="{BB962C8B-B14F-4D97-AF65-F5344CB8AC3E}">
        <p14:creationId xmlns:p14="http://schemas.microsoft.com/office/powerpoint/2010/main" val="3093817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54A60CB3-F0BE-4CC7-9B15-C8F24D2E6723}"/>
              </a:ext>
            </a:extLst>
          </p:cNvPr>
          <p:cNvSpPr>
            <a:spLocks noGrp="1" noChangeArrowheads="1"/>
          </p:cNvSpPr>
          <p:nvPr>
            <p:ph type="title"/>
          </p:nvPr>
        </p:nvSpPr>
        <p:spPr/>
        <p:txBody>
          <a:bodyPr/>
          <a:lstStyle/>
          <a:p>
            <a:r>
              <a:rPr lang="bg-BG" altLang="en-US"/>
              <a:t>Функции</a:t>
            </a:r>
          </a:p>
        </p:txBody>
      </p:sp>
      <p:sp>
        <p:nvSpPr>
          <p:cNvPr id="113667" name="Rectangle 3">
            <a:extLst>
              <a:ext uri="{FF2B5EF4-FFF2-40B4-BE49-F238E27FC236}">
                <a16:creationId xmlns:a16="http://schemas.microsoft.com/office/drawing/2014/main" id="{59687DC4-48D0-464D-A5CA-71DCDFE27221}"/>
              </a:ext>
            </a:extLst>
          </p:cNvPr>
          <p:cNvSpPr>
            <a:spLocks noGrp="1" noChangeArrowheads="1"/>
          </p:cNvSpPr>
          <p:nvPr>
            <p:ph idx="1"/>
          </p:nvPr>
        </p:nvSpPr>
        <p:spPr/>
        <p:txBody>
          <a:bodyPr>
            <a:normAutofit fontScale="85000" lnSpcReduction="10000"/>
          </a:bodyPr>
          <a:lstStyle/>
          <a:p>
            <a:r>
              <a:rPr lang="bg-BG" altLang="en-US" sz="2800"/>
              <a:t>Понеже </a:t>
            </a:r>
            <a:r>
              <a:rPr lang="en-US" altLang="en-US" sz="2800"/>
              <a:t>main </a:t>
            </a:r>
            <a:r>
              <a:rPr lang="bg-BG" altLang="en-US" sz="2800"/>
              <a:t>също е функция, тя може да връща стойност на извикващата я функция, която в действителност е средата (операционната система), където програмата се изпълнява. Обикновено върната стойност нула обозначава нормално прекратяване на програмата; стойност, различна от нула, сигнализира за необикновени или неправилни условия за прекратяването й. </a:t>
            </a:r>
          </a:p>
        </p:txBody>
      </p:sp>
      <p:sp>
        <p:nvSpPr>
          <p:cNvPr id="4" name="Date Placeholder 3">
            <a:extLst>
              <a:ext uri="{FF2B5EF4-FFF2-40B4-BE49-F238E27FC236}">
                <a16:creationId xmlns:a16="http://schemas.microsoft.com/office/drawing/2014/main" id="{34E6B0B5-E7CA-424E-9911-CAB97F6B33E0}"/>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CC670D5A-31FD-418F-A353-B92F918F21B6}"/>
              </a:ext>
            </a:extLst>
          </p:cNvPr>
          <p:cNvSpPr>
            <a:spLocks noGrp="1"/>
          </p:cNvSpPr>
          <p:nvPr>
            <p:ph type="sldNum" sz="quarter" idx="12"/>
          </p:nvPr>
        </p:nvSpPr>
        <p:spPr/>
        <p:txBody>
          <a:bodyPr/>
          <a:lstStyle/>
          <a:p>
            <a:fld id="{D5E52C11-FECA-419D-A538-1CA9C6541B98}" type="slidenum">
              <a:rPr lang="bg-BG" altLang="en-US"/>
              <a:pPr/>
              <a:t>30</a:t>
            </a:fld>
            <a:endParaRPr lang="bg-BG"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FCA1D713-76E4-4DAA-8B2C-6F57386C55D5}"/>
              </a:ext>
            </a:extLst>
          </p:cNvPr>
          <p:cNvSpPr>
            <a:spLocks noGrp="1" noChangeArrowheads="1"/>
          </p:cNvSpPr>
          <p:nvPr>
            <p:ph type="title"/>
          </p:nvPr>
        </p:nvSpPr>
        <p:spPr/>
        <p:txBody>
          <a:bodyPr/>
          <a:lstStyle/>
          <a:p>
            <a:r>
              <a:rPr lang="bg-BG" altLang="en-US" sz="3800"/>
              <a:t>Аргументи - извикване по стойност </a:t>
            </a:r>
          </a:p>
        </p:txBody>
      </p:sp>
      <p:sp>
        <p:nvSpPr>
          <p:cNvPr id="114691" name="Rectangle 3">
            <a:extLst>
              <a:ext uri="{FF2B5EF4-FFF2-40B4-BE49-F238E27FC236}">
                <a16:creationId xmlns:a16="http://schemas.microsoft.com/office/drawing/2014/main" id="{AB988FDB-0EFE-484E-8E35-669ADA0A990F}"/>
              </a:ext>
            </a:extLst>
          </p:cNvPr>
          <p:cNvSpPr>
            <a:spLocks noGrp="1" noChangeArrowheads="1"/>
          </p:cNvSpPr>
          <p:nvPr>
            <p:ph idx="1"/>
          </p:nvPr>
        </p:nvSpPr>
        <p:spPr/>
        <p:txBody>
          <a:bodyPr>
            <a:normAutofit fontScale="92500" lnSpcReduction="20000"/>
          </a:bodyPr>
          <a:lstStyle/>
          <a:p>
            <a:pPr>
              <a:lnSpc>
                <a:spcPct val="90000"/>
              </a:lnSpc>
            </a:pPr>
            <a:r>
              <a:rPr lang="bg-BG" altLang="en-US" sz="2800" b="1"/>
              <a:t>В С всички аргументи на функции се подават "по стойност".</a:t>
            </a:r>
            <a:r>
              <a:rPr lang="bg-BG" altLang="en-US" sz="2800"/>
              <a:t> </a:t>
            </a:r>
          </a:p>
          <a:p>
            <a:pPr>
              <a:lnSpc>
                <a:spcPct val="90000"/>
              </a:lnSpc>
            </a:pPr>
            <a:r>
              <a:rPr lang="bg-BG" altLang="en-US" sz="2800"/>
              <a:t>Това означава, че извиканата функция приема стойностите на аргументите си във временни променливи, а не в оригиналните. Това довежда до някои различни свойства от тези, които се наблюдават при езици като </a:t>
            </a:r>
            <a:r>
              <a:rPr lang="en-US" altLang="en-US" sz="2800"/>
              <a:t>var </a:t>
            </a:r>
            <a:r>
              <a:rPr lang="bg-BG" altLang="en-US" sz="2800"/>
              <a:t>параметрите на </a:t>
            </a:r>
            <a:r>
              <a:rPr lang="en-US" altLang="en-US" sz="2800"/>
              <a:t>Pascal</a:t>
            </a:r>
            <a:r>
              <a:rPr lang="ru-RU" altLang="en-US" sz="2800"/>
              <a:t>, </a:t>
            </a:r>
            <a:r>
              <a:rPr lang="bg-BG" altLang="en-US" sz="2800"/>
              <a:t>където извикваната функция има достъп до оригиналните аргументи, а не до локално копие. </a:t>
            </a:r>
          </a:p>
        </p:txBody>
      </p:sp>
      <p:sp>
        <p:nvSpPr>
          <p:cNvPr id="4" name="Date Placeholder 3">
            <a:extLst>
              <a:ext uri="{FF2B5EF4-FFF2-40B4-BE49-F238E27FC236}">
                <a16:creationId xmlns:a16="http://schemas.microsoft.com/office/drawing/2014/main" id="{996F82DE-1291-4CBD-AD2A-5DCCB557E5C5}"/>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58448A1B-644A-49D6-A40A-7451C95C9EAE}"/>
              </a:ext>
            </a:extLst>
          </p:cNvPr>
          <p:cNvSpPr>
            <a:spLocks noGrp="1"/>
          </p:cNvSpPr>
          <p:nvPr>
            <p:ph type="sldNum" sz="quarter" idx="12"/>
          </p:nvPr>
        </p:nvSpPr>
        <p:spPr/>
        <p:txBody>
          <a:bodyPr/>
          <a:lstStyle/>
          <a:p>
            <a:fld id="{0C14F946-4FDD-4020-8645-58F3D92EAA05}" type="slidenum">
              <a:rPr lang="bg-BG" altLang="en-US"/>
              <a:pPr/>
              <a:t>31</a:t>
            </a:fld>
            <a:endParaRPr lang="bg-BG"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1BAF561-CCA8-4512-B72E-F1DCE6F625C4}"/>
              </a:ext>
            </a:extLst>
          </p:cNvPr>
          <p:cNvSpPr>
            <a:spLocks noGrp="1" noChangeArrowheads="1"/>
          </p:cNvSpPr>
          <p:nvPr>
            <p:ph type="title"/>
          </p:nvPr>
        </p:nvSpPr>
        <p:spPr/>
        <p:txBody>
          <a:bodyPr/>
          <a:lstStyle/>
          <a:p>
            <a:r>
              <a:rPr lang="bg-BG" altLang="en-US" sz="3800"/>
              <a:t>Аргументи - извикване по стойност </a:t>
            </a:r>
          </a:p>
        </p:txBody>
      </p:sp>
      <p:sp>
        <p:nvSpPr>
          <p:cNvPr id="115715" name="Rectangle 3">
            <a:extLst>
              <a:ext uri="{FF2B5EF4-FFF2-40B4-BE49-F238E27FC236}">
                <a16:creationId xmlns:a16="http://schemas.microsoft.com/office/drawing/2014/main" id="{8B44A5C3-B42A-47D5-A840-8F6C16211F15}"/>
              </a:ext>
            </a:extLst>
          </p:cNvPr>
          <p:cNvSpPr>
            <a:spLocks noGrp="1" noChangeArrowheads="1"/>
          </p:cNvSpPr>
          <p:nvPr>
            <p:ph idx="1"/>
          </p:nvPr>
        </p:nvSpPr>
        <p:spPr/>
        <p:txBody>
          <a:bodyPr/>
          <a:lstStyle/>
          <a:p>
            <a:r>
              <a:rPr lang="bg-BG" altLang="en-US"/>
              <a:t>В С извиканата функция не може директно да промени променливата в извикващата функция; извиканата функция може единствено да промени своето лично временно копие.</a:t>
            </a:r>
          </a:p>
        </p:txBody>
      </p:sp>
      <p:sp>
        <p:nvSpPr>
          <p:cNvPr id="5" name="Date Placeholder 3">
            <a:extLst>
              <a:ext uri="{FF2B5EF4-FFF2-40B4-BE49-F238E27FC236}">
                <a16:creationId xmlns:a16="http://schemas.microsoft.com/office/drawing/2014/main" id="{86DCA54C-8003-4A48-B254-0E470E212468}"/>
              </a:ext>
            </a:extLst>
          </p:cNvPr>
          <p:cNvSpPr>
            <a:spLocks noGrp="1"/>
          </p:cNvSpPr>
          <p:nvPr>
            <p:ph type="dt" sz="half" idx="10"/>
          </p:nvPr>
        </p:nvSpPr>
        <p:spPr/>
        <p:txBody>
          <a:bodyPr/>
          <a:lstStyle/>
          <a:p>
            <a:endParaRPr lang="bg-BG" altLang="en-US"/>
          </a:p>
        </p:txBody>
      </p:sp>
      <p:sp>
        <p:nvSpPr>
          <p:cNvPr id="7" name="Slide Number Placeholder 5">
            <a:extLst>
              <a:ext uri="{FF2B5EF4-FFF2-40B4-BE49-F238E27FC236}">
                <a16:creationId xmlns:a16="http://schemas.microsoft.com/office/drawing/2014/main" id="{B8619BA1-7844-4E5A-AFC4-5D6952D49B04}"/>
              </a:ext>
            </a:extLst>
          </p:cNvPr>
          <p:cNvSpPr>
            <a:spLocks noGrp="1"/>
          </p:cNvSpPr>
          <p:nvPr>
            <p:ph type="sldNum" sz="quarter" idx="12"/>
          </p:nvPr>
        </p:nvSpPr>
        <p:spPr/>
        <p:txBody>
          <a:bodyPr/>
          <a:lstStyle/>
          <a:p>
            <a:fld id="{0BF78F9E-0C0F-4B0A-BD3A-73E578F521D1}" type="slidenum">
              <a:rPr lang="bg-BG" altLang="en-US"/>
              <a:pPr/>
              <a:t>32</a:t>
            </a:fld>
            <a:endParaRPr lang="bg-BG" altLang="en-US"/>
          </a:p>
        </p:txBody>
      </p:sp>
      <p:pic>
        <p:nvPicPr>
          <p:cNvPr id="115716" name="Picture 4">
            <a:extLst>
              <a:ext uri="{FF2B5EF4-FFF2-40B4-BE49-F238E27FC236}">
                <a16:creationId xmlns:a16="http://schemas.microsoft.com/office/drawing/2014/main" id="{40605D03-B8DF-46C5-B709-DE7A98EFE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292600"/>
            <a:ext cx="6913562"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39C0370-39E3-4C2E-B4A8-8FDD7A98E730}"/>
              </a:ext>
            </a:extLst>
          </p:cNvPr>
          <p:cNvSpPr>
            <a:spLocks noGrp="1" noChangeArrowheads="1"/>
          </p:cNvSpPr>
          <p:nvPr>
            <p:ph type="title"/>
          </p:nvPr>
        </p:nvSpPr>
        <p:spPr/>
        <p:txBody>
          <a:bodyPr/>
          <a:lstStyle/>
          <a:p>
            <a:r>
              <a:rPr lang="bg-BG" altLang="en-US" sz="3800"/>
              <a:t>Аргументи - извикване по стойност </a:t>
            </a:r>
          </a:p>
        </p:txBody>
      </p:sp>
      <p:sp>
        <p:nvSpPr>
          <p:cNvPr id="118787" name="Rectangle 3">
            <a:extLst>
              <a:ext uri="{FF2B5EF4-FFF2-40B4-BE49-F238E27FC236}">
                <a16:creationId xmlns:a16="http://schemas.microsoft.com/office/drawing/2014/main" id="{E24D435F-2253-4940-A862-B6B4688B899B}"/>
              </a:ext>
            </a:extLst>
          </p:cNvPr>
          <p:cNvSpPr>
            <a:spLocks noGrp="1" noChangeArrowheads="1"/>
          </p:cNvSpPr>
          <p:nvPr>
            <p:ph idx="1"/>
          </p:nvPr>
        </p:nvSpPr>
        <p:spPr/>
        <p:txBody>
          <a:bodyPr>
            <a:normAutofit fontScale="92500" lnSpcReduction="20000"/>
          </a:bodyPr>
          <a:lstStyle/>
          <a:p>
            <a:r>
              <a:rPr lang="bg-BG" altLang="en-US" sz="2800"/>
              <a:t>При масивите нещата стоят по друг начин. </a:t>
            </a:r>
            <a:r>
              <a:rPr lang="bg-BG" altLang="en-US" sz="2800" b="1"/>
              <a:t>Когато за аргумент се използва име на масив, стойността, подадена на функцията, е местоположението или адреса на началото на масива - елементите на масива не се копират.</a:t>
            </a:r>
            <a:r>
              <a:rPr lang="bg-BG" altLang="en-US" sz="2800"/>
              <a:t> Чрез индексиране на стойността, функцията може да достигне и да промени всеки един елемент от масива. </a:t>
            </a:r>
          </a:p>
        </p:txBody>
      </p:sp>
      <p:sp>
        <p:nvSpPr>
          <p:cNvPr id="4" name="Date Placeholder 3">
            <a:extLst>
              <a:ext uri="{FF2B5EF4-FFF2-40B4-BE49-F238E27FC236}">
                <a16:creationId xmlns:a16="http://schemas.microsoft.com/office/drawing/2014/main" id="{EAEEB376-65E6-4425-B42E-29527C470442}"/>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F6AC04AE-2E37-4170-A7A5-4216A4252223}"/>
              </a:ext>
            </a:extLst>
          </p:cNvPr>
          <p:cNvSpPr>
            <a:spLocks noGrp="1"/>
          </p:cNvSpPr>
          <p:nvPr>
            <p:ph type="sldNum" sz="quarter" idx="12"/>
          </p:nvPr>
        </p:nvSpPr>
        <p:spPr/>
        <p:txBody>
          <a:bodyPr/>
          <a:lstStyle/>
          <a:p>
            <a:fld id="{37BEAB3C-4A3D-4548-8D8F-0160F4B47841}" type="slidenum">
              <a:rPr lang="bg-BG" altLang="en-US"/>
              <a:pPr/>
              <a:t>33</a:t>
            </a:fld>
            <a:endParaRPr lang="bg-BG"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9BD340D1-4034-444D-A31B-450BDE85379A}"/>
              </a:ext>
            </a:extLst>
          </p:cNvPr>
          <p:cNvSpPr>
            <a:spLocks noGrp="1" noChangeArrowheads="1"/>
          </p:cNvSpPr>
          <p:nvPr>
            <p:ph type="title"/>
          </p:nvPr>
        </p:nvSpPr>
        <p:spPr/>
        <p:txBody>
          <a:bodyPr/>
          <a:lstStyle/>
          <a:p>
            <a:r>
              <a:rPr lang="bg-BG" altLang="en-US"/>
              <a:t>Масиви от символи </a:t>
            </a:r>
          </a:p>
        </p:txBody>
      </p:sp>
      <p:sp>
        <p:nvSpPr>
          <p:cNvPr id="119811" name="Rectangle 3">
            <a:extLst>
              <a:ext uri="{FF2B5EF4-FFF2-40B4-BE49-F238E27FC236}">
                <a16:creationId xmlns:a16="http://schemas.microsoft.com/office/drawing/2014/main" id="{5652AB01-18CF-4C88-8FA2-FCF124CAA626}"/>
              </a:ext>
            </a:extLst>
          </p:cNvPr>
          <p:cNvSpPr>
            <a:spLocks noGrp="1" noChangeArrowheads="1"/>
          </p:cNvSpPr>
          <p:nvPr>
            <p:ph idx="1"/>
          </p:nvPr>
        </p:nvSpPr>
        <p:spPr/>
        <p:txBody>
          <a:bodyPr/>
          <a:lstStyle/>
          <a:p>
            <a:r>
              <a:rPr lang="bg-BG" altLang="en-US"/>
              <a:t>Най-разпространеният вид масиви в С е масивът от символи. </a:t>
            </a:r>
          </a:p>
          <a:p>
            <a:r>
              <a:rPr lang="bg-BG" altLang="en-US"/>
              <a:t>Напишете програма, която чете текстови редове и отпечатва най-дългия от тях. </a:t>
            </a:r>
          </a:p>
          <a:p>
            <a:r>
              <a:rPr lang="bg-BG" altLang="en-US"/>
              <a:t>Структура на програмата:</a:t>
            </a:r>
          </a:p>
        </p:txBody>
      </p:sp>
      <p:sp>
        <p:nvSpPr>
          <p:cNvPr id="5" name="Date Placeholder 3">
            <a:extLst>
              <a:ext uri="{FF2B5EF4-FFF2-40B4-BE49-F238E27FC236}">
                <a16:creationId xmlns:a16="http://schemas.microsoft.com/office/drawing/2014/main" id="{F803F4BF-CBE5-4F68-9D99-A05EEBD8300B}"/>
              </a:ext>
            </a:extLst>
          </p:cNvPr>
          <p:cNvSpPr>
            <a:spLocks noGrp="1"/>
          </p:cNvSpPr>
          <p:nvPr>
            <p:ph type="dt" sz="half" idx="10"/>
          </p:nvPr>
        </p:nvSpPr>
        <p:spPr/>
        <p:txBody>
          <a:bodyPr/>
          <a:lstStyle/>
          <a:p>
            <a:endParaRPr lang="bg-BG" altLang="en-US"/>
          </a:p>
        </p:txBody>
      </p:sp>
      <p:sp>
        <p:nvSpPr>
          <p:cNvPr id="7" name="Slide Number Placeholder 5">
            <a:extLst>
              <a:ext uri="{FF2B5EF4-FFF2-40B4-BE49-F238E27FC236}">
                <a16:creationId xmlns:a16="http://schemas.microsoft.com/office/drawing/2014/main" id="{C5487AD7-3B29-4975-8285-A258AB0118CD}"/>
              </a:ext>
            </a:extLst>
          </p:cNvPr>
          <p:cNvSpPr>
            <a:spLocks noGrp="1"/>
          </p:cNvSpPr>
          <p:nvPr>
            <p:ph type="sldNum" sz="quarter" idx="12"/>
          </p:nvPr>
        </p:nvSpPr>
        <p:spPr/>
        <p:txBody>
          <a:bodyPr/>
          <a:lstStyle/>
          <a:p>
            <a:fld id="{2FF8B095-DA78-4D26-978D-40483A7110D5}" type="slidenum">
              <a:rPr lang="bg-BG" altLang="en-US"/>
              <a:pPr/>
              <a:t>34</a:t>
            </a:fld>
            <a:endParaRPr lang="bg-BG" altLang="en-US"/>
          </a:p>
        </p:txBody>
      </p:sp>
      <p:pic>
        <p:nvPicPr>
          <p:cNvPr id="119812" name="Picture 4">
            <a:extLst>
              <a:ext uri="{FF2B5EF4-FFF2-40B4-BE49-F238E27FC236}">
                <a16:creationId xmlns:a16="http://schemas.microsoft.com/office/drawing/2014/main" id="{BA56AF2B-ECFF-4293-A2C3-EFDEAA637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724400"/>
            <a:ext cx="4176713"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642CC8FE-7C6C-4722-88F0-E755657E63A0}"/>
              </a:ext>
            </a:extLst>
          </p:cNvPr>
          <p:cNvSpPr>
            <a:spLocks noGrp="1" noChangeArrowheads="1"/>
          </p:cNvSpPr>
          <p:nvPr>
            <p:ph type="title"/>
          </p:nvPr>
        </p:nvSpPr>
        <p:spPr/>
        <p:txBody>
          <a:bodyPr/>
          <a:lstStyle/>
          <a:p>
            <a:r>
              <a:rPr lang="bg-BG" altLang="en-US" sz="3800"/>
              <a:t>Масиви </a:t>
            </a:r>
            <a:br>
              <a:rPr lang="bg-BG" altLang="en-US" sz="3800"/>
            </a:br>
            <a:r>
              <a:rPr lang="bg-BG" altLang="en-US" sz="3800"/>
              <a:t>от символи </a:t>
            </a:r>
          </a:p>
        </p:txBody>
      </p:sp>
      <p:sp>
        <p:nvSpPr>
          <p:cNvPr id="122885" name="Rectangle 5">
            <a:extLst>
              <a:ext uri="{FF2B5EF4-FFF2-40B4-BE49-F238E27FC236}">
                <a16:creationId xmlns:a16="http://schemas.microsoft.com/office/drawing/2014/main" id="{E3E97754-E1DC-4BF0-858A-55DEC39B22D9}"/>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93CF5A93-AC4B-4395-A078-622A5FFB2D9D}"/>
              </a:ext>
            </a:extLst>
          </p:cNvPr>
          <p:cNvSpPr>
            <a:spLocks noGrp="1"/>
          </p:cNvSpPr>
          <p:nvPr>
            <p:ph type="dt" sz="half" idx="10"/>
          </p:nvPr>
        </p:nvSpPr>
        <p:spPr/>
        <p:txBody>
          <a:bodyPr/>
          <a:lstStyle/>
          <a:p>
            <a:endParaRPr lang="bg-BG" altLang="en-US"/>
          </a:p>
        </p:txBody>
      </p:sp>
      <p:sp>
        <p:nvSpPr>
          <p:cNvPr id="7" name="Slide Number Placeholder 5">
            <a:extLst>
              <a:ext uri="{FF2B5EF4-FFF2-40B4-BE49-F238E27FC236}">
                <a16:creationId xmlns:a16="http://schemas.microsoft.com/office/drawing/2014/main" id="{6DC00589-841C-4C86-B58A-2F288F405322}"/>
              </a:ext>
            </a:extLst>
          </p:cNvPr>
          <p:cNvSpPr>
            <a:spLocks noGrp="1"/>
          </p:cNvSpPr>
          <p:nvPr>
            <p:ph type="sldNum" sz="quarter" idx="12"/>
          </p:nvPr>
        </p:nvSpPr>
        <p:spPr/>
        <p:txBody>
          <a:bodyPr/>
          <a:lstStyle/>
          <a:p>
            <a:fld id="{BE5A1A79-22BF-4BCE-B655-ED300AEF9918}" type="slidenum">
              <a:rPr lang="bg-BG" altLang="en-US"/>
              <a:pPr/>
              <a:t>35</a:t>
            </a:fld>
            <a:endParaRPr lang="bg-BG" altLang="en-US"/>
          </a:p>
        </p:txBody>
      </p:sp>
      <p:pic>
        <p:nvPicPr>
          <p:cNvPr id="122884" name="Picture 4">
            <a:extLst>
              <a:ext uri="{FF2B5EF4-FFF2-40B4-BE49-F238E27FC236}">
                <a16:creationId xmlns:a16="http://schemas.microsoft.com/office/drawing/2014/main" id="{5E9ACD6E-C536-4320-8625-200774FF3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0"/>
            <a:ext cx="5314950" cy="67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DAB1C0AB-9D60-4D95-817B-D37FA53E1165}"/>
              </a:ext>
            </a:extLst>
          </p:cNvPr>
          <p:cNvSpPr>
            <a:spLocks noGrp="1" noChangeArrowheads="1"/>
          </p:cNvSpPr>
          <p:nvPr>
            <p:ph type="title"/>
          </p:nvPr>
        </p:nvSpPr>
        <p:spPr/>
        <p:txBody>
          <a:bodyPr/>
          <a:lstStyle/>
          <a:p>
            <a:r>
              <a:rPr lang="bg-BG" altLang="en-US"/>
              <a:t>Масиви от символи</a:t>
            </a:r>
          </a:p>
        </p:txBody>
      </p:sp>
      <p:sp>
        <p:nvSpPr>
          <p:cNvPr id="124931" name="Rectangle 3">
            <a:extLst>
              <a:ext uri="{FF2B5EF4-FFF2-40B4-BE49-F238E27FC236}">
                <a16:creationId xmlns:a16="http://schemas.microsoft.com/office/drawing/2014/main" id="{F460A375-BB40-47FA-8413-5786CB1C6391}"/>
              </a:ext>
            </a:extLst>
          </p:cNvPr>
          <p:cNvSpPr>
            <a:spLocks noGrp="1" noChangeArrowheads="1"/>
          </p:cNvSpPr>
          <p:nvPr>
            <p:ph idx="1"/>
          </p:nvPr>
        </p:nvSpPr>
        <p:spPr/>
        <p:txBody>
          <a:bodyPr/>
          <a:lstStyle/>
          <a:p>
            <a:r>
              <a:rPr lang="bg-BG" altLang="en-US"/>
              <a:t>Някои функции връщат полезни стойности; други, като </a:t>
            </a:r>
            <a:r>
              <a:rPr lang="en-US" altLang="en-US"/>
              <a:t>copy</a:t>
            </a:r>
            <a:r>
              <a:rPr lang="ru-RU" altLang="en-US"/>
              <a:t>, </a:t>
            </a:r>
            <a:r>
              <a:rPr lang="bg-BG" altLang="en-US"/>
              <a:t>се използват само заради това, което извършват, и не връщат стойност. Типът на върнатата стойност на </a:t>
            </a:r>
            <a:r>
              <a:rPr lang="en-US" altLang="en-US"/>
              <a:t>copy </a:t>
            </a:r>
            <a:r>
              <a:rPr lang="bg-BG" altLang="en-US"/>
              <a:t>е </a:t>
            </a:r>
            <a:r>
              <a:rPr lang="en-US" altLang="en-US"/>
              <a:t>void</a:t>
            </a:r>
            <a:r>
              <a:rPr lang="ru-RU" altLang="en-US"/>
              <a:t>, </a:t>
            </a:r>
            <a:r>
              <a:rPr lang="bg-BG" altLang="en-US"/>
              <a:t>който ясно показва, че функцията не връща стойност. </a:t>
            </a:r>
          </a:p>
        </p:txBody>
      </p:sp>
      <p:sp>
        <p:nvSpPr>
          <p:cNvPr id="4" name="Date Placeholder 3">
            <a:extLst>
              <a:ext uri="{FF2B5EF4-FFF2-40B4-BE49-F238E27FC236}">
                <a16:creationId xmlns:a16="http://schemas.microsoft.com/office/drawing/2014/main" id="{BA9FE2B5-E9B9-4C99-B11F-95C733F49E8A}"/>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EAFBC473-6C3A-4515-A9B1-C69C7294605A}"/>
              </a:ext>
            </a:extLst>
          </p:cNvPr>
          <p:cNvSpPr>
            <a:spLocks noGrp="1"/>
          </p:cNvSpPr>
          <p:nvPr>
            <p:ph type="sldNum" sz="quarter" idx="12"/>
          </p:nvPr>
        </p:nvSpPr>
        <p:spPr/>
        <p:txBody>
          <a:bodyPr/>
          <a:lstStyle/>
          <a:p>
            <a:fld id="{27460F0D-7F80-4E8C-96B3-6857569C0D59}" type="slidenum">
              <a:rPr lang="bg-BG" altLang="en-US"/>
              <a:pPr/>
              <a:t>36</a:t>
            </a:fld>
            <a:endParaRPr lang="bg-BG"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A0351ECA-4BB8-48F9-8DBD-9CFDA9B4258F}"/>
              </a:ext>
            </a:extLst>
          </p:cNvPr>
          <p:cNvSpPr>
            <a:spLocks noGrp="1" noChangeArrowheads="1"/>
          </p:cNvSpPr>
          <p:nvPr>
            <p:ph type="title"/>
          </p:nvPr>
        </p:nvSpPr>
        <p:spPr/>
        <p:txBody>
          <a:bodyPr/>
          <a:lstStyle/>
          <a:p>
            <a:r>
              <a:rPr lang="bg-BG" altLang="en-US"/>
              <a:t>Масиви от символи</a:t>
            </a:r>
          </a:p>
        </p:txBody>
      </p:sp>
      <p:sp>
        <p:nvSpPr>
          <p:cNvPr id="130051" name="Rectangle 3">
            <a:extLst>
              <a:ext uri="{FF2B5EF4-FFF2-40B4-BE49-F238E27FC236}">
                <a16:creationId xmlns:a16="http://schemas.microsoft.com/office/drawing/2014/main" id="{163AC885-3AFF-4E6C-8FE6-44BD164070B9}"/>
              </a:ext>
            </a:extLst>
          </p:cNvPr>
          <p:cNvSpPr>
            <a:spLocks noGrp="1" noChangeArrowheads="1"/>
          </p:cNvSpPr>
          <p:nvPr>
            <p:ph type="body" sz="half" idx="1"/>
          </p:nvPr>
        </p:nvSpPr>
        <p:spPr>
          <a:xfrm>
            <a:off x="609600" y="1600200"/>
            <a:ext cx="7924800" cy="3844925"/>
          </a:xfrm>
        </p:spPr>
        <p:txBody>
          <a:bodyPr/>
          <a:lstStyle/>
          <a:p>
            <a:pPr>
              <a:lnSpc>
                <a:spcPct val="90000"/>
              </a:lnSpc>
            </a:pPr>
            <a:r>
              <a:rPr lang="en-US" altLang="en-US" sz="2800"/>
              <a:t>getline </a:t>
            </a:r>
            <a:r>
              <a:rPr lang="bg-BG" altLang="en-US" sz="2800"/>
              <a:t>поставя символа ' \0' (нулев символ, стойността му е нула) в края на създадения масив, за да отбележи края на символния низ. Тази практика също се използва в езика С: когато низова константа от вида</a:t>
            </a:r>
          </a:p>
          <a:p>
            <a:pPr>
              <a:lnSpc>
                <a:spcPct val="90000"/>
              </a:lnSpc>
              <a:buFont typeface="Wingdings" panose="05000000000000000000" pitchFamily="2" charset="2"/>
              <a:buNone/>
            </a:pPr>
            <a:r>
              <a:rPr lang="bg-BG" altLang="en-US" sz="2800"/>
              <a:t>"hello\n"</a:t>
            </a:r>
          </a:p>
          <a:p>
            <a:pPr>
              <a:lnSpc>
                <a:spcPct val="90000"/>
              </a:lnSpc>
            </a:pPr>
            <a:r>
              <a:rPr lang="bg-BG" altLang="en-US" sz="2800"/>
              <a:t>се появи в програма на С, тя се съхранява в масив от символи, съдържащ символите нанизан '\0' накрая. </a:t>
            </a:r>
          </a:p>
        </p:txBody>
      </p:sp>
      <p:sp>
        <p:nvSpPr>
          <p:cNvPr id="130052" name="Rectangle 4">
            <a:extLst>
              <a:ext uri="{FF2B5EF4-FFF2-40B4-BE49-F238E27FC236}">
                <a16:creationId xmlns:a16="http://schemas.microsoft.com/office/drawing/2014/main" id="{E6709310-0386-437D-A07D-C62B21990F07}"/>
              </a:ext>
            </a:extLst>
          </p:cNvPr>
          <p:cNvSpPr>
            <a:spLocks noGrp="1" noChangeArrowheads="1"/>
          </p:cNvSpPr>
          <p:nvPr>
            <p:ph sz="half" idx="2"/>
          </p:nvPr>
        </p:nvSpPr>
        <p:spPr/>
        <p:txBody>
          <a:bodyPr/>
          <a:lstStyle/>
          <a:p>
            <a:endParaRPr lang="en-US" altLang="en-US" sz="2800"/>
          </a:p>
        </p:txBody>
      </p:sp>
      <p:sp>
        <p:nvSpPr>
          <p:cNvPr id="6" name="Date Placeholder 4">
            <a:extLst>
              <a:ext uri="{FF2B5EF4-FFF2-40B4-BE49-F238E27FC236}">
                <a16:creationId xmlns:a16="http://schemas.microsoft.com/office/drawing/2014/main" id="{93371158-94B8-49AA-A1ED-92742C6A2540}"/>
              </a:ext>
            </a:extLst>
          </p:cNvPr>
          <p:cNvSpPr>
            <a:spLocks noGrp="1"/>
          </p:cNvSpPr>
          <p:nvPr>
            <p:ph type="dt" sz="half" idx="10"/>
          </p:nvPr>
        </p:nvSpPr>
        <p:spPr/>
        <p:txBody>
          <a:bodyPr/>
          <a:lstStyle/>
          <a:p>
            <a:endParaRPr lang="bg-BG" altLang="en-US"/>
          </a:p>
        </p:txBody>
      </p:sp>
      <p:sp>
        <p:nvSpPr>
          <p:cNvPr id="8" name="Slide Number Placeholder 6">
            <a:extLst>
              <a:ext uri="{FF2B5EF4-FFF2-40B4-BE49-F238E27FC236}">
                <a16:creationId xmlns:a16="http://schemas.microsoft.com/office/drawing/2014/main" id="{32F81C25-D0E7-462B-AEF0-05C5B8C050A3}"/>
              </a:ext>
            </a:extLst>
          </p:cNvPr>
          <p:cNvSpPr>
            <a:spLocks noGrp="1"/>
          </p:cNvSpPr>
          <p:nvPr>
            <p:ph type="sldNum" sz="quarter" idx="12"/>
          </p:nvPr>
        </p:nvSpPr>
        <p:spPr/>
        <p:txBody>
          <a:bodyPr/>
          <a:lstStyle/>
          <a:p>
            <a:fld id="{31D47060-21D5-496F-AA6E-BA9C0E981BEF}" type="slidenum">
              <a:rPr lang="bg-BG" altLang="en-US"/>
              <a:pPr/>
              <a:t>37</a:t>
            </a:fld>
            <a:endParaRPr lang="bg-BG" altLang="en-US"/>
          </a:p>
        </p:txBody>
      </p:sp>
      <p:pic>
        <p:nvPicPr>
          <p:cNvPr id="130053" name="Picture 5">
            <a:extLst>
              <a:ext uri="{FF2B5EF4-FFF2-40B4-BE49-F238E27FC236}">
                <a16:creationId xmlns:a16="http://schemas.microsoft.com/office/drawing/2014/main" id="{4527B29A-63EF-46D1-9D6A-E8CDC15A3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5300663"/>
            <a:ext cx="3271838"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8616882-69BA-4F5A-85BA-7304447AC88E}"/>
              </a:ext>
            </a:extLst>
          </p:cNvPr>
          <p:cNvSpPr>
            <a:spLocks noGrp="1" noChangeArrowheads="1"/>
          </p:cNvSpPr>
          <p:nvPr>
            <p:ph type="title"/>
          </p:nvPr>
        </p:nvSpPr>
        <p:spPr/>
        <p:txBody>
          <a:bodyPr/>
          <a:lstStyle/>
          <a:p>
            <a:r>
              <a:rPr lang="bg-BG" altLang="en-US"/>
              <a:t>Масиви от символи</a:t>
            </a:r>
          </a:p>
        </p:txBody>
      </p:sp>
      <p:sp>
        <p:nvSpPr>
          <p:cNvPr id="128003" name="Rectangle 3">
            <a:extLst>
              <a:ext uri="{FF2B5EF4-FFF2-40B4-BE49-F238E27FC236}">
                <a16:creationId xmlns:a16="http://schemas.microsoft.com/office/drawing/2014/main" id="{4AB346F2-874C-48A9-A91D-4389FA317BC9}"/>
              </a:ext>
            </a:extLst>
          </p:cNvPr>
          <p:cNvSpPr>
            <a:spLocks noGrp="1" noChangeArrowheads="1"/>
          </p:cNvSpPr>
          <p:nvPr>
            <p:ph idx="1"/>
          </p:nvPr>
        </p:nvSpPr>
        <p:spPr/>
        <p:txBody>
          <a:bodyPr>
            <a:normAutofit fontScale="92500" lnSpcReduction="20000"/>
          </a:bodyPr>
          <a:lstStyle/>
          <a:p>
            <a:pPr>
              <a:lnSpc>
                <a:spcPct val="80000"/>
              </a:lnSpc>
            </a:pPr>
            <a:r>
              <a:rPr lang="bg-BG" altLang="en-US" sz="2400" b="1">
                <a:solidFill>
                  <a:schemeClr val="hlink"/>
                </a:solidFill>
              </a:rPr>
              <a:t>Какво ще направи </a:t>
            </a:r>
            <a:r>
              <a:rPr lang="en-US" altLang="en-US" sz="2400" b="1">
                <a:solidFill>
                  <a:schemeClr val="hlink"/>
                </a:solidFill>
              </a:rPr>
              <a:t>main</a:t>
            </a:r>
            <a:r>
              <a:rPr lang="ru-RU" altLang="en-US" sz="2400" b="1">
                <a:solidFill>
                  <a:schemeClr val="hlink"/>
                </a:solidFill>
              </a:rPr>
              <a:t>, </a:t>
            </a:r>
            <a:r>
              <a:rPr lang="bg-BG" altLang="en-US" sz="2400" b="1">
                <a:solidFill>
                  <a:schemeClr val="hlink"/>
                </a:solidFill>
              </a:rPr>
              <a:t>ако се натъкне на ред, който е по-дълъг от определения лимит? </a:t>
            </a:r>
            <a:r>
              <a:rPr lang="en-US" altLang="en-US" sz="2400" b="1">
                <a:solidFill>
                  <a:schemeClr val="hlink"/>
                </a:solidFill>
              </a:rPr>
              <a:t>getline </a:t>
            </a:r>
            <a:r>
              <a:rPr lang="bg-BG" altLang="en-US" sz="2400" b="1">
                <a:solidFill>
                  <a:schemeClr val="hlink"/>
                </a:solidFill>
              </a:rPr>
              <a:t>спира събирането, когато масивът се напълни, дори и да не е намерила нов ред. Като проверява дължината и последния върнат символ, </a:t>
            </a:r>
            <a:r>
              <a:rPr lang="en-US" altLang="en-US" sz="2400" b="1">
                <a:solidFill>
                  <a:schemeClr val="hlink"/>
                </a:solidFill>
              </a:rPr>
              <a:t>main </a:t>
            </a:r>
            <a:r>
              <a:rPr lang="bg-BG" altLang="en-US" sz="2400" b="1">
                <a:solidFill>
                  <a:schemeClr val="hlink"/>
                </a:solidFill>
              </a:rPr>
              <a:t>може да определи дали редът е прекалено дълъг и да се справи с него както прецени. </a:t>
            </a:r>
          </a:p>
          <a:p>
            <a:pPr>
              <a:lnSpc>
                <a:spcPct val="80000"/>
              </a:lnSpc>
            </a:pPr>
            <a:r>
              <a:rPr lang="bg-BG" altLang="en-US" sz="2400" b="1"/>
              <a:t>Няма начин потребителят на </a:t>
            </a:r>
            <a:r>
              <a:rPr lang="en-US" altLang="en-US" sz="2400" b="1"/>
              <a:t>getline </a:t>
            </a:r>
            <a:r>
              <a:rPr lang="bg-BG" altLang="en-US" sz="2400" b="1"/>
              <a:t>предварително да знае колко дълъг може да бъде входният ред, ето защо </a:t>
            </a:r>
            <a:r>
              <a:rPr lang="en-US" altLang="en-US" sz="2400" b="1"/>
              <a:t>getline </a:t>
            </a:r>
            <a:r>
              <a:rPr lang="bg-BG" altLang="en-US" sz="2400" b="1"/>
              <a:t>проверява дали не са надвишени зададените ограничения. Потребителят на </a:t>
            </a:r>
            <a:r>
              <a:rPr lang="en-US" altLang="en-US" sz="2400" b="1"/>
              <a:t>copy </a:t>
            </a:r>
            <a:r>
              <a:rPr lang="bg-BG" altLang="en-US" sz="2400" b="1"/>
              <a:t>вече знае (или може да провери) дължината на низовете.</a:t>
            </a:r>
            <a:endParaRPr lang="bg-BG" altLang="en-US" sz="2400"/>
          </a:p>
        </p:txBody>
      </p:sp>
      <p:sp>
        <p:nvSpPr>
          <p:cNvPr id="4" name="Date Placeholder 3">
            <a:extLst>
              <a:ext uri="{FF2B5EF4-FFF2-40B4-BE49-F238E27FC236}">
                <a16:creationId xmlns:a16="http://schemas.microsoft.com/office/drawing/2014/main" id="{2AC04C27-2C7A-4A39-80E6-BCD1C25EA57E}"/>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45D1739E-CD4A-4AA6-9C65-6A9BA163CB8E}"/>
              </a:ext>
            </a:extLst>
          </p:cNvPr>
          <p:cNvSpPr>
            <a:spLocks noGrp="1"/>
          </p:cNvSpPr>
          <p:nvPr>
            <p:ph type="sldNum" sz="quarter" idx="12"/>
          </p:nvPr>
        </p:nvSpPr>
        <p:spPr/>
        <p:txBody>
          <a:bodyPr/>
          <a:lstStyle/>
          <a:p>
            <a:fld id="{EEBD8F62-DD42-48FB-AF09-A304CA90FA77}" type="slidenum">
              <a:rPr lang="bg-BG" altLang="en-US"/>
              <a:pPr/>
              <a:t>38</a:t>
            </a:fld>
            <a:endParaRPr lang="bg-BG"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0EBA88CC-8776-4772-B0EB-AE8104248AB0}"/>
              </a:ext>
            </a:extLst>
          </p:cNvPr>
          <p:cNvSpPr>
            <a:spLocks noGrp="1" noChangeArrowheads="1"/>
          </p:cNvSpPr>
          <p:nvPr>
            <p:ph type="title"/>
          </p:nvPr>
        </p:nvSpPr>
        <p:spPr/>
        <p:txBody>
          <a:bodyPr>
            <a:normAutofit fontScale="90000"/>
          </a:bodyPr>
          <a:lstStyle/>
          <a:p>
            <a:r>
              <a:rPr lang="bg-BG" altLang="en-US" sz="3800"/>
              <a:t>Външни променливи и област на действие (област на видимост) </a:t>
            </a:r>
          </a:p>
        </p:txBody>
      </p:sp>
      <p:sp>
        <p:nvSpPr>
          <p:cNvPr id="132099" name="Rectangle 3">
            <a:extLst>
              <a:ext uri="{FF2B5EF4-FFF2-40B4-BE49-F238E27FC236}">
                <a16:creationId xmlns:a16="http://schemas.microsoft.com/office/drawing/2014/main" id="{3139003C-5A77-4C38-BC03-FCF36A83D951}"/>
              </a:ext>
            </a:extLst>
          </p:cNvPr>
          <p:cNvSpPr>
            <a:spLocks noGrp="1" noChangeArrowheads="1"/>
          </p:cNvSpPr>
          <p:nvPr>
            <p:ph idx="1"/>
          </p:nvPr>
        </p:nvSpPr>
        <p:spPr/>
        <p:txBody>
          <a:bodyPr>
            <a:normAutofit fontScale="92500" lnSpcReduction="10000"/>
          </a:bodyPr>
          <a:lstStyle/>
          <a:p>
            <a:pPr>
              <a:lnSpc>
                <a:spcPct val="90000"/>
              </a:lnSpc>
            </a:pPr>
            <a:r>
              <a:rPr lang="bg-BG" altLang="en-US" sz="2400"/>
              <a:t>Променливите в </a:t>
            </a:r>
            <a:r>
              <a:rPr lang="en-US" altLang="en-US" sz="2400"/>
              <a:t>main</a:t>
            </a:r>
            <a:r>
              <a:rPr lang="ru-RU" altLang="en-US" sz="2400"/>
              <a:t> </a:t>
            </a:r>
            <a:r>
              <a:rPr lang="bg-BG" altLang="en-US" sz="2400"/>
              <a:t>са частни или локални за </a:t>
            </a:r>
            <a:r>
              <a:rPr lang="en-US" altLang="en-US" sz="2400"/>
              <a:t>main</a:t>
            </a:r>
            <a:r>
              <a:rPr lang="ru-RU" altLang="en-US" sz="2400"/>
              <a:t>. </a:t>
            </a:r>
            <a:r>
              <a:rPr lang="bg-BG" altLang="en-US" sz="2400"/>
              <a:t>Тъй като те са декларирани вътре в </a:t>
            </a:r>
            <a:r>
              <a:rPr lang="en-US" altLang="en-US" sz="2400"/>
              <a:t>main</a:t>
            </a:r>
            <a:r>
              <a:rPr lang="ru-RU" altLang="en-US" sz="2400"/>
              <a:t>, </a:t>
            </a:r>
            <a:r>
              <a:rPr lang="bg-BG" altLang="en-US" sz="2400"/>
              <a:t>нито една от другите функции няма директен достъп до тях. Същото важи и за променливите в другите функции; например променливата </a:t>
            </a:r>
            <a:r>
              <a:rPr lang="en-US" altLang="en-US" sz="2400"/>
              <a:t>i </a:t>
            </a:r>
            <a:r>
              <a:rPr lang="bg-BG" altLang="en-US" sz="2400"/>
              <a:t>в </a:t>
            </a:r>
            <a:r>
              <a:rPr lang="en-US" altLang="en-US" sz="2400"/>
              <a:t>getline </a:t>
            </a:r>
            <a:r>
              <a:rPr lang="bg-BG" altLang="en-US" sz="2400"/>
              <a:t>няма нищо общо с </a:t>
            </a:r>
            <a:r>
              <a:rPr lang="en-US" altLang="en-US" sz="2400"/>
              <a:t>i </a:t>
            </a:r>
            <a:r>
              <a:rPr lang="bg-BG" altLang="en-US" sz="2400"/>
              <a:t>в </a:t>
            </a:r>
            <a:r>
              <a:rPr lang="en-US" altLang="en-US" sz="2400"/>
              <a:t>copy</a:t>
            </a:r>
            <a:r>
              <a:rPr lang="ru-RU" altLang="en-US" sz="2400"/>
              <a:t>. </a:t>
            </a:r>
            <a:r>
              <a:rPr lang="bg-BG" altLang="en-US" sz="2400"/>
              <a:t>Всяка локална променлива в дадена функция се създава само когато функцията бъде извикана и се унищожава, след като се излезе от функцията. Поради тази причина такива променливи обикновено се наричат автоматични, съгласно терминологията в другите езици.</a:t>
            </a:r>
          </a:p>
        </p:txBody>
      </p:sp>
      <p:sp>
        <p:nvSpPr>
          <p:cNvPr id="4" name="Date Placeholder 3">
            <a:extLst>
              <a:ext uri="{FF2B5EF4-FFF2-40B4-BE49-F238E27FC236}">
                <a16:creationId xmlns:a16="http://schemas.microsoft.com/office/drawing/2014/main" id="{DF27DCCC-0F57-4572-8B39-AE4A185DD596}"/>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E0FE6B37-D453-4ED4-9185-A6F4484A52F1}"/>
              </a:ext>
            </a:extLst>
          </p:cNvPr>
          <p:cNvSpPr>
            <a:spLocks noGrp="1"/>
          </p:cNvSpPr>
          <p:nvPr>
            <p:ph type="sldNum" sz="quarter" idx="12"/>
          </p:nvPr>
        </p:nvSpPr>
        <p:spPr/>
        <p:txBody>
          <a:bodyPr/>
          <a:lstStyle/>
          <a:p>
            <a:fld id="{3343BC5D-4397-4EB9-A57D-267261AA02FE}" type="slidenum">
              <a:rPr lang="bg-BG" altLang="en-US"/>
              <a:pPr/>
              <a:t>39</a:t>
            </a:fld>
            <a:endParaRPr lang="bg-BG"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a:extLst>
              <a:ext uri="{FF2B5EF4-FFF2-40B4-BE49-F238E27FC236}">
                <a16:creationId xmlns:a16="http://schemas.microsoft.com/office/drawing/2014/main" id="{EA3C9033-CD2F-476B-92F1-9461B60863E7}"/>
              </a:ext>
            </a:extLst>
          </p:cNvPr>
          <p:cNvSpPr>
            <a:spLocks noGrp="1" noChangeArrowheads="1"/>
          </p:cNvSpPr>
          <p:nvPr>
            <p:ph type="ctrTitle"/>
          </p:nvPr>
        </p:nvSpPr>
        <p:spPr/>
        <p:txBody>
          <a:bodyPr/>
          <a:lstStyle/>
          <a:p>
            <a:r>
              <a:rPr lang="bg-BG" altLang="en-US" dirty="0"/>
              <a:t>Въведение в С</a:t>
            </a:r>
          </a:p>
        </p:txBody>
      </p:sp>
      <p:sp>
        <p:nvSpPr>
          <p:cNvPr id="8197" name="Rectangle 5">
            <a:extLst>
              <a:ext uri="{FF2B5EF4-FFF2-40B4-BE49-F238E27FC236}">
                <a16:creationId xmlns:a16="http://schemas.microsoft.com/office/drawing/2014/main" id="{EDD3976D-E100-4074-9716-03C9A58BCEA9}"/>
              </a:ext>
            </a:extLst>
          </p:cNvPr>
          <p:cNvSpPr>
            <a:spLocks noGrp="1" noChangeArrowheads="1"/>
          </p:cNvSpPr>
          <p:nvPr>
            <p:ph type="subTitle" idx="1"/>
          </p:nvPr>
        </p:nvSpPr>
        <p:spPr/>
        <p:txBody>
          <a:bodyPr/>
          <a:lstStyle/>
          <a:p>
            <a:r>
              <a:rPr lang="bg-BG" altLang="en-US" dirty="0"/>
              <a:t>Лекция </a:t>
            </a:r>
            <a:r>
              <a:rPr lang="en-US" altLang="en-US" dirty="0"/>
              <a:t>No </a:t>
            </a:r>
            <a:r>
              <a:rPr lang="en-GB" altLang="en-US" dirty="0"/>
              <a:t>1</a:t>
            </a:r>
            <a:endParaRPr lang="bg-BG" altLang="en-US" dirty="0"/>
          </a:p>
        </p:txBody>
      </p:sp>
      <p:sp>
        <p:nvSpPr>
          <p:cNvPr id="4" name="Rectangle 9">
            <a:extLst>
              <a:ext uri="{FF2B5EF4-FFF2-40B4-BE49-F238E27FC236}">
                <a16:creationId xmlns:a16="http://schemas.microsoft.com/office/drawing/2014/main" id="{64806963-49C4-47DB-B3EB-72BF8B71CC9A}"/>
              </a:ext>
            </a:extLst>
          </p:cNvPr>
          <p:cNvSpPr>
            <a:spLocks noGrp="1" noChangeArrowheads="1"/>
          </p:cNvSpPr>
          <p:nvPr>
            <p:ph type="dt" sz="half" idx="10"/>
          </p:nvPr>
        </p:nvSpPr>
        <p:spPr/>
        <p:txBody>
          <a:bodyPr/>
          <a:lstStyle/>
          <a:p>
            <a:endParaRPr lang="bg-BG" altLang="en-US"/>
          </a:p>
        </p:txBody>
      </p:sp>
      <p:sp>
        <p:nvSpPr>
          <p:cNvPr id="6" name="Rectangle 11">
            <a:extLst>
              <a:ext uri="{FF2B5EF4-FFF2-40B4-BE49-F238E27FC236}">
                <a16:creationId xmlns:a16="http://schemas.microsoft.com/office/drawing/2014/main" id="{30393039-C061-44EB-9551-6BC8CB540B04}"/>
              </a:ext>
            </a:extLst>
          </p:cNvPr>
          <p:cNvSpPr>
            <a:spLocks noGrp="1" noChangeArrowheads="1"/>
          </p:cNvSpPr>
          <p:nvPr>
            <p:ph type="sldNum" sz="quarter" idx="12"/>
          </p:nvPr>
        </p:nvSpPr>
        <p:spPr/>
        <p:txBody>
          <a:bodyPr/>
          <a:lstStyle/>
          <a:p>
            <a:fld id="{76C0CE96-03E6-44F3-B117-DB1129A36253}" type="slidenum">
              <a:rPr lang="bg-BG" altLang="en-US"/>
              <a:pPr/>
              <a:t>4</a:t>
            </a:fld>
            <a:endParaRPr lang="bg-BG"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8566C526-958F-4B39-9290-C673D31C4F05}"/>
              </a:ext>
            </a:extLst>
          </p:cNvPr>
          <p:cNvSpPr>
            <a:spLocks noGrp="1" noChangeArrowheads="1"/>
          </p:cNvSpPr>
          <p:nvPr>
            <p:ph type="title"/>
          </p:nvPr>
        </p:nvSpPr>
        <p:spPr/>
        <p:txBody>
          <a:bodyPr>
            <a:normAutofit fontScale="90000"/>
          </a:bodyPr>
          <a:lstStyle/>
          <a:p>
            <a:r>
              <a:rPr lang="bg-BG" altLang="en-US" sz="3800"/>
              <a:t>Външни променливи и област на действие (област на видимост) </a:t>
            </a:r>
          </a:p>
        </p:txBody>
      </p:sp>
      <p:sp>
        <p:nvSpPr>
          <p:cNvPr id="133123" name="Rectangle 3">
            <a:extLst>
              <a:ext uri="{FF2B5EF4-FFF2-40B4-BE49-F238E27FC236}">
                <a16:creationId xmlns:a16="http://schemas.microsoft.com/office/drawing/2014/main" id="{A54D2414-5CEB-4F52-9E8E-6DDAEF7B1CAF}"/>
              </a:ext>
            </a:extLst>
          </p:cNvPr>
          <p:cNvSpPr>
            <a:spLocks noGrp="1" noChangeArrowheads="1"/>
          </p:cNvSpPr>
          <p:nvPr>
            <p:ph idx="1"/>
          </p:nvPr>
        </p:nvSpPr>
        <p:spPr/>
        <p:txBody>
          <a:bodyPr/>
          <a:lstStyle/>
          <a:p>
            <a:r>
              <a:rPr lang="bg-BG" altLang="en-US"/>
              <a:t>Понеже автоматичните променливи се създават и унищожават с всяко извикване на функцията, те не запазват своите стойности между отделните извиквания и трябва ясно да се зададат при всяко въвеждане. Ако не им бъде зададена стойност, ще съдържат някакви ненужни данни. </a:t>
            </a:r>
          </a:p>
        </p:txBody>
      </p:sp>
      <p:sp>
        <p:nvSpPr>
          <p:cNvPr id="4" name="Date Placeholder 3">
            <a:extLst>
              <a:ext uri="{FF2B5EF4-FFF2-40B4-BE49-F238E27FC236}">
                <a16:creationId xmlns:a16="http://schemas.microsoft.com/office/drawing/2014/main" id="{F50C6A86-4715-4CAB-B201-94D867F72363}"/>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36F50FF2-4425-4EBE-838A-3707122BC028}"/>
              </a:ext>
            </a:extLst>
          </p:cNvPr>
          <p:cNvSpPr>
            <a:spLocks noGrp="1"/>
          </p:cNvSpPr>
          <p:nvPr>
            <p:ph type="sldNum" sz="quarter" idx="12"/>
          </p:nvPr>
        </p:nvSpPr>
        <p:spPr/>
        <p:txBody>
          <a:bodyPr/>
          <a:lstStyle/>
          <a:p>
            <a:fld id="{FF859CB1-B0EB-462A-9C69-7E3D1AA38C9B}" type="slidenum">
              <a:rPr lang="bg-BG" altLang="en-US"/>
              <a:pPr/>
              <a:t>40</a:t>
            </a:fld>
            <a:endParaRPr lang="bg-BG"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54825585-6294-46B4-847A-1E2C718136FF}"/>
              </a:ext>
            </a:extLst>
          </p:cNvPr>
          <p:cNvSpPr>
            <a:spLocks noGrp="1" noChangeArrowheads="1"/>
          </p:cNvSpPr>
          <p:nvPr>
            <p:ph type="title"/>
          </p:nvPr>
        </p:nvSpPr>
        <p:spPr/>
        <p:txBody>
          <a:bodyPr>
            <a:normAutofit fontScale="90000"/>
          </a:bodyPr>
          <a:lstStyle/>
          <a:p>
            <a:r>
              <a:rPr lang="bg-BG" altLang="en-US" sz="3800"/>
              <a:t>Външни променливи и област на действие (област на видимост) </a:t>
            </a:r>
          </a:p>
        </p:txBody>
      </p:sp>
      <p:sp>
        <p:nvSpPr>
          <p:cNvPr id="134147" name="Rectangle 3">
            <a:extLst>
              <a:ext uri="{FF2B5EF4-FFF2-40B4-BE49-F238E27FC236}">
                <a16:creationId xmlns:a16="http://schemas.microsoft.com/office/drawing/2014/main" id="{622F30D7-E257-4113-97F2-E477AF898F48}"/>
              </a:ext>
            </a:extLst>
          </p:cNvPr>
          <p:cNvSpPr>
            <a:spLocks noGrp="1" noChangeArrowheads="1"/>
          </p:cNvSpPr>
          <p:nvPr>
            <p:ph idx="1"/>
          </p:nvPr>
        </p:nvSpPr>
        <p:spPr/>
        <p:txBody>
          <a:bodyPr>
            <a:normAutofit lnSpcReduction="10000"/>
          </a:bodyPr>
          <a:lstStyle/>
          <a:p>
            <a:pPr>
              <a:lnSpc>
                <a:spcPct val="80000"/>
              </a:lnSpc>
            </a:pPr>
            <a:r>
              <a:rPr lang="bg-BG" altLang="en-US" sz="2000"/>
              <a:t>Като алтернатива на автоматичните променливи е възможно да дефинирате променливи, които да бъдат външни за всички функции, т.е. променливи, които могат да бъдат достигнати поименно от всяка функция. (Този механизъм наподобява променливите на </a:t>
            </a:r>
            <a:r>
              <a:rPr lang="en-US" altLang="en-US" sz="2000"/>
              <a:t>Pascal</a:t>
            </a:r>
            <a:r>
              <a:rPr lang="bg-BG" altLang="en-US" sz="2000"/>
              <a:t>, които се дефинират в най-външния блок.) Тъй като достъпът до външните променливи е глобален, те могат да се използват вместо списък с аргументи, за да предават данни между отделните функции. Нещо повече, понеже външните променливи съществуват постоянно, а не се появяват и изчезват при всяко извикване и напускане на дадена функция, те запазват своите стойности, дори след като функцията, която им е задала стойност, е приключила изпълнението си.</a:t>
            </a:r>
          </a:p>
        </p:txBody>
      </p:sp>
      <p:sp>
        <p:nvSpPr>
          <p:cNvPr id="4" name="Date Placeholder 3">
            <a:extLst>
              <a:ext uri="{FF2B5EF4-FFF2-40B4-BE49-F238E27FC236}">
                <a16:creationId xmlns:a16="http://schemas.microsoft.com/office/drawing/2014/main" id="{81FD2108-E90E-4DB7-B2FC-715EB8CF55BB}"/>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D711A9BA-6927-4F93-BE4E-D8757A52C809}"/>
              </a:ext>
            </a:extLst>
          </p:cNvPr>
          <p:cNvSpPr>
            <a:spLocks noGrp="1"/>
          </p:cNvSpPr>
          <p:nvPr>
            <p:ph type="sldNum" sz="quarter" idx="12"/>
          </p:nvPr>
        </p:nvSpPr>
        <p:spPr/>
        <p:txBody>
          <a:bodyPr/>
          <a:lstStyle/>
          <a:p>
            <a:fld id="{AAEE43FE-4677-4132-8B10-563931A667B2}" type="slidenum">
              <a:rPr lang="bg-BG" altLang="en-US"/>
              <a:pPr/>
              <a:t>41</a:t>
            </a:fld>
            <a:endParaRPr lang="bg-BG"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20002763-2FE7-43A9-BD54-301CBF231C15}"/>
              </a:ext>
            </a:extLst>
          </p:cNvPr>
          <p:cNvSpPr>
            <a:spLocks noGrp="1" noChangeArrowheads="1"/>
          </p:cNvSpPr>
          <p:nvPr>
            <p:ph type="title"/>
          </p:nvPr>
        </p:nvSpPr>
        <p:spPr/>
        <p:txBody>
          <a:bodyPr>
            <a:normAutofit fontScale="90000"/>
          </a:bodyPr>
          <a:lstStyle/>
          <a:p>
            <a:r>
              <a:rPr lang="bg-BG" altLang="en-US" sz="3800"/>
              <a:t>Външни променливи и област на действие (област на видимост) </a:t>
            </a:r>
          </a:p>
        </p:txBody>
      </p:sp>
      <p:sp>
        <p:nvSpPr>
          <p:cNvPr id="137219" name="Rectangle 3">
            <a:extLst>
              <a:ext uri="{FF2B5EF4-FFF2-40B4-BE49-F238E27FC236}">
                <a16:creationId xmlns:a16="http://schemas.microsoft.com/office/drawing/2014/main" id="{8A379A65-B681-42A5-9A6A-1E18C7B58BBB}"/>
              </a:ext>
            </a:extLst>
          </p:cNvPr>
          <p:cNvSpPr>
            <a:spLocks noGrp="1" noChangeArrowheads="1"/>
          </p:cNvSpPr>
          <p:nvPr>
            <p:ph idx="1"/>
          </p:nvPr>
        </p:nvSpPr>
        <p:spPr/>
        <p:txBody>
          <a:bodyPr>
            <a:normAutofit fontScale="85000" lnSpcReduction="10000"/>
          </a:bodyPr>
          <a:lstStyle/>
          <a:p>
            <a:r>
              <a:rPr lang="bg-BG" altLang="en-US" sz="2800" dirty="0"/>
              <a:t>Всяка външна променлива трябва да се дефинира само веднъж извън функциите; така за нея се запазва място в паметта. Променливата трябва също така да бъде декларирана във всяка функция, която ще има достъп до нея; по този начин се заявява типа на променливата. Декларацията може да се осъществи изрично чрез оператора </a:t>
            </a:r>
            <a:r>
              <a:rPr lang="en-US" altLang="en-US" sz="2800" dirty="0"/>
              <a:t>extern </a:t>
            </a:r>
            <a:r>
              <a:rPr lang="bg-BG" altLang="en-US" sz="2800" dirty="0"/>
              <a:t>или да се подразбира от контекста. </a:t>
            </a:r>
          </a:p>
        </p:txBody>
      </p:sp>
      <p:sp>
        <p:nvSpPr>
          <p:cNvPr id="4" name="Date Placeholder 3">
            <a:extLst>
              <a:ext uri="{FF2B5EF4-FFF2-40B4-BE49-F238E27FC236}">
                <a16:creationId xmlns:a16="http://schemas.microsoft.com/office/drawing/2014/main" id="{2B2965AE-BBA1-4B77-B5DA-B9AE97493102}"/>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08A4AA50-0AF2-4440-A449-0B7F5D396F82}"/>
              </a:ext>
            </a:extLst>
          </p:cNvPr>
          <p:cNvSpPr>
            <a:spLocks noGrp="1"/>
          </p:cNvSpPr>
          <p:nvPr>
            <p:ph type="sldNum" sz="quarter" idx="12"/>
          </p:nvPr>
        </p:nvSpPr>
        <p:spPr/>
        <p:txBody>
          <a:bodyPr/>
          <a:lstStyle/>
          <a:p>
            <a:fld id="{29187A56-E163-4FA6-9B22-F0605B4707F8}" type="slidenum">
              <a:rPr lang="bg-BG" altLang="en-US"/>
              <a:pPr/>
              <a:t>42</a:t>
            </a:fld>
            <a:endParaRPr lang="bg-BG"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BF03704B-B8AB-4A49-919E-F574203E3FC2}"/>
              </a:ext>
            </a:extLst>
          </p:cNvPr>
          <p:cNvSpPr>
            <a:spLocks noGrp="1" noChangeArrowheads="1"/>
          </p:cNvSpPr>
          <p:nvPr>
            <p:ph type="title"/>
          </p:nvPr>
        </p:nvSpPr>
        <p:spPr/>
        <p:txBody>
          <a:bodyPr>
            <a:normAutofit fontScale="90000"/>
          </a:bodyPr>
          <a:lstStyle/>
          <a:p>
            <a:r>
              <a:rPr lang="bg-BG" altLang="en-US" sz="3800"/>
              <a:t>Външни променливи и област на действие (област на видимост) </a:t>
            </a:r>
          </a:p>
        </p:txBody>
      </p:sp>
      <p:sp>
        <p:nvSpPr>
          <p:cNvPr id="136195" name="Rectangle 3">
            <a:extLst>
              <a:ext uri="{FF2B5EF4-FFF2-40B4-BE49-F238E27FC236}">
                <a16:creationId xmlns:a16="http://schemas.microsoft.com/office/drawing/2014/main" id="{FFB6923C-95AD-4954-BB57-90C427AC39E1}"/>
              </a:ext>
            </a:extLst>
          </p:cNvPr>
          <p:cNvSpPr>
            <a:spLocks noGrp="1" noChangeArrowheads="1"/>
          </p:cNvSpPr>
          <p:nvPr>
            <p:ph idx="1"/>
          </p:nvPr>
        </p:nvSpPr>
        <p:spPr/>
        <p:txBody>
          <a:bodyPr/>
          <a:lstStyle/>
          <a:p>
            <a:endParaRPr lang="en-US" altLang="en-US"/>
          </a:p>
        </p:txBody>
      </p:sp>
      <p:sp>
        <p:nvSpPr>
          <p:cNvPr id="6" name="Date Placeholder 3">
            <a:extLst>
              <a:ext uri="{FF2B5EF4-FFF2-40B4-BE49-F238E27FC236}">
                <a16:creationId xmlns:a16="http://schemas.microsoft.com/office/drawing/2014/main" id="{CE67AFD0-4FC5-48AF-8EF4-5C9A3980A0F4}"/>
              </a:ext>
            </a:extLst>
          </p:cNvPr>
          <p:cNvSpPr>
            <a:spLocks noGrp="1"/>
          </p:cNvSpPr>
          <p:nvPr>
            <p:ph type="dt" sz="half" idx="10"/>
          </p:nvPr>
        </p:nvSpPr>
        <p:spPr/>
        <p:txBody>
          <a:bodyPr/>
          <a:lstStyle/>
          <a:p>
            <a:endParaRPr lang="bg-BG" altLang="en-US"/>
          </a:p>
        </p:txBody>
      </p:sp>
      <p:sp>
        <p:nvSpPr>
          <p:cNvPr id="8" name="Slide Number Placeholder 5">
            <a:extLst>
              <a:ext uri="{FF2B5EF4-FFF2-40B4-BE49-F238E27FC236}">
                <a16:creationId xmlns:a16="http://schemas.microsoft.com/office/drawing/2014/main" id="{6E0016D5-C06C-4A42-AA52-C73F8BE434E8}"/>
              </a:ext>
            </a:extLst>
          </p:cNvPr>
          <p:cNvSpPr>
            <a:spLocks noGrp="1"/>
          </p:cNvSpPr>
          <p:nvPr>
            <p:ph type="sldNum" sz="quarter" idx="12"/>
          </p:nvPr>
        </p:nvSpPr>
        <p:spPr/>
        <p:txBody>
          <a:bodyPr/>
          <a:lstStyle/>
          <a:p>
            <a:fld id="{74A1E316-431D-4045-8C2E-2B26055AE14F}" type="slidenum">
              <a:rPr lang="bg-BG" altLang="en-US"/>
              <a:pPr/>
              <a:t>43</a:t>
            </a:fld>
            <a:endParaRPr lang="bg-BG" altLang="en-US"/>
          </a:p>
        </p:txBody>
      </p:sp>
      <p:pic>
        <p:nvPicPr>
          <p:cNvPr id="136196" name="Picture 4">
            <a:extLst>
              <a:ext uri="{FF2B5EF4-FFF2-40B4-BE49-F238E27FC236}">
                <a16:creationId xmlns:a16="http://schemas.microsoft.com/office/drawing/2014/main" id="{920A7BE0-AFBF-4AFA-9BA1-158420693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292375"/>
            <a:ext cx="4912744" cy="342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197" name="Picture 5">
            <a:extLst>
              <a:ext uri="{FF2B5EF4-FFF2-40B4-BE49-F238E27FC236}">
                <a16:creationId xmlns:a16="http://schemas.microsoft.com/office/drawing/2014/main" id="{C7ACF82F-B1B2-404C-9E87-02032AFC7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160590"/>
            <a:ext cx="3862247" cy="4394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34CAA34D-22D1-4ADC-AF36-DFD471CA3792}"/>
              </a:ext>
            </a:extLst>
          </p:cNvPr>
          <p:cNvSpPr>
            <a:spLocks noGrp="1" noChangeArrowheads="1"/>
          </p:cNvSpPr>
          <p:nvPr>
            <p:ph type="title"/>
          </p:nvPr>
        </p:nvSpPr>
        <p:spPr/>
        <p:txBody>
          <a:bodyPr>
            <a:normAutofit fontScale="90000"/>
          </a:bodyPr>
          <a:lstStyle/>
          <a:p>
            <a:r>
              <a:rPr lang="bg-BG" altLang="en-US" sz="3800"/>
              <a:t>Външни променливи и област на действие (област на видимост) </a:t>
            </a:r>
          </a:p>
        </p:txBody>
      </p:sp>
      <p:sp>
        <p:nvSpPr>
          <p:cNvPr id="135171" name="Rectangle 3">
            <a:extLst>
              <a:ext uri="{FF2B5EF4-FFF2-40B4-BE49-F238E27FC236}">
                <a16:creationId xmlns:a16="http://schemas.microsoft.com/office/drawing/2014/main" id="{A7D8B996-4B29-4111-99B3-3861FF67FFB4}"/>
              </a:ext>
            </a:extLst>
          </p:cNvPr>
          <p:cNvSpPr>
            <a:spLocks noGrp="1" noChangeArrowheads="1"/>
          </p:cNvSpPr>
          <p:nvPr>
            <p:ph idx="1"/>
          </p:nvPr>
        </p:nvSpPr>
        <p:spPr/>
        <p:txBody>
          <a:bodyPr>
            <a:normAutofit fontScale="92500" lnSpcReduction="10000"/>
          </a:bodyPr>
          <a:lstStyle/>
          <a:p>
            <a:pPr>
              <a:lnSpc>
                <a:spcPct val="90000"/>
              </a:lnSpc>
            </a:pPr>
            <a:r>
              <a:rPr lang="bg-BG" altLang="en-US" sz="2400"/>
              <a:t>Погледнато от синтактична гледна точка, външните дефиниции изглеждат точно както дефинициите на локални променливи, но понеже те се явяват извън функциите, променливите се определят като външни. Преди една функция да може да използва външна променлива, името на променливата трябва да й бъде оповестено. Един от начините да направите това е да напишете </a:t>
            </a:r>
            <a:r>
              <a:rPr lang="en-US" altLang="en-US" sz="2400"/>
              <a:t>extern </a:t>
            </a:r>
            <a:r>
              <a:rPr lang="bg-BG" altLang="en-US" sz="2400"/>
              <a:t>декларация във функцията; декларацията не се различава по нищо от предишните, но към нея се добавя и ключовата дума </a:t>
            </a:r>
            <a:r>
              <a:rPr lang="en-US" altLang="en-US" sz="2400"/>
              <a:t>extern</a:t>
            </a:r>
            <a:r>
              <a:rPr lang="ru-RU" altLang="en-US" sz="2400"/>
              <a:t>.</a:t>
            </a:r>
            <a:endParaRPr lang="bg-BG" altLang="en-US" sz="2400"/>
          </a:p>
        </p:txBody>
      </p:sp>
      <p:sp>
        <p:nvSpPr>
          <p:cNvPr id="4" name="Date Placeholder 3">
            <a:extLst>
              <a:ext uri="{FF2B5EF4-FFF2-40B4-BE49-F238E27FC236}">
                <a16:creationId xmlns:a16="http://schemas.microsoft.com/office/drawing/2014/main" id="{DF46FEEE-B449-4543-8EF4-D5033147607D}"/>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814925A4-521A-4419-9D26-E45E114E8DA8}"/>
              </a:ext>
            </a:extLst>
          </p:cNvPr>
          <p:cNvSpPr>
            <a:spLocks noGrp="1"/>
          </p:cNvSpPr>
          <p:nvPr>
            <p:ph type="sldNum" sz="quarter" idx="12"/>
          </p:nvPr>
        </p:nvSpPr>
        <p:spPr/>
        <p:txBody>
          <a:bodyPr/>
          <a:lstStyle/>
          <a:p>
            <a:fld id="{DE894600-B733-4031-A61E-31DD6172C9E2}" type="slidenum">
              <a:rPr lang="bg-BG" altLang="en-US"/>
              <a:pPr/>
              <a:t>44</a:t>
            </a:fld>
            <a:endParaRPr lang="bg-BG"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B2413E48-1B12-4581-96D4-9256522D7DA2}"/>
              </a:ext>
            </a:extLst>
          </p:cNvPr>
          <p:cNvSpPr>
            <a:spLocks noGrp="1" noChangeArrowheads="1"/>
          </p:cNvSpPr>
          <p:nvPr>
            <p:ph type="title"/>
          </p:nvPr>
        </p:nvSpPr>
        <p:spPr/>
        <p:txBody>
          <a:bodyPr>
            <a:normAutofit fontScale="90000"/>
          </a:bodyPr>
          <a:lstStyle/>
          <a:p>
            <a:r>
              <a:rPr lang="bg-BG" altLang="en-US" sz="3800"/>
              <a:t>Външни променливи и област на действие (област на видимост) </a:t>
            </a:r>
          </a:p>
        </p:txBody>
      </p:sp>
      <p:sp>
        <p:nvSpPr>
          <p:cNvPr id="140291" name="Rectangle 3">
            <a:extLst>
              <a:ext uri="{FF2B5EF4-FFF2-40B4-BE49-F238E27FC236}">
                <a16:creationId xmlns:a16="http://schemas.microsoft.com/office/drawing/2014/main" id="{C2B982AC-4425-4D96-95D0-AB8E0AADBE2C}"/>
              </a:ext>
            </a:extLst>
          </p:cNvPr>
          <p:cNvSpPr>
            <a:spLocks noGrp="1" noChangeArrowheads="1"/>
          </p:cNvSpPr>
          <p:nvPr>
            <p:ph idx="1"/>
          </p:nvPr>
        </p:nvSpPr>
        <p:spPr/>
        <p:txBody>
          <a:bodyPr>
            <a:normAutofit fontScale="92500" lnSpcReduction="10000"/>
          </a:bodyPr>
          <a:lstStyle/>
          <a:p>
            <a:pPr>
              <a:lnSpc>
                <a:spcPct val="90000"/>
              </a:lnSpc>
            </a:pPr>
            <a:r>
              <a:rPr lang="bg-BG" altLang="en-US" sz="2400"/>
              <a:t>При определени условия </a:t>
            </a:r>
            <a:r>
              <a:rPr lang="en-US" altLang="en-US" sz="2400"/>
              <a:t>extern </a:t>
            </a:r>
            <a:r>
              <a:rPr lang="bg-BG" altLang="en-US" sz="2400"/>
              <a:t>декларацията може да бъде пропусната. Ако в изходния файл дефиницията на външна променлива се намира преди употребата й в дадена функция, няма смисъл от </a:t>
            </a:r>
            <a:r>
              <a:rPr lang="en-US" altLang="en-US" sz="2400"/>
              <a:t>extern </a:t>
            </a:r>
            <a:r>
              <a:rPr lang="bg-BG" altLang="en-US" sz="2400"/>
              <a:t>декларация в самата функция. Следователно </a:t>
            </a:r>
            <a:r>
              <a:rPr lang="en-US" altLang="en-US" sz="2400"/>
              <a:t>extern </a:t>
            </a:r>
            <a:r>
              <a:rPr lang="bg-BG" altLang="en-US" sz="2400"/>
              <a:t>декларациите в </a:t>
            </a:r>
            <a:r>
              <a:rPr lang="en-US" altLang="en-US" sz="2400"/>
              <a:t>main</a:t>
            </a:r>
            <a:r>
              <a:rPr lang="ru-RU" altLang="en-US" sz="2400"/>
              <a:t>, </a:t>
            </a:r>
            <a:r>
              <a:rPr lang="en-US" altLang="en-US" sz="2400"/>
              <a:t>getline </a:t>
            </a:r>
            <a:r>
              <a:rPr lang="bg-BG" altLang="en-US" sz="2400"/>
              <a:t>и </a:t>
            </a:r>
            <a:r>
              <a:rPr lang="en-US" altLang="en-US" sz="2400"/>
              <a:t>copy </a:t>
            </a:r>
            <a:r>
              <a:rPr lang="bg-BG" altLang="en-US" sz="2400"/>
              <a:t>са излишни. В действителност обикновено дефинициите на всички външни променливи се поставят в началото на изходния файл и после се изпускат </a:t>
            </a:r>
            <a:r>
              <a:rPr lang="en-US" altLang="en-US" sz="2400"/>
              <a:t>extern </a:t>
            </a:r>
            <a:r>
              <a:rPr lang="bg-BG" altLang="en-US" sz="2400"/>
              <a:t>декларациите.</a:t>
            </a:r>
          </a:p>
        </p:txBody>
      </p:sp>
      <p:sp>
        <p:nvSpPr>
          <p:cNvPr id="4" name="Date Placeholder 3">
            <a:extLst>
              <a:ext uri="{FF2B5EF4-FFF2-40B4-BE49-F238E27FC236}">
                <a16:creationId xmlns:a16="http://schemas.microsoft.com/office/drawing/2014/main" id="{EC55238C-B74D-4E90-B730-D1EC64812F1F}"/>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06C2BC7F-D0E9-4B68-AD8D-540A4BEBFC85}"/>
              </a:ext>
            </a:extLst>
          </p:cNvPr>
          <p:cNvSpPr>
            <a:spLocks noGrp="1"/>
          </p:cNvSpPr>
          <p:nvPr>
            <p:ph type="sldNum" sz="quarter" idx="12"/>
          </p:nvPr>
        </p:nvSpPr>
        <p:spPr/>
        <p:txBody>
          <a:bodyPr/>
          <a:lstStyle/>
          <a:p>
            <a:fld id="{71D99298-A1B9-4874-B2FB-BF18BD7BB9F6}" type="slidenum">
              <a:rPr lang="bg-BG" altLang="en-US"/>
              <a:pPr/>
              <a:t>45</a:t>
            </a:fld>
            <a:endParaRPr lang="bg-BG"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74E207D2-41A2-41BC-92F1-4BEA99374AF8}"/>
              </a:ext>
            </a:extLst>
          </p:cNvPr>
          <p:cNvSpPr>
            <a:spLocks noGrp="1" noChangeArrowheads="1"/>
          </p:cNvSpPr>
          <p:nvPr>
            <p:ph type="title"/>
          </p:nvPr>
        </p:nvSpPr>
        <p:spPr/>
        <p:txBody>
          <a:bodyPr>
            <a:normAutofit fontScale="90000"/>
          </a:bodyPr>
          <a:lstStyle/>
          <a:p>
            <a:r>
              <a:rPr lang="bg-BG" altLang="en-US" sz="3800"/>
              <a:t>Външни променливи и област на действие (област на видимост) </a:t>
            </a:r>
          </a:p>
        </p:txBody>
      </p:sp>
      <p:sp>
        <p:nvSpPr>
          <p:cNvPr id="139267" name="Rectangle 3">
            <a:extLst>
              <a:ext uri="{FF2B5EF4-FFF2-40B4-BE49-F238E27FC236}">
                <a16:creationId xmlns:a16="http://schemas.microsoft.com/office/drawing/2014/main" id="{C0C9F976-242A-47EF-84BC-3DDA61A73844}"/>
              </a:ext>
            </a:extLst>
          </p:cNvPr>
          <p:cNvSpPr>
            <a:spLocks noGrp="1" noChangeArrowheads="1"/>
          </p:cNvSpPr>
          <p:nvPr>
            <p:ph idx="1"/>
          </p:nvPr>
        </p:nvSpPr>
        <p:spPr/>
        <p:txBody>
          <a:bodyPr>
            <a:normAutofit fontScale="92500" lnSpcReduction="20000"/>
          </a:bodyPr>
          <a:lstStyle/>
          <a:p>
            <a:pPr>
              <a:lnSpc>
                <a:spcPct val="90000"/>
              </a:lnSpc>
            </a:pPr>
            <a:r>
              <a:rPr lang="bg-BG" altLang="en-US" sz="2400"/>
              <a:t>Ако програмата се намира в няколко изходни файла и една променлива е декларирана във файл1, а се използва във файл2 и файлЗ, тогава </a:t>
            </a:r>
            <a:r>
              <a:rPr lang="en-US" altLang="en-US" sz="2400"/>
              <a:t>extern </a:t>
            </a:r>
            <a:r>
              <a:rPr lang="bg-BG" altLang="en-US" sz="2400"/>
              <a:t>декларациите във файл2 и файлЗ са необходими, за да свържат появяването на променливата. Основната практика е всички </a:t>
            </a:r>
            <a:r>
              <a:rPr lang="en-US" altLang="en-US" sz="2400"/>
              <a:t>extern </a:t>
            </a:r>
            <a:r>
              <a:rPr lang="bg-BG" altLang="en-US" sz="2400"/>
              <a:t>декларации на променливи и функции да се съберат в отделен файл, наречен заглавен, който да бъде включен посредством #</a:t>
            </a:r>
            <a:r>
              <a:rPr lang="en-US" altLang="en-US" sz="2400"/>
              <a:t>include </a:t>
            </a:r>
            <a:r>
              <a:rPr lang="bg-BG" altLang="en-US" sz="2400"/>
              <a:t>в началото на всеки изходен файл. Наставката .</a:t>
            </a:r>
            <a:r>
              <a:rPr lang="en-US" altLang="en-US" sz="2400"/>
              <a:t>h </a:t>
            </a:r>
            <a:r>
              <a:rPr lang="bg-BG" altLang="en-US" sz="2400"/>
              <a:t>е общоприета за имената на заглавни файлове. Например функциите от стандартната библиотека са декларирани в заглавни файлове като </a:t>
            </a:r>
            <a:r>
              <a:rPr lang="ru-RU" altLang="en-US" sz="2400"/>
              <a:t>&lt;</a:t>
            </a:r>
            <a:r>
              <a:rPr lang="en-US" altLang="en-US" sz="2400"/>
              <a:t>stdio</a:t>
            </a:r>
            <a:r>
              <a:rPr lang="ru-RU" altLang="en-US" sz="2400"/>
              <a:t>.</a:t>
            </a:r>
            <a:r>
              <a:rPr lang="en-US" altLang="en-US" sz="2400"/>
              <a:t>h</a:t>
            </a:r>
            <a:r>
              <a:rPr lang="ru-RU" altLang="en-US" sz="2400"/>
              <a:t>&gt;.</a:t>
            </a:r>
            <a:r>
              <a:rPr lang="bg-BG" altLang="en-US" sz="2400"/>
              <a:t> </a:t>
            </a:r>
          </a:p>
        </p:txBody>
      </p:sp>
      <p:sp>
        <p:nvSpPr>
          <p:cNvPr id="4" name="Date Placeholder 3">
            <a:extLst>
              <a:ext uri="{FF2B5EF4-FFF2-40B4-BE49-F238E27FC236}">
                <a16:creationId xmlns:a16="http://schemas.microsoft.com/office/drawing/2014/main" id="{956E2BB4-8687-4B9E-8D72-85CEB9737F42}"/>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BF9CE1A6-8397-469A-9A45-635B72327907}"/>
              </a:ext>
            </a:extLst>
          </p:cNvPr>
          <p:cNvSpPr>
            <a:spLocks noGrp="1"/>
          </p:cNvSpPr>
          <p:nvPr>
            <p:ph type="sldNum" sz="quarter" idx="12"/>
          </p:nvPr>
        </p:nvSpPr>
        <p:spPr/>
        <p:txBody>
          <a:bodyPr/>
          <a:lstStyle/>
          <a:p>
            <a:fld id="{7606FE54-1752-45F9-ABA6-3E726F4FB121}" type="slidenum">
              <a:rPr lang="bg-BG" altLang="en-US"/>
              <a:pPr/>
              <a:t>46</a:t>
            </a:fld>
            <a:endParaRPr lang="bg-BG"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A97B6EBD-2F60-44A1-87BB-2DAE3F0B4BDC}"/>
              </a:ext>
            </a:extLst>
          </p:cNvPr>
          <p:cNvSpPr>
            <a:spLocks noGrp="1" noChangeArrowheads="1"/>
          </p:cNvSpPr>
          <p:nvPr>
            <p:ph type="title"/>
          </p:nvPr>
        </p:nvSpPr>
        <p:spPr/>
        <p:txBody>
          <a:bodyPr>
            <a:normAutofit fontScale="90000"/>
          </a:bodyPr>
          <a:lstStyle/>
          <a:p>
            <a:r>
              <a:rPr lang="bg-BG" altLang="en-US" sz="3800"/>
              <a:t>Външни променливи и област на действие (област на видимост)</a:t>
            </a:r>
          </a:p>
        </p:txBody>
      </p:sp>
      <p:sp>
        <p:nvSpPr>
          <p:cNvPr id="141315" name="Rectangle 3">
            <a:extLst>
              <a:ext uri="{FF2B5EF4-FFF2-40B4-BE49-F238E27FC236}">
                <a16:creationId xmlns:a16="http://schemas.microsoft.com/office/drawing/2014/main" id="{F3EDC00C-CD1A-49C7-90F4-4B8D22A4DDE0}"/>
              </a:ext>
            </a:extLst>
          </p:cNvPr>
          <p:cNvSpPr>
            <a:spLocks noGrp="1" noChangeArrowheads="1"/>
          </p:cNvSpPr>
          <p:nvPr>
            <p:ph idx="1"/>
          </p:nvPr>
        </p:nvSpPr>
        <p:spPr/>
        <p:txBody>
          <a:bodyPr>
            <a:normAutofit fontScale="92500" lnSpcReduction="10000"/>
          </a:bodyPr>
          <a:lstStyle/>
          <a:p>
            <a:pPr>
              <a:lnSpc>
                <a:spcPct val="80000"/>
              </a:lnSpc>
            </a:pPr>
            <a:r>
              <a:rPr lang="bg-BG" altLang="en-US" sz="2000">
                <a:solidFill>
                  <a:schemeClr val="hlink"/>
                </a:solidFill>
              </a:rPr>
              <a:t>"Дефиницията" се отнася до мястото, където променливата се създава или й се отделя място</a:t>
            </a:r>
            <a:r>
              <a:rPr lang="bg-BG" altLang="en-US" sz="2000"/>
              <a:t>; </a:t>
            </a:r>
            <a:r>
              <a:rPr lang="bg-BG" altLang="en-US" sz="2000">
                <a:solidFill>
                  <a:schemeClr val="folHlink"/>
                </a:solidFill>
              </a:rPr>
              <a:t>"декларацията" се отнася до местата, където се заявява видът на променливата, но не й се отделя място.</a:t>
            </a:r>
          </a:p>
          <a:p>
            <a:pPr>
              <a:lnSpc>
                <a:spcPct val="80000"/>
              </a:lnSpc>
            </a:pPr>
            <a:r>
              <a:rPr lang="bg-BG" altLang="en-US" sz="2000"/>
              <a:t>Съществува тенденция всички променливи да бъдат </a:t>
            </a:r>
            <a:r>
              <a:rPr lang="en-US" altLang="en-US" sz="2000"/>
              <a:t>extern</a:t>
            </a:r>
            <a:r>
              <a:rPr lang="ru-RU" altLang="en-US" sz="2000"/>
              <a:t>, </a:t>
            </a:r>
            <a:r>
              <a:rPr lang="bg-BG" altLang="en-US" sz="2000"/>
              <a:t>понеже така комуникацията се улеснява - списъците с аргументи са кратки и промен­ливите винаги са ви на разположение. Но външните променливи винаги съществуват, дори когато нямате нужда от тях. Много е опасно да разчитате прекалено на външните променливи, тъй като това често води до програми, в които връзките между данните въобще не са очевидни - променливите могат да бъдат променени по неочаквани и дори неумишлени начини, а програмата трудно се модифицира. </a:t>
            </a:r>
          </a:p>
        </p:txBody>
      </p:sp>
      <p:sp>
        <p:nvSpPr>
          <p:cNvPr id="4" name="Date Placeholder 3">
            <a:extLst>
              <a:ext uri="{FF2B5EF4-FFF2-40B4-BE49-F238E27FC236}">
                <a16:creationId xmlns:a16="http://schemas.microsoft.com/office/drawing/2014/main" id="{8068D2C1-FAEF-4B02-967A-D660F452F5AB}"/>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CA6FEBED-808A-46BA-BE37-C2DC15ABBBC8}"/>
              </a:ext>
            </a:extLst>
          </p:cNvPr>
          <p:cNvSpPr>
            <a:spLocks noGrp="1"/>
          </p:cNvSpPr>
          <p:nvPr>
            <p:ph type="sldNum" sz="quarter" idx="12"/>
          </p:nvPr>
        </p:nvSpPr>
        <p:spPr/>
        <p:txBody>
          <a:bodyPr/>
          <a:lstStyle/>
          <a:p>
            <a:fld id="{002476B6-CEDD-4C13-AB3A-2A35E07353F8}" type="slidenum">
              <a:rPr lang="bg-BG" altLang="en-US"/>
              <a:pPr/>
              <a:t>47</a:t>
            </a:fld>
            <a:endParaRPr lang="bg-BG"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0A8E53F-27AA-4235-92E2-4DC0AE214FBB}"/>
              </a:ext>
            </a:extLst>
          </p:cNvPr>
          <p:cNvSpPr>
            <a:spLocks noGrp="1" noChangeArrowheads="1"/>
          </p:cNvSpPr>
          <p:nvPr>
            <p:ph type="title"/>
          </p:nvPr>
        </p:nvSpPr>
        <p:spPr/>
        <p:txBody>
          <a:bodyPr/>
          <a:lstStyle/>
          <a:p>
            <a:r>
              <a:rPr lang="bg-BG" altLang="en-US"/>
              <a:t>Задачи</a:t>
            </a:r>
          </a:p>
        </p:txBody>
      </p:sp>
      <p:sp>
        <p:nvSpPr>
          <p:cNvPr id="88067" name="Rectangle 3">
            <a:extLst>
              <a:ext uri="{FF2B5EF4-FFF2-40B4-BE49-F238E27FC236}">
                <a16:creationId xmlns:a16="http://schemas.microsoft.com/office/drawing/2014/main" id="{B909526C-BE66-472C-B5E3-E1D5E952F3E7}"/>
              </a:ext>
            </a:extLst>
          </p:cNvPr>
          <p:cNvSpPr>
            <a:spLocks noGrp="1" noChangeArrowheads="1"/>
          </p:cNvSpPr>
          <p:nvPr>
            <p:ph idx="1"/>
          </p:nvPr>
        </p:nvSpPr>
        <p:spPr/>
        <p:txBody>
          <a:bodyPr>
            <a:normAutofit fontScale="92500" lnSpcReduction="20000"/>
          </a:bodyPr>
          <a:lstStyle/>
          <a:p>
            <a:pPr marL="609600" indent="-609600">
              <a:lnSpc>
                <a:spcPct val="80000"/>
              </a:lnSpc>
            </a:pPr>
            <a:r>
              <a:rPr lang="bg-BG" altLang="en-US" sz="2000"/>
              <a:t>Напишете програма, съставяща таблица, която съпоставя Целзиеви на Фаренхайтови температури.</a:t>
            </a:r>
          </a:p>
          <a:p>
            <a:pPr marL="609600" indent="-609600">
              <a:lnSpc>
                <a:spcPct val="80000"/>
              </a:lnSpc>
            </a:pPr>
            <a:r>
              <a:rPr lang="bg-BG" altLang="en-US" sz="2000"/>
              <a:t>Променете програмата за преобразуване на температурата, така че да отпечатва таблицата в обратен ред, от 300 градуса до 0.</a:t>
            </a:r>
          </a:p>
          <a:p>
            <a:pPr marL="609600" indent="-609600">
              <a:lnSpc>
                <a:spcPct val="80000"/>
              </a:lnSpc>
            </a:pPr>
            <a:r>
              <a:rPr lang="bg-BG" altLang="en-US" sz="2000"/>
              <a:t>Напишете програма, която преброява шпациите, табулациите и новите редове.</a:t>
            </a:r>
            <a:endParaRPr lang="bg-BG" altLang="en-US" sz="2000" b="1"/>
          </a:p>
          <a:p>
            <a:pPr marL="609600" indent="-609600">
              <a:lnSpc>
                <a:spcPct val="80000"/>
              </a:lnSpc>
            </a:pPr>
            <a:r>
              <a:rPr lang="bg-BG" altLang="en-US" sz="2000"/>
              <a:t>Напишете програма, която копира входа си на изхода, като замества всеки низ, съставен от една или повече шпации, с една-единствена шпация.</a:t>
            </a:r>
            <a:endParaRPr lang="bg-BG" altLang="en-US" sz="2000" b="1"/>
          </a:p>
          <a:p>
            <a:pPr marL="609600" indent="-609600">
              <a:lnSpc>
                <a:spcPct val="80000"/>
              </a:lnSpc>
            </a:pPr>
            <a:r>
              <a:rPr lang="bg-BG" altLang="en-US" sz="2000"/>
              <a:t>Напишете програма, която копира входа си на изхода, като замества всеки табулатор с </a:t>
            </a:r>
            <a:r>
              <a:rPr lang="ru-RU" altLang="en-US" sz="2000"/>
              <a:t>\</a:t>
            </a:r>
            <a:r>
              <a:rPr lang="en-US" altLang="en-US" sz="2000"/>
              <a:t>t</a:t>
            </a:r>
            <a:r>
              <a:rPr lang="ru-RU" altLang="en-US" sz="2000"/>
              <a:t>, </a:t>
            </a:r>
            <a:r>
              <a:rPr lang="bg-BG" altLang="en-US" sz="2000"/>
              <a:t>всяко връщане със символ назад с \b и всяка обратно наклонена черта с \\. По този начин табулациите и връщането със символ назад стават видими по един недвусмислен начин.</a:t>
            </a:r>
          </a:p>
        </p:txBody>
      </p:sp>
      <p:sp>
        <p:nvSpPr>
          <p:cNvPr id="4" name="Date Placeholder 3">
            <a:extLst>
              <a:ext uri="{FF2B5EF4-FFF2-40B4-BE49-F238E27FC236}">
                <a16:creationId xmlns:a16="http://schemas.microsoft.com/office/drawing/2014/main" id="{832ED51B-FFCC-4FEE-B79C-C5C1E04A4BF0}"/>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E6CE492C-99B7-409E-9A4D-FDBAEE6F7EC8}"/>
              </a:ext>
            </a:extLst>
          </p:cNvPr>
          <p:cNvSpPr>
            <a:spLocks noGrp="1"/>
          </p:cNvSpPr>
          <p:nvPr>
            <p:ph type="sldNum" sz="quarter" idx="12"/>
          </p:nvPr>
        </p:nvSpPr>
        <p:spPr/>
        <p:txBody>
          <a:bodyPr/>
          <a:lstStyle/>
          <a:p>
            <a:fld id="{9EF90092-1ECC-4DB9-A548-89BD1936834E}" type="slidenum">
              <a:rPr lang="bg-BG" altLang="en-US"/>
              <a:pPr/>
              <a:t>48</a:t>
            </a:fld>
            <a:endParaRPr lang="bg-BG"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4743B84-1048-49F6-9090-D37064B96B15}"/>
              </a:ext>
            </a:extLst>
          </p:cNvPr>
          <p:cNvSpPr>
            <a:spLocks noGrp="1" noChangeArrowheads="1"/>
          </p:cNvSpPr>
          <p:nvPr>
            <p:ph type="title"/>
          </p:nvPr>
        </p:nvSpPr>
        <p:spPr/>
        <p:txBody>
          <a:bodyPr/>
          <a:lstStyle/>
          <a:p>
            <a:r>
              <a:rPr lang="bg-BG" altLang="en-US"/>
              <a:t>Задачи</a:t>
            </a:r>
          </a:p>
        </p:txBody>
      </p:sp>
      <p:sp>
        <p:nvSpPr>
          <p:cNvPr id="93187" name="Rectangle 3">
            <a:extLst>
              <a:ext uri="{FF2B5EF4-FFF2-40B4-BE49-F238E27FC236}">
                <a16:creationId xmlns:a16="http://schemas.microsoft.com/office/drawing/2014/main" id="{99685F37-8EE9-4822-A372-AC9E7BA22AEE}"/>
              </a:ext>
            </a:extLst>
          </p:cNvPr>
          <p:cNvSpPr>
            <a:spLocks noGrp="1" noChangeArrowheads="1"/>
          </p:cNvSpPr>
          <p:nvPr>
            <p:ph idx="1"/>
          </p:nvPr>
        </p:nvSpPr>
        <p:spPr/>
        <p:txBody>
          <a:bodyPr>
            <a:normAutofit fontScale="92500" lnSpcReduction="20000"/>
          </a:bodyPr>
          <a:lstStyle/>
          <a:p>
            <a:pPr>
              <a:lnSpc>
                <a:spcPct val="80000"/>
              </a:lnSpc>
            </a:pPr>
            <a:r>
              <a:rPr lang="bg-BG" altLang="en-US" sz="2800"/>
              <a:t>Напишете програма, която отпечатва входа си, като всяка дума е поставена на отделен ред.</a:t>
            </a:r>
            <a:endParaRPr lang="en-US" altLang="en-US" sz="2800"/>
          </a:p>
          <a:p>
            <a:pPr>
              <a:lnSpc>
                <a:spcPct val="80000"/>
              </a:lnSpc>
            </a:pPr>
            <a:r>
              <a:rPr lang="bg-BG" altLang="en-US" sz="2800"/>
              <a:t>Напишете програма, която отпечатва хистограма с дължините на думите, подадени на входа. По-лесно е да начертаете хистограма хоризонтално; вертикалната хистограма е по-предизвикателна. </a:t>
            </a:r>
            <a:endParaRPr lang="en-US" altLang="en-US" sz="2800"/>
          </a:p>
          <a:p>
            <a:pPr>
              <a:lnSpc>
                <a:spcPct val="80000"/>
              </a:lnSpc>
            </a:pPr>
            <a:r>
              <a:rPr lang="bg-BG" altLang="en-US" sz="2800"/>
              <a:t>Напишете програма, която отпечатва хистограма, отразяваща колко често се срещат различните символи на входа. </a:t>
            </a:r>
          </a:p>
        </p:txBody>
      </p:sp>
      <p:sp>
        <p:nvSpPr>
          <p:cNvPr id="4" name="Date Placeholder 3">
            <a:extLst>
              <a:ext uri="{FF2B5EF4-FFF2-40B4-BE49-F238E27FC236}">
                <a16:creationId xmlns:a16="http://schemas.microsoft.com/office/drawing/2014/main" id="{12F7215B-4515-4058-B010-F6509DE31686}"/>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B346BEA8-AF1A-4796-86CE-1DDA3EA3EB2E}"/>
              </a:ext>
            </a:extLst>
          </p:cNvPr>
          <p:cNvSpPr>
            <a:spLocks noGrp="1"/>
          </p:cNvSpPr>
          <p:nvPr>
            <p:ph type="sldNum" sz="quarter" idx="12"/>
          </p:nvPr>
        </p:nvSpPr>
        <p:spPr/>
        <p:txBody>
          <a:bodyPr/>
          <a:lstStyle/>
          <a:p>
            <a:fld id="{71E57BE4-410D-4FE5-A3BF-C6E1CE436A48}" type="slidenum">
              <a:rPr lang="bg-BG" altLang="en-US"/>
              <a:pPr/>
              <a:t>49</a:t>
            </a:fld>
            <a:endParaRPr lang="bg-BG"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3E5752B-46AE-422E-9D72-ADDE35EF3A65}"/>
              </a:ext>
            </a:extLst>
          </p:cNvPr>
          <p:cNvSpPr>
            <a:spLocks noGrp="1" noChangeArrowheads="1"/>
          </p:cNvSpPr>
          <p:nvPr>
            <p:ph type="title"/>
          </p:nvPr>
        </p:nvSpPr>
        <p:spPr/>
        <p:txBody>
          <a:bodyPr/>
          <a:lstStyle/>
          <a:p>
            <a:r>
              <a:rPr lang="bg-BG" altLang="en-US"/>
              <a:t>Първа програма на С</a:t>
            </a:r>
          </a:p>
        </p:txBody>
      </p:sp>
      <p:sp>
        <p:nvSpPr>
          <p:cNvPr id="34819" name="Rectangle 3">
            <a:extLst>
              <a:ext uri="{FF2B5EF4-FFF2-40B4-BE49-F238E27FC236}">
                <a16:creationId xmlns:a16="http://schemas.microsoft.com/office/drawing/2014/main" id="{AD098004-35FA-497D-BEC2-88A95FCF1B96}"/>
              </a:ext>
            </a:extLst>
          </p:cNvPr>
          <p:cNvSpPr>
            <a:spLocks noGrp="1" noChangeArrowheads="1"/>
          </p:cNvSpPr>
          <p:nvPr>
            <p:ph idx="1"/>
          </p:nvPr>
        </p:nvSpPr>
        <p:spPr/>
        <p:txBody>
          <a:bodyPr>
            <a:normAutofit fontScale="85000" lnSpcReduction="20000"/>
          </a:bodyPr>
          <a:lstStyle/>
          <a:p>
            <a:pPr>
              <a:lnSpc>
                <a:spcPct val="80000"/>
              </a:lnSpc>
            </a:pPr>
            <a:r>
              <a:rPr lang="bg-BG" altLang="en-US" sz="2000" dirty="0"/>
              <a:t>Отпечатайте </a:t>
            </a:r>
            <a:r>
              <a:rPr lang="en-US" altLang="en-US" sz="2000" dirty="0"/>
              <a:t>“hello, world</a:t>
            </a:r>
            <a:r>
              <a:rPr lang="bg-BG" altLang="en-US" sz="2000" dirty="0"/>
              <a:t> </a:t>
            </a:r>
            <a:r>
              <a:rPr lang="en-US" altLang="en-US" sz="2000" dirty="0"/>
              <a:t>!”.</a:t>
            </a:r>
          </a:p>
          <a:p>
            <a:pPr>
              <a:lnSpc>
                <a:spcPct val="80000"/>
              </a:lnSpc>
            </a:pPr>
            <a:endParaRPr lang="en-US" altLang="en-US" sz="2000" dirty="0"/>
          </a:p>
          <a:p>
            <a:pPr>
              <a:lnSpc>
                <a:spcPct val="80000"/>
              </a:lnSpc>
            </a:pPr>
            <a:endParaRPr lang="en-US" altLang="en-US" sz="2000" dirty="0"/>
          </a:p>
          <a:p>
            <a:pPr>
              <a:lnSpc>
                <a:spcPct val="80000"/>
              </a:lnSpc>
            </a:pPr>
            <a:r>
              <a:rPr lang="bg-BG" altLang="en-US" sz="2000" dirty="0"/>
              <a:t>Всяка програма на С, се състои от функции и променливи. </a:t>
            </a:r>
            <a:endParaRPr lang="en-US" altLang="en-US" sz="2000" dirty="0"/>
          </a:p>
          <a:p>
            <a:pPr>
              <a:lnSpc>
                <a:spcPct val="80000"/>
              </a:lnSpc>
            </a:pPr>
            <a:r>
              <a:rPr lang="bg-BG" altLang="en-US" sz="2000" dirty="0"/>
              <a:t>Функцията съдържа оператори, които определят коя операция трябва да се изпълни, а променливите съхраняват стойностите, използвани по време на изчисленията. </a:t>
            </a:r>
            <a:endParaRPr lang="en-US" altLang="en-US" sz="2000" dirty="0"/>
          </a:p>
          <a:p>
            <a:pPr>
              <a:lnSpc>
                <a:spcPct val="80000"/>
              </a:lnSpc>
            </a:pPr>
            <a:r>
              <a:rPr lang="bg-BG" altLang="en-US" sz="2000" dirty="0"/>
              <a:t>Функциите на С са аналог на процедурите и функциите на </a:t>
            </a:r>
            <a:r>
              <a:rPr lang="en-US" altLang="en-US" sz="2000" dirty="0"/>
              <a:t>Pascal. </a:t>
            </a:r>
          </a:p>
          <a:p>
            <a:pPr>
              <a:lnSpc>
                <a:spcPct val="80000"/>
              </a:lnSpc>
            </a:pPr>
            <a:r>
              <a:rPr lang="bg-BG" altLang="en-US" sz="2000" dirty="0"/>
              <a:t>В нашия пример функцията се нарича </a:t>
            </a:r>
            <a:r>
              <a:rPr lang="en-US" altLang="en-US" sz="2000" dirty="0"/>
              <a:t>main. </a:t>
            </a:r>
          </a:p>
          <a:p>
            <a:pPr>
              <a:lnSpc>
                <a:spcPct val="80000"/>
              </a:lnSpc>
            </a:pPr>
            <a:r>
              <a:rPr lang="bg-BG" altLang="en-US" sz="2000" dirty="0"/>
              <a:t>Принципно сте в правото си да именувате функциите, както си пожелаете, но </a:t>
            </a:r>
            <a:r>
              <a:rPr lang="en-US" altLang="en-US" sz="2000" dirty="0"/>
              <a:t>"main" </a:t>
            </a:r>
            <a:r>
              <a:rPr lang="bg-BG" altLang="en-US" sz="2000" dirty="0"/>
              <a:t>е по-специална - програмата ви започва изпълнението си от началото на </a:t>
            </a:r>
            <a:r>
              <a:rPr lang="en-US" altLang="en-US" sz="2000" dirty="0"/>
              <a:t>main. </a:t>
            </a:r>
            <a:r>
              <a:rPr lang="bg-BG" altLang="en-US" sz="2000" dirty="0"/>
              <a:t>Това означава, че някъде в програмата задължително трябва да има </a:t>
            </a:r>
            <a:r>
              <a:rPr lang="en-US" altLang="en-US" sz="2000" dirty="0"/>
              <a:t>main.</a:t>
            </a:r>
            <a:endParaRPr lang="bg-BG" altLang="en-US" sz="2000" dirty="0"/>
          </a:p>
        </p:txBody>
      </p:sp>
      <p:sp>
        <p:nvSpPr>
          <p:cNvPr id="5" name="Date Placeholder 3">
            <a:extLst>
              <a:ext uri="{FF2B5EF4-FFF2-40B4-BE49-F238E27FC236}">
                <a16:creationId xmlns:a16="http://schemas.microsoft.com/office/drawing/2014/main" id="{7B951A04-AEF1-42DA-8DEC-E7136E07EE35}"/>
              </a:ext>
            </a:extLst>
          </p:cNvPr>
          <p:cNvSpPr>
            <a:spLocks noGrp="1"/>
          </p:cNvSpPr>
          <p:nvPr>
            <p:ph type="dt" sz="half" idx="10"/>
          </p:nvPr>
        </p:nvSpPr>
        <p:spPr/>
        <p:txBody>
          <a:bodyPr/>
          <a:lstStyle/>
          <a:p>
            <a:endParaRPr lang="bg-BG" altLang="en-US"/>
          </a:p>
        </p:txBody>
      </p:sp>
      <p:sp>
        <p:nvSpPr>
          <p:cNvPr id="7" name="Slide Number Placeholder 5">
            <a:extLst>
              <a:ext uri="{FF2B5EF4-FFF2-40B4-BE49-F238E27FC236}">
                <a16:creationId xmlns:a16="http://schemas.microsoft.com/office/drawing/2014/main" id="{4D12DE2A-5A36-4324-A8D8-BDE9CDE700C1}"/>
              </a:ext>
            </a:extLst>
          </p:cNvPr>
          <p:cNvSpPr>
            <a:spLocks noGrp="1"/>
          </p:cNvSpPr>
          <p:nvPr>
            <p:ph type="sldNum" sz="quarter" idx="12"/>
          </p:nvPr>
        </p:nvSpPr>
        <p:spPr/>
        <p:txBody>
          <a:bodyPr/>
          <a:lstStyle/>
          <a:p>
            <a:fld id="{B11353B9-AB7E-47B7-881F-1EF82BB8152C}" type="slidenum">
              <a:rPr lang="bg-BG" altLang="en-US"/>
              <a:pPr/>
              <a:t>5</a:t>
            </a:fld>
            <a:endParaRPr lang="bg-BG" altLang="en-US"/>
          </a:p>
        </p:txBody>
      </p:sp>
      <p:pic>
        <p:nvPicPr>
          <p:cNvPr id="34820" name="Picture 4">
            <a:extLst>
              <a:ext uri="{FF2B5EF4-FFF2-40B4-BE49-F238E27FC236}">
                <a16:creationId xmlns:a16="http://schemas.microsoft.com/office/drawing/2014/main" id="{38BAB211-3D86-4BC0-8EBF-6DEFB4892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557338"/>
            <a:ext cx="24574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9A68B1CB-78AE-4C53-B8BF-ECE12241EEC4}"/>
              </a:ext>
            </a:extLst>
          </p:cNvPr>
          <p:cNvSpPr>
            <a:spLocks noGrp="1" noChangeArrowheads="1"/>
          </p:cNvSpPr>
          <p:nvPr>
            <p:ph type="title"/>
          </p:nvPr>
        </p:nvSpPr>
        <p:spPr/>
        <p:txBody>
          <a:bodyPr/>
          <a:lstStyle/>
          <a:p>
            <a:r>
              <a:rPr lang="bg-BG" altLang="en-US"/>
              <a:t>Задачи</a:t>
            </a:r>
          </a:p>
        </p:txBody>
      </p:sp>
      <p:sp>
        <p:nvSpPr>
          <p:cNvPr id="116739" name="Rectangle 3">
            <a:extLst>
              <a:ext uri="{FF2B5EF4-FFF2-40B4-BE49-F238E27FC236}">
                <a16:creationId xmlns:a16="http://schemas.microsoft.com/office/drawing/2014/main" id="{3E88B865-9324-404E-A57D-EADE78F70D2D}"/>
              </a:ext>
            </a:extLst>
          </p:cNvPr>
          <p:cNvSpPr>
            <a:spLocks noGrp="1" noChangeArrowheads="1"/>
          </p:cNvSpPr>
          <p:nvPr>
            <p:ph idx="1"/>
          </p:nvPr>
        </p:nvSpPr>
        <p:spPr/>
        <p:txBody>
          <a:bodyPr>
            <a:normAutofit fontScale="92500" lnSpcReduction="10000"/>
          </a:bodyPr>
          <a:lstStyle/>
          <a:p>
            <a:pPr>
              <a:lnSpc>
                <a:spcPct val="80000"/>
              </a:lnSpc>
            </a:pPr>
            <a:r>
              <a:rPr lang="bg-BG" altLang="en-US" sz="2000"/>
              <a:t>Напишете програма за преобразуване на температурата от Фаренхайт в Целзий, така че да използва отделна функция за преобразуването. </a:t>
            </a:r>
          </a:p>
          <a:p>
            <a:pPr>
              <a:lnSpc>
                <a:spcPct val="80000"/>
              </a:lnSpc>
            </a:pPr>
            <a:r>
              <a:rPr lang="bg-BG" altLang="en-US" sz="2000"/>
              <a:t>Напишете функцията </a:t>
            </a:r>
            <a:r>
              <a:rPr lang="en-US" altLang="en-US" sz="2000"/>
              <a:t>main </a:t>
            </a:r>
            <a:r>
              <a:rPr lang="bg-BG" altLang="en-US" sz="2000"/>
              <a:t>на програмата за най-дългия ред така, че да може правилно да отпечатва дължината на произволно дълги редове и да визуализира колкото се може по-голяма част от текста.</a:t>
            </a:r>
            <a:endParaRPr lang="bg-BG" altLang="en-US" sz="2000" b="1"/>
          </a:p>
          <a:p>
            <a:pPr>
              <a:lnSpc>
                <a:spcPct val="80000"/>
              </a:lnSpc>
            </a:pPr>
            <a:r>
              <a:rPr lang="bg-BG" altLang="en-US" sz="2000"/>
              <a:t>Напишете програма, която отпечатва всички входни редове, които са по-дълги от 80 символа.</a:t>
            </a:r>
            <a:endParaRPr lang="bg-BG" altLang="en-US" sz="2000" b="1"/>
          </a:p>
          <a:p>
            <a:pPr>
              <a:lnSpc>
                <a:spcPct val="80000"/>
              </a:lnSpc>
            </a:pPr>
            <a:r>
              <a:rPr lang="bg-BG" altLang="en-US" sz="2000"/>
              <a:t>Напишете програма, която премахва последните шпации и табулации от всеки входен ред и изтрива празните редове.</a:t>
            </a:r>
            <a:endParaRPr lang="bg-BG" altLang="en-US" sz="2000" b="1"/>
          </a:p>
          <a:p>
            <a:pPr>
              <a:lnSpc>
                <a:spcPct val="80000"/>
              </a:lnSpc>
            </a:pPr>
            <a:r>
              <a:rPr lang="bg-BG" altLang="en-US" sz="2000"/>
              <a:t>Напишете функция </a:t>
            </a:r>
            <a:r>
              <a:rPr lang="en-US" altLang="en-US" sz="2000"/>
              <a:t>reverse</a:t>
            </a:r>
            <a:r>
              <a:rPr lang="ru-RU" altLang="en-US" sz="2000"/>
              <a:t> (</a:t>
            </a:r>
            <a:r>
              <a:rPr lang="en-US" altLang="en-US" sz="2000"/>
              <a:t>s</a:t>
            </a:r>
            <a:r>
              <a:rPr lang="ru-RU" altLang="en-US" sz="2000"/>
              <a:t>)</a:t>
            </a:r>
            <a:r>
              <a:rPr lang="bg-BG" altLang="en-US" sz="2000"/>
              <a:t>, която обръща символния низ </a:t>
            </a:r>
            <a:r>
              <a:rPr lang="en-US" altLang="en-US" sz="2000"/>
              <a:t>s</a:t>
            </a:r>
            <a:r>
              <a:rPr lang="ru-RU" altLang="en-US" sz="2000"/>
              <a:t>. </a:t>
            </a:r>
            <a:r>
              <a:rPr lang="bg-BG" altLang="en-US" sz="2000"/>
              <a:t>Използвайте я, за да напишете програма, която преобръща входа си ред по ред.</a:t>
            </a:r>
          </a:p>
        </p:txBody>
      </p:sp>
      <p:sp>
        <p:nvSpPr>
          <p:cNvPr id="4" name="Date Placeholder 3">
            <a:extLst>
              <a:ext uri="{FF2B5EF4-FFF2-40B4-BE49-F238E27FC236}">
                <a16:creationId xmlns:a16="http://schemas.microsoft.com/office/drawing/2014/main" id="{F0120368-A941-4097-A443-1428782A0817}"/>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2105B45F-9DCE-4C6A-A1DD-52F7EA6C816A}"/>
              </a:ext>
            </a:extLst>
          </p:cNvPr>
          <p:cNvSpPr>
            <a:spLocks noGrp="1"/>
          </p:cNvSpPr>
          <p:nvPr>
            <p:ph type="sldNum" sz="quarter" idx="12"/>
          </p:nvPr>
        </p:nvSpPr>
        <p:spPr/>
        <p:txBody>
          <a:bodyPr/>
          <a:lstStyle/>
          <a:p>
            <a:fld id="{BB4EEA49-970B-4A9E-AC3B-D09B790433DF}" type="slidenum">
              <a:rPr lang="bg-BG" altLang="en-US"/>
              <a:pPr/>
              <a:t>50</a:t>
            </a:fld>
            <a:endParaRPr lang="bg-BG"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AB6245AA-2B90-4E9E-9386-289D6B5299D1}"/>
              </a:ext>
            </a:extLst>
          </p:cNvPr>
          <p:cNvSpPr>
            <a:spLocks noGrp="1" noChangeArrowheads="1"/>
          </p:cNvSpPr>
          <p:nvPr>
            <p:ph type="title"/>
          </p:nvPr>
        </p:nvSpPr>
        <p:spPr/>
        <p:txBody>
          <a:bodyPr/>
          <a:lstStyle/>
          <a:p>
            <a:r>
              <a:rPr lang="bg-BG" altLang="en-US"/>
              <a:t>Задачи</a:t>
            </a:r>
          </a:p>
        </p:txBody>
      </p:sp>
      <p:sp>
        <p:nvSpPr>
          <p:cNvPr id="142339" name="Rectangle 3">
            <a:extLst>
              <a:ext uri="{FF2B5EF4-FFF2-40B4-BE49-F238E27FC236}">
                <a16:creationId xmlns:a16="http://schemas.microsoft.com/office/drawing/2014/main" id="{2571400E-64A6-4439-A19B-5F9459FDB3D4}"/>
              </a:ext>
            </a:extLst>
          </p:cNvPr>
          <p:cNvSpPr>
            <a:spLocks noGrp="1" noChangeArrowheads="1"/>
          </p:cNvSpPr>
          <p:nvPr>
            <p:ph idx="1"/>
          </p:nvPr>
        </p:nvSpPr>
        <p:spPr/>
        <p:txBody>
          <a:bodyPr>
            <a:normAutofit fontScale="92500" lnSpcReduction="20000"/>
          </a:bodyPr>
          <a:lstStyle/>
          <a:p>
            <a:pPr>
              <a:lnSpc>
                <a:spcPct val="80000"/>
              </a:lnSpc>
            </a:pPr>
            <a:r>
              <a:rPr lang="bg-BG" altLang="en-US" sz="1600"/>
              <a:t>Напишете програма </a:t>
            </a:r>
            <a:r>
              <a:rPr lang="en-US" altLang="en-US" sz="1600"/>
              <a:t>detab</a:t>
            </a:r>
            <a:r>
              <a:rPr lang="ru-RU" altLang="en-US" sz="1600"/>
              <a:t>, </a:t>
            </a:r>
            <a:r>
              <a:rPr lang="bg-BG" altLang="en-US" sz="1600"/>
              <a:t>която заменя табулациите от входа с подходящ брой шпации, така че да се запази разстоянието до следващата позиция на табулатора. Допуснете, че разполагате с фиксиран набор от позиции на табулатора, да кажем на всеки п колони. Трябва ли n да бъде променлива или символен параметър?</a:t>
            </a:r>
            <a:endParaRPr lang="bg-BG" altLang="en-US" sz="1600" b="1"/>
          </a:p>
          <a:p>
            <a:pPr>
              <a:lnSpc>
                <a:spcPct val="80000"/>
              </a:lnSpc>
            </a:pPr>
            <a:r>
              <a:rPr lang="bg-BG" altLang="en-US" sz="1600"/>
              <a:t>Напишете програма </a:t>
            </a:r>
            <a:r>
              <a:rPr lang="en-US" altLang="en-US" sz="1600"/>
              <a:t>entab</a:t>
            </a:r>
            <a:r>
              <a:rPr lang="ru-RU" altLang="en-US" sz="1600"/>
              <a:t>, </a:t>
            </a:r>
            <a:r>
              <a:rPr lang="bg-BG" altLang="en-US" sz="1600"/>
              <a:t>която заменя низ от шпации с минимален брой табулации и шпации, така че да се запази същото празно пространство. Използвайте същите позиции на табулатора както при </a:t>
            </a:r>
            <a:r>
              <a:rPr lang="en-US" altLang="en-US" sz="1600"/>
              <a:t>detab</a:t>
            </a:r>
            <a:r>
              <a:rPr lang="ru-RU" altLang="en-US" sz="1600"/>
              <a:t>. </a:t>
            </a:r>
            <a:r>
              <a:rPr lang="bg-BG" altLang="en-US" sz="1600"/>
              <a:t>Когато и табулатор, и една-единствена шпация удовлетворяват условието да стигнат до позицията на табулатора, кое от двете ще предпочетете?</a:t>
            </a:r>
            <a:endParaRPr lang="bg-BG" altLang="en-US" sz="1600" b="1"/>
          </a:p>
          <a:p>
            <a:pPr>
              <a:lnSpc>
                <a:spcPct val="80000"/>
              </a:lnSpc>
            </a:pPr>
            <a:r>
              <a:rPr lang="bg-BG" altLang="en-US" sz="1600"/>
              <a:t>Напишете програма, която разделя дългите входни редове на два или повече по-кратки след последния символ, различен от празно пространство, който се появява преди и-тата колона от входа. Уверете се, че програмата ви ще работи с много дълги редове и ако преди определената колона няма шпации или табулации.</a:t>
            </a:r>
            <a:endParaRPr lang="bg-BG" altLang="en-US" sz="1600" b="1"/>
          </a:p>
          <a:p>
            <a:pPr>
              <a:lnSpc>
                <a:spcPct val="80000"/>
              </a:lnSpc>
            </a:pPr>
            <a:r>
              <a:rPr lang="bg-BG" altLang="en-US" sz="1600"/>
              <a:t>Напишете програма, която премахва всички коментари от С програма. Не забравяйте да обърнете специално внимание на коментарите, поставени в низове в кавички и в символни константи. Коментарите в С не се вграждат.</a:t>
            </a:r>
            <a:endParaRPr lang="bg-BG" altLang="en-US" sz="1600" b="1"/>
          </a:p>
        </p:txBody>
      </p:sp>
      <p:sp>
        <p:nvSpPr>
          <p:cNvPr id="4" name="Date Placeholder 3">
            <a:extLst>
              <a:ext uri="{FF2B5EF4-FFF2-40B4-BE49-F238E27FC236}">
                <a16:creationId xmlns:a16="http://schemas.microsoft.com/office/drawing/2014/main" id="{F8AFA094-BAD8-4D7B-8D96-4525ED318B65}"/>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D75DC0D0-2856-4779-899B-574EFFD97A3F}"/>
              </a:ext>
            </a:extLst>
          </p:cNvPr>
          <p:cNvSpPr>
            <a:spLocks noGrp="1"/>
          </p:cNvSpPr>
          <p:nvPr>
            <p:ph type="sldNum" sz="quarter" idx="12"/>
          </p:nvPr>
        </p:nvSpPr>
        <p:spPr/>
        <p:txBody>
          <a:bodyPr/>
          <a:lstStyle/>
          <a:p>
            <a:fld id="{B9C46340-72BB-4CB0-B3C3-2CE1EFE3AE4F}" type="slidenum">
              <a:rPr lang="bg-BG" altLang="en-US"/>
              <a:pPr/>
              <a:t>51</a:t>
            </a:fld>
            <a:endParaRPr lang="bg-BG"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249C25F-618C-427A-960E-009EA77282DB}"/>
              </a:ext>
            </a:extLst>
          </p:cNvPr>
          <p:cNvSpPr>
            <a:spLocks noGrp="1" noChangeArrowheads="1"/>
          </p:cNvSpPr>
          <p:nvPr>
            <p:ph type="title"/>
          </p:nvPr>
        </p:nvSpPr>
        <p:spPr/>
        <p:txBody>
          <a:bodyPr/>
          <a:lstStyle/>
          <a:p>
            <a:r>
              <a:rPr lang="bg-BG" altLang="en-US"/>
              <a:t>Първа програма на С</a:t>
            </a:r>
          </a:p>
        </p:txBody>
      </p:sp>
      <p:sp>
        <p:nvSpPr>
          <p:cNvPr id="39939" name="Rectangle 3">
            <a:extLst>
              <a:ext uri="{FF2B5EF4-FFF2-40B4-BE49-F238E27FC236}">
                <a16:creationId xmlns:a16="http://schemas.microsoft.com/office/drawing/2014/main" id="{C6C4FA37-B275-4104-A201-312F126B1F5A}"/>
              </a:ext>
            </a:extLst>
          </p:cNvPr>
          <p:cNvSpPr>
            <a:spLocks noGrp="1" noChangeArrowheads="1"/>
          </p:cNvSpPr>
          <p:nvPr>
            <p:ph idx="1"/>
          </p:nvPr>
        </p:nvSpPr>
        <p:spPr/>
        <p:txBody>
          <a:bodyPr>
            <a:normAutofit fontScale="92500" lnSpcReduction="20000"/>
          </a:bodyPr>
          <a:lstStyle/>
          <a:p>
            <a:pPr>
              <a:lnSpc>
                <a:spcPct val="90000"/>
              </a:lnSpc>
            </a:pPr>
            <a:r>
              <a:rPr lang="bg-BG" altLang="en-US" sz="2400"/>
              <a:t>Последователността от символи, заградена в двойни кавички, например </a:t>
            </a:r>
            <a:r>
              <a:rPr lang="ru-RU" altLang="en-US" sz="2400"/>
              <a:t>"</a:t>
            </a:r>
            <a:r>
              <a:rPr lang="en-US" altLang="en-US" sz="2400"/>
              <a:t>hello</a:t>
            </a:r>
            <a:r>
              <a:rPr lang="ru-RU" altLang="en-US" sz="2400"/>
              <a:t>, </a:t>
            </a:r>
            <a:r>
              <a:rPr lang="en-US" altLang="en-US" sz="2400"/>
              <a:t>world</a:t>
            </a:r>
            <a:r>
              <a:rPr lang="ru-RU" altLang="en-US" sz="2400"/>
              <a:t>\</a:t>
            </a:r>
            <a:r>
              <a:rPr lang="en-US" altLang="en-US" sz="2400"/>
              <a:t>n</a:t>
            </a:r>
            <a:r>
              <a:rPr lang="ru-RU" altLang="en-US" sz="2400"/>
              <a:t>" </a:t>
            </a:r>
            <a:r>
              <a:rPr lang="bg-BG" altLang="en-US" sz="2400"/>
              <a:t>се нарича символен низ или низова константа. </a:t>
            </a:r>
            <a:endParaRPr lang="en-US" altLang="en-US" sz="2400"/>
          </a:p>
          <a:p>
            <a:pPr>
              <a:lnSpc>
                <a:spcPct val="90000"/>
              </a:lnSpc>
            </a:pPr>
            <a:r>
              <a:rPr lang="bg-BG" altLang="en-US" sz="2400"/>
              <a:t>Последователността \п в низ е начинът, по който в С се обозначава символ за нов ред. Забележете, че \п представлява един-единствен символ. </a:t>
            </a:r>
            <a:endParaRPr lang="en-US" altLang="en-US" sz="2400"/>
          </a:p>
          <a:p>
            <a:pPr>
              <a:lnSpc>
                <a:spcPct val="90000"/>
              </a:lnSpc>
            </a:pPr>
            <a:r>
              <a:rPr lang="bg-BG" altLang="en-US" sz="2400"/>
              <a:t>Други такива комбинации в С са например</a:t>
            </a:r>
            <a:r>
              <a:rPr lang="en-US" altLang="en-US" sz="2400"/>
              <a:t>:</a:t>
            </a:r>
          </a:p>
          <a:p>
            <a:pPr lvl="1">
              <a:lnSpc>
                <a:spcPct val="90000"/>
              </a:lnSpc>
            </a:pPr>
            <a:r>
              <a:rPr lang="bg-BG" altLang="en-US" sz="2000"/>
              <a:t> \</a:t>
            </a:r>
            <a:r>
              <a:rPr lang="en-US" altLang="en-US" sz="2000"/>
              <a:t>t </a:t>
            </a:r>
            <a:r>
              <a:rPr lang="bg-BG" altLang="en-US" sz="2000"/>
              <a:t>за табулатор, </a:t>
            </a:r>
            <a:endParaRPr lang="en-US" altLang="en-US" sz="2000"/>
          </a:p>
          <a:p>
            <a:pPr lvl="1">
              <a:lnSpc>
                <a:spcPct val="90000"/>
              </a:lnSpc>
            </a:pPr>
            <a:r>
              <a:rPr lang="bg-BG" altLang="en-US" sz="2000"/>
              <a:t>\</a:t>
            </a:r>
            <a:r>
              <a:rPr lang="en-US" altLang="en-US" sz="2000"/>
              <a:t>b</a:t>
            </a:r>
            <a:r>
              <a:rPr lang="bg-BG" altLang="en-US" sz="2000"/>
              <a:t> за връщане с един символ назад, </a:t>
            </a:r>
            <a:endParaRPr lang="en-US" altLang="en-US" sz="2000"/>
          </a:p>
          <a:p>
            <a:pPr lvl="1">
              <a:lnSpc>
                <a:spcPct val="90000"/>
              </a:lnSpc>
            </a:pPr>
            <a:r>
              <a:rPr lang="bg-BG" altLang="en-US" sz="2000"/>
              <a:t>\ " за двойна кавичка и </a:t>
            </a:r>
            <a:endParaRPr lang="en-US" altLang="en-US" sz="2000"/>
          </a:p>
          <a:p>
            <a:pPr lvl="1">
              <a:lnSpc>
                <a:spcPct val="90000"/>
              </a:lnSpc>
            </a:pPr>
            <a:r>
              <a:rPr lang="bg-BG" altLang="en-US" sz="2000"/>
              <a:t>\\ за самата обратно наклонена черта. </a:t>
            </a:r>
          </a:p>
        </p:txBody>
      </p:sp>
      <p:sp>
        <p:nvSpPr>
          <p:cNvPr id="4" name="Date Placeholder 3">
            <a:extLst>
              <a:ext uri="{FF2B5EF4-FFF2-40B4-BE49-F238E27FC236}">
                <a16:creationId xmlns:a16="http://schemas.microsoft.com/office/drawing/2014/main" id="{BED3F69A-FE35-424D-99F7-518B5D6A9EDF}"/>
              </a:ext>
            </a:extLst>
          </p:cNvPr>
          <p:cNvSpPr>
            <a:spLocks noGrp="1"/>
          </p:cNvSpPr>
          <p:nvPr>
            <p:ph type="dt" sz="half" idx="10"/>
          </p:nvPr>
        </p:nvSpPr>
        <p:spPr/>
        <p:txBody>
          <a:bodyPr/>
          <a:lstStyle/>
          <a:p>
            <a:endParaRPr lang="bg-BG" altLang="en-US"/>
          </a:p>
        </p:txBody>
      </p:sp>
      <p:sp>
        <p:nvSpPr>
          <p:cNvPr id="6" name="Slide Number Placeholder 5">
            <a:extLst>
              <a:ext uri="{FF2B5EF4-FFF2-40B4-BE49-F238E27FC236}">
                <a16:creationId xmlns:a16="http://schemas.microsoft.com/office/drawing/2014/main" id="{DF13A6E6-369F-47CA-BC6A-CC4DA54E221A}"/>
              </a:ext>
            </a:extLst>
          </p:cNvPr>
          <p:cNvSpPr>
            <a:spLocks noGrp="1"/>
          </p:cNvSpPr>
          <p:nvPr>
            <p:ph type="sldNum" sz="quarter" idx="12"/>
          </p:nvPr>
        </p:nvSpPr>
        <p:spPr/>
        <p:txBody>
          <a:bodyPr/>
          <a:lstStyle/>
          <a:p>
            <a:fld id="{1F74AF6B-9C6D-4EBA-9445-FF9BA9F97608}" type="slidenum">
              <a:rPr lang="bg-BG" altLang="en-US"/>
              <a:pPr/>
              <a:t>6</a:t>
            </a:fld>
            <a:endParaRPr lang="bg-BG"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89C691A-D090-4596-B203-8A1E1B7FCB04}"/>
              </a:ext>
            </a:extLst>
          </p:cNvPr>
          <p:cNvSpPr>
            <a:spLocks noGrp="1" noChangeArrowheads="1"/>
          </p:cNvSpPr>
          <p:nvPr>
            <p:ph type="title"/>
          </p:nvPr>
        </p:nvSpPr>
        <p:spPr/>
        <p:txBody>
          <a:bodyPr>
            <a:normAutofit fontScale="90000"/>
          </a:bodyPr>
          <a:lstStyle/>
          <a:p>
            <a:r>
              <a:rPr lang="bg-BG" altLang="en-US" sz="3800"/>
              <a:t>Променливи и аритметични изрази </a:t>
            </a:r>
          </a:p>
        </p:txBody>
      </p:sp>
      <p:sp>
        <p:nvSpPr>
          <p:cNvPr id="41987" name="Rectangle 3">
            <a:extLst>
              <a:ext uri="{FF2B5EF4-FFF2-40B4-BE49-F238E27FC236}">
                <a16:creationId xmlns:a16="http://schemas.microsoft.com/office/drawing/2014/main" id="{D54DB405-9EE9-4627-A190-A1DA97A044C5}"/>
              </a:ext>
            </a:extLst>
          </p:cNvPr>
          <p:cNvSpPr>
            <a:spLocks noGrp="1" noChangeArrowheads="1"/>
          </p:cNvSpPr>
          <p:nvPr>
            <p:ph type="body" sz="half" idx="1"/>
          </p:nvPr>
        </p:nvSpPr>
        <p:spPr>
          <a:xfrm>
            <a:off x="609600" y="1600200"/>
            <a:ext cx="3241675" cy="4419600"/>
          </a:xfrm>
        </p:spPr>
        <p:txBody>
          <a:bodyPr/>
          <a:lstStyle/>
          <a:p>
            <a:r>
              <a:rPr lang="bg-BG" altLang="en-US" sz="2400"/>
              <a:t>Използвайте използва формулата °С = </a:t>
            </a:r>
            <a:r>
              <a:rPr lang="ru-RU" altLang="en-US" sz="2400"/>
              <a:t>(5/9)(°</a:t>
            </a:r>
            <a:r>
              <a:rPr lang="en-US" altLang="en-US" sz="2400"/>
              <a:t>F </a:t>
            </a:r>
            <a:r>
              <a:rPr lang="bg-BG" altLang="en-US" sz="2400"/>
              <a:t>- 32), за да отпечатате таблица от температури по Фаренхайт (от 0 до 300 със стъпка 20) и еквивалента им по Целзий.</a:t>
            </a:r>
          </a:p>
        </p:txBody>
      </p:sp>
      <p:sp>
        <p:nvSpPr>
          <p:cNvPr id="41989" name="Rectangle 5">
            <a:extLst>
              <a:ext uri="{FF2B5EF4-FFF2-40B4-BE49-F238E27FC236}">
                <a16:creationId xmlns:a16="http://schemas.microsoft.com/office/drawing/2014/main" id="{51667D02-1072-4013-B9EF-DFE4A515671E}"/>
              </a:ext>
            </a:extLst>
          </p:cNvPr>
          <p:cNvSpPr>
            <a:spLocks noGrp="1" noChangeArrowheads="1"/>
          </p:cNvSpPr>
          <p:nvPr>
            <p:ph sz="half" idx="2"/>
          </p:nvPr>
        </p:nvSpPr>
        <p:spPr/>
        <p:txBody>
          <a:bodyPr/>
          <a:lstStyle/>
          <a:p>
            <a:endParaRPr lang="en-US" altLang="en-US" sz="2400"/>
          </a:p>
        </p:txBody>
      </p:sp>
      <p:sp>
        <p:nvSpPr>
          <p:cNvPr id="6" name="Date Placeholder 4">
            <a:extLst>
              <a:ext uri="{FF2B5EF4-FFF2-40B4-BE49-F238E27FC236}">
                <a16:creationId xmlns:a16="http://schemas.microsoft.com/office/drawing/2014/main" id="{6C38B746-5D95-432F-973E-0B6BEA7B3233}"/>
              </a:ext>
            </a:extLst>
          </p:cNvPr>
          <p:cNvSpPr>
            <a:spLocks noGrp="1"/>
          </p:cNvSpPr>
          <p:nvPr>
            <p:ph type="dt" sz="half" idx="10"/>
          </p:nvPr>
        </p:nvSpPr>
        <p:spPr/>
        <p:txBody>
          <a:bodyPr/>
          <a:lstStyle/>
          <a:p>
            <a:endParaRPr lang="bg-BG" altLang="en-US"/>
          </a:p>
        </p:txBody>
      </p:sp>
      <p:sp>
        <p:nvSpPr>
          <p:cNvPr id="8" name="Slide Number Placeholder 6">
            <a:extLst>
              <a:ext uri="{FF2B5EF4-FFF2-40B4-BE49-F238E27FC236}">
                <a16:creationId xmlns:a16="http://schemas.microsoft.com/office/drawing/2014/main" id="{89B247C4-F22D-4026-8D8C-8DA472A82E0B}"/>
              </a:ext>
            </a:extLst>
          </p:cNvPr>
          <p:cNvSpPr>
            <a:spLocks noGrp="1"/>
          </p:cNvSpPr>
          <p:nvPr>
            <p:ph type="sldNum" sz="quarter" idx="12"/>
          </p:nvPr>
        </p:nvSpPr>
        <p:spPr/>
        <p:txBody>
          <a:bodyPr/>
          <a:lstStyle/>
          <a:p>
            <a:fld id="{BE91BFBE-60A3-4FF4-AA63-9CAB1121D448}" type="slidenum">
              <a:rPr lang="bg-BG" altLang="en-US"/>
              <a:pPr/>
              <a:t>7</a:t>
            </a:fld>
            <a:endParaRPr lang="bg-BG" altLang="en-US"/>
          </a:p>
        </p:txBody>
      </p:sp>
      <p:pic>
        <p:nvPicPr>
          <p:cNvPr id="41988" name="Picture 4">
            <a:extLst>
              <a:ext uri="{FF2B5EF4-FFF2-40B4-BE49-F238E27FC236}">
                <a16:creationId xmlns:a16="http://schemas.microsoft.com/office/drawing/2014/main" id="{222D10F3-A4A0-4FA0-8824-DEE05360F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1844675"/>
            <a:ext cx="5002213"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5" name="Rectangle 55">
            <a:extLst>
              <a:ext uri="{FF2B5EF4-FFF2-40B4-BE49-F238E27FC236}">
                <a16:creationId xmlns:a16="http://schemas.microsoft.com/office/drawing/2014/main" id="{7A2FA694-267B-4DA2-99BD-CAFF4FB5270F}"/>
              </a:ext>
            </a:extLst>
          </p:cNvPr>
          <p:cNvSpPr>
            <a:spLocks noGrp="1" noChangeArrowheads="1"/>
          </p:cNvSpPr>
          <p:nvPr>
            <p:ph type="title"/>
          </p:nvPr>
        </p:nvSpPr>
        <p:spPr/>
        <p:txBody>
          <a:bodyPr>
            <a:normAutofit fontScale="90000"/>
          </a:bodyPr>
          <a:lstStyle/>
          <a:p>
            <a:r>
              <a:rPr lang="bg-BG" altLang="en-US" sz="3800"/>
              <a:t>Променливи и аритметични изрази</a:t>
            </a:r>
          </a:p>
        </p:txBody>
      </p:sp>
      <p:graphicFrame>
        <p:nvGraphicFramePr>
          <p:cNvPr id="46132" name="Group 52">
            <a:extLst>
              <a:ext uri="{FF2B5EF4-FFF2-40B4-BE49-F238E27FC236}">
                <a16:creationId xmlns:a16="http://schemas.microsoft.com/office/drawing/2014/main" id="{A9866114-970C-4938-A602-CAA53485F663}"/>
              </a:ext>
            </a:extLst>
          </p:cNvPr>
          <p:cNvGraphicFramePr>
            <a:graphicFrameLocks noGrp="1"/>
          </p:cNvGraphicFramePr>
          <p:nvPr>
            <p:ph sz="half" idx="1"/>
          </p:nvPr>
        </p:nvGraphicFramePr>
        <p:xfrm>
          <a:off x="609600" y="1600200"/>
          <a:ext cx="7924800" cy="2133601"/>
        </p:xfrm>
        <a:graphic>
          <a:graphicData uri="http://schemas.openxmlformats.org/drawingml/2006/table">
            <a:tbl>
              <a:tblPr/>
              <a:tblGrid>
                <a:gridCol w="3960813">
                  <a:extLst>
                    <a:ext uri="{9D8B030D-6E8A-4147-A177-3AD203B41FA5}">
                      <a16:colId xmlns:a16="http://schemas.microsoft.com/office/drawing/2014/main" val="2947496317"/>
                    </a:ext>
                  </a:extLst>
                </a:gridCol>
                <a:gridCol w="3963987">
                  <a:extLst>
                    <a:ext uri="{9D8B030D-6E8A-4147-A177-3AD203B41FA5}">
                      <a16:colId xmlns:a16="http://schemas.microsoft.com/office/drawing/2014/main" val="1259481579"/>
                    </a:ext>
                  </a:extLst>
                </a:gridCol>
              </a:tblGrid>
              <a:tr h="496888">
                <a:tc>
                  <a:txBody>
                    <a:bodyPr/>
                    <a:lstStyle>
                      <a:lvl1pPr marL="342900" indent="-34290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bg-BG" altLang="en-US" sz="1200" b="0" i="0" u="none" strike="noStrike" cap="none" normalizeH="0" baseline="0">
                          <a:ln>
                            <a:noFill/>
                          </a:ln>
                          <a:solidFill>
                            <a:schemeClr val="tx1"/>
                          </a:solidFill>
                          <a:effectLst/>
                          <a:latin typeface="Times New Roman" panose="02020603050405020304" pitchFamily="18" charset="0"/>
                          <a:ea typeface="Arial Unicode MS" charset="0"/>
                          <a:cs typeface="Times New Roman" panose="02020603050405020304" pitchFamily="18" charset="0"/>
                        </a:rPr>
                        <a:t>char</a:t>
                      </a:r>
                      <a:endParaRPr kumimoji="0" lang="bg-BG" altLang="en-US" sz="1800" b="0" i="0" u="none" strike="noStrike" cap="none" normalizeH="0" baseline="0">
                        <a:ln>
                          <a:noFill/>
                        </a:ln>
                        <a:solidFill>
                          <a:schemeClr val="tx1"/>
                        </a:solidFill>
                        <a:effectLst/>
                        <a:latin typeface="Arial" panose="020B0604020202020204" pitchFamily="34" charset="0"/>
                        <a:ea typeface="Arial Unicode MS" charset="0"/>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bg-BG" altLang="en-US" sz="1200" b="0" i="0" u="none" strike="noStrike" cap="none" normalizeH="0" baseline="0">
                          <a:ln>
                            <a:noFill/>
                          </a:ln>
                          <a:solidFill>
                            <a:schemeClr val="tx1"/>
                          </a:solidFill>
                          <a:effectLst/>
                          <a:latin typeface="Times New Roman" panose="02020603050405020304" pitchFamily="18" charset="0"/>
                          <a:ea typeface="Arial Unicode MS" charset="0"/>
                          <a:cs typeface="Times New Roman" panose="02020603050405020304" pitchFamily="18" charset="0"/>
                        </a:rPr>
                        <a:t>символ - един байт</a:t>
                      </a:r>
                      <a:endParaRPr kumimoji="0" lang="bg-BG" altLang="en-US" sz="1800" b="0" i="0" u="none" strike="noStrike" cap="none" normalizeH="0" baseline="0">
                        <a:ln>
                          <a:noFill/>
                        </a:ln>
                        <a:solidFill>
                          <a:schemeClr val="tx1"/>
                        </a:solidFill>
                        <a:effectLst/>
                        <a:latin typeface="Arial" panose="020B0604020202020204" pitchFamily="34" charset="0"/>
                        <a:ea typeface="Arial Unicode MS" charset="0"/>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6901479"/>
                  </a:ext>
                </a:extLst>
              </a:tr>
              <a:tr h="496888">
                <a:tc>
                  <a:txBody>
                    <a:bodyPr/>
                    <a:lstStyle>
                      <a:lvl1pPr marL="342900" indent="-34290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bg-BG" altLang="en-US" sz="1200" b="0" i="0" u="none" strike="noStrike" cap="none" normalizeH="0" baseline="0">
                          <a:ln>
                            <a:noFill/>
                          </a:ln>
                          <a:solidFill>
                            <a:schemeClr val="tx1"/>
                          </a:solidFill>
                          <a:effectLst/>
                          <a:latin typeface="Times New Roman" panose="02020603050405020304" pitchFamily="18" charset="0"/>
                          <a:ea typeface="Arial Unicode MS" charset="0"/>
                          <a:cs typeface="Times New Roman" panose="02020603050405020304" pitchFamily="18" charset="0"/>
                        </a:rPr>
                        <a:t>short</a:t>
                      </a:r>
                      <a:endParaRPr kumimoji="0" lang="bg-BG" altLang="en-US" sz="1800" b="0" i="0" u="none" strike="noStrike" cap="none" normalizeH="0" baseline="0">
                        <a:ln>
                          <a:noFill/>
                        </a:ln>
                        <a:solidFill>
                          <a:schemeClr val="tx1"/>
                        </a:solidFill>
                        <a:effectLst/>
                        <a:latin typeface="Arial" panose="020B0604020202020204" pitchFamily="34" charset="0"/>
                        <a:ea typeface="Arial Unicode MS" charset="0"/>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bg-BG" altLang="en-US" sz="1200" b="0" i="0" u="none" strike="noStrike" cap="none" normalizeH="0" baseline="0">
                          <a:ln>
                            <a:noFill/>
                          </a:ln>
                          <a:solidFill>
                            <a:schemeClr val="tx1"/>
                          </a:solidFill>
                          <a:effectLst/>
                          <a:latin typeface="Times New Roman" panose="02020603050405020304" pitchFamily="18" charset="0"/>
                          <a:ea typeface="Arial Unicode MS" charset="0"/>
                          <a:cs typeface="Times New Roman" panose="02020603050405020304" pitchFamily="18" charset="0"/>
                        </a:rPr>
                        <a:t>късо цяло число</a:t>
                      </a:r>
                      <a:endParaRPr kumimoji="0" lang="bg-BG" altLang="en-US" sz="1800" b="0" i="0" u="none" strike="noStrike" cap="none" normalizeH="0" baseline="0">
                        <a:ln>
                          <a:noFill/>
                        </a:ln>
                        <a:solidFill>
                          <a:schemeClr val="tx1"/>
                        </a:solidFill>
                        <a:effectLst/>
                        <a:latin typeface="Arial" panose="020B0604020202020204" pitchFamily="34" charset="0"/>
                        <a:ea typeface="Arial Unicode MS" charset="0"/>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7844357"/>
                  </a:ext>
                </a:extLst>
              </a:tr>
              <a:tr h="498475">
                <a:tc>
                  <a:txBody>
                    <a:bodyPr/>
                    <a:lstStyle>
                      <a:lvl1pPr marL="342900" indent="-34290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bg-BG" altLang="en-US" sz="1200" b="0" i="0" u="none" strike="noStrike" cap="none" normalizeH="0" baseline="0">
                          <a:ln>
                            <a:noFill/>
                          </a:ln>
                          <a:solidFill>
                            <a:schemeClr val="tx1"/>
                          </a:solidFill>
                          <a:effectLst/>
                          <a:latin typeface="Times New Roman" panose="02020603050405020304" pitchFamily="18" charset="0"/>
                          <a:ea typeface="Arial Unicode MS" charset="0"/>
                          <a:cs typeface="Times New Roman" panose="02020603050405020304" pitchFamily="18" charset="0"/>
                        </a:rPr>
                        <a:t>long</a:t>
                      </a:r>
                      <a:endParaRPr kumimoji="0" lang="bg-BG" altLang="en-US" sz="1800" b="0" i="0" u="none" strike="noStrike" cap="none" normalizeH="0" baseline="0">
                        <a:ln>
                          <a:noFill/>
                        </a:ln>
                        <a:solidFill>
                          <a:schemeClr val="tx1"/>
                        </a:solidFill>
                        <a:effectLst/>
                        <a:latin typeface="Arial" panose="020B0604020202020204" pitchFamily="34" charset="0"/>
                        <a:ea typeface="Arial Unicode MS" charset="0"/>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bg-BG" altLang="en-US" sz="1200" b="0" i="0" u="none" strike="noStrike" cap="none" normalizeH="0" baseline="0">
                          <a:ln>
                            <a:noFill/>
                          </a:ln>
                          <a:solidFill>
                            <a:schemeClr val="tx1"/>
                          </a:solidFill>
                          <a:effectLst/>
                          <a:latin typeface="Times New Roman" panose="02020603050405020304" pitchFamily="18" charset="0"/>
                          <a:ea typeface="Arial Unicode MS" charset="0"/>
                          <a:cs typeface="Times New Roman" panose="02020603050405020304" pitchFamily="18" charset="0"/>
                        </a:rPr>
                        <a:t>дълго цяло число</a:t>
                      </a:r>
                      <a:endParaRPr kumimoji="0" lang="bg-BG" altLang="en-US" sz="1800" b="0" i="0" u="none" strike="noStrike" cap="none" normalizeH="0" baseline="0">
                        <a:ln>
                          <a:noFill/>
                        </a:ln>
                        <a:solidFill>
                          <a:schemeClr val="tx1"/>
                        </a:solidFill>
                        <a:effectLst/>
                        <a:latin typeface="Arial" panose="020B0604020202020204" pitchFamily="34" charset="0"/>
                        <a:ea typeface="Arial Unicode MS" charset="0"/>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8349336"/>
                  </a:ext>
                </a:extLst>
              </a:tr>
              <a:tr h="641350">
                <a:tc>
                  <a:txBody>
                    <a:bodyPr/>
                    <a:lstStyle>
                      <a:lvl1pPr marL="342900" indent="-34290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Arial Unicode MS" charset="0"/>
                          <a:cs typeface="Times New Roman" panose="02020603050405020304" pitchFamily="18" charset="0"/>
                        </a:rPr>
                        <a:t>double</a:t>
                      </a:r>
                      <a:endParaRPr kumimoji="0" lang="en-US" altLang="en-US" sz="1800" b="0" i="0" u="none" strike="noStrike" cap="none" normalizeH="0" baseline="0">
                        <a:ln>
                          <a:noFill/>
                        </a:ln>
                        <a:solidFill>
                          <a:schemeClr val="tx1"/>
                        </a:solidFill>
                        <a:effectLst/>
                        <a:latin typeface="Arial" panose="020B0604020202020204" pitchFamily="34" charset="0"/>
                        <a:ea typeface="Arial Unicode MS" charset="0"/>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bg-BG" altLang="en-US" sz="1200" b="0" i="0" u="none" strike="noStrike" cap="none" normalizeH="0" baseline="0" dirty="0">
                          <a:ln>
                            <a:noFill/>
                          </a:ln>
                          <a:solidFill>
                            <a:schemeClr val="tx1"/>
                          </a:solidFill>
                          <a:effectLst/>
                          <a:latin typeface="Times New Roman" panose="02020603050405020304" pitchFamily="18" charset="0"/>
                          <a:ea typeface="Arial Unicode MS" charset="0"/>
                          <a:cs typeface="Times New Roman" panose="02020603050405020304" pitchFamily="18" charset="0"/>
                        </a:rPr>
                        <a:t>число с плаваща запетая и двойна точност</a:t>
                      </a:r>
                      <a:endParaRPr kumimoji="0" lang="bg-BG" altLang="en-US" sz="1800" b="0" i="0" u="none" strike="noStrike" cap="none" normalizeH="0" baseline="0" dirty="0">
                        <a:ln>
                          <a:noFill/>
                        </a:ln>
                        <a:solidFill>
                          <a:schemeClr val="tx1"/>
                        </a:solidFill>
                        <a:effectLst/>
                        <a:latin typeface="Arial" panose="020B0604020202020204" pitchFamily="34" charset="0"/>
                        <a:ea typeface="Arial Unicode MS" charset="0"/>
                        <a:cs typeface="Times New Roman" panose="02020603050405020304"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8448335"/>
                  </a:ext>
                </a:extLst>
              </a:tr>
            </a:tbl>
          </a:graphicData>
        </a:graphic>
      </p:graphicFrame>
      <p:sp>
        <p:nvSpPr>
          <p:cNvPr id="46134" name="Rectangle 54">
            <a:extLst>
              <a:ext uri="{FF2B5EF4-FFF2-40B4-BE49-F238E27FC236}">
                <a16:creationId xmlns:a16="http://schemas.microsoft.com/office/drawing/2014/main" id="{BDDD606B-8DE0-4AC2-81E8-0890E7110FDB}"/>
              </a:ext>
            </a:extLst>
          </p:cNvPr>
          <p:cNvSpPr>
            <a:spLocks noGrp="1" noChangeArrowheads="1"/>
          </p:cNvSpPr>
          <p:nvPr>
            <p:ph type="body" sz="half" idx="2"/>
          </p:nvPr>
        </p:nvSpPr>
        <p:spPr/>
        <p:txBody>
          <a:bodyPr/>
          <a:lstStyle/>
          <a:p>
            <a:pPr>
              <a:lnSpc>
                <a:spcPct val="90000"/>
              </a:lnSpc>
            </a:pPr>
            <a:r>
              <a:rPr lang="bg-BG" altLang="en-US" sz="2800"/>
              <a:t>Големината на тези обекти също зависи от машината. Съществуват също така масиви, структури и обединения от тези базови типове, указатели от тях и функции, които ги връщат. </a:t>
            </a:r>
          </a:p>
        </p:txBody>
      </p:sp>
      <p:sp>
        <p:nvSpPr>
          <p:cNvPr id="24" name="Date Placeholder 4">
            <a:extLst>
              <a:ext uri="{FF2B5EF4-FFF2-40B4-BE49-F238E27FC236}">
                <a16:creationId xmlns:a16="http://schemas.microsoft.com/office/drawing/2014/main" id="{6F207578-5F70-416C-835E-1EB707CF9F61}"/>
              </a:ext>
            </a:extLst>
          </p:cNvPr>
          <p:cNvSpPr>
            <a:spLocks noGrp="1"/>
          </p:cNvSpPr>
          <p:nvPr>
            <p:ph type="dt" sz="half" idx="10"/>
          </p:nvPr>
        </p:nvSpPr>
        <p:spPr/>
        <p:txBody>
          <a:bodyPr/>
          <a:lstStyle/>
          <a:p>
            <a:endParaRPr lang="bg-BG" altLang="en-US"/>
          </a:p>
        </p:txBody>
      </p:sp>
      <p:sp>
        <p:nvSpPr>
          <p:cNvPr id="26" name="Slide Number Placeholder 6">
            <a:extLst>
              <a:ext uri="{FF2B5EF4-FFF2-40B4-BE49-F238E27FC236}">
                <a16:creationId xmlns:a16="http://schemas.microsoft.com/office/drawing/2014/main" id="{6CD08D8C-EDD2-4853-9D92-0C686C20BA05}"/>
              </a:ext>
            </a:extLst>
          </p:cNvPr>
          <p:cNvSpPr>
            <a:spLocks noGrp="1"/>
          </p:cNvSpPr>
          <p:nvPr>
            <p:ph type="sldNum" sz="quarter" idx="12"/>
          </p:nvPr>
        </p:nvSpPr>
        <p:spPr/>
        <p:txBody>
          <a:bodyPr/>
          <a:lstStyle/>
          <a:p>
            <a:fld id="{F21D274B-D3F3-4CA1-A387-ED67C34342DB}" type="slidenum">
              <a:rPr lang="bg-BG" altLang="en-US"/>
              <a:pPr/>
              <a:t>8</a:t>
            </a:fld>
            <a:endParaRPr lang="bg-BG"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63DA67C-5CDA-4117-8697-14F47B422A47}"/>
              </a:ext>
            </a:extLst>
          </p:cNvPr>
          <p:cNvSpPr>
            <a:spLocks noGrp="1" noChangeArrowheads="1"/>
          </p:cNvSpPr>
          <p:nvPr>
            <p:ph type="title"/>
          </p:nvPr>
        </p:nvSpPr>
        <p:spPr/>
        <p:txBody>
          <a:bodyPr/>
          <a:lstStyle/>
          <a:p>
            <a:r>
              <a:rPr lang="bg-BG" altLang="en-US" sz="3800"/>
              <a:t>Променливи и аритметични изрази</a:t>
            </a:r>
          </a:p>
        </p:txBody>
      </p:sp>
      <p:sp>
        <p:nvSpPr>
          <p:cNvPr id="58371" name="Rectangle 3">
            <a:extLst>
              <a:ext uri="{FF2B5EF4-FFF2-40B4-BE49-F238E27FC236}">
                <a16:creationId xmlns:a16="http://schemas.microsoft.com/office/drawing/2014/main" id="{D29F7B71-351F-46D3-9EDE-D2A49F41DA0E}"/>
              </a:ext>
            </a:extLst>
          </p:cNvPr>
          <p:cNvSpPr>
            <a:spLocks noGrp="1" noChangeArrowheads="1"/>
          </p:cNvSpPr>
          <p:nvPr>
            <p:ph idx="1"/>
          </p:nvPr>
        </p:nvSpPr>
        <p:spPr/>
        <p:txBody>
          <a:bodyPr/>
          <a:lstStyle/>
          <a:p>
            <a:r>
              <a:rPr lang="bg-BG" altLang="en-US"/>
              <a:t>Нова версия на кода с променливи </a:t>
            </a:r>
            <a:r>
              <a:rPr lang="en-US" altLang="en-US"/>
              <a:t>float</a:t>
            </a:r>
            <a:endParaRPr lang="bg-BG" altLang="en-US"/>
          </a:p>
        </p:txBody>
      </p:sp>
      <p:sp>
        <p:nvSpPr>
          <p:cNvPr id="5" name="Date Placeholder 3">
            <a:extLst>
              <a:ext uri="{FF2B5EF4-FFF2-40B4-BE49-F238E27FC236}">
                <a16:creationId xmlns:a16="http://schemas.microsoft.com/office/drawing/2014/main" id="{36302971-7FEA-4194-A63C-5499C61AA142}"/>
              </a:ext>
            </a:extLst>
          </p:cNvPr>
          <p:cNvSpPr>
            <a:spLocks noGrp="1"/>
          </p:cNvSpPr>
          <p:nvPr>
            <p:ph type="dt" sz="half" idx="10"/>
          </p:nvPr>
        </p:nvSpPr>
        <p:spPr/>
        <p:txBody>
          <a:bodyPr/>
          <a:lstStyle/>
          <a:p>
            <a:endParaRPr lang="bg-BG" altLang="en-US"/>
          </a:p>
        </p:txBody>
      </p:sp>
      <p:sp>
        <p:nvSpPr>
          <p:cNvPr id="7" name="Slide Number Placeholder 5">
            <a:extLst>
              <a:ext uri="{FF2B5EF4-FFF2-40B4-BE49-F238E27FC236}">
                <a16:creationId xmlns:a16="http://schemas.microsoft.com/office/drawing/2014/main" id="{0097C242-D07D-47BF-A6F4-69FEFED1D863}"/>
              </a:ext>
            </a:extLst>
          </p:cNvPr>
          <p:cNvSpPr>
            <a:spLocks noGrp="1"/>
          </p:cNvSpPr>
          <p:nvPr>
            <p:ph type="sldNum" sz="quarter" idx="12"/>
          </p:nvPr>
        </p:nvSpPr>
        <p:spPr/>
        <p:txBody>
          <a:bodyPr/>
          <a:lstStyle/>
          <a:p>
            <a:fld id="{2303AC49-23FE-49F1-B337-A5C47C3C8BA0}" type="slidenum">
              <a:rPr lang="bg-BG" altLang="en-US"/>
              <a:pPr/>
              <a:t>9</a:t>
            </a:fld>
            <a:endParaRPr lang="bg-BG" altLang="en-US"/>
          </a:p>
        </p:txBody>
      </p:sp>
      <p:pic>
        <p:nvPicPr>
          <p:cNvPr id="58372" name="Picture 4">
            <a:extLst>
              <a:ext uri="{FF2B5EF4-FFF2-40B4-BE49-F238E27FC236}">
                <a16:creationId xmlns:a16="http://schemas.microsoft.com/office/drawing/2014/main" id="{A301231F-2038-483A-900D-A7CADF116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708275"/>
            <a:ext cx="57721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973</TotalTime>
  <Words>3694</Words>
  <Application>Microsoft Office PowerPoint</Application>
  <PresentationFormat>On-screen Show (4:3)</PresentationFormat>
  <Paragraphs>231</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Times New Roman</vt:lpstr>
      <vt:lpstr>Trebuchet MS</vt:lpstr>
      <vt:lpstr>Wingdings</vt:lpstr>
      <vt:lpstr>Wingdings 3</vt:lpstr>
      <vt:lpstr>Facet</vt:lpstr>
      <vt:lpstr>Базови програмни езици</vt:lpstr>
      <vt:lpstr>Литература</vt:lpstr>
      <vt:lpstr>Online cources: udemy.com </vt:lpstr>
      <vt:lpstr>Въведение в С</vt:lpstr>
      <vt:lpstr>Първа програма на С</vt:lpstr>
      <vt:lpstr>Първа програма на С</vt:lpstr>
      <vt:lpstr>Променливи и аритметични изрази </vt:lpstr>
      <vt:lpstr>Променливи и аритметични изрази</vt:lpstr>
      <vt:lpstr>Променливи и аритметични изрази</vt:lpstr>
      <vt:lpstr>Операторът for </vt:lpstr>
      <vt:lpstr>Символен вход и изход </vt:lpstr>
      <vt:lpstr>Копиране на файл </vt:lpstr>
      <vt:lpstr>Копиране на файл </vt:lpstr>
      <vt:lpstr>Преброяване на символи </vt:lpstr>
      <vt:lpstr>Преброяване на символи </vt:lpstr>
      <vt:lpstr>Преброяване на редове </vt:lpstr>
      <vt:lpstr>Преброяване на редове </vt:lpstr>
      <vt:lpstr>Преброяване на думи </vt:lpstr>
      <vt:lpstr>Преброяване на думи</vt:lpstr>
      <vt:lpstr>Преброяване на думи</vt:lpstr>
      <vt:lpstr>Масиви</vt:lpstr>
      <vt:lpstr>Масиви – решение на задачата</vt:lpstr>
      <vt:lpstr>Масиви</vt:lpstr>
      <vt:lpstr>Масиви</vt:lpstr>
      <vt:lpstr>Функции </vt:lpstr>
      <vt:lpstr>Функции </vt:lpstr>
      <vt:lpstr>Функции</vt:lpstr>
      <vt:lpstr>Функции</vt:lpstr>
      <vt:lpstr>Функции</vt:lpstr>
      <vt:lpstr>Функции</vt:lpstr>
      <vt:lpstr>Аргументи - извикване по стойност </vt:lpstr>
      <vt:lpstr>Аргументи - извикване по стойност </vt:lpstr>
      <vt:lpstr>Аргументи - извикване по стойност </vt:lpstr>
      <vt:lpstr>Масиви от символи </vt:lpstr>
      <vt:lpstr>Масиви  от символи </vt:lpstr>
      <vt:lpstr>Масиви от символи</vt:lpstr>
      <vt:lpstr>Масиви от символи</vt:lpstr>
      <vt:lpstr>Масиви от символи</vt:lpstr>
      <vt:lpstr>Външни променливи и област на действие (област на видимост) </vt:lpstr>
      <vt:lpstr>Външни променливи и област на действие (област на видимост) </vt:lpstr>
      <vt:lpstr>Външни променливи и област на действие (област на видимост) </vt:lpstr>
      <vt:lpstr>Външни променливи и област на действие (област на видимост) </vt:lpstr>
      <vt:lpstr>Външни променливи и област на действие (област на видимост) </vt:lpstr>
      <vt:lpstr>Външни променливи и област на действие (област на видимост) </vt:lpstr>
      <vt:lpstr>Външни променливи и област на действие (област на видимост) </vt:lpstr>
      <vt:lpstr>Външни променливи и област на действие (област на видимост) </vt:lpstr>
      <vt:lpstr>Външни променливи и област на действие (област на видимост)</vt:lpstr>
      <vt:lpstr>Задачи</vt:lpstr>
      <vt:lpstr>Задачи</vt:lpstr>
      <vt:lpstr>Задачи</vt:lpstr>
      <vt:lpstr>Задачи</vt:lpstr>
    </vt:vector>
  </TitlesOfParts>
  <Company>Prestigio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ПИК 3</dc:title>
  <dc:creator>dgoceva</dc:creator>
  <cp:lastModifiedBy>Daniela Gotseva</cp:lastModifiedBy>
  <cp:revision>79</cp:revision>
  <dcterms:created xsi:type="dcterms:W3CDTF">2008-06-14T10:28:27Z</dcterms:created>
  <dcterms:modified xsi:type="dcterms:W3CDTF">2023-02-03T09:43:35Z</dcterms:modified>
</cp:coreProperties>
</file>