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78"/>
  </p:notesMasterIdLst>
  <p:sldIdLst>
    <p:sldId id="257" r:id="rId2"/>
    <p:sldId id="256" r:id="rId3"/>
    <p:sldId id="260" r:id="rId4"/>
    <p:sldId id="261" r:id="rId5"/>
    <p:sldId id="262" r:id="rId6"/>
    <p:sldId id="273" r:id="rId7"/>
    <p:sldId id="274" r:id="rId8"/>
    <p:sldId id="296" r:id="rId9"/>
    <p:sldId id="265" r:id="rId10"/>
    <p:sldId id="267" r:id="rId11"/>
    <p:sldId id="270" r:id="rId12"/>
    <p:sldId id="276" r:id="rId13"/>
    <p:sldId id="277" r:id="rId14"/>
    <p:sldId id="280" r:id="rId15"/>
    <p:sldId id="283" r:id="rId16"/>
    <p:sldId id="285" r:id="rId17"/>
    <p:sldId id="287" r:id="rId18"/>
    <p:sldId id="288" r:id="rId19"/>
    <p:sldId id="289" r:id="rId20"/>
    <p:sldId id="291" r:id="rId21"/>
    <p:sldId id="292" r:id="rId22"/>
    <p:sldId id="294" r:id="rId23"/>
    <p:sldId id="301" r:id="rId24"/>
    <p:sldId id="295" r:id="rId25"/>
    <p:sldId id="307" r:id="rId26"/>
    <p:sldId id="304" r:id="rId27"/>
    <p:sldId id="310" r:id="rId28"/>
    <p:sldId id="312" r:id="rId29"/>
    <p:sldId id="313" r:id="rId30"/>
    <p:sldId id="319" r:id="rId31"/>
    <p:sldId id="320" r:id="rId32"/>
    <p:sldId id="321" r:id="rId33"/>
    <p:sldId id="322" r:id="rId34"/>
    <p:sldId id="327" r:id="rId35"/>
    <p:sldId id="326" r:id="rId36"/>
    <p:sldId id="325" r:id="rId37"/>
    <p:sldId id="324" r:id="rId38"/>
    <p:sldId id="323" r:id="rId39"/>
    <p:sldId id="333" r:id="rId40"/>
    <p:sldId id="338" r:id="rId41"/>
    <p:sldId id="336" r:id="rId42"/>
    <p:sldId id="335" r:id="rId43"/>
    <p:sldId id="334" r:id="rId44"/>
    <p:sldId id="341" r:id="rId45"/>
    <p:sldId id="311" r:id="rId46"/>
    <p:sldId id="317" r:id="rId47"/>
    <p:sldId id="328" r:id="rId48"/>
    <p:sldId id="343" r:id="rId49"/>
    <p:sldId id="344" r:id="rId50"/>
    <p:sldId id="346" r:id="rId51"/>
    <p:sldId id="348" r:id="rId52"/>
    <p:sldId id="349" r:id="rId53"/>
    <p:sldId id="352" r:id="rId54"/>
    <p:sldId id="353" r:id="rId55"/>
    <p:sldId id="354" r:id="rId56"/>
    <p:sldId id="355" r:id="rId57"/>
    <p:sldId id="386" r:id="rId58"/>
    <p:sldId id="356" r:id="rId59"/>
    <p:sldId id="358" r:id="rId60"/>
    <p:sldId id="387" r:id="rId61"/>
    <p:sldId id="361" r:id="rId62"/>
    <p:sldId id="370" r:id="rId63"/>
    <p:sldId id="373" r:id="rId64"/>
    <p:sldId id="371" r:id="rId65"/>
    <p:sldId id="369" r:id="rId66"/>
    <p:sldId id="368" r:id="rId67"/>
    <p:sldId id="388" r:id="rId68"/>
    <p:sldId id="362" r:id="rId69"/>
    <p:sldId id="379" r:id="rId70"/>
    <p:sldId id="378" r:id="rId71"/>
    <p:sldId id="375" r:id="rId72"/>
    <p:sldId id="364" r:id="rId73"/>
    <p:sldId id="385" r:id="rId74"/>
    <p:sldId id="365" r:id="rId75"/>
    <p:sldId id="366" r:id="rId76"/>
    <p:sldId id="381" r:id="rId7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0874A29-B1F1-4FEC-A967-4123BDF7667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bg-BG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27E78C9-13AF-4316-B267-E2C7378F739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bg-BG" altLang="en-US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1877FC1C-9B2E-486B-BF10-B5BC642EDC0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953838D2-3D53-46AD-BAE2-41891E541B9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g-BG" altLang="en-US"/>
              <a:t>Click to edit Master text styles</a:t>
            </a:r>
          </a:p>
          <a:p>
            <a:pPr lvl="1"/>
            <a:r>
              <a:rPr lang="bg-BG" altLang="en-US"/>
              <a:t>Second level</a:t>
            </a:r>
          </a:p>
          <a:p>
            <a:pPr lvl="2"/>
            <a:r>
              <a:rPr lang="bg-BG" altLang="en-US"/>
              <a:t>Third level</a:t>
            </a:r>
          </a:p>
          <a:p>
            <a:pPr lvl="3"/>
            <a:r>
              <a:rPr lang="bg-BG" altLang="en-US"/>
              <a:t>Fourth level</a:t>
            </a:r>
          </a:p>
          <a:p>
            <a:pPr lvl="4"/>
            <a:r>
              <a:rPr lang="bg-BG" altLang="en-US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FCB6ADEC-2E66-4443-97F4-D5C19E3117B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bg-BG" alt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72724D91-CA54-49A4-BB71-86C8BF4E87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CAE8DF-9779-406A-825A-D44DBC41DA75}" type="slidenum">
              <a:rPr lang="bg-BG" altLang="en-US"/>
              <a:pPr/>
              <a:t>‹#›</a:t>
            </a:fld>
            <a:endParaRPr lang="bg-BG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3AF00-A011-4C16-B96C-37BF020A34A8}" type="slidenum">
              <a:rPr lang="bg-BG" altLang="en-US" smtClean="0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19618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5C04-399F-4178-9936-514898BB3238}" type="slidenum">
              <a:rPr lang="bg-BG" altLang="en-US" smtClean="0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555101932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5C04-399F-4178-9936-514898BB3238}" type="slidenum">
              <a:rPr lang="bg-BG" altLang="en-US" smtClean="0"/>
              <a:pPr/>
              <a:t>‹#›</a:t>
            </a:fld>
            <a:endParaRPr lang="bg-BG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8953259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5C04-399F-4178-9936-514898BB3238}" type="slidenum">
              <a:rPr lang="bg-BG" altLang="en-US" smtClean="0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423359675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5C04-399F-4178-9936-514898BB3238}" type="slidenum">
              <a:rPr lang="bg-BG" altLang="en-US" smtClean="0"/>
              <a:pPr/>
              <a:t>‹#›</a:t>
            </a:fld>
            <a:endParaRPr lang="bg-BG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9338152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5C04-399F-4178-9936-514898BB3238}" type="slidenum">
              <a:rPr lang="bg-BG" altLang="en-US" smtClean="0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4270951316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4F2A-4D3D-46AC-BB8D-EE1B471A9936}" type="slidenum">
              <a:rPr lang="bg-BG" altLang="en-US" smtClean="0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920550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B487-A41E-45FB-A8FA-AB803A3C8F5C}" type="slidenum">
              <a:rPr lang="bg-BG" altLang="en-US" smtClean="0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1229921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C0C3-4AFE-4159-A26D-3255D29A3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68D73-324B-4AD8-8EEB-D7C13C650EC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76962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82789-DC26-4E6F-B510-217D25EF5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4000500"/>
            <a:ext cx="76962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A5AB8-FD0A-41F3-B031-6D3D597678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bg-BG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694D7-77C5-4373-94FF-A2990DB9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bg-BG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EB699-498A-4013-B49F-598CBEAB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A9710A4A-9592-4A03-AF1A-4F510D3494DD}" type="slidenum">
              <a:rPr lang="bg-BG" altLang="en-US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96144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111-B102-4C6F-8A87-654878AFED06}" type="slidenum">
              <a:rPr lang="bg-BG" altLang="en-US" smtClean="0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113483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F9F-AFAB-4D5D-86DC-A8A9E53C37A2}" type="slidenum">
              <a:rPr lang="bg-BG" altLang="en-US" smtClean="0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155150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B45-C15C-4DB1-B07C-6D9C219FFB91}" type="slidenum">
              <a:rPr lang="bg-BG" altLang="en-US" smtClean="0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77525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AAAE-E981-4FD8-A529-DB46DF19AD18}" type="slidenum">
              <a:rPr lang="bg-BG" altLang="en-US" smtClean="0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07045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31BC-B897-4BB1-9833-CE900AECE4EB}" type="slidenum">
              <a:rPr lang="bg-BG" altLang="en-US" smtClean="0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177978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B73-3153-4A94-92C5-B616862ADC19}" type="slidenum">
              <a:rPr lang="bg-BG" altLang="en-US" smtClean="0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63559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6A65-93A7-403F-A518-39A0752D489D}" type="slidenum">
              <a:rPr lang="bg-BG" altLang="en-US" smtClean="0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407345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8D7C-E92B-4095-A2C7-BA85A42FA010}" type="slidenum">
              <a:rPr lang="bg-BG" altLang="en-US" smtClean="0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78974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BD5C04-399F-4178-9936-514898BB3238}" type="slidenum">
              <a:rPr lang="bg-BG" altLang="en-US" smtClean="0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120795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gotseva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EX11.C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B2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B4.pdf" TargetMode="External"/><Relationship Id="rId2" Type="http://schemas.openxmlformats.org/officeDocument/2006/relationships/hyperlink" Target="A6.pdf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EX13.C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EX14.C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EX12.C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EX15.C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EX16.C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defs.h" TargetMode="External"/><Relationship Id="rId2" Type="http://schemas.openxmlformats.org/officeDocument/2006/relationships/hyperlink" Target="EX31.C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EX41.C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EX44.C" TargetMode="Externa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EX43.C" TargetMode="External"/><Relationship Id="rId2" Type="http://schemas.openxmlformats.org/officeDocument/2006/relationships/hyperlink" Target="EX42.C" TargetMode="Externa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EX52.C" TargetMode="External"/><Relationship Id="rId2" Type="http://schemas.openxmlformats.org/officeDocument/2006/relationships/hyperlink" Target="EX51.C" TargetMode="Externa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EX22.C" TargetMode="External"/><Relationship Id="rId2" Type="http://schemas.openxmlformats.org/officeDocument/2006/relationships/hyperlink" Target="EX21.C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EX23.C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46BFADD-EBE5-4D24-876A-448BD85682F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bg-BG" altLang="en-US" dirty="0"/>
              <a:t>Базови програмни езици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1E31801-F79B-428F-9107-87C4AABA16F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bg-BG" altLang="en-US" dirty="0"/>
              <a:t>Лекции</a:t>
            </a:r>
          </a:p>
          <a:p>
            <a:pPr>
              <a:lnSpc>
                <a:spcPct val="90000"/>
              </a:lnSpc>
            </a:pPr>
            <a:r>
              <a:rPr lang="bg-BG" altLang="en-US" dirty="0"/>
              <a:t>проф. д-р Даниела Гоцева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hlinkClick r:id="rId2"/>
              </a:rPr>
              <a:t>http://dgotseva.com</a:t>
            </a:r>
            <a:r>
              <a:rPr lang="en-US" altLang="en-US" dirty="0"/>
              <a:t> </a:t>
            </a:r>
            <a:endParaRPr lang="bg-BG" alt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B62EDBE-D3A5-4629-8D68-67D107696F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88A1E09-9CCA-44CB-9801-0DE13DAE91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FB9C293-E21A-4FED-9F17-D922B45D903C}" type="slidenum">
              <a:rPr lang="bg-BG" altLang="en-US"/>
              <a:pPr/>
              <a:t>1</a:t>
            </a:fld>
            <a:endParaRPr lang="bg-BG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7785840-522A-4520-8C5A-D4C0354AF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Константи 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0EAAF31-87C7-4076-9820-AA99A8206D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bg-BG" altLang="en-US" sz="2200" i="1">
                <a:effectLst>
                  <a:outerShdw blurRad="38100" dist="38100" dir="2700000" algn="tl">
                    <a:srgbClr val="C0C0C0"/>
                  </a:outerShdw>
                </a:effectLst>
              </a:rPr>
              <a:t>Символната константа</a:t>
            </a:r>
            <a:r>
              <a:rPr lang="bg-BG" altLang="en-US" sz="2200"/>
              <a:t> представлява цяло число, написано като един символ, заграден в единични кавички, например 'х'. Стойността на символната константа е числовата стойност на символа в кодовата таблица на компютъра. </a:t>
            </a:r>
            <a:endParaRPr lang="en-US" altLang="en-US" sz="2200"/>
          </a:p>
          <a:p>
            <a:pPr>
              <a:lnSpc>
                <a:spcPct val="80000"/>
              </a:lnSpc>
            </a:pPr>
            <a:r>
              <a:rPr lang="bg-BG" altLang="en-US" sz="2000"/>
              <a:t>Някои символи могат да бъдат представени с помощта на символни и низови константи посредством специални последователности от символи от вида на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000"/>
              <a:t>'\ooo‘</a:t>
            </a:r>
          </a:p>
          <a:p>
            <a:pPr>
              <a:lnSpc>
                <a:spcPct val="80000"/>
              </a:lnSpc>
            </a:pPr>
            <a:r>
              <a:rPr lang="bg-BG" altLang="en-US" sz="2000"/>
              <a:t>където ooo представлява една до три осмични цифри (0...7), или посредством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000"/>
              <a:t>'</a:t>
            </a:r>
            <a:r>
              <a:rPr lang="ru-RU" altLang="en-US" sz="2000"/>
              <a:t>\</a:t>
            </a:r>
            <a:r>
              <a:rPr lang="en-US" altLang="en-US" sz="2000"/>
              <a:t>xhh</a:t>
            </a:r>
            <a:r>
              <a:rPr lang="ru-RU" altLang="en-US" sz="2000"/>
              <a:t>‘</a:t>
            </a:r>
            <a:endParaRPr lang="bg-BG" altLang="en-US" sz="2000"/>
          </a:p>
          <a:p>
            <a:pPr>
              <a:lnSpc>
                <a:spcPct val="80000"/>
              </a:lnSpc>
            </a:pPr>
            <a:r>
              <a:rPr lang="bg-BG" altLang="en-US" sz="2000"/>
              <a:t>където </a:t>
            </a:r>
            <a:r>
              <a:rPr lang="en-US" altLang="en-US" sz="2000"/>
              <a:t>hh </a:t>
            </a:r>
            <a:r>
              <a:rPr lang="bg-BG" altLang="en-US" sz="2000"/>
              <a:t>представлява една или повече шестнадесетични цифри (0...9, a...f, А...</a:t>
            </a:r>
            <a:r>
              <a:rPr lang="en-US" altLang="en-US" sz="2000"/>
              <a:t>F</a:t>
            </a:r>
            <a:r>
              <a:rPr lang="ru-RU" altLang="en-US" sz="2000"/>
              <a:t>). </a:t>
            </a:r>
            <a:endParaRPr lang="bg-BG" altLang="en-US" sz="2000"/>
          </a:p>
          <a:p>
            <a:pPr>
              <a:lnSpc>
                <a:spcPct val="80000"/>
              </a:lnSpc>
            </a:pPr>
            <a:endParaRPr lang="bg-BG" altLang="en-US" sz="220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F3827C7-7DD7-41A7-91AA-B6E5158A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17E8854-445C-4D51-BAFC-853D33D2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B3ED-54BE-4A8A-8A51-954C74240843}" type="slidenum">
              <a:rPr lang="bg-BG" altLang="en-US"/>
              <a:pPr/>
              <a:t>10</a:t>
            </a:fld>
            <a:endParaRPr lang="bg-BG" altLang="en-US"/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389A1DA6-612D-495F-BC98-35ED45FDE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878513"/>
            <a:ext cx="52387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3" name="Picture 5">
            <a:extLst>
              <a:ext uri="{FF2B5EF4-FFF2-40B4-BE49-F238E27FC236}">
                <a16:creationId xmlns:a16="http://schemas.microsoft.com/office/drawing/2014/main" id="{E90F60BB-524A-426A-A4BD-DEB766073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50" y="6381750"/>
            <a:ext cx="51244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DE7F019-ED30-4300-8C6C-2F3B8A2093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Константи 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97C78F2-C9C7-4E91-B7B7-2553CD7C98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905000"/>
            <a:ext cx="7696200" cy="3252788"/>
          </a:xfrm>
        </p:spPr>
        <p:txBody>
          <a:bodyPr/>
          <a:lstStyle/>
          <a:p>
            <a:r>
              <a:rPr lang="bg-BG" altLang="en-US" sz="2700"/>
              <a:t>Константният израз представлява израз, в който има само константи. Такива изрази могат да се изчисляват по време на компилация, а не при изпълнението на програмата, и следователно могат да се използват навсякъде, където могат да се поставят константи.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91F51A-EF49-404B-97A3-784E73C8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D95C987-8DA7-43C1-910A-CE86A5EF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669A-4FFE-41A3-8B8E-5AE86B41BE7B}" type="slidenum">
              <a:rPr lang="bg-BG" altLang="en-US"/>
              <a:pPr/>
              <a:t>11</a:t>
            </a:fld>
            <a:endParaRPr lang="bg-BG" altLang="en-US"/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id="{3D161520-A352-4BB9-B561-6A785D23C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941888"/>
            <a:ext cx="5672138" cy="114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20E9528-1631-424F-BA8D-F0014CCB57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Константи 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5849EE9-39F8-427F-A886-7671BD0235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bg-BG" altLang="en-US" sz="2700"/>
              <a:t>Символна константа и низова константа, съдържащи един-единствен символ: 'х' не е същото като "х". </a:t>
            </a:r>
          </a:p>
          <a:p>
            <a:pPr>
              <a:lnSpc>
                <a:spcPct val="90000"/>
              </a:lnSpc>
            </a:pPr>
            <a:r>
              <a:rPr lang="bg-BG" altLang="en-US" sz="2700">
                <a:solidFill>
                  <a:schemeClr val="folHlink"/>
                </a:solidFill>
              </a:rPr>
              <a:t>'х' представлява цяло число, използвано за представяне на числовата стойност на буквата х в кодовата таблица на компютъра. </a:t>
            </a:r>
          </a:p>
          <a:p>
            <a:pPr>
              <a:lnSpc>
                <a:spcPct val="90000"/>
              </a:lnSpc>
            </a:pPr>
            <a:r>
              <a:rPr lang="bg-BG" altLang="en-US" sz="2700">
                <a:solidFill>
                  <a:schemeClr val="hlink"/>
                </a:solidFill>
              </a:rPr>
              <a:t>"х" представлява масив от символи, който съдържа само един символ (буквата х) и '\0' накрая.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62412-E8BD-4E16-B472-BDF620AB0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6AAF3-AE36-47A6-A535-92466088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A8DD-C307-4E0F-8EA0-CDC405E6C5F0}" type="slidenum">
              <a:rPr lang="bg-BG" altLang="en-US"/>
              <a:pPr/>
              <a:t>12</a:t>
            </a:fld>
            <a:endParaRPr lang="bg-BG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669F07C-52B3-4EC8-A903-A6FA14C951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Константи 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5EE9F98-BC8B-4391-8FB6-A7D3354FCD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altLang="en-US" sz="2700"/>
              <a:t>Съществува и още един вид константи - константи от изброим тип. Изброимият тип представлява списък от константи с целочислени стойности, например</a:t>
            </a:r>
            <a:endParaRPr lang="en-US" altLang="en-US" sz="27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700"/>
              <a:t>enum boolean </a:t>
            </a:r>
            <a:r>
              <a:rPr lang="bg-BG" altLang="en-US" sz="2700"/>
              <a:t>{ </a:t>
            </a:r>
            <a:r>
              <a:rPr lang="en-US" altLang="en-US" sz="2700"/>
              <a:t>NO</a:t>
            </a:r>
            <a:r>
              <a:rPr lang="ru-RU" altLang="en-US" sz="2700"/>
              <a:t>, </a:t>
            </a:r>
            <a:r>
              <a:rPr lang="en-US" altLang="en-US" sz="2700"/>
              <a:t>YES </a:t>
            </a:r>
            <a:r>
              <a:rPr lang="bg-BG" altLang="en-US" sz="2700"/>
              <a:t>};</a:t>
            </a:r>
          </a:p>
          <a:p>
            <a:r>
              <a:rPr lang="bg-BG" altLang="en-US" sz="2700"/>
              <a:t>Първото име в </a:t>
            </a:r>
            <a:r>
              <a:rPr lang="en-US" altLang="en-US" sz="2700"/>
              <a:t>enum </a:t>
            </a:r>
            <a:r>
              <a:rPr lang="bg-BG" altLang="en-US" sz="2700"/>
              <a:t>има стойност 0, следващото 1 и така нататък, освен ако не са зададени конткретни стойности.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92658-8579-4C26-8AF9-C62692C92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E5BFB-665D-47BA-AF3D-0448E0AD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8BF0-1F3D-4C8F-A99D-5334F07C5840}" type="slidenum">
              <a:rPr lang="bg-BG" altLang="en-US"/>
              <a:pPr/>
              <a:t>13</a:t>
            </a:fld>
            <a:endParaRPr lang="bg-BG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E7EAEFF-749D-465C-A6E6-34A2C31B9A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Декларации 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842D5DDE-2236-49E2-BF32-622810621B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altLang="en-US"/>
              <a:t>Всички променливи трябва да се декларират, преди да се използват, въпреки че някои декларации могат да бъдат създадени чрез контекста. Декларацията определя някакъв тип и съдържа списък от една или повече променливи от този тип, например: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41369-55B5-42F4-A199-19129B0E4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A36BE0A-ED8E-411C-88C2-BCBBBF5C9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EF3E8-EE98-43D6-BC70-D269C0F73858}" type="slidenum">
              <a:rPr lang="bg-BG" altLang="en-US"/>
              <a:pPr/>
              <a:t>14</a:t>
            </a:fld>
            <a:endParaRPr lang="bg-BG" altLang="en-US"/>
          </a:p>
        </p:txBody>
      </p:sp>
      <p:pic>
        <p:nvPicPr>
          <p:cNvPr id="41988" name="Picture 4">
            <a:extLst>
              <a:ext uri="{FF2B5EF4-FFF2-40B4-BE49-F238E27FC236}">
                <a16:creationId xmlns:a16="http://schemas.microsoft.com/office/drawing/2014/main" id="{B2C52B4E-07D8-4C59-A614-60B17F9CF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5445125"/>
            <a:ext cx="295275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7506B07-00DF-4EF8-9012-9D1AF5F58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Декларации 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9513EFB-9C68-4210-8933-58B860AAA5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altLang="en-US"/>
              <a:t>Определението </a:t>
            </a:r>
            <a:r>
              <a:rPr lang="en-US" altLang="en-US"/>
              <a:t>const </a:t>
            </a:r>
            <a:r>
              <a:rPr lang="bg-BG" altLang="en-US"/>
              <a:t>може да се прилага към декларации на всякакви променливи, за да покаже, че стойността им няма да се променя. Когато става дума за масив, определението </a:t>
            </a:r>
            <a:r>
              <a:rPr lang="en-US" altLang="en-US"/>
              <a:t>const </a:t>
            </a:r>
            <a:r>
              <a:rPr lang="bg-BG" altLang="en-US"/>
              <a:t>показва, че елементите на масива няма да се променят.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BB00E3B-ECA4-4932-B215-BFA97BCDD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18C7E-AA82-47E4-988A-A965DF17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5DFB-1129-4038-846A-B5F890BB89EA}" type="slidenum">
              <a:rPr lang="bg-BG" altLang="en-US"/>
              <a:pPr/>
              <a:t>15</a:t>
            </a:fld>
            <a:endParaRPr lang="bg-BG" altLang="en-US"/>
          </a:p>
        </p:txBody>
      </p:sp>
      <p:pic>
        <p:nvPicPr>
          <p:cNvPr id="45060" name="Picture 4">
            <a:extLst>
              <a:ext uri="{FF2B5EF4-FFF2-40B4-BE49-F238E27FC236}">
                <a16:creationId xmlns:a16="http://schemas.microsoft.com/office/drawing/2014/main" id="{39B6A9CD-308A-44C1-A776-FBCD35554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5445125"/>
            <a:ext cx="4319587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EE52D35B-73DC-4261-9E0C-9F4F33DD03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dirty="0"/>
              <a:t>Аритметични операции 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0FA2ADFC-4F62-4346-A8C5-5711A55EA5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905000"/>
            <a:ext cx="7696200" cy="3611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bg-BG" altLang="en-US" sz="2200" dirty="0"/>
              <a:t>Бинарните аритметични операции са +, -, *, / и операцията за деление по модул %. Целочисленото деление отрязва дробната част, ако съществува такава. Изразът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bg-BG" altLang="en-US" sz="2200" dirty="0"/>
              <a:t>х % у</a:t>
            </a:r>
          </a:p>
          <a:p>
            <a:pPr>
              <a:lnSpc>
                <a:spcPct val="90000"/>
              </a:lnSpc>
            </a:pPr>
            <a:r>
              <a:rPr lang="bg-BG" altLang="en-US" sz="2200" dirty="0"/>
              <a:t>дава като резултат остатъка от делението на х на у и следователно е равен на нула, когато у дели точно х. Например една година е високосна, ако се дели точно на 4, но не се дели на 100 или ако се дели точно на 400: 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FD2584A-D8D3-4186-89B8-11242E934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13A4755-6C39-4FD4-9D53-4ED77223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1257-8740-403B-97EE-A6D4261317DF}" type="slidenum">
              <a:rPr lang="bg-BG" altLang="en-US"/>
              <a:pPr/>
              <a:t>16</a:t>
            </a:fld>
            <a:endParaRPr lang="bg-BG" altLang="en-US"/>
          </a:p>
        </p:txBody>
      </p:sp>
      <p:pic>
        <p:nvPicPr>
          <p:cNvPr id="48132" name="Picture 4">
            <a:extLst>
              <a:ext uri="{FF2B5EF4-FFF2-40B4-BE49-F238E27FC236}">
                <a16:creationId xmlns:a16="http://schemas.microsoft.com/office/drawing/2014/main" id="{CB37ECEA-0E85-4989-9BFB-9B3409FE5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084763"/>
            <a:ext cx="680402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8D9E96D1-C314-481A-A72B-DBD616D997D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altLang="en-US" dirty="0"/>
              <a:t>Аритметични операции </a:t>
            </a:r>
            <a:br>
              <a:rPr lang="bg-BG" altLang="en-US" dirty="0"/>
            </a:br>
            <a:r>
              <a:rPr lang="bg-BG" altLang="en-US" dirty="0"/>
              <a:t>Демо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2D1A731E-5D0B-4F07-88A3-FA19A168340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altLang="en-US">
                <a:hlinkClick r:id="rId2" action="ppaction://hlinkfile"/>
              </a:rPr>
              <a:t>EX11.C</a:t>
            </a:r>
            <a:endParaRPr lang="bg-BG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559F9BF-8942-4023-81EE-F33631107A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B3E0BDB-D160-49DC-AB56-788DB02514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CC44CED0-31DE-4645-BC24-41271F04EA37}" type="slidenum">
              <a:rPr lang="bg-BG" altLang="en-US"/>
              <a:pPr/>
              <a:t>17</a:t>
            </a:fld>
            <a:endParaRPr lang="bg-BG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2D70439D-EBAA-4B5E-9724-E0B59915B7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dirty="0"/>
              <a:t>Релационни и логически операции 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145D4AFD-0C66-416F-BCBF-929363E8E0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bg-BG" altLang="en-US" sz="2200" dirty="0"/>
              <a:t>Релационните операции (още наричани операции за отношение) са: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bg-BG" altLang="en-US" sz="2200" dirty="0"/>
              <a:t>&gt; &gt;= &lt; &lt;=</a:t>
            </a:r>
          </a:p>
          <a:p>
            <a:pPr>
              <a:lnSpc>
                <a:spcPct val="90000"/>
              </a:lnSpc>
            </a:pPr>
            <a:r>
              <a:rPr lang="bg-BG" altLang="en-US" sz="2200" dirty="0"/>
              <a:t>Те имат един и същ приоритет. Точно под тях в таблицата на приоритетните нива стоят</a:t>
            </a:r>
          </a:p>
          <a:p>
            <a:pPr>
              <a:lnSpc>
                <a:spcPct val="90000"/>
              </a:lnSpc>
            </a:pPr>
            <a:r>
              <a:rPr lang="bg-BG" altLang="en-US" sz="2200" dirty="0"/>
              <a:t>операциите за равенство и неравенство: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bg-BG" altLang="en-US" sz="2200" dirty="0"/>
              <a:t>== !=</a:t>
            </a:r>
          </a:p>
          <a:p>
            <a:pPr>
              <a:lnSpc>
                <a:spcPct val="90000"/>
              </a:lnSpc>
            </a:pPr>
            <a:r>
              <a:rPr lang="bg-BG" altLang="en-US" sz="2200" dirty="0">
                <a:solidFill>
                  <a:schemeClr val="hlink"/>
                </a:solidFill>
              </a:rPr>
              <a:t>Релационните операции имат по-нисък приоритет от аритметичните операции, така</a:t>
            </a:r>
            <a:r>
              <a:rPr lang="en-US" altLang="en-US" sz="2200" dirty="0">
                <a:solidFill>
                  <a:schemeClr val="hlink"/>
                </a:solidFill>
              </a:rPr>
              <a:t> </a:t>
            </a:r>
            <a:r>
              <a:rPr lang="bg-BG" altLang="en-US" sz="2200" dirty="0">
                <a:solidFill>
                  <a:schemeClr val="hlink"/>
                </a:solidFill>
              </a:rPr>
              <a:t>че израз от вида </a:t>
            </a:r>
            <a:br>
              <a:rPr lang="en-US" altLang="en-US" sz="2200" dirty="0">
                <a:solidFill>
                  <a:schemeClr val="hlink"/>
                </a:solidFill>
              </a:rPr>
            </a:br>
            <a:r>
              <a:rPr lang="bg-BG" altLang="en-US" sz="2200" dirty="0">
                <a:solidFill>
                  <a:schemeClr val="hlink"/>
                </a:solidFill>
              </a:rPr>
              <a:t>i&lt;lim-1 се изчислява, както следва i&lt;(lim-1).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26509-BA45-45D1-ABF1-1E4F7EF3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12B44-0BEF-43D0-ACF5-0158D986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D1FC-FDE6-42DC-B1F0-FFF533D350E8}" type="slidenum">
              <a:rPr lang="bg-BG" altLang="en-US"/>
              <a:pPr/>
              <a:t>18</a:t>
            </a:fld>
            <a:endParaRPr lang="bg-BG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26683461-40A8-4A26-8320-A0ED8BF31C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dirty="0"/>
              <a:t>Релационни и логически операции 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BDA7B159-0D55-4716-A072-6646A903C1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altLang="en-US" dirty="0"/>
              <a:t>Логическите операции в езика са &amp;&amp; и ||. Изрази, свързани помежду си чрез &amp;&amp; или ||, се изчисляват отляво надясно и изчислението се прекратява в момента, в който се установи истинността или неистинността на резултата.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0B5D7FF-9650-48F5-9908-B67C3DC48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55DBAC8-EB03-4B55-A8AF-DCC7242C9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83DD-639A-47F3-BCDC-A5F221BC49C9}" type="slidenum">
              <a:rPr lang="bg-BG" altLang="en-US"/>
              <a:pPr/>
              <a:t>19</a:t>
            </a:fld>
            <a:endParaRPr lang="bg-BG" altLang="en-US"/>
          </a:p>
        </p:txBody>
      </p:sp>
      <p:pic>
        <p:nvPicPr>
          <p:cNvPr id="52228" name="Picture 4">
            <a:extLst>
              <a:ext uri="{FF2B5EF4-FFF2-40B4-BE49-F238E27FC236}">
                <a16:creationId xmlns:a16="http://schemas.microsoft.com/office/drawing/2014/main" id="{A02AC516-EDA7-414B-B301-4A91CF017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860" y="4005064"/>
            <a:ext cx="7200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2372C09-A4DE-4514-90CD-89BC14CEE89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altLang="en-US" dirty="0"/>
              <a:t>Типове, операции и изрази 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CF770B2-0810-455D-A19A-47FEB00E385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altLang="en-US" dirty="0"/>
              <a:t>Лекции </a:t>
            </a:r>
            <a:r>
              <a:rPr lang="en-US" altLang="en-US" dirty="0"/>
              <a:t>No</a:t>
            </a:r>
            <a:r>
              <a:rPr lang="bg-BG" altLang="en-US" dirty="0"/>
              <a:t> 2-3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03904DA-C48B-4759-894A-68BD1ABD98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F995E8D-16C1-419C-97F0-53E835689E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2B4F8D4D-54A9-4366-9E58-4D69C10688F1}" type="slidenum">
              <a:rPr lang="bg-BG" altLang="en-US"/>
              <a:pPr/>
              <a:t>2</a:t>
            </a:fld>
            <a:endParaRPr lang="bg-BG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0CA501A6-C27E-4B2A-B122-F95BCF82B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dirty="0"/>
              <a:t>Релационни и логически операции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338D5E04-BE8B-41D1-85D5-ED4148FDC9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bg-BG" altLang="en-US" sz="2200" dirty="0"/>
              <a:t>По дефиниция числовата стойност на релационен или логически израз е 1, ако релацията е вярна, и 0, ако тя не е вярна.</a:t>
            </a:r>
          </a:p>
          <a:p>
            <a:pPr>
              <a:lnSpc>
                <a:spcPct val="80000"/>
              </a:lnSpc>
            </a:pPr>
            <a:r>
              <a:rPr lang="bg-BG" altLang="en-US" sz="2200" dirty="0"/>
              <a:t>Унарната операция за отрицание ! преобръща (</a:t>
            </a:r>
            <a:r>
              <a:rPr lang="bg-BG" altLang="en-US" sz="2200" dirty="0" err="1"/>
              <a:t>инвертира</a:t>
            </a:r>
            <a:r>
              <a:rPr lang="bg-BG" altLang="en-US" sz="2200" dirty="0"/>
              <a:t>) ненулев операнд в 0 и нулев операнд в 1. Много често ! се употребява в конструкции от вида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200" dirty="0" err="1"/>
              <a:t>if</a:t>
            </a:r>
            <a:r>
              <a:rPr lang="bg-BG" altLang="en-US" sz="2200" dirty="0"/>
              <a:t> (!</a:t>
            </a:r>
            <a:r>
              <a:rPr lang="bg-BG" altLang="en-US" sz="2200" dirty="0" err="1"/>
              <a:t>valid</a:t>
            </a:r>
            <a:r>
              <a:rPr lang="bg-BG" altLang="en-US" sz="2200" dirty="0"/>
              <a:t>)</a:t>
            </a:r>
          </a:p>
          <a:p>
            <a:pPr>
              <a:lnSpc>
                <a:spcPct val="80000"/>
              </a:lnSpc>
            </a:pPr>
            <a:r>
              <a:rPr lang="bg-BG" altLang="en-US" sz="2200" dirty="0"/>
              <a:t>което е еквивалентно на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200" dirty="0" err="1"/>
              <a:t>if</a:t>
            </a:r>
            <a:r>
              <a:rPr lang="bg-BG" altLang="en-US" sz="2200" dirty="0"/>
              <a:t> (</a:t>
            </a:r>
            <a:r>
              <a:rPr lang="bg-BG" altLang="en-US" sz="2200" dirty="0" err="1"/>
              <a:t>valid</a:t>
            </a:r>
            <a:r>
              <a:rPr lang="bg-BG" altLang="en-US" sz="2200" dirty="0"/>
              <a:t> == 0)</a:t>
            </a:r>
          </a:p>
          <a:p>
            <a:pPr>
              <a:lnSpc>
                <a:spcPct val="80000"/>
              </a:lnSpc>
            </a:pPr>
            <a:r>
              <a:rPr lang="bg-BG" altLang="en-US" sz="2200" dirty="0"/>
              <a:t>Трудно е да се каже коя форма е по-добра. Конструкциите от вида !</a:t>
            </a:r>
            <a:r>
              <a:rPr lang="bg-BG" altLang="en-US" sz="2200" dirty="0" err="1"/>
              <a:t>valid</a:t>
            </a:r>
            <a:r>
              <a:rPr lang="bg-BG" altLang="en-US" sz="2200" dirty="0"/>
              <a:t> се четат интуитивно ("ако не е валидно"), но ако са по-сложни, могат да се окажат трудни за разбиране.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FD7D2-3B55-4CA6-B64E-E124B0199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562CC-AC39-48E4-A2E0-0B51E98A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42A4-1BA1-4F25-BE9E-148B58DC3E68}" type="slidenum">
              <a:rPr lang="bg-BG" altLang="en-US"/>
              <a:pPr/>
              <a:t>20</a:t>
            </a:fld>
            <a:endParaRPr lang="bg-BG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1D6DB6C0-400F-4B00-ABE4-12B7AF1FDA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Преобразуване на типове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76DB4E4C-6036-4A3E-ADAD-B8F97B97EE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bg-BG" altLang="en-US" sz="2000" dirty="0"/>
              <a:t>Когато една операция има операнди от различни типове, те се преобразуват до един общ тип спрямо няколко основни правила. </a:t>
            </a:r>
          </a:p>
          <a:p>
            <a:pPr>
              <a:lnSpc>
                <a:spcPct val="80000"/>
              </a:lnSpc>
            </a:pPr>
            <a:r>
              <a:rPr lang="bg-BG" altLang="en-US" sz="2000" dirty="0"/>
              <a:t>Единствените автоматични преобразувания са тези, които преобразуват "по-тесни" операнди в "по-широки", без това да води до загуба на информация, например преобразуването на цяло число в число с плаваща запетая в изрази от вида f + i. </a:t>
            </a:r>
          </a:p>
          <a:p>
            <a:pPr>
              <a:lnSpc>
                <a:spcPct val="80000"/>
              </a:lnSpc>
            </a:pPr>
            <a:r>
              <a:rPr lang="bg-BG" altLang="en-US" sz="2000" dirty="0"/>
              <a:t>Изрази, лишени от смисъл, например използване на </a:t>
            </a:r>
            <a:r>
              <a:rPr lang="bg-BG" altLang="en-US" sz="2000" dirty="0" err="1"/>
              <a:t>float</a:t>
            </a:r>
            <a:r>
              <a:rPr lang="bg-BG" altLang="en-US" sz="2000" dirty="0"/>
              <a:t> за индекс, са забранени. </a:t>
            </a:r>
          </a:p>
          <a:p>
            <a:pPr>
              <a:lnSpc>
                <a:spcPct val="80000"/>
              </a:lnSpc>
            </a:pPr>
            <a:r>
              <a:rPr lang="bg-BG" altLang="en-US" sz="2000" dirty="0"/>
              <a:t>Изрази, при които може да се изгуби информация, например присвояване на по-дълъг цял тип в по-кратък, или на тип с плаваща запетая в цял тип, могат да предизвикат предупредителни съобщения на етапа на компилация, но не са забранени.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11EFE-7C6B-4993-93D4-08B0A64A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8E208-EB50-4593-B9C1-FFC270BD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4823-3FF9-4A07-A55A-EC107C135AA1}" type="slidenum">
              <a:rPr lang="bg-BG" altLang="en-US"/>
              <a:pPr/>
              <a:t>21</a:t>
            </a:fld>
            <a:endParaRPr lang="bg-BG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27D41102-81E6-4B35-9B7C-20906CE317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Преобразуване на типове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78DD3D8-B92B-42BC-8B3B-546314D74F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bg-BG" altLang="en-US"/>
              <a:t>Стандартният заглавен файл </a:t>
            </a:r>
            <a:r>
              <a:rPr lang="bg-BG" altLang="en-US">
                <a:hlinkClick r:id="rId2" action="ppaction://hlinkfile"/>
              </a:rPr>
              <a:t>&lt;ctype.h&gt;</a:t>
            </a:r>
            <a:r>
              <a:rPr lang="bg-BG" altLang="en-US"/>
              <a:t>, дефинира семейство функции, които предоставят тестове и преобразувания, независещи от кодовата таблица.</a:t>
            </a:r>
          </a:p>
          <a:p>
            <a:pPr>
              <a:lnSpc>
                <a:spcPct val="90000"/>
              </a:lnSpc>
            </a:pPr>
            <a:r>
              <a:rPr lang="bg-BG" altLang="en-US"/>
              <a:t>Например функцията tolower (с) връща стойността на с в малък регистър, ако с е била в главен регистър.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21957-C002-4C88-8A46-9B2FC08C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F7A56-9C1C-4DFC-933A-1C2ACF5A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5C29-413E-4474-B3AF-ADE2967D463C}" type="slidenum">
              <a:rPr lang="bg-BG" altLang="en-US"/>
              <a:pPr/>
              <a:t>22</a:t>
            </a:fld>
            <a:endParaRPr lang="bg-BG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E8C07F6D-441D-479D-81AD-0B6A95C277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Преобразуване на типове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786FBA3-6DF5-4E95-9218-29D51084EA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bg-BG" altLang="en-US" sz="1600">
                <a:hlinkClick r:id="rId2" action="ppaction://hlinkfile"/>
              </a:rPr>
              <a:t>Правилата за преобразуване. </a:t>
            </a:r>
            <a:endParaRPr lang="bg-BG" altLang="en-US" sz="1600"/>
          </a:p>
          <a:p>
            <a:pPr>
              <a:lnSpc>
                <a:spcPct val="80000"/>
              </a:lnSpc>
            </a:pPr>
            <a:r>
              <a:rPr lang="bg-BG" altLang="en-US" sz="1600"/>
              <a:t>Ако нито един от операндите не е unsigned:</a:t>
            </a:r>
          </a:p>
          <a:p>
            <a:pPr lvl="1">
              <a:lnSpc>
                <a:spcPct val="80000"/>
              </a:lnSpc>
            </a:pPr>
            <a:r>
              <a:rPr lang="bg-BG" altLang="en-US" sz="1300"/>
              <a:t>Ако единият от операндите е от long double тип, преобразувайте и другия към long double.</a:t>
            </a:r>
          </a:p>
          <a:p>
            <a:pPr lvl="1">
              <a:lnSpc>
                <a:spcPct val="80000"/>
              </a:lnSpc>
            </a:pPr>
            <a:r>
              <a:rPr lang="bg-BG" altLang="en-US" sz="1300"/>
              <a:t>В противен случай, ако единият от операндите е от double тип, преобразувайте и другия към double.</a:t>
            </a:r>
          </a:p>
          <a:p>
            <a:pPr lvl="1">
              <a:lnSpc>
                <a:spcPct val="80000"/>
              </a:lnSpc>
            </a:pPr>
            <a:r>
              <a:rPr lang="bg-BG" altLang="en-US" sz="1300"/>
              <a:t>В противен случай, ако единият от операндите е от float тип, преобразувайте и другия към float.</a:t>
            </a:r>
          </a:p>
          <a:p>
            <a:pPr lvl="1">
              <a:lnSpc>
                <a:spcPct val="80000"/>
              </a:lnSpc>
            </a:pPr>
            <a:r>
              <a:rPr lang="bg-BG" altLang="en-US" sz="1300"/>
              <a:t>В противен случай преобразувайте char и short към int.</a:t>
            </a:r>
          </a:p>
          <a:p>
            <a:pPr lvl="1">
              <a:lnSpc>
                <a:spcPct val="80000"/>
              </a:lnSpc>
            </a:pPr>
            <a:r>
              <a:rPr lang="bg-BG" altLang="en-US" sz="1300"/>
              <a:t>И най-накрая, ако единият операнд е от long тип, преобразувайте и другия към long.</a:t>
            </a:r>
          </a:p>
          <a:p>
            <a:pPr>
              <a:lnSpc>
                <a:spcPct val="80000"/>
              </a:lnSpc>
            </a:pPr>
            <a:r>
              <a:rPr lang="bg-BG" altLang="en-US" sz="1600"/>
              <a:t>Забележете, че в израз float не се преобразува автоматично към double; това е отклонение от първоначалната дефиниция. Най-общо казано, математически функции като тези в </a:t>
            </a:r>
            <a:r>
              <a:rPr lang="bg-BG" altLang="en-US" sz="1600">
                <a:hlinkClick r:id="rId3" action="ppaction://hlinkfile"/>
              </a:rPr>
              <a:t>&lt;math.h&gt;</a:t>
            </a:r>
            <a:r>
              <a:rPr lang="bg-BG" altLang="en-US" sz="1600"/>
              <a:t> използват двойна точност. Основната причина за употребата на float е да се спести място в големи масиви или, макар и по-рядко, да се спести време на машини, при които аритметиката с числа с двойна точност изисква много разходи (машинни ресурси).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26D45-D2C5-4A90-B5A4-3061E1FE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86832-70ED-4445-99B6-E5B316B9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9377-11F9-47CF-8189-83B5B3077308}" type="slidenum">
              <a:rPr lang="bg-BG" altLang="en-US"/>
              <a:pPr/>
              <a:t>23</a:t>
            </a:fld>
            <a:endParaRPr lang="bg-BG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228D6D59-ECE6-4DAF-8BFB-0F6773C07A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Преобразуване на типове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8401805-F210-4C03-A290-556612BAED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bg-BG" altLang="en-US" sz="2700"/>
              <a:t>Преобразуванията се случват и при присвояване; стойността от дясната страна се преобразува до типа от ляво, който се явява и тип на резултата.</a:t>
            </a:r>
          </a:p>
          <a:p>
            <a:pPr>
              <a:lnSpc>
                <a:spcPct val="90000"/>
              </a:lnSpc>
            </a:pPr>
            <a:r>
              <a:rPr lang="bg-BG" altLang="en-US" sz="2700"/>
              <a:t>Всеки символ се преобразува към цяло число, независимо дали то е знаково разширено по описания по-горе начин.</a:t>
            </a:r>
          </a:p>
          <a:p>
            <a:pPr>
              <a:lnSpc>
                <a:spcPct val="90000"/>
              </a:lnSpc>
            </a:pPr>
            <a:r>
              <a:rPr lang="bg-BG" altLang="en-US" sz="2700"/>
              <a:t>По-дългите цели числа се преобразуват в по-къси или в char, като се пропускат допълнителните битове от високите нива.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CD70C-8745-4F2E-AC3B-FA6AA5C0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6EBFB-825E-4045-A3BE-09366309A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A68D-F8F8-45BF-83E3-F272253A81F1}" type="slidenum">
              <a:rPr lang="bg-BG" altLang="en-US"/>
              <a:pPr/>
              <a:t>24</a:t>
            </a:fld>
            <a:endParaRPr lang="bg-BG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BA03173C-B7A2-45BC-BE1A-C0A4A96B70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Преобразуване на типове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54052F05-2EC8-44BA-A9D9-10909A7CBB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bg-BG" altLang="en-US" sz="2200" dirty="0"/>
              <a:t>Явно преобразуване на типове може да се извърши ("принудително") във всеки израз с помощта на унарната операция, наречен операция за преобразуване на тип. В конструкцията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bg-BG" altLang="en-US" sz="2200" i="1" dirty="0">
                <a:solidFill>
                  <a:schemeClr val="hlink"/>
                </a:solidFill>
              </a:rPr>
              <a:t>(</a:t>
            </a:r>
            <a:r>
              <a:rPr lang="bg-BG" altLang="en-US" sz="2200" dirty="0">
                <a:solidFill>
                  <a:schemeClr val="hlink"/>
                </a:solidFill>
              </a:rPr>
              <a:t>име</a:t>
            </a:r>
            <a:r>
              <a:rPr lang="bg-BG" altLang="en-US" sz="2200" i="1" dirty="0">
                <a:solidFill>
                  <a:schemeClr val="hlink"/>
                </a:solidFill>
              </a:rPr>
              <a:t>-</a:t>
            </a:r>
            <a:r>
              <a:rPr lang="bg-BG" altLang="en-US" sz="2200" dirty="0">
                <a:solidFill>
                  <a:schemeClr val="hlink"/>
                </a:solidFill>
              </a:rPr>
              <a:t>на</a:t>
            </a:r>
            <a:r>
              <a:rPr lang="bg-BG" altLang="en-US" sz="2200" i="1" dirty="0">
                <a:solidFill>
                  <a:schemeClr val="hlink"/>
                </a:solidFill>
              </a:rPr>
              <a:t>-</a:t>
            </a:r>
            <a:r>
              <a:rPr lang="bg-BG" altLang="en-US" sz="2200" dirty="0">
                <a:solidFill>
                  <a:schemeClr val="hlink"/>
                </a:solidFill>
              </a:rPr>
              <a:t>тип</a:t>
            </a:r>
            <a:r>
              <a:rPr lang="bg-BG" altLang="en-US" sz="2200" i="1" dirty="0">
                <a:solidFill>
                  <a:schemeClr val="hlink"/>
                </a:solidFill>
              </a:rPr>
              <a:t>) </a:t>
            </a:r>
            <a:r>
              <a:rPr lang="bg-BG" altLang="en-US" sz="2200" dirty="0">
                <a:solidFill>
                  <a:schemeClr val="hlink"/>
                </a:solidFill>
              </a:rPr>
              <a:t>израз</a:t>
            </a:r>
          </a:p>
          <a:p>
            <a:pPr>
              <a:lnSpc>
                <a:spcPct val="90000"/>
              </a:lnSpc>
            </a:pPr>
            <a:r>
              <a:rPr lang="bg-BG" altLang="en-US" sz="2200" dirty="0"/>
              <a:t>изразът се преобразува до желания тип по правилата, споменати по-горе. Конкретно, явното преобразуване на типа създава илюзията, че изразът е присвоен на променлива от точно определен тип, който се използва вместо цялата конструкция.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C5322-B162-482F-AF7C-912DDF667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9B5E73-065E-4283-8C02-55547A00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D410-2ADD-432E-8132-140F4A6E17B4}" type="slidenum">
              <a:rPr lang="bg-BG" altLang="en-US"/>
              <a:pPr/>
              <a:t>25</a:t>
            </a:fld>
            <a:endParaRPr lang="bg-BG" altLang="en-US"/>
          </a:p>
        </p:txBody>
      </p:sp>
      <p:pic>
        <p:nvPicPr>
          <p:cNvPr id="72708" name="Picture 4">
            <a:extLst>
              <a:ext uri="{FF2B5EF4-FFF2-40B4-BE49-F238E27FC236}">
                <a16:creationId xmlns:a16="http://schemas.microsoft.com/office/drawing/2014/main" id="{DE71887D-D75A-4EBF-8FA0-2D1CA6207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5300663"/>
            <a:ext cx="2519362" cy="60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78C31CAB-5484-45BF-BF9A-4ADA8CD61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dirty="0"/>
              <a:t>Операции за увеличаване и намаляване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6F4126ED-78AF-49C7-A824-C590DE594D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bg-BG" altLang="en-US" sz="2200" dirty="0"/>
              <a:t>Операцията за увеличаване ++ прибавя 1 към своя операнд, докато операцията за намаляване -- изважда единица.</a:t>
            </a:r>
          </a:p>
          <a:p>
            <a:pPr>
              <a:lnSpc>
                <a:spcPct val="80000"/>
              </a:lnSpc>
            </a:pPr>
            <a:r>
              <a:rPr lang="bg-BG" altLang="en-US" sz="2200" dirty="0"/>
              <a:t>Операциите ++ и -- могат да се използват като префиксни операции (преди променливата, например ++n) или като </a:t>
            </a:r>
            <a:r>
              <a:rPr lang="bg-BG" altLang="en-US" sz="2200" dirty="0" err="1"/>
              <a:t>постфиксни</a:t>
            </a:r>
            <a:r>
              <a:rPr lang="bg-BG" altLang="en-US" sz="2200" dirty="0"/>
              <a:t> операции (след променливата: n++). И в двата случая n се увеличава с единица. Но изразът ++n увеличава n преди стойността да бъде използвана, докато n++ увеличава n, след като стойността вече е използвана. Това означава, че в контекст, където стойностите се използват, а не се прилага само ефектът от операциите, ++n и n++ са различни.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47867-43A0-420A-8EAD-562189E6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5C78B-7102-4069-A839-595567C9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8271-9B37-485F-8E52-429145BFB291}" type="slidenum">
              <a:rPr lang="bg-BG" altLang="en-US"/>
              <a:pPr/>
              <a:t>26</a:t>
            </a:fld>
            <a:endParaRPr lang="bg-BG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C2EB0145-DE76-44BF-BC20-CA7093A35B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dirty="0"/>
              <a:t>Операции за увеличаване и намаляване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EE3CBAAA-012F-4511-857F-15A78A527A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altLang="en-US"/>
              <a:t>Пример: функцията squeeze (s, с), която премахва символа с от низа s и </a:t>
            </a:r>
            <a:r>
              <a:rPr lang="en-US" altLang="en-US"/>
              <a:t>strcat(s,t), </a:t>
            </a:r>
            <a:r>
              <a:rPr lang="bg-BG" altLang="en-US"/>
              <a:t>която слепва 2 низа:</a:t>
            </a:r>
          </a:p>
          <a:p>
            <a:endParaRPr lang="bg-BG" alt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0DFCD12-CB74-4990-92AC-7327619CE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D280011-1438-40B6-B480-3B7BF39E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F4AF-758D-4705-81F9-11F2CA8423DD}" type="slidenum">
              <a:rPr lang="bg-BG" altLang="en-US"/>
              <a:pPr/>
              <a:t>27</a:t>
            </a:fld>
            <a:endParaRPr lang="bg-BG" altLang="en-US"/>
          </a:p>
        </p:txBody>
      </p:sp>
      <p:pic>
        <p:nvPicPr>
          <p:cNvPr id="75780" name="Picture 4">
            <a:extLst>
              <a:ext uri="{FF2B5EF4-FFF2-40B4-BE49-F238E27FC236}">
                <a16:creationId xmlns:a16="http://schemas.microsoft.com/office/drawing/2014/main" id="{AE1C5534-72C2-4F0F-8383-D2889A45D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573463"/>
            <a:ext cx="5041900" cy="1963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781" name="Picture 5">
            <a:extLst>
              <a:ext uri="{FF2B5EF4-FFF2-40B4-BE49-F238E27FC236}">
                <a16:creationId xmlns:a16="http://schemas.microsoft.com/office/drawing/2014/main" id="{CED8207A-E1C6-4D1A-9577-F31571DC8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4005263"/>
            <a:ext cx="4843462" cy="2166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4">
            <a:extLst>
              <a:ext uri="{FF2B5EF4-FFF2-40B4-BE49-F238E27FC236}">
                <a16:creationId xmlns:a16="http://schemas.microsoft.com/office/drawing/2014/main" id="{406DEF78-30F2-46C6-A801-635160C413D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bg-BG" altLang="en-US"/>
              <a:t>Демо</a:t>
            </a:r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3A962F20-B6B9-4333-A92C-E0436DE1C84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altLang="en-US">
                <a:hlinkClick r:id="rId2" action="ppaction://hlinkfile"/>
              </a:rPr>
              <a:t>EX13.C</a:t>
            </a:r>
            <a:endParaRPr lang="bg-BG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84FB86C-2126-40BB-A0BB-AC7BC14F1B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8E88CB3-3364-42BA-8CEA-273EF7D014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C5E02ECE-AD13-4A6B-B0F3-D32058BEFFAD}" type="slidenum">
              <a:rPr lang="bg-BG" altLang="en-US"/>
              <a:pPr/>
              <a:t>28</a:t>
            </a:fld>
            <a:endParaRPr lang="bg-BG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F1A0C3B5-6C48-48D4-8FC4-9874ED731C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dirty="0" err="1"/>
              <a:t>Побитови</a:t>
            </a:r>
            <a:r>
              <a:rPr lang="bg-BG" altLang="en-US" dirty="0"/>
              <a:t> операции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7186C73A-5258-4CFC-98D3-3B2D8336EE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bg-BG" altLang="en-US" sz="2700" dirty="0"/>
              <a:t>Езикът С предоставя шест операции за манипулация на битове; те могат да се прилагат само към интегрални операнди, т.е. към </a:t>
            </a:r>
            <a:r>
              <a:rPr lang="bg-BG" altLang="en-US" sz="2700" dirty="0" err="1"/>
              <a:t>char</a:t>
            </a:r>
            <a:r>
              <a:rPr lang="bg-BG" altLang="en-US" sz="2700" dirty="0"/>
              <a:t>, </a:t>
            </a:r>
            <a:r>
              <a:rPr lang="bg-BG" altLang="en-US" sz="2700" dirty="0" err="1"/>
              <a:t>short</a:t>
            </a:r>
            <a:r>
              <a:rPr lang="bg-BG" altLang="en-US" sz="2700" dirty="0"/>
              <a:t>, </a:t>
            </a:r>
            <a:r>
              <a:rPr lang="bg-BG" altLang="en-US" sz="2700" dirty="0" err="1"/>
              <a:t>int</a:t>
            </a:r>
            <a:r>
              <a:rPr lang="bg-BG" altLang="en-US" sz="2700" dirty="0"/>
              <a:t> и </a:t>
            </a:r>
            <a:r>
              <a:rPr lang="bg-BG" altLang="en-US" sz="2700" dirty="0" err="1"/>
              <a:t>long</a:t>
            </a:r>
            <a:r>
              <a:rPr lang="bg-BG" altLang="en-US" sz="2700" dirty="0"/>
              <a:t>, независимо дали те са знакови или </a:t>
            </a:r>
            <a:r>
              <a:rPr lang="bg-BG" altLang="en-US" sz="2700" dirty="0" err="1"/>
              <a:t>беззнакови</a:t>
            </a:r>
            <a:r>
              <a:rPr lang="bg-BG" altLang="en-US" sz="2700" dirty="0"/>
              <a:t>.</a:t>
            </a:r>
          </a:p>
        </p:txBody>
      </p:sp>
      <p:graphicFrame>
        <p:nvGraphicFramePr>
          <p:cNvPr id="78916" name="Group 68">
            <a:extLst>
              <a:ext uri="{FF2B5EF4-FFF2-40B4-BE49-F238E27FC236}">
                <a16:creationId xmlns:a16="http://schemas.microsoft.com/office/drawing/2014/main" id="{ECDACAC9-9533-43BC-BC7E-ED1640CDC33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00527872"/>
              </p:ext>
            </p:extLst>
          </p:nvPr>
        </p:nvGraphicFramePr>
        <p:xfrm>
          <a:off x="762000" y="4000500"/>
          <a:ext cx="7696200" cy="1943100"/>
        </p:xfrm>
        <a:graphic>
          <a:graphicData uri="http://schemas.openxmlformats.org/drawingml/2006/table">
            <a:tbl>
              <a:tblPr/>
              <a:tblGrid>
                <a:gridCol w="1093788">
                  <a:extLst>
                    <a:ext uri="{9D8B030D-6E8A-4147-A177-3AD203B41FA5}">
                      <a16:colId xmlns:a16="http://schemas.microsoft.com/office/drawing/2014/main" val="2950118452"/>
                    </a:ext>
                  </a:extLst>
                </a:gridCol>
                <a:gridCol w="6602412">
                  <a:extLst>
                    <a:ext uri="{9D8B030D-6E8A-4147-A177-3AD203B41FA5}">
                      <a16:colId xmlns:a16="http://schemas.microsoft.com/office/drawing/2014/main" val="3383949367"/>
                    </a:ext>
                  </a:extLst>
                </a:gridCol>
              </a:tblGrid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&amp;</a:t>
                      </a:r>
                      <a:endParaRPr kumimoji="0" lang="bg-BG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битово И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239770"/>
                  </a:ext>
                </a:extLst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|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битово ИЛИ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230802"/>
                  </a:ext>
                </a:extLst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^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битово изключващо ИЛИ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963062"/>
                  </a:ext>
                </a:extLst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&lt;&lt;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преместване наляво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718292"/>
                  </a:ext>
                </a:extLst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&gt;&gt;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преместване надясно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801821"/>
                  </a:ext>
                </a:extLst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~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инверсия (унарна операция)</a:t>
                      </a:r>
                      <a:endParaRPr kumimoji="0" lang="bg-BG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338298"/>
                  </a:ext>
                </a:extLst>
              </a:tr>
            </a:tbl>
          </a:graphicData>
        </a:graphic>
      </p:graphicFrame>
      <p:sp>
        <p:nvSpPr>
          <p:cNvPr id="32" name="Date Placeholder 4">
            <a:extLst>
              <a:ext uri="{FF2B5EF4-FFF2-40B4-BE49-F238E27FC236}">
                <a16:creationId xmlns:a16="http://schemas.microsoft.com/office/drawing/2014/main" id="{57F3C5C9-9522-44CC-A553-D50A73C3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34" name="Slide Number Placeholder 6">
            <a:extLst>
              <a:ext uri="{FF2B5EF4-FFF2-40B4-BE49-F238E27FC236}">
                <a16:creationId xmlns:a16="http://schemas.microsoft.com/office/drawing/2014/main" id="{BF52B63A-CE60-4FC6-81A6-9CE5B0B8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FCF1-D21A-42B6-8F14-EB844C6959BD}" type="slidenum">
              <a:rPr lang="bg-BG" altLang="en-US"/>
              <a:pPr/>
              <a:t>29</a:t>
            </a:fld>
            <a:endParaRPr lang="bg-BG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8D9D49D-06FC-4D0A-8A68-A6095E143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Имена на променливи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33C575E-EF2E-42F7-B883-DFD61DAFEF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bg-BG" altLang="en-US" sz="2000"/>
              <a:t>При изграждане на кода на програмата за вътрешното представяне на имената на променливите значение имат най-малко първите 31 символа от името. </a:t>
            </a:r>
          </a:p>
          <a:p>
            <a:pPr>
              <a:lnSpc>
                <a:spcPct val="80000"/>
              </a:lnSpc>
            </a:pPr>
            <a:r>
              <a:rPr lang="bg-BG" altLang="en-US" sz="2000"/>
              <a:t>При имена на функции и на външни променливи броят на символите може да бъде по-малък от 31, понеже външните имена може да се използват от асемблери и зареждащи програми, над които езикът няма контрол. При външните имена стандартът гарантира уникалност само на 6 символа и на един регистър. Ключови думи като </a:t>
            </a:r>
            <a:r>
              <a:rPr lang="en-US" altLang="en-US" sz="2000"/>
              <a:t>if</a:t>
            </a:r>
            <a:r>
              <a:rPr lang="ru-RU" altLang="en-US" sz="2000"/>
              <a:t>, </a:t>
            </a:r>
            <a:r>
              <a:rPr lang="en-US" altLang="en-US" sz="2000"/>
              <a:t>else</a:t>
            </a:r>
            <a:r>
              <a:rPr lang="ru-RU" altLang="en-US" sz="2000"/>
              <a:t>, </a:t>
            </a:r>
            <a:r>
              <a:rPr lang="en-US" altLang="en-US" sz="2000"/>
              <a:t>int</a:t>
            </a:r>
            <a:r>
              <a:rPr lang="ru-RU" altLang="en-US" sz="2000"/>
              <a:t>, </a:t>
            </a:r>
            <a:r>
              <a:rPr lang="en-US" altLang="en-US" sz="2000"/>
              <a:t>float </a:t>
            </a:r>
            <a:r>
              <a:rPr lang="bg-BG" altLang="en-US" sz="2000"/>
              <a:t>и т.н. са резервирани: не можете да ги използвате като имена на променливи. Те трябва винаги да се изписват с малки букви.</a:t>
            </a:r>
          </a:p>
          <a:p>
            <a:pPr>
              <a:lnSpc>
                <a:spcPct val="80000"/>
              </a:lnSpc>
            </a:pPr>
            <a:r>
              <a:rPr lang="bg-BG" altLang="en-US" sz="2000">
                <a:solidFill>
                  <a:schemeClr val="hlink"/>
                </a:solidFill>
              </a:rPr>
              <a:t>Стремим да използваме кратки имена за локалните променливи, особено за индекс на цикъл, и по-дълги имена за външните променливи.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42348-9AC3-49BC-8A65-397CE716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B9754-8593-4194-A1B2-FF0F370F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DF50-CF56-46CB-B67A-94374310A2D9}" type="slidenum">
              <a:rPr lang="bg-BG" altLang="en-US"/>
              <a:pPr/>
              <a:t>3</a:t>
            </a:fld>
            <a:endParaRPr lang="bg-BG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>
            <a:extLst>
              <a:ext uri="{FF2B5EF4-FFF2-40B4-BE49-F238E27FC236}">
                <a16:creationId xmlns:a16="http://schemas.microsoft.com/office/drawing/2014/main" id="{2276E2B7-3BED-44DA-BAE2-44CC3DA760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dirty="0" err="1"/>
              <a:t>Побитови</a:t>
            </a:r>
            <a:r>
              <a:rPr lang="bg-BG" altLang="en-US" dirty="0"/>
              <a:t> операции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18BAD912-7D88-4DCA-B798-962495A2D4B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05000"/>
            <a:ext cx="7696200" cy="2676525"/>
          </a:xfrm>
        </p:spPr>
        <p:txBody>
          <a:bodyPr>
            <a:normAutofit/>
          </a:bodyPr>
          <a:lstStyle/>
          <a:p>
            <a:r>
              <a:rPr lang="bg-BG" altLang="en-US" sz="2300"/>
              <a:t>Пример: функцията getbits (х,р,n), която връща (подравненото вдясно) n-битово поле от х, което започва от позиция р.</a:t>
            </a:r>
          </a:p>
          <a:p>
            <a:r>
              <a:rPr lang="bg-BG" altLang="en-US" sz="2300"/>
              <a:t>Приемаме, че битовата позиция 0 е най-дясната и че n и р са смислени положителни стойности. Например getbits (х, 4, 3) връща трите бита от битовите позиции 4, 3 и 2, подравнени вдясно.</a:t>
            </a:r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ADF54E3E-D094-43FC-A9CE-219A90217AD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endParaRPr lang="en-US" altLang="en-US" sz="270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3D4DBECF-7B5A-4658-8CBD-DD6E49DFC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A9D9B49-E053-4BFE-B153-D89247F7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C81A-12FA-42A1-BCF7-B8B6F8FE1AE2}" type="slidenum">
              <a:rPr lang="bg-BG" altLang="en-US"/>
              <a:pPr/>
              <a:t>30</a:t>
            </a:fld>
            <a:endParaRPr lang="bg-BG" altLang="en-US"/>
          </a:p>
        </p:txBody>
      </p:sp>
      <p:pic>
        <p:nvPicPr>
          <p:cNvPr id="87046" name="Picture 6">
            <a:extLst>
              <a:ext uri="{FF2B5EF4-FFF2-40B4-BE49-F238E27FC236}">
                <a16:creationId xmlns:a16="http://schemas.microsoft.com/office/drawing/2014/main" id="{891B6151-B8E4-49DF-B4DC-685982F11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4581525"/>
            <a:ext cx="6265863" cy="130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4">
            <a:extLst>
              <a:ext uri="{FF2B5EF4-FFF2-40B4-BE49-F238E27FC236}">
                <a16:creationId xmlns:a16="http://schemas.microsoft.com/office/drawing/2014/main" id="{7B005150-455B-48D9-9B1A-98B8346592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bg-BG" altLang="en-US"/>
              <a:t>Демо</a:t>
            </a:r>
          </a:p>
        </p:txBody>
      </p:sp>
      <p:sp>
        <p:nvSpPr>
          <p:cNvPr id="88069" name="Rectangle 5">
            <a:extLst>
              <a:ext uri="{FF2B5EF4-FFF2-40B4-BE49-F238E27FC236}">
                <a16:creationId xmlns:a16="http://schemas.microsoft.com/office/drawing/2014/main" id="{12BBFECA-533C-4EBA-83CF-536776A46B5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altLang="en-US">
                <a:hlinkClick r:id="rId2" action="ppaction://hlinkfile"/>
              </a:rPr>
              <a:t>EX14.C</a:t>
            </a:r>
            <a:endParaRPr lang="bg-BG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B50E337-BB42-48BE-B967-C25612BF9F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D770761-9580-4F5F-A178-C222E81910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CCE6B-DFCE-4B9D-A3AE-62B3D5886B41}" type="slidenum">
              <a:rPr lang="bg-BG" altLang="en-US"/>
              <a:pPr/>
              <a:t>31</a:t>
            </a:fld>
            <a:endParaRPr lang="bg-BG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14C20854-D0CC-4597-8CE9-CC7AC22F4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dirty="0"/>
              <a:t>Операции за присвояване и изрази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340A3877-18BB-4737-A5AB-AFCDC2F9B0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bg-BG" altLang="en-US" dirty="0"/>
              <a:t>Израз от вида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bg-BG" altLang="en-US" dirty="0">
                <a:solidFill>
                  <a:schemeClr val="hlink"/>
                </a:solidFill>
              </a:rPr>
              <a:t>i = i + 2</a:t>
            </a:r>
          </a:p>
          <a:p>
            <a:pPr>
              <a:lnSpc>
                <a:spcPct val="90000"/>
              </a:lnSpc>
            </a:pPr>
            <a:r>
              <a:rPr lang="bg-BG" altLang="en-US" dirty="0"/>
              <a:t>в който променливата от лявата страна се повтаря и вдясно, може да се запише в по-кратката форма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bg-BG" altLang="en-US" dirty="0">
                <a:solidFill>
                  <a:schemeClr val="hlink"/>
                </a:solidFill>
              </a:rPr>
              <a:t>i += 2</a:t>
            </a:r>
          </a:p>
          <a:p>
            <a:pPr>
              <a:lnSpc>
                <a:spcPct val="90000"/>
              </a:lnSpc>
            </a:pPr>
            <a:r>
              <a:rPr lang="bg-BG" altLang="en-US" dirty="0"/>
              <a:t>Операцията += се нарича операция за присвояване.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E087D-5A25-4025-919A-D2E41B4C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1E01D-28DA-4BD2-81A4-1C612819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AE56-498E-42E2-AB2C-ABDF4E730196}" type="slidenum">
              <a:rPr lang="bg-BG" altLang="en-US"/>
              <a:pPr/>
              <a:t>32</a:t>
            </a:fld>
            <a:endParaRPr lang="bg-BG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73865D35-878C-4AF0-9C84-0E8A0B1AEE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dirty="0"/>
              <a:t>Операции за присвояване и изрази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F1E534F5-8766-4A94-8651-2175D16E0A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altLang="en-US" dirty="0"/>
              <a:t>Повечето бинарни операции (операции като +, които притежават ляв и десен операнд) имат съответстваща операция за присвояване </a:t>
            </a:r>
            <a:r>
              <a:rPr lang="bg-BG" altLang="en-US" dirty="0" err="1"/>
              <a:t>ор</a:t>
            </a:r>
            <a:r>
              <a:rPr lang="bg-BG" altLang="en-US" dirty="0"/>
              <a:t>=, където </a:t>
            </a:r>
            <a:r>
              <a:rPr lang="bg-BG" altLang="en-US" dirty="0" err="1"/>
              <a:t>ор</a:t>
            </a:r>
            <a:r>
              <a:rPr lang="bg-BG" altLang="en-US" dirty="0"/>
              <a:t> е някоя от следните операции:</a:t>
            </a:r>
          </a:p>
          <a:p>
            <a:r>
              <a:rPr lang="bg-BG" altLang="en-US" dirty="0"/>
              <a:t>+ - * / % &gt;&gt; &lt;&lt; &amp; ^ |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51F04-4EE5-42B9-AC3F-E221E47F7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EE6C-4EBD-4340-82F2-790410CD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8104-5128-4C91-AD9D-65C876AFD18E}" type="slidenum">
              <a:rPr lang="bg-BG" altLang="en-US"/>
              <a:pPr/>
              <a:t>33</a:t>
            </a:fld>
            <a:endParaRPr lang="bg-BG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7324C015-9B1D-44BD-84E4-DAEA208652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dirty="0"/>
              <a:t>Операции за присвояване и изрази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42902BB8-FF13-435D-8621-0FC4422207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bg-BG" altLang="en-US" sz="2200"/>
              <a:t>Ако ехрr1 и ехрr2 са изрази, то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bg-BG" altLang="en-US" sz="2200">
                <a:solidFill>
                  <a:schemeClr val="hlink"/>
                </a:solidFill>
              </a:rPr>
              <a:t>ехрr1 ор= ехрr2</a:t>
            </a:r>
          </a:p>
          <a:p>
            <a:pPr>
              <a:lnSpc>
                <a:spcPct val="90000"/>
              </a:lnSpc>
            </a:pPr>
            <a:r>
              <a:rPr lang="bg-BG" altLang="en-US" sz="2200"/>
              <a:t>е еквивалентно на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bg-BG" altLang="en-US" sz="2200">
                <a:solidFill>
                  <a:schemeClr val="hlink"/>
                </a:solidFill>
              </a:rPr>
              <a:t>expr1 = (expr1) op (expr2)</a:t>
            </a:r>
          </a:p>
          <a:p>
            <a:pPr>
              <a:lnSpc>
                <a:spcPct val="90000"/>
              </a:lnSpc>
            </a:pPr>
            <a:r>
              <a:rPr lang="bg-BG" altLang="en-US" sz="2200"/>
              <a:t>с тази разлика, че ехрr1 се изчислява само веднъж. Обърнете внимание на кръглите скоби около ехрr2: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bg-BG" altLang="en-US" sz="2200">
                <a:solidFill>
                  <a:schemeClr val="hlink"/>
                </a:solidFill>
              </a:rPr>
              <a:t>х *= у + 1</a:t>
            </a:r>
          </a:p>
          <a:p>
            <a:pPr>
              <a:lnSpc>
                <a:spcPct val="90000"/>
              </a:lnSpc>
            </a:pPr>
            <a:r>
              <a:rPr lang="bg-BG" altLang="en-US" sz="2200"/>
              <a:t>означава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bg-BG" altLang="en-US" sz="2200">
                <a:solidFill>
                  <a:schemeClr val="accent1"/>
                </a:solidFill>
              </a:rPr>
              <a:t>x = x * (y + 1)</a:t>
            </a:r>
          </a:p>
          <a:p>
            <a:pPr>
              <a:lnSpc>
                <a:spcPct val="90000"/>
              </a:lnSpc>
            </a:pPr>
            <a:r>
              <a:rPr lang="bg-BG" altLang="en-US" sz="2200"/>
              <a:t>а не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bg-BG" altLang="en-US" sz="2200">
                <a:solidFill>
                  <a:schemeClr val="folHlink"/>
                </a:solidFill>
              </a:rPr>
              <a:t>х = х * у + 1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8265C-75D6-4422-B711-34C6EA919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A0664-8BDC-4A5F-9B64-8EA31C67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17E5A-E1CA-4E65-9C8A-81313B69C799}" type="slidenum">
              <a:rPr lang="bg-BG" altLang="en-US"/>
              <a:pPr/>
              <a:t>34</a:t>
            </a:fld>
            <a:endParaRPr lang="bg-BG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D00745BE-ED54-4BED-ABE6-9966B74D8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dirty="0"/>
              <a:t>Операции за присвояване и изрази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3B17C9CA-B265-47D0-9EA3-D182EBB391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altLang="en-US"/>
              <a:t>Пример: функцията bitcount, която установява броя на битовете единици в даден целочислен аргумент.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C477513-3EE2-41AA-A8DB-4EBEA8F7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FAAF58C-3088-4F1D-9BFE-8F08390D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8921-B18C-4D19-B88A-36A985135C68}" type="slidenum">
              <a:rPr lang="bg-BG" altLang="en-US"/>
              <a:pPr/>
              <a:t>35</a:t>
            </a:fld>
            <a:endParaRPr lang="bg-BG" altLang="en-US"/>
          </a:p>
        </p:txBody>
      </p:sp>
      <p:pic>
        <p:nvPicPr>
          <p:cNvPr id="96260" name="Picture 4">
            <a:extLst>
              <a:ext uri="{FF2B5EF4-FFF2-40B4-BE49-F238E27FC236}">
                <a16:creationId xmlns:a16="http://schemas.microsoft.com/office/drawing/2014/main" id="{638A8BC7-DDC0-4162-97EC-3101B6592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500438"/>
            <a:ext cx="43338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731017A5-1254-448F-BE58-9751BA6DEE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dirty="0"/>
              <a:t>Операции за присвояване и изрази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EA453EF5-83A0-49AD-8C7F-93057D0774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bg-BG" altLang="en-US" sz="2200" dirty="0"/>
              <a:t>Вече знаете, че операцията за присвояване притежава стойност и може да се появява в изрази; най-често срещаният пример е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bg-BG" altLang="en-US" sz="2200" dirty="0" err="1"/>
              <a:t>while</a:t>
            </a:r>
            <a:r>
              <a:rPr lang="bg-BG" altLang="en-US" sz="2200" dirty="0"/>
              <a:t> ((с = </a:t>
            </a:r>
            <a:r>
              <a:rPr lang="bg-BG" altLang="en-US" sz="2200" dirty="0" err="1"/>
              <a:t>getchar</a:t>
            </a:r>
            <a:r>
              <a:rPr lang="bg-BG" altLang="en-US" sz="2200" dirty="0"/>
              <a:t> ()) != EOF)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bg-BG" altLang="en-US" sz="2200" dirty="0"/>
              <a:t>...</a:t>
            </a:r>
          </a:p>
          <a:p>
            <a:pPr>
              <a:lnSpc>
                <a:spcPct val="90000"/>
              </a:lnSpc>
            </a:pPr>
            <a:r>
              <a:rPr lang="bg-BG" altLang="en-US" sz="2200" dirty="0"/>
              <a:t>Другите операции за </a:t>
            </a:r>
            <a:r>
              <a:rPr lang="bg-BG" altLang="en-US" sz="2200" dirty="0" err="1"/>
              <a:t>присвоявяне</a:t>
            </a:r>
            <a:r>
              <a:rPr lang="bg-BG" altLang="en-US" sz="2200" dirty="0"/>
              <a:t> (+=, -= и т.н.) също могат да участват в изрази, макар и не толкова често.</a:t>
            </a:r>
          </a:p>
          <a:p>
            <a:pPr>
              <a:lnSpc>
                <a:spcPct val="90000"/>
              </a:lnSpc>
            </a:pPr>
            <a:r>
              <a:rPr lang="bg-BG" altLang="en-US" sz="2200" dirty="0"/>
              <a:t>Във всички изрази от този вид типът на присвоения израз съвпада с типа на неговия ляв операнд, а стойността му е стойността, получена след присвояването.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2C5AA-42DE-41AE-B811-EE829591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E7C78-0E0C-4A2F-9BFA-38B5B45E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0271-DFDD-4329-A44C-C9D0E96C223C}" type="slidenum">
              <a:rPr lang="bg-BG" altLang="en-US"/>
              <a:pPr/>
              <a:t>36</a:t>
            </a:fld>
            <a:endParaRPr lang="bg-BG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FA2F79A2-A8E2-4B49-AD83-42418E1910E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bg-BG" altLang="en-US"/>
              <a:t>Демо</a:t>
            </a:r>
          </a:p>
        </p:txBody>
      </p:sp>
      <p:sp>
        <p:nvSpPr>
          <p:cNvPr id="94212" name="Rectangle 4">
            <a:extLst>
              <a:ext uri="{FF2B5EF4-FFF2-40B4-BE49-F238E27FC236}">
                <a16:creationId xmlns:a16="http://schemas.microsoft.com/office/drawing/2014/main" id="{D377FED0-17A1-4C6C-9BC6-A6D4CD2B343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altLang="en-US">
                <a:hlinkClick r:id="rId2" action="ppaction://hlinkfile"/>
              </a:rPr>
              <a:t>EX12.C</a:t>
            </a:r>
            <a:endParaRPr lang="bg-BG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1AD6333-7854-4E36-8D8E-8EFFC7B5A2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7ACCF05-9025-424C-9262-C3CC01F4FC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AA6FF65D-288B-4F1D-B0B9-586DC1CCB778}" type="slidenum">
              <a:rPr lang="bg-BG" altLang="en-US"/>
              <a:pPr/>
              <a:t>37</a:t>
            </a:fld>
            <a:endParaRPr lang="bg-BG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0BA2C09E-9A3C-4BC4-8C61-F0305F150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Условни изрази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3DCB83C5-5BBE-4AD4-97EA-3497651932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bg-BG" altLang="en-US" sz="1800" dirty="0"/>
              <a:t>Операторите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1800" dirty="0" err="1"/>
              <a:t>if</a:t>
            </a:r>
            <a:r>
              <a:rPr lang="bg-BG" altLang="en-US" sz="1800" dirty="0"/>
              <a:t> (а &gt; b)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1800" dirty="0"/>
              <a:t>z = а;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1800" dirty="0" err="1"/>
              <a:t>else</a:t>
            </a:r>
            <a:endParaRPr lang="bg-BG" altLang="en-US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1800" dirty="0"/>
              <a:t>z = b;</a:t>
            </a:r>
          </a:p>
          <a:p>
            <a:pPr>
              <a:lnSpc>
                <a:spcPct val="80000"/>
              </a:lnSpc>
            </a:pPr>
            <a:r>
              <a:rPr lang="bg-BG" altLang="en-US" sz="1800" dirty="0"/>
              <a:t>присвояват в z максималното от двете числа а и b. Условният израз, написан посредством </a:t>
            </a:r>
            <a:r>
              <a:rPr lang="bg-BG" altLang="en-US" sz="1800" dirty="0" err="1"/>
              <a:t>тернарната</a:t>
            </a:r>
            <a:r>
              <a:rPr lang="bg-BG" altLang="en-US" sz="1800" dirty="0"/>
              <a:t> операция "?:", предоставя един алтернативен начин да напишете горното условие,</a:t>
            </a:r>
          </a:p>
          <a:p>
            <a:pPr>
              <a:lnSpc>
                <a:spcPct val="80000"/>
              </a:lnSpc>
            </a:pPr>
            <a:r>
              <a:rPr lang="bg-BG" altLang="en-US" sz="1800" dirty="0"/>
              <a:t>както и други подобни на него. В израза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1800" dirty="0"/>
              <a:t>ехр</a:t>
            </a:r>
            <a:r>
              <a:rPr lang="bg-BG" altLang="en-US" sz="1800" i="1" dirty="0"/>
              <a:t>r1 ? </a:t>
            </a:r>
            <a:r>
              <a:rPr lang="bg-BG" altLang="en-US" sz="1800" dirty="0"/>
              <a:t>ехр</a:t>
            </a:r>
            <a:r>
              <a:rPr lang="bg-BG" altLang="en-US" sz="1800" i="1" dirty="0"/>
              <a:t>r2 : </a:t>
            </a:r>
            <a:r>
              <a:rPr lang="bg-BG" altLang="en-US" sz="1800" dirty="0"/>
              <a:t>ехр</a:t>
            </a:r>
            <a:r>
              <a:rPr lang="bg-BG" altLang="en-US" sz="1800" i="1" dirty="0"/>
              <a:t>r3</a:t>
            </a:r>
          </a:p>
          <a:p>
            <a:pPr>
              <a:lnSpc>
                <a:spcPct val="80000"/>
              </a:lnSpc>
            </a:pPr>
            <a:r>
              <a:rPr lang="bg-BG" altLang="en-US" sz="1800" dirty="0"/>
              <a:t>първо се изчислява ехрr1. Ако той има ненулева стойност (истина е), тогава се изчислява изразът ехрr2, и това е резултатната стойност от условния израз. В противен случай се изчислява ехрr3.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80B8A-4BB5-46E1-9682-B3C50613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160AB-77A3-4D13-B966-03B6EB78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6430-508F-41D3-8A81-D6C820D95957}" type="slidenum">
              <a:rPr lang="bg-BG" altLang="en-US"/>
              <a:pPr/>
              <a:t>38</a:t>
            </a:fld>
            <a:endParaRPr lang="bg-BG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4">
            <a:extLst>
              <a:ext uri="{FF2B5EF4-FFF2-40B4-BE49-F238E27FC236}">
                <a16:creationId xmlns:a16="http://schemas.microsoft.com/office/drawing/2014/main" id="{8A402600-3D9D-4215-886F-D9C570489B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bg-BG" altLang="en-US"/>
              <a:t>Демо</a:t>
            </a:r>
          </a:p>
        </p:txBody>
      </p:sp>
      <p:sp>
        <p:nvSpPr>
          <p:cNvPr id="104453" name="Rectangle 5">
            <a:extLst>
              <a:ext uri="{FF2B5EF4-FFF2-40B4-BE49-F238E27FC236}">
                <a16:creationId xmlns:a16="http://schemas.microsoft.com/office/drawing/2014/main" id="{BD7BB9E6-54E3-4D3D-B2CC-2FF23E03FBD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altLang="en-US">
                <a:hlinkClick r:id="rId2" action="ppaction://hlinkfile"/>
              </a:rPr>
              <a:t>EX15.C</a:t>
            </a:r>
            <a:endParaRPr lang="bg-BG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379BAC1-58D5-4426-984F-A7B75A5F4D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77FDB40-7BFE-4F7D-AD51-8B40BDD608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182EFD07-154A-4D8E-AE7B-E0369BECC9E1}" type="slidenum">
              <a:rPr lang="bg-BG" altLang="en-US"/>
              <a:pPr/>
              <a:t>39</a:t>
            </a:fld>
            <a:endParaRPr lang="bg-BG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9A350DC-ECD5-4394-9AF6-B5829F37B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Типове данни и техните големини 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1C0622C-36C6-4FAA-818B-13AA32EFCF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altLang="en-US" sz="2700"/>
              <a:t>В С съществуват няколко основни типа данни:</a:t>
            </a:r>
            <a:endParaRPr lang="en-US" altLang="en-US" sz="2700"/>
          </a:p>
          <a:p>
            <a:pPr lvl="1"/>
            <a:r>
              <a:rPr lang="en-US" altLang="en-US" sz="2200" b="1"/>
              <a:t>char</a:t>
            </a:r>
            <a:r>
              <a:rPr lang="ru-RU" altLang="en-US" sz="2200"/>
              <a:t> -</a:t>
            </a:r>
            <a:r>
              <a:rPr lang="bg-BG" altLang="en-US" sz="2200"/>
              <a:t> един байт; може да съдържа един символ от локалната кодова таблица</a:t>
            </a:r>
            <a:endParaRPr lang="en-US" altLang="en-US" sz="2200"/>
          </a:p>
          <a:p>
            <a:pPr lvl="1"/>
            <a:r>
              <a:rPr lang="en-US" altLang="en-US" sz="2200" b="1"/>
              <a:t>int</a:t>
            </a:r>
            <a:r>
              <a:rPr lang="ru-RU" altLang="en-US" sz="2200"/>
              <a:t> -</a:t>
            </a:r>
            <a:r>
              <a:rPr lang="bg-BG" altLang="en-US" sz="2200"/>
              <a:t> цяло число; обикновено отразява естествената големина на целите числа на хоста</a:t>
            </a:r>
            <a:endParaRPr lang="en-US" altLang="en-US" sz="2200"/>
          </a:p>
          <a:p>
            <a:pPr lvl="1"/>
            <a:r>
              <a:rPr lang="en-US" altLang="en-US" sz="2200" b="1"/>
              <a:t>float</a:t>
            </a:r>
            <a:r>
              <a:rPr lang="ru-RU" altLang="en-US" sz="2200"/>
              <a:t> -</a:t>
            </a:r>
            <a:r>
              <a:rPr lang="bg-BG" altLang="en-US" sz="2200"/>
              <a:t> число с плаваща запетая и единична точност</a:t>
            </a:r>
            <a:endParaRPr lang="en-US" altLang="en-US" sz="2200"/>
          </a:p>
          <a:p>
            <a:pPr lvl="1"/>
            <a:r>
              <a:rPr lang="en-US" altLang="en-US" sz="2200" b="1"/>
              <a:t>double</a:t>
            </a:r>
            <a:r>
              <a:rPr lang="ru-RU" altLang="en-US" sz="2200"/>
              <a:t> -</a:t>
            </a:r>
            <a:r>
              <a:rPr lang="bg-BG" altLang="en-US" sz="2200"/>
              <a:t> число с плаваща запетая и двойна точност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3E400-225D-46F3-822A-A7BD6643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1A9A3-FE26-4590-A41F-27FA9444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677E-5181-4BA4-BB28-55E496C2DFC9}" type="slidenum">
              <a:rPr lang="bg-BG" altLang="en-US"/>
              <a:pPr/>
              <a:t>4</a:t>
            </a:fld>
            <a:endParaRPr lang="bg-BG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96CE1D02-9229-413E-A1D3-2D61180D4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696200" cy="1143000"/>
          </a:xfrm>
        </p:spPr>
        <p:txBody>
          <a:bodyPr>
            <a:normAutofit fontScale="90000"/>
          </a:bodyPr>
          <a:lstStyle/>
          <a:p>
            <a:r>
              <a:rPr lang="bg-BG" altLang="en-US" dirty="0"/>
              <a:t>Приоритет и асоциативност на операциите</a:t>
            </a:r>
          </a:p>
        </p:txBody>
      </p:sp>
      <p:sp>
        <p:nvSpPr>
          <p:cNvPr id="110596" name="Rectangle 4">
            <a:extLst>
              <a:ext uri="{FF2B5EF4-FFF2-40B4-BE49-F238E27FC236}">
                <a16:creationId xmlns:a16="http://schemas.microsoft.com/office/drawing/2014/main" id="{2F45D336-A698-49FA-BC24-75DE2662B1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76698DF-5C2C-446F-8231-B383A14B3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DAC04CD-C4AB-4881-A784-6F9E73235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B3D1-A2AE-4800-9AB0-DAF251DBC809}" type="slidenum">
              <a:rPr lang="bg-BG" altLang="en-US"/>
              <a:pPr/>
              <a:t>40</a:t>
            </a:fld>
            <a:endParaRPr lang="bg-BG" altLang="en-US"/>
          </a:p>
        </p:txBody>
      </p:sp>
      <p:pic>
        <p:nvPicPr>
          <p:cNvPr id="110597" name="Picture 5">
            <a:extLst>
              <a:ext uri="{FF2B5EF4-FFF2-40B4-BE49-F238E27FC236}">
                <a16:creationId xmlns:a16="http://schemas.microsoft.com/office/drawing/2014/main" id="{8CB82CF3-4CB8-4FC8-A850-BCCCEF050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268413"/>
            <a:ext cx="519112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D1A75F6E-380F-45B5-B8E4-EA20BEF01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Приоритет и ред на изчисляване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80C9F46C-8824-48A1-9898-C1EE906FFE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bg-BG" altLang="en-US" sz="2200" dirty="0"/>
              <a:t>С не определя реда, в който се изчисляват операндите на дадена операция. (Изключение правят &amp;&amp;, ||, ?: и ",") Например в израз от вида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bg-BG" altLang="en-US" sz="2200" dirty="0"/>
              <a:t>х = f () + g () ;</a:t>
            </a:r>
          </a:p>
          <a:p>
            <a:pPr>
              <a:lnSpc>
                <a:spcPct val="90000"/>
              </a:lnSpc>
            </a:pPr>
            <a:r>
              <a:rPr lang="bg-BG" altLang="en-US" sz="2200" dirty="0"/>
              <a:t>f може да бъде изчислен преди или след g; следователно ако f или g променят променлива, от която зависи и другият израз, х ще зависи от реда на изчисление. Можете да съхранявате междинните резултати във временни променливи, за да осигурите точната последователност на изчисление.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F7731-2A75-438B-9925-518F2CEF5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D4EC4-4814-4FDF-BEE0-7F06B70A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149D-98D8-4668-9382-F7CACC1FEA6A}" type="slidenum">
              <a:rPr lang="bg-BG" altLang="en-US"/>
              <a:pPr/>
              <a:t>41</a:t>
            </a:fld>
            <a:endParaRPr lang="bg-BG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F6DEFCDF-A1A3-4868-925C-EA3BBCF887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Приоритет и ред на изчисляване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797F429C-8DB4-4F44-9702-4035C59263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bg-BG" altLang="en-US" sz="2200" dirty="0"/>
              <a:t>По подобен начин не е определен и редът, в който се изчисляват аргументите на функциите, ето защо операцията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bg-BG" altLang="en-US" sz="2200" dirty="0" err="1">
                <a:solidFill>
                  <a:schemeClr val="hlink"/>
                </a:solidFill>
              </a:rPr>
              <a:t>printf</a:t>
            </a:r>
            <a:r>
              <a:rPr lang="bg-BG" altLang="en-US" sz="2200" dirty="0">
                <a:solidFill>
                  <a:schemeClr val="hlink"/>
                </a:solidFill>
              </a:rPr>
              <a:t>("%d %d\n", ++n, </a:t>
            </a:r>
            <a:r>
              <a:rPr lang="bg-BG" altLang="en-US" sz="2200" dirty="0" err="1">
                <a:solidFill>
                  <a:schemeClr val="hlink"/>
                </a:solidFill>
              </a:rPr>
              <a:t>power</a:t>
            </a:r>
            <a:r>
              <a:rPr lang="bg-BG" altLang="en-US" sz="2200" dirty="0">
                <a:solidFill>
                  <a:schemeClr val="hlink"/>
                </a:solidFill>
              </a:rPr>
              <a:t>(2, n)); /* ГРЕШНО */</a:t>
            </a:r>
          </a:p>
          <a:p>
            <a:pPr>
              <a:lnSpc>
                <a:spcPct val="90000"/>
              </a:lnSpc>
            </a:pPr>
            <a:r>
              <a:rPr lang="bg-BG" altLang="en-US" sz="2200" dirty="0"/>
              <a:t>може да даде различни резултати при различните компилатори, в зависимост от това дали </a:t>
            </a:r>
            <a:r>
              <a:rPr lang="en-US" altLang="en-US" sz="2200" dirty="0"/>
              <a:t>n </a:t>
            </a:r>
            <a:r>
              <a:rPr lang="bg-BG" altLang="en-US" sz="2200" dirty="0"/>
              <a:t>ще бъде увеличено преди извикването на </a:t>
            </a:r>
            <a:r>
              <a:rPr lang="bg-BG" altLang="en-US" sz="2200" dirty="0" err="1"/>
              <a:t>power</a:t>
            </a:r>
            <a:r>
              <a:rPr lang="bg-BG" altLang="en-US" sz="2200" dirty="0"/>
              <a:t>. Разбира се, решението на проблема е да напишете: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bg-BG" altLang="en-US" sz="2200" dirty="0">
                <a:solidFill>
                  <a:schemeClr val="folHlink"/>
                </a:solidFill>
              </a:rPr>
              <a:t>++n;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bg-BG" altLang="en-US" sz="2200" dirty="0" err="1">
                <a:solidFill>
                  <a:schemeClr val="folHlink"/>
                </a:solidFill>
              </a:rPr>
              <a:t>printf</a:t>
            </a:r>
            <a:r>
              <a:rPr lang="bg-BG" altLang="en-US" sz="2200" dirty="0">
                <a:solidFill>
                  <a:schemeClr val="folHlink"/>
                </a:solidFill>
              </a:rPr>
              <a:t>("%d %d\n", n, </a:t>
            </a:r>
            <a:r>
              <a:rPr lang="bg-BG" altLang="en-US" sz="2200" dirty="0" err="1">
                <a:solidFill>
                  <a:schemeClr val="folHlink"/>
                </a:solidFill>
              </a:rPr>
              <a:t>power</a:t>
            </a:r>
            <a:r>
              <a:rPr lang="bg-BG" altLang="en-US" sz="2200" dirty="0">
                <a:solidFill>
                  <a:schemeClr val="folHlink"/>
                </a:solidFill>
              </a:rPr>
              <a:t>(2, n));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E0C23-C18E-4F27-AECD-FD30AFE11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8D263-C66B-4EB5-A0AD-BF73A462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DB-B34E-4FE7-9C67-DFE738932F38}" type="slidenum">
              <a:rPr lang="bg-BG" altLang="en-US"/>
              <a:pPr/>
              <a:t>42</a:t>
            </a:fld>
            <a:endParaRPr lang="bg-BG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6BF4B2C6-06A3-4D14-830E-DFD731B357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Приоритет и ред на изчисляване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58BA032D-2FA6-4D28-A823-69F4D6D937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bg-BG" altLang="en-US" sz="2200" dirty="0"/>
              <a:t>Извикването на функция, вградените операции за присвояване и операциите за увеличаване и намаляване предизвикват "странични ефекти" - някои променливи се променят като вторичен продукт от изчислението на даден израз. При всеки израз, съдържащ странични ефекти, може да съществува сложна зависимост в реда, в който променливите в израза биват актуализирани. Една не много приятна ситуация се изобразява с израза: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bg-BG" altLang="en-US" sz="2200" dirty="0">
                <a:solidFill>
                  <a:schemeClr val="hlink"/>
                </a:solidFill>
              </a:rPr>
              <a:t>a[i] = i++;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0C04D-94F6-4AD5-B713-F1136104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E1A40-6354-4DB1-819C-A36D0A96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D01A-4500-46AB-B4E0-0E9004334AC3}" type="slidenum">
              <a:rPr lang="bg-BG" altLang="en-US"/>
              <a:pPr/>
              <a:t>43</a:t>
            </a:fld>
            <a:endParaRPr lang="bg-BG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4">
            <a:extLst>
              <a:ext uri="{FF2B5EF4-FFF2-40B4-BE49-F238E27FC236}">
                <a16:creationId xmlns:a16="http://schemas.microsoft.com/office/drawing/2014/main" id="{628D7973-B654-4481-934E-F819DF874B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bg-BG" altLang="en-US"/>
              <a:t>Демо</a:t>
            </a:r>
          </a:p>
        </p:txBody>
      </p:sp>
      <p:sp>
        <p:nvSpPr>
          <p:cNvPr id="114693" name="Rectangle 5">
            <a:extLst>
              <a:ext uri="{FF2B5EF4-FFF2-40B4-BE49-F238E27FC236}">
                <a16:creationId xmlns:a16="http://schemas.microsoft.com/office/drawing/2014/main" id="{542EF08C-1B25-4493-AA2F-F34D54EDA50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altLang="en-US">
                <a:hlinkClick r:id="rId2" action="ppaction://hlinkfile"/>
              </a:rPr>
              <a:t>EX16.C</a:t>
            </a:r>
            <a:endParaRPr lang="bg-BG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BB5A8E9-965A-4666-9482-58CB2AD3B1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46EC741-3451-44D6-8EB9-A183D5A99B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449F9484-8833-414E-B032-3D750CF86339}" type="slidenum">
              <a:rPr lang="bg-BG" altLang="en-US"/>
              <a:pPr/>
              <a:t>44</a:t>
            </a:fld>
            <a:endParaRPr lang="bg-BG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0FEF980A-04CA-4128-9289-9350A98E1B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Задачи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CC50B557-D029-4942-8F7D-27426CA332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bg-BG" altLang="en-US" sz="2700"/>
              <a:t>Напишете функция htoi (s), която преобразува низ от шестнадесетични цифри (записани или като Ох, или ОХ) в еквивалентната целочислена стойност. Възможните цифри са между 0 и 9, от а до f и от А до F. </a:t>
            </a:r>
          </a:p>
          <a:p>
            <a:pPr>
              <a:lnSpc>
                <a:spcPct val="90000"/>
              </a:lnSpc>
            </a:pPr>
            <a:r>
              <a:rPr lang="bg-BG" altLang="en-US" sz="2700"/>
              <a:t>Напишете алтернативна версия на squeeze (si, s2), която изтрива всеки символ в s1, който съответства на някой от символите в низа s2.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8A9D1-32AE-495D-844B-32E1FD57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2F083-B4BA-4889-BD71-6FC11425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EC36-33C1-41C3-8F50-C57AEF2AA789}" type="slidenum">
              <a:rPr lang="bg-BG" altLang="en-US"/>
              <a:pPr/>
              <a:t>45</a:t>
            </a:fld>
            <a:endParaRPr lang="bg-BG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4B7F35C2-DCED-4140-BC84-AE3A02F48D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Задачи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F34A16D4-0131-4035-AA99-2C8518325B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bg-BG" altLang="en-US" sz="2000"/>
              <a:t>Напишете функция any (s1, s2), която връща първата позиция в низа si, където се появява някой от символите в низа s2, или връща -1, ако si не съдържа символите от s2. (Стандартната библиотечна функция strpbrk извършва тази дейност, като връща указател към позицията.)</a:t>
            </a:r>
          </a:p>
          <a:p>
            <a:pPr>
              <a:lnSpc>
                <a:spcPct val="80000"/>
              </a:lnSpc>
            </a:pPr>
            <a:r>
              <a:rPr lang="bg-BG" altLang="en-US" sz="2000"/>
              <a:t>Напишете програма setbits (х, р, n, у), която връща х с n бита, започващи от позиция р, зададена от най-десните n бита на у, като всички други битове остават непроменени.</a:t>
            </a:r>
          </a:p>
          <a:p>
            <a:pPr>
              <a:lnSpc>
                <a:spcPct val="80000"/>
              </a:lnSpc>
            </a:pPr>
            <a:r>
              <a:rPr lang="bg-BG" altLang="en-US" sz="2000"/>
              <a:t>Напишете програма invert (х, р, n) , която връща х с n инвертирани бита, започващи от позиция р (т.е. 1 става 0 и обратното), като останалите битове остават непроменени.</a:t>
            </a:r>
          </a:p>
          <a:p>
            <a:pPr>
              <a:lnSpc>
                <a:spcPct val="80000"/>
              </a:lnSpc>
            </a:pPr>
            <a:r>
              <a:rPr lang="bg-BG" altLang="en-US" sz="2000"/>
              <a:t>Напишете програма rightrot (х, n), която връща стойността на цялото число х, завъртяно надясно с n битови позиции.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80F5B-2A33-492B-91F5-502E1E672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7BB7A-1F49-4D60-AC84-31FCDB86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87BA-C149-441A-B292-884F81F475AE}" type="slidenum">
              <a:rPr lang="bg-BG" altLang="en-US"/>
              <a:pPr/>
              <a:t>46</a:t>
            </a:fld>
            <a:endParaRPr lang="bg-BG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75AF8FE5-20A4-421F-A486-1E82CAF9EE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Задачи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269FC1F8-2167-4703-999A-93D550FB90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altLang="en-US"/>
              <a:t>В двоичната бройна система, </a:t>
            </a:r>
            <a:br>
              <a:rPr lang="bg-BG" altLang="en-US"/>
            </a:br>
            <a:r>
              <a:rPr lang="bg-BG" altLang="en-US"/>
              <a:t>х &amp;= (х-1) изтрива от х най-десния бит със стойност единица. Обяснете защо. Използвайте тази забележка, за да напишете по-бърза версия на bitcount.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D9E6-6D2A-4C6C-8030-4548480E1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030C-CD0D-4EE1-B84D-5652AA3F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D2EF-56D5-4B2A-B018-D2144B64FB21}" type="slidenum">
              <a:rPr lang="bg-BG" altLang="en-US"/>
              <a:pPr/>
              <a:t>47</a:t>
            </a:fld>
            <a:endParaRPr lang="bg-BG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C0A46B42-648C-4D93-AF70-F61A1F42841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altLang="en-US" i="0"/>
              <a:t>Управление последователността на изпълнение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32139E6C-927B-4656-AD43-7156F2A7F25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altLang="en-US" dirty="0"/>
              <a:t>Лекция </a:t>
            </a:r>
            <a:r>
              <a:rPr lang="en-US" altLang="en-US" dirty="0"/>
              <a:t>No</a:t>
            </a:r>
            <a:r>
              <a:rPr lang="bg-BG" altLang="en-US" dirty="0"/>
              <a:t> </a:t>
            </a:r>
            <a:r>
              <a:rPr lang="en-GB" altLang="en-US" dirty="0"/>
              <a:t>4</a:t>
            </a:r>
            <a:endParaRPr lang="bg-BG" alt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2443BBA-E84D-4946-B9FF-68A57E67DF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830C0BB-3656-49C9-9981-C715B5C419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C7993812-1C91-4904-B301-9C771170528B}" type="slidenum">
              <a:rPr lang="bg-BG" altLang="en-US"/>
              <a:pPr/>
              <a:t>48</a:t>
            </a:fld>
            <a:endParaRPr lang="bg-BG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FF1099F8-8D60-4817-9D3D-34A4B41B6E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dirty="0"/>
              <a:t>Оператори и блокове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51394C2D-3BE2-42FF-8F1B-F3AA1EC82D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bg-BG" altLang="en-US" sz="2200" dirty="0"/>
              <a:t>Израз от вида х = 0 или i++, или </a:t>
            </a:r>
            <a:r>
              <a:rPr lang="bg-BG" altLang="en-US" sz="2200" dirty="0" err="1"/>
              <a:t>printf</a:t>
            </a:r>
            <a:r>
              <a:rPr lang="bg-BG" altLang="en-US" sz="2200" dirty="0"/>
              <a:t> (...) се превръща в оператор, когато след него се</a:t>
            </a:r>
            <a:r>
              <a:rPr lang="en-US" altLang="en-US" sz="2200" dirty="0"/>
              <a:t> </a:t>
            </a:r>
            <a:r>
              <a:rPr lang="bg-BG" altLang="en-US" sz="2200" dirty="0"/>
              <a:t>постави точка и запетая, както е показано по-долу: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200" dirty="0"/>
              <a:t>х =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200" dirty="0"/>
              <a:t>i++;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200" dirty="0" err="1"/>
              <a:t>printf</a:t>
            </a:r>
            <a:r>
              <a:rPr lang="bg-BG" altLang="en-US" sz="2200" dirty="0"/>
              <a:t>(...);</a:t>
            </a:r>
          </a:p>
          <a:p>
            <a:pPr>
              <a:lnSpc>
                <a:spcPct val="80000"/>
              </a:lnSpc>
            </a:pPr>
            <a:r>
              <a:rPr lang="bg-BG" altLang="en-US" sz="2200" dirty="0"/>
              <a:t>В С знакът точка и запетая обозначава край на оператор, а не е разделител, както е в</a:t>
            </a:r>
            <a:r>
              <a:rPr lang="en-US" altLang="en-US" sz="2200" dirty="0"/>
              <a:t> </a:t>
            </a:r>
            <a:r>
              <a:rPr lang="bg-BG" altLang="en-US" sz="2200" dirty="0"/>
              <a:t>езици като </a:t>
            </a:r>
            <a:r>
              <a:rPr lang="bg-BG" altLang="en-US" sz="2200" dirty="0" err="1"/>
              <a:t>Pascal</a:t>
            </a:r>
            <a:r>
              <a:rPr lang="bg-BG" altLang="en-US" sz="2200" dirty="0"/>
              <a:t>.</a:t>
            </a:r>
          </a:p>
          <a:p>
            <a:pPr>
              <a:lnSpc>
                <a:spcPct val="80000"/>
              </a:lnSpc>
            </a:pPr>
            <a:r>
              <a:rPr lang="bg-BG" altLang="en-US" sz="2200" dirty="0"/>
              <a:t>Фигурните скоби { и } се използват за групиране на декларации и оператори в един</a:t>
            </a:r>
            <a:r>
              <a:rPr lang="en-US" altLang="en-US" sz="2200" dirty="0"/>
              <a:t> </a:t>
            </a:r>
            <a:r>
              <a:rPr lang="bg-BG" altLang="en-US" sz="2200" dirty="0"/>
              <a:t>сложен оператор или блок, така че от синтактична гледна точка те да бъдат еквивалентни на</a:t>
            </a:r>
            <a:r>
              <a:rPr lang="en-US" altLang="en-US" sz="2200" dirty="0"/>
              <a:t> </a:t>
            </a:r>
            <a:r>
              <a:rPr lang="bg-BG" altLang="en-US" sz="2200" dirty="0"/>
              <a:t>един-единствен оператор. </a:t>
            </a:r>
            <a:endParaRPr lang="en-US" alt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F42E6-6912-41A7-8607-1A3C91904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E6784-59ED-4E7A-A98A-50D48235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1D8F-58E5-473E-87C0-0EEA2389CFB0}" type="slidenum">
              <a:rPr lang="bg-BG" altLang="en-US"/>
              <a:pPr/>
              <a:t>49</a:t>
            </a:fld>
            <a:endParaRPr lang="bg-BG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C7728B1-6E1C-464B-9341-8F14E8EF5F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Типове данни и техните големини 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8FF9A08-F403-4D9A-B583-5500B9899E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bg-BG" altLang="en-US" sz="2000"/>
              <a:t>Съществуват няколко определения, които могат да бъдат приложени към основните типове:</a:t>
            </a:r>
          </a:p>
          <a:p>
            <a:pPr lvl="1">
              <a:lnSpc>
                <a:spcPct val="80000"/>
              </a:lnSpc>
            </a:pPr>
            <a:r>
              <a:rPr lang="en-US" altLang="en-US" sz="1700"/>
              <a:t>short </a:t>
            </a:r>
            <a:r>
              <a:rPr lang="bg-BG" altLang="en-US" sz="1700"/>
              <a:t>и </a:t>
            </a:r>
            <a:r>
              <a:rPr lang="en-US" altLang="en-US" sz="1700"/>
              <a:t>long;</a:t>
            </a:r>
            <a:r>
              <a:rPr lang="bg-BG" altLang="en-US" sz="170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1700"/>
              <a:t>signed </a:t>
            </a:r>
            <a:r>
              <a:rPr lang="bg-BG" altLang="en-US" sz="1700"/>
              <a:t>и </a:t>
            </a:r>
            <a:r>
              <a:rPr lang="en-US" altLang="en-US" sz="1700"/>
              <a:t>unsigned;</a:t>
            </a:r>
          </a:p>
          <a:p>
            <a:pPr lvl="1">
              <a:lnSpc>
                <a:spcPct val="80000"/>
              </a:lnSpc>
            </a:pPr>
            <a:r>
              <a:rPr lang="en-US" altLang="en-US" sz="1700"/>
              <a:t>long double.</a:t>
            </a:r>
            <a:endParaRPr lang="bg-BG" altLang="en-US" sz="1700"/>
          </a:p>
          <a:p>
            <a:pPr>
              <a:lnSpc>
                <a:spcPct val="80000"/>
              </a:lnSpc>
            </a:pPr>
            <a:r>
              <a:rPr lang="en-US" altLang="en-US" sz="2000"/>
              <a:t>short </a:t>
            </a:r>
            <a:r>
              <a:rPr lang="bg-BG" altLang="en-US" sz="2000"/>
              <a:t>и </a:t>
            </a:r>
            <a:r>
              <a:rPr lang="en-US" altLang="en-US" sz="2000"/>
              <a:t>long </a:t>
            </a:r>
            <a:r>
              <a:rPr lang="bg-BG" altLang="en-US" sz="2000"/>
              <a:t>предоставят различна дължина на целите числа, когато е възможно; </a:t>
            </a:r>
            <a:r>
              <a:rPr lang="en-US" altLang="en-US" sz="2000"/>
              <a:t>int </a:t>
            </a:r>
            <a:r>
              <a:rPr lang="bg-BG" altLang="en-US" sz="2000"/>
              <a:t>обикновено е с естествената големина за съответния компютър, </a:t>
            </a:r>
            <a:r>
              <a:rPr lang="en-US" altLang="en-US" sz="2000"/>
              <a:t>short </a:t>
            </a:r>
            <a:r>
              <a:rPr lang="bg-BG" altLang="en-US" sz="2000"/>
              <a:t>обикновено е 16 бита, </a:t>
            </a:r>
            <a:r>
              <a:rPr lang="en-US" altLang="en-US" sz="2000"/>
              <a:t>long </a:t>
            </a:r>
            <a:r>
              <a:rPr lang="bg-BG" altLang="en-US" sz="2000"/>
              <a:t>- 32 бита, </a:t>
            </a:r>
            <a:r>
              <a:rPr lang="en-US" altLang="en-US" sz="2000"/>
              <a:t>a int </a:t>
            </a:r>
            <a:r>
              <a:rPr lang="bg-BG" altLang="en-US" sz="2000"/>
              <a:t>е или 16, или 32 бита. </a:t>
            </a:r>
            <a:r>
              <a:rPr lang="bg-BG" altLang="en-US" sz="2000">
                <a:solidFill>
                  <a:schemeClr val="folHlink"/>
                </a:solidFill>
              </a:rPr>
              <a:t>Всеки компилатор сам избира подходящата големина спрямо хардуера, като се подчинява на ограничението, че </a:t>
            </a:r>
            <a:r>
              <a:rPr lang="en-US" altLang="en-US" sz="2000">
                <a:solidFill>
                  <a:schemeClr val="folHlink"/>
                </a:solidFill>
              </a:rPr>
              <a:t>short </a:t>
            </a:r>
            <a:r>
              <a:rPr lang="bg-BG" altLang="en-US" sz="2000">
                <a:solidFill>
                  <a:schemeClr val="folHlink"/>
                </a:solidFill>
              </a:rPr>
              <a:t>и </a:t>
            </a:r>
            <a:r>
              <a:rPr lang="en-US" altLang="en-US" sz="2000">
                <a:solidFill>
                  <a:schemeClr val="folHlink"/>
                </a:solidFill>
              </a:rPr>
              <a:t>int </a:t>
            </a:r>
            <a:r>
              <a:rPr lang="bg-BG" altLang="en-US" sz="2000">
                <a:solidFill>
                  <a:schemeClr val="folHlink"/>
                </a:solidFill>
              </a:rPr>
              <a:t>числата трябва да са поне 16 бита, </a:t>
            </a:r>
            <a:r>
              <a:rPr lang="en-US" altLang="en-US" sz="2000">
                <a:solidFill>
                  <a:schemeClr val="folHlink"/>
                </a:solidFill>
              </a:rPr>
              <a:t>long </a:t>
            </a:r>
            <a:r>
              <a:rPr lang="bg-BG" altLang="en-US" sz="2000">
                <a:solidFill>
                  <a:schemeClr val="folHlink"/>
                </a:solidFill>
              </a:rPr>
              <a:t>са поне 32 бита и </a:t>
            </a:r>
            <a:r>
              <a:rPr lang="en-US" altLang="en-US" sz="2000">
                <a:solidFill>
                  <a:schemeClr val="folHlink"/>
                </a:solidFill>
              </a:rPr>
              <a:t>short </a:t>
            </a:r>
            <a:r>
              <a:rPr lang="bg-BG" altLang="en-US" sz="2000">
                <a:solidFill>
                  <a:schemeClr val="folHlink"/>
                </a:solidFill>
              </a:rPr>
              <a:t>не трябва да бъде по-дълго от </a:t>
            </a:r>
            <a:r>
              <a:rPr lang="en-US" altLang="en-US" sz="2000">
                <a:solidFill>
                  <a:schemeClr val="folHlink"/>
                </a:solidFill>
              </a:rPr>
              <a:t>int</a:t>
            </a:r>
            <a:r>
              <a:rPr lang="ru-RU" altLang="en-US" sz="2000">
                <a:solidFill>
                  <a:schemeClr val="folHlink"/>
                </a:solidFill>
              </a:rPr>
              <a:t>, </a:t>
            </a:r>
            <a:r>
              <a:rPr lang="bg-BG" altLang="en-US" sz="2000">
                <a:solidFill>
                  <a:schemeClr val="folHlink"/>
                </a:solidFill>
              </a:rPr>
              <a:t>което от своя страна е не по-дълго от </a:t>
            </a:r>
            <a:r>
              <a:rPr lang="en-US" altLang="en-US" sz="2000">
                <a:solidFill>
                  <a:schemeClr val="folHlink"/>
                </a:solidFill>
              </a:rPr>
              <a:t>long</a:t>
            </a:r>
            <a:r>
              <a:rPr lang="ru-RU" altLang="en-US" sz="2000">
                <a:solidFill>
                  <a:schemeClr val="folHlink"/>
                </a:solidFill>
              </a:rPr>
              <a:t>.</a:t>
            </a:r>
            <a:endParaRPr lang="bg-BG" altLang="en-US" sz="2000">
              <a:solidFill>
                <a:schemeClr val="folHlink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941B1-7A51-4BFF-9858-E375E45FC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4092E-AAC6-4543-A263-5ECCE192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8BB2-8C0B-4DA5-8BC4-850E6A6E98B2}" type="slidenum">
              <a:rPr lang="bg-BG" altLang="en-US"/>
              <a:pPr/>
              <a:t>5</a:t>
            </a:fld>
            <a:endParaRPr lang="bg-BG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0A946786-E9B8-4A6E-BA1C-3173B00A6F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If-else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F26DF66F-32E4-4D01-A5C5-1B7B5A70D2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bg-BG" altLang="en-US" sz="2200" dirty="0"/>
              <a:t>Операторът </a:t>
            </a:r>
            <a:r>
              <a:rPr lang="bg-BG" altLang="en-US" sz="2200" dirty="0" err="1"/>
              <a:t>if-else</a:t>
            </a:r>
            <a:r>
              <a:rPr lang="bg-BG" altLang="en-US" sz="2200" dirty="0"/>
              <a:t> се използва за изразяване на решения. Официалният синтаксис е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bg-BG" altLang="en-US" sz="2200" i="1" dirty="0" err="1">
                <a:solidFill>
                  <a:schemeClr val="folHlink"/>
                </a:solidFill>
              </a:rPr>
              <a:t>if</a:t>
            </a:r>
            <a:r>
              <a:rPr lang="bg-BG" altLang="en-US" sz="2200" i="1" dirty="0">
                <a:solidFill>
                  <a:schemeClr val="folHlink"/>
                </a:solidFill>
              </a:rPr>
              <a:t> (</a:t>
            </a:r>
            <a:r>
              <a:rPr lang="bg-BG" altLang="en-US" sz="2200" dirty="0">
                <a:solidFill>
                  <a:schemeClr val="folHlink"/>
                </a:solidFill>
              </a:rPr>
              <a:t>израз</a:t>
            </a:r>
            <a:r>
              <a:rPr lang="bg-BG" altLang="en-US" sz="2200" i="1" dirty="0">
                <a:solidFill>
                  <a:schemeClr val="folHlink"/>
                </a:solidFill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bg-BG" altLang="en-US" sz="2200" i="1" dirty="0">
                <a:solidFill>
                  <a:schemeClr val="folHlink"/>
                </a:solidFill>
              </a:rPr>
              <a:t>onepamop1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bg-BG" altLang="en-US" sz="2200" i="1" dirty="0" err="1">
                <a:solidFill>
                  <a:schemeClr val="folHlink"/>
                </a:solidFill>
              </a:rPr>
              <a:t>else</a:t>
            </a:r>
            <a:endParaRPr lang="bg-BG" altLang="en-US" sz="2200" i="1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bg-BG" altLang="en-US" sz="2200" i="1" dirty="0">
                <a:solidFill>
                  <a:schemeClr val="folHlink"/>
                </a:solidFill>
              </a:rPr>
              <a:t>onepamop2</a:t>
            </a:r>
          </a:p>
          <a:p>
            <a:pPr>
              <a:lnSpc>
                <a:spcPct val="90000"/>
              </a:lnSpc>
            </a:pPr>
            <a:r>
              <a:rPr lang="bg-BG" altLang="en-US" sz="2200" dirty="0"/>
              <a:t>като частта </a:t>
            </a:r>
            <a:r>
              <a:rPr lang="bg-BG" altLang="en-US" sz="2200" dirty="0" err="1"/>
              <a:t>else</a:t>
            </a:r>
            <a:r>
              <a:rPr lang="bg-BG" altLang="en-US" sz="2200" dirty="0"/>
              <a:t> не е задължителна. Изразът се изчислява; ако той е истина (те. ако изразът</a:t>
            </a:r>
            <a:r>
              <a:rPr lang="en-US" altLang="en-US" sz="2200" dirty="0"/>
              <a:t> </a:t>
            </a:r>
            <a:r>
              <a:rPr lang="bg-BG" altLang="en-US" sz="2200" dirty="0"/>
              <a:t>има ненулева стойност), се изпълнява onepamop1. Ако не е истина (изразът е нула) и ако</a:t>
            </a:r>
            <a:r>
              <a:rPr lang="en-US" altLang="en-US" sz="2200" dirty="0"/>
              <a:t> </a:t>
            </a:r>
            <a:r>
              <a:rPr lang="bg-BG" altLang="en-US" sz="2200" dirty="0"/>
              <a:t>съществува </a:t>
            </a:r>
            <a:r>
              <a:rPr lang="bg-BG" altLang="en-US" sz="2200" dirty="0" err="1"/>
              <a:t>else</a:t>
            </a:r>
            <a:r>
              <a:rPr lang="bg-BG" altLang="en-US" sz="2200" dirty="0"/>
              <a:t> част, се изпълнява оператор2.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CDB1C-8119-4DB9-BCAF-C938457B2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17196-810F-4EEB-A457-49D0AB3E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A3DC-CF8C-4722-9F74-D875F9537FC0}" type="slidenum">
              <a:rPr lang="bg-BG" altLang="en-US"/>
              <a:pPr/>
              <a:t>50</a:t>
            </a:fld>
            <a:endParaRPr lang="bg-BG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123BC29C-9713-4996-A462-AE42D6B85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If-else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F60D48A1-3984-482F-B00D-56E838C66D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bg-BG" altLang="en-US" sz="2200" dirty="0"/>
              <a:t>Тъй като </a:t>
            </a:r>
            <a:r>
              <a:rPr lang="bg-BG" altLang="en-US" sz="2200" dirty="0" err="1"/>
              <a:t>else</a:t>
            </a:r>
            <a:r>
              <a:rPr lang="bg-BG" altLang="en-US" sz="2200" dirty="0"/>
              <a:t> частта на оператора </a:t>
            </a:r>
            <a:r>
              <a:rPr lang="bg-BG" altLang="en-US" sz="2200" dirty="0" err="1"/>
              <a:t>if-else</a:t>
            </a:r>
            <a:r>
              <a:rPr lang="bg-BG" altLang="en-US" sz="2200" dirty="0"/>
              <a:t> не е задължителна, съществува двусмислие,</a:t>
            </a:r>
            <a:r>
              <a:rPr lang="en-US" altLang="en-US" sz="2200" dirty="0"/>
              <a:t> </a:t>
            </a:r>
            <a:r>
              <a:rPr lang="bg-BG" altLang="en-US" sz="2200" dirty="0"/>
              <a:t>когато </a:t>
            </a:r>
            <a:r>
              <a:rPr lang="bg-BG" altLang="en-US" sz="2200" dirty="0" err="1"/>
              <a:t>else</a:t>
            </a:r>
            <a:r>
              <a:rPr lang="bg-BG" altLang="en-US" sz="2200" dirty="0"/>
              <a:t> бъде пропуснато от вградена последователност от </a:t>
            </a:r>
            <a:r>
              <a:rPr lang="bg-BG" altLang="en-US" sz="2200" dirty="0" err="1"/>
              <a:t>if</a:t>
            </a:r>
            <a:r>
              <a:rPr lang="bg-BG" altLang="en-US" sz="2200" dirty="0"/>
              <a:t> оператори. Приема се, че </a:t>
            </a:r>
            <a:r>
              <a:rPr lang="bg-BG" altLang="en-US" sz="2200" dirty="0" err="1"/>
              <a:t>else</a:t>
            </a:r>
            <a:r>
              <a:rPr lang="en-US" altLang="en-US" sz="2200" dirty="0"/>
              <a:t> </a:t>
            </a:r>
            <a:r>
              <a:rPr lang="bg-BG" altLang="en-US" sz="2200" dirty="0"/>
              <a:t>принадлежи на най-близкия </a:t>
            </a:r>
            <a:r>
              <a:rPr lang="bg-BG" altLang="en-US" sz="2200" dirty="0" err="1"/>
              <a:t>if</a:t>
            </a:r>
            <a:r>
              <a:rPr lang="bg-BG" altLang="en-US" sz="2200" dirty="0"/>
              <a:t>, който не притежава такава част. Например при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200" dirty="0" err="1"/>
              <a:t>if</a:t>
            </a:r>
            <a:r>
              <a:rPr lang="bg-BG" altLang="en-US" sz="2200" dirty="0"/>
              <a:t> (n &gt; 0)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/>
              <a:t>	</a:t>
            </a:r>
            <a:r>
              <a:rPr lang="bg-BG" altLang="en-US" sz="2200" dirty="0" err="1"/>
              <a:t>if</a:t>
            </a:r>
            <a:r>
              <a:rPr lang="bg-BG" altLang="en-US" sz="2200" dirty="0"/>
              <a:t> (а &gt; b) z = а;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/>
              <a:t>	</a:t>
            </a:r>
            <a:r>
              <a:rPr lang="bg-BG" altLang="en-US" sz="2200" dirty="0" err="1"/>
              <a:t>else</a:t>
            </a:r>
            <a:endParaRPr lang="bg-BG" altLang="en-US" sz="22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/>
              <a:t>		</a:t>
            </a:r>
            <a:r>
              <a:rPr lang="bg-BG" altLang="en-US" sz="2200" dirty="0"/>
              <a:t>z = b;</a:t>
            </a:r>
          </a:p>
          <a:p>
            <a:pPr>
              <a:lnSpc>
                <a:spcPct val="80000"/>
              </a:lnSpc>
            </a:pPr>
            <a:r>
              <a:rPr lang="bg-BG" altLang="en-US" sz="2200" dirty="0" err="1"/>
              <a:t>else</a:t>
            </a:r>
            <a:r>
              <a:rPr lang="bg-BG" altLang="en-US" sz="2200" dirty="0"/>
              <a:t> минава към вътрешния </a:t>
            </a:r>
            <a:r>
              <a:rPr lang="bg-BG" altLang="en-US" sz="2200" dirty="0" err="1"/>
              <a:t>if</a:t>
            </a:r>
            <a:r>
              <a:rPr lang="bg-BG" altLang="en-US" sz="2200" dirty="0"/>
              <a:t>, както е показано чрез отстъпа.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EB41B-E367-45F1-887F-C2D88C3A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233F8-79D1-4EA6-BE4F-72194516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62A1-5CB0-4947-B918-0F02685C58AC}" type="slidenum">
              <a:rPr lang="bg-BG" altLang="en-US"/>
              <a:pPr/>
              <a:t>51</a:t>
            </a:fld>
            <a:endParaRPr lang="bg-BG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919538B5-12FC-4742-9CE3-9EC594A248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If-else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2A4AFB37-590D-4F4F-969F-5F1741123C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bg-BG" altLang="en-US" sz="2700"/>
              <a:t>Ако обаче не искате да</a:t>
            </a:r>
            <a:r>
              <a:rPr lang="en-US" altLang="en-US" sz="2700"/>
              <a:t> </a:t>
            </a:r>
            <a:r>
              <a:rPr lang="bg-BG" altLang="en-US" sz="2700"/>
              <a:t>постигнете този ефект, трябва да използвате фигурни скоби, за да покажете правилната</a:t>
            </a:r>
            <a:r>
              <a:rPr lang="en-US" altLang="en-US" sz="2700"/>
              <a:t> </a:t>
            </a:r>
            <a:r>
              <a:rPr lang="bg-BG" altLang="en-US" sz="2700"/>
              <a:t>асоциация: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700">
                <a:solidFill>
                  <a:schemeClr val="hlink"/>
                </a:solidFill>
              </a:rPr>
              <a:t>if (n &gt; 0)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700">
                <a:solidFill>
                  <a:schemeClr val="hlink"/>
                </a:solidFill>
              </a:rPr>
              <a:t>	</a:t>
            </a:r>
            <a:r>
              <a:rPr lang="bg-BG" altLang="en-US" sz="2700">
                <a:solidFill>
                  <a:schemeClr val="hlink"/>
                </a:solidFill>
              </a:rPr>
              <a:t>if (а &gt; b)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700">
                <a:solidFill>
                  <a:schemeClr val="hlink"/>
                </a:solidFill>
              </a:rPr>
              <a:t>		</a:t>
            </a:r>
            <a:r>
              <a:rPr lang="bg-BG" altLang="en-US" sz="2700">
                <a:solidFill>
                  <a:schemeClr val="hlink"/>
                </a:solidFill>
              </a:rPr>
              <a:t>z = а;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700">
                <a:solidFill>
                  <a:schemeClr val="hlink"/>
                </a:solidFill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700">
                <a:solidFill>
                  <a:schemeClr val="hlink"/>
                </a:solidFill>
              </a:rPr>
              <a:t>else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700">
                <a:solidFill>
                  <a:schemeClr val="hlink"/>
                </a:solidFill>
              </a:rPr>
              <a:t>	</a:t>
            </a:r>
            <a:r>
              <a:rPr lang="bg-BG" altLang="en-US" sz="2700">
                <a:solidFill>
                  <a:schemeClr val="hlink"/>
                </a:solidFill>
              </a:rPr>
              <a:t>z = b;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739C346-4CFB-47FB-9E46-D569693A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BD975C-96AD-4266-9B79-7A637372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995A7-60FD-4218-B416-E7BB1832F024}" type="slidenum">
              <a:rPr lang="bg-BG" altLang="en-US"/>
              <a:pPr/>
              <a:t>52</a:t>
            </a:fld>
            <a:endParaRPr lang="bg-BG" altLang="en-US"/>
          </a:p>
        </p:txBody>
      </p:sp>
      <p:sp>
        <p:nvSpPr>
          <p:cNvPr id="123909" name="Text Box 5">
            <a:extLst>
              <a:ext uri="{FF2B5EF4-FFF2-40B4-BE49-F238E27FC236}">
                <a16:creationId xmlns:a16="http://schemas.microsoft.com/office/drawing/2014/main" id="{22F887AA-B233-4B33-ADF1-250F9AD69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3716338"/>
            <a:ext cx="4824413" cy="229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bg-BG" altLang="en-US">
                <a:solidFill>
                  <a:schemeClr val="folHlink"/>
                </a:solidFill>
              </a:rPr>
              <a:t>if (n &gt; 0)</a:t>
            </a:r>
          </a:p>
          <a:p>
            <a:r>
              <a:rPr lang="en-US" altLang="en-US">
                <a:solidFill>
                  <a:schemeClr val="folHlink"/>
                </a:solidFill>
              </a:rPr>
              <a:t>	</a:t>
            </a:r>
            <a:r>
              <a:rPr lang="bg-BG" altLang="en-US">
                <a:solidFill>
                  <a:schemeClr val="folHlink"/>
                </a:solidFill>
              </a:rPr>
              <a:t>for (i = 0; i &lt; n; i++)</a:t>
            </a:r>
            <a:endParaRPr lang="en-US" altLang="en-US">
              <a:solidFill>
                <a:schemeClr val="folHlink"/>
              </a:solidFill>
            </a:endParaRPr>
          </a:p>
          <a:p>
            <a:r>
              <a:rPr lang="en-US" altLang="en-US">
                <a:solidFill>
                  <a:schemeClr val="folHlink"/>
                </a:solidFill>
              </a:rPr>
              <a:t>		</a:t>
            </a:r>
            <a:r>
              <a:rPr lang="bg-BG" altLang="en-US">
                <a:solidFill>
                  <a:schemeClr val="folHlink"/>
                </a:solidFill>
              </a:rPr>
              <a:t>if (s[i] &gt; 0) {</a:t>
            </a:r>
            <a:endParaRPr lang="en-US" altLang="en-US">
              <a:solidFill>
                <a:schemeClr val="folHlink"/>
              </a:solidFill>
            </a:endParaRPr>
          </a:p>
          <a:p>
            <a:r>
              <a:rPr lang="en-US" altLang="en-US">
                <a:solidFill>
                  <a:schemeClr val="folHlink"/>
                </a:solidFill>
              </a:rPr>
              <a:t>			</a:t>
            </a:r>
            <a:r>
              <a:rPr lang="bg-BG" altLang="en-US">
                <a:solidFill>
                  <a:schemeClr val="folHlink"/>
                </a:solidFill>
              </a:rPr>
              <a:t>printf("...");</a:t>
            </a:r>
            <a:endParaRPr lang="en-US" altLang="en-US">
              <a:solidFill>
                <a:schemeClr val="folHlink"/>
              </a:solidFill>
            </a:endParaRPr>
          </a:p>
          <a:p>
            <a:r>
              <a:rPr lang="en-US" altLang="en-US">
                <a:solidFill>
                  <a:schemeClr val="folHlink"/>
                </a:solidFill>
              </a:rPr>
              <a:t>			</a:t>
            </a:r>
            <a:r>
              <a:rPr lang="bg-BG" altLang="en-US">
                <a:solidFill>
                  <a:schemeClr val="folHlink"/>
                </a:solidFill>
              </a:rPr>
              <a:t>return i;</a:t>
            </a:r>
          </a:p>
          <a:p>
            <a:pPr lvl="1"/>
            <a:r>
              <a:rPr lang="en-US" altLang="en-US">
                <a:solidFill>
                  <a:schemeClr val="folHlink"/>
                </a:solidFill>
              </a:rPr>
              <a:t>		</a:t>
            </a:r>
            <a:r>
              <a:rPr lang="bg-BG" altLang="en-US">
                <a:solidFill>
                  <a:schemeClr val="folHlink"/>
                </a:solidFill>
              </a:rPr>
              <a:t>}</a:t>
            </a:r>
          </a:p>
          <a:p>
            <a:r>
              <a:rPr lang="bg-BG" altLang="en-US">
                <a:solidFill>
                  <a:schemeClr val="folHlink"/>
                </a:solidFill>
              </a:rPr>
              <a:t>else /* ГРЕШНО */</a:t>
            </a:r>
          </a:p>
          <a:p>
            <a:r>
              <a:rPr lang="en-US" altLang="en-US">
                <a:solidFill>
                  <a:schemeClr val="folHlink"/>
                </a:solidFill>
              </a:rPr>
              <a:t>	</a:t>
            </a:r>
            <a:r>
              <a:rPr lang="bg-BG" altLang="en-US">
                <a:solidFill>
                  <a:schemeClr val="folHlink"/>
                </a:solidFill>
              </a:rPr>
              <a:t>printf("error -- n is negative\n") ;</a:t>
            </a:r>
            <a:endParaRPr lang="bg-BG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B2642E7C-2C2E-4359-BFB7-4F1C012B0D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Else-if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C0C35F99-246E-43C7-82F2-9138075672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000" i="1" dirty="0" err="1">
                <a:solidFill>
                  <a:schemeClr val="hlink"/>
                </a:solidFill>
              </a:rPr>
              <a:t>if</a:t>
            </a:r>
            <a:r>
              <a:rPr lang="bg-BG" altLang="en-US" sz="2000" i="1" dirty="0">
                <a:solidFill>
                  <a:schemeClr val="hlink"/>
                </a:solidFill>
              </a:rPr>
              <a:t> (</a:t>
            </a:r>
            <a:r>
              <a:rPr lang="bg-BG" altLang="en-US" sz="2000" dirty="0">
                <a:solidFill>
                  <a:schemeClr val="hlink"/>
                </a:solidFill>
              </a:rPr>
              <a:t>израз</a:t>
            </a:r>
            <a:r>
              <a:rPr lang="bg-BG" altLang="en-US" sz="2000" i="1" dirty="0">
                <a:solidFill>
                  <a:schemeClr val="hlink"/>
                </a:solidFill>
              </a:rPr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000" dirty="0">
                <a:solidFill>
                  <a:schemeClr val="hlink"/>
                </a:solidFill>
              </a:rPr>
              <a:t>оператор </a:t>
            </a:r>
            <a:r>
              <a:rPr lang="bg-BG" altLang="en-US" sz="2000" i="1" dirty="0" err="1">
                <a:solidFill>
                  <a:schemeClr val="hlink"/>
                </a:solidFill>
              </a:rPr>
              <a:t>else</a:t>
            </a:r>
            <a:r>
              <a:rPr lang="bg-BG" altLang="en-US" sz="2000" i="1" dirty="0">
                <a:solidFill>
                  <a:schemeClr val="hlink"/>
                </a:solidFill>
              </a:rPr>
              <a:t> </a:t>
            </a:r>
            <a:r>
              <a:rPr lang="bg-BG" altLang="en-US" sz="2000" i="1" dirty="0" err="1">
                <a:solidFill>
                  <a:schemeClr val="hlink"/>
                </a:solidFill>
              </a:rPr>
              <a:t>if</a:t>
            </a:r>
            <a:r>
              <a:rPr lang="bg-BG" altLang="en-US" sz="2000" i="1" dirty="0">
                <a:solidFill>
                  <a:schemeClr val="hlink"/>
                </a:solidFill>
              </a:rPr>
              <a:t> (</a:t>
            </a:r>
            <a:r>
              <a:rPr lang="bg-BG" altLang="en-US" sz="2000" dirty="0">
                <a:solidFill>
                  <a:schemeClr val="hlink"/>
                </a:solidFill>
              </a:rPr>
              <a:t>израз</a:t>
            </a:r>
            <a:r>
              <a:rPr lang="bg-BG" altLang="en-US" sz="2000" i="1" dirty="0">
                <a:solidFill>
                  <a:schemeClr val="hlink"/>
                </a:solidFill>
              </a:rPr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000" dirty="0">
                <a:solidFill>
                  <a:schemeClr val="hlink"/>
                </a:solidFill>
              </a:rPr>
              <a:t>оператор </a:t>
            </a:r>
            <a:r>
              <a:rPr lang="bg-BG" altLang="en-US" sz="2000" i="1" dirty="0" err="1">
                <a:solidFill>
                  <a:schemeClr val="hlink"/>
                </a:solidFill>
              </a:rPr>
              <a:t>else</a:t>
            </a:r>
            <a:r>
              <a:rPr lang="bg-BG" altLang="en-US" sz="2000" i="1" dirty="0">
                <a:solidFill>
                  <a:schemeClr val="hlink"/>
                </a:solidFill>
              </a:rPr>
              <a:t> </a:t>
            </a:r>
            <a:r>
              <a:rPr lang="bg-BG" altLang="en-US" sz="2000" i="1" dirty="0" err="1">
                <a:solidFill>
                  <a:schemeClr val="hlink"/>
                </a:solidFill>
              </a:rPr>
              <a:t>if</a:t>
            </a:r>
            <a:r>
              <a:rPr lang="bg-BG" altLang="en-US" sz="2000" i="1" dirty="0">
                <a:solidFill>
                  <a:schemeClr val="hlink"/>
                </a:solidFill>
              </a:rPr>
              <a:t> (</a:t>
            </a:r>
            <a:r>
              <a:rPr lang="bg-BG" altLang="en-US" sz="2000" dirty="0">
                <a:solidFill>
                  <a:schemeClr val="hlink"/>
                </a:solidFill>
              </a:rPr>
              <a:t>израз</a:t>
            </a:r>
            <a:r>
              <a:rPr lang="bg-BG" altLang="en-US" sz="2000" i="1" dirty="0">
                <a:solidFill>
                  <a:schemeClr val="hlink"/>
                </a:solidFill>
              </a:rPr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000" dirty="0">
                <a:solidFill>
                  <a:schemeClr val="hlink"/>
                </a:solidFill>
              </a:rPr>
              <a:t>оператор </a:t>
            </a:r>
            <a:r>
              <a:rPr lang="bg-BG" altLang="en-US" sz="2000" i="1" dirty="0" err="1">
                <a:solidFill>
                  <a:schemeClr val="hlink"/>
                </a:solidFill>
              </a:rPr>
              <a:t>else</a:t>
            </a:r>
            <a:r>
              <a:rPr lang="bg-BG" altLang="en-US" sz="2000" i="1" dirty="0">
                <a:solidFill>
                  <a:schemeClr val="hlink"/>
                </a:solidFill>
              </a:rPr>
              <a:t> </a:t>
            </a:r>
            <a:r>
              <a:rPr lang="bg-BG" altLang="en-US" sz="2000" i="1" dirty="0" err="1">
                <a:solidFill>
                  <a:schemeClr val="hlink"/>
                </a:solidFill>
              </a:rPr>
              <a:t>if</a:t>
            </a:r>
            <a:r>
              <a:rPr lang="bg-BG" altLang="en-US" sz="2000" i="1" dirty="0">
                <a:solidFill>
                  <a:schemeClr val="hlink"/>
                </a:solidFill>
              </a:rPr>
              <a:t> (</a:t>
            </a:r>
            <a:r>
              <a:rPr lang="bg-BG" altLang="en-US" sz="2000" dirty="0">
                <a:solidFill>
                  <a:schemeClr val="hlink"/>
                </a:solidFill>
              </a:rPr>
              <a:t>израз</a:t>
            </a:r>
            <a:r>
              <a:rPr lang="bg-BG" altLang="en-US" sz="2000" i="1" dirty="0">
                <a:solidFill>
                  <a:schemeClr val="hlink"/>
                </a:solidFill>
              </a:rPr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000" dirty="0">
                <a:solidFill>
                  <a:schemeClr val="hlink"/>
                </a:solidFill>
              </a:rPr>
              <a:t>оператор </a:t>
            </a:r>
            <a:r>
              <a:rPr lang="bg-BG" altLang="en-US" sz="2000" i="1" dirty="0" err="1">
                <a:solidFill>
                  <a:schemeClr val="hlink"/>
                </a:solidFill>
              </a:rPr>
              <a:t>else</a:t>
            </a:r>
            <a:endParaRPr lang="bg-BG" altLang="en-US" sz="2000" i="1" dirty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000" dirty="0">
                <a:solidFill>
                  <a:schemeClr val="hlink"/>
                </a:solidFill>
              </a:rPr>
              <a:t>Оператор</a:t>
            </a:r>
            <a:endParaRPr lang="en-US" altLang="en-US" sz="2000" dirty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</a:pPr>
            <a:r>
              <a:rPr lang="bg-BG" altLang="en-US" sz="2000" dirty="0"/>
              <a:t>Тази последователност от </a:t>
            </a:r>
            <a:r>
              <a:rPr lang="bg-BG" altLang="en-US" sz="2000" dirty="0" err="1"/>
              <a:t>if</a:t>
            </a:r>
            <a:r>
              <a:rPr lang="en-US" altLang="en-US" sz="2000" dirty="0"/>
              <a:t> </a:t>
            </a:r>
            <a:r>
              <a:rPr lang="bg-BG" altLang="en-US" sz="2000" dirty="0"/>
              <a:t>оператори е най-често срещаният начин да напишете решение с множество варианти.</a:t>
            </a:r>
          </a:p>
          <a:p>
            <a:pPr>
              <a:lnSpc>
                <a:spcPct val="80000"/>
              </a:lnSpc>
            </a:pPr>
            <a:r>
              <a:rPr lang="bg-BG" altLang="en-US" sz="2000" dirty="0"/>
              <a:t>Изразите се изчисляват поред; ако някой от изразите е истина, се изпълнява операторът,</a:t>
            </a:r>
            <a:r>
              <a:rPr lang="en-US" altLang="en-US" sz="2000" dirty="0"/>
              <a:t> </a:t>
            </a:r>
            <a:r>
              <a:rPr lang="bg-BG" altLang="en-US" sz="2000" dirty="0"/>
              <a:t>свързан с него, и с това се прекратява цялата верига. Както винаги, кодът за всеки оператор</a:t>
            </a:r>
            <a:r>
              <a:rPr lang="en-US" altLang="en-US" sz="2000" dirty="0"/>
              <a:t> </a:t>
            </a:r>
            <a:r>
              <a:rPr lang="bg-BG" altLang="en-US" sz="2000" dirty="0"/>
              <a:t>може да бъде както един-единствен оператор, така и група от оператори, заградени във</a:t>
            </a:r>
            <a:r>
              <a:rPr lang="en-US" altLang="en-US" sz="2000" dirty="0"/>
              <a:t> </a:t>
            </a:r>
            <a:r>
              <a:rPr lang="bg-BG" altLang="en-US" sz="2000" dirty="0"/>
              <a:t>фигурни скоби.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827C9-B659-4277-B292-DD598C33C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7F1EB-E9B9-4A10-A0F5-AE29FDECA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75C0-ED36-4603-8E03-85BD7AF1FBDE}" type="slidenum">
              <a:rPr lang="bg-BG" altLang="en-US"/>
              <a:pPr/>
              <a:t>53</a:t>
            </a:fld>
            <a:endParaRPr lang="bg-BG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7287541B-9B21-48DE-B563-D2146835E2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Else-if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AB51C76E-1777-4CBC-BBD6-E7C1CED3FB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bg-BG" altLang="en-US" sz="2700" dirty="0"/>
              <a:t>Последната </a:t>
            </a:r>
            <a:r>
              <a:rPr lang="bg-BG" altLang="en-US" sz="2700" dirty="0" err="1"/>
              <a:t>else</a:t>
            </a:r>
            <a:r>
              <a:rPr lang="bg-BG" altLang="en-US" sz="2700" dirty="0"/>
              <a:t> част се изпълнява, ако никое от горните условия не е изпълнено – тя</a:t>
            </a:r>
            <a:r>
              <a:rPr lang="en-US" altLang="en-US" sz="2700" dirty="0"/>
              <a:t> </a:t>
            </a:r>
            <a:r>
              <a:rPr lang="bg-BG" altLang="en-US" sz="2700" dirty="0"/>
              <a:t>служи като случай по подразбиране. Понякога няма изрично указано действие по</a:t>
            </a:r>
            <a:r>
              <a:rPr lang="en-US" altLang="en-US" sz="2700" dirty="0"/>
              <a:t> </a:t>
            </a:r>
            <a:r>
              <a:rPr lang="bg-BG" altLang="en-US" sz="2700" dirty="0"/>
              <a:t>подразбиране; в този случай последният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bg-BG" altLang="en-US" sz="2700" i="1" dirty="0" err="1">
                <a:solidFill>
                  <a:schemeClr val="hlink"/>
                </a:solidFill>
              </a:rPr>
              <a:t>else</a:t>
            </a:r>
            <a:endParaRPr lang="bg-BG" altLang="en-US" sz="2700" i="1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bg-BG" altLang="en-US" sz="2700" dirty="0">
                <a:solidFill>
                  <a:schemeClr val="hlink"/>
                </a:solidFill>
              </a:rPr>
              <a:t>оператор</a:t>
            </a:r>
          </a:p>
          <a:p>
            <a:pPr>
              <a:lnSpc>
                <a:spcPct val="90000"/>
              </a:lnSpc>
            </a:pPr>
            <a:r>
              <a:rPr lang="bg-BG" altLang="en-US" sz="2700" dirty="0"/>
              <a:t>може да се пропусне или да се използва като проверка за откриване на "невъзможно“</a:t>
            </a:r>
            <a:r>
              <a:rPr lang="en-US" altLang="en-US" sz="2700" dirty="0"/>
              <a:t> </a:t>
            </a:r>
            <a:r>
              <a:rPr lang="bg-BG" altLang="en-US" sz="2700" dirty="0"/>
              <a:t>условие.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95EDA-CECD-4401-B749-0283DA6A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2C7A1-4B0F-4C40-8F2F-C67FF88A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E1A3-2B49-45D7-82A5-545ECC7A7BAE}" type="slidenum">
              <a:rPr lang="bg-BG" altLang="en-US"/>
              <a:pPr/>
              <a:t>54</a:t>
            </a:fld>
            <a:endParaRPr lang="bg-BG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80A62783-DF47-4956-A981-52DE1DAB5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Else-if пример: двоично търсене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588E1C03-8C1A-4A25-B120-F680F0273D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bg-BG" altLang="en-US" sz="2200"/>
              <a:t>Двоичното търсене сравнява първо входната стойност х със средния елемент от масива v. Ако х е по-малко от средната стойност, търсенето се съсредоточава върху долната половина от таблицата; в противен случай се съсредоточава върху горната половина. И в двата случая следващата стъпка е да се сравни х със средния елемент от избраната половина.</a:t>
            </a:r>
          </a:p>
          <a:p>
            <a:pPr>
              <a:lnSpc>
                <a:spcPct val="90000"/>
              </a:lnSpc>
            </a:pPr>
            <a:r>
              <a:rPr lang="bg-BG" altLang="en-US" sz="2200"/>
              <a:t>Този процес на разделяне на обхвата на две части продължава, докато стойността не бъде открита или докато областта стане празна.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D1644-67D2-4673-80CB-2683EF6D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3CB3D-ABF6-43DE-B450-0355DC69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45A6-D290-4595-952C-82EB4CDC6343}" type="slidenum">
              <a:rPr lang="bg-BG" altLang="en-US"/>
              <a:pPr/>
              <a:t>55</a:t>
            </a:fld>
            <a:endParaRPr lang="bg-BG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F0C05ED6-B907-4AE5-AAB6-20FAE08D5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Else-if пример: двоично търсене</a:t>
            </a:r>
          </a:p>
        </p:txBody>
      </p:sp>
      <p:sp>
        <p:nvSpPr>
          <p:cNvPr id="130052" name="Rectangle 4">
            <a:extLst>
              <a:ext uri="{FF2B5EF4-FFF2-40B4-BE49-F238E27FC236}">
                <a16:creationId xmlns:a16="http://schemas.microsoft.com/office/drawing/2014/main" id="{FEE3CB1E-D24C-481C-AB73-92F9C4C8E4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60A2AF5-52C8-4B57-BA5D-89BEF8DF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B395219-38B4-4E30-BDA4-256EAD9F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C06D-96CD-4F7A-82AC-5D56D1031912}" type="slidenum">
              <a:rPr lang="bg-BG" altLang="en-US"/>
              <a:pPr/>
              <a:t>56</a:t>
            </a:fld>
            <a:endParaRPr lang="bg-BG" altLang="en-US"/>
          </a:p>
        </p:txBody>
      </p:sp>
      <p:pic>
        <p:nvPicPr>
          <p:cNvPr id="130053" name="Picture 5">
            <a:extLst>
              <a:ext uri="{FF2B5EF4-FFF2-40B4-BE49-F238E27FC236}">
                <a16:creationId xmlns:a16="http://schemas.microsoft.com/office/drawing/2014/main" id="{7D8E70F9-07C5-47E4-A10F-89398061A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843088"/>
            <a:ext cx="698500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6" name="Rectangle 4">
            <a:extLst>
              <a:ext uri="{FF2B5EF4-FFF2-40B4-BE49-F238E27FC236}">
                <a16:creationId xmlns:a16="http://schemas.microsoft.com/office/drawing/2014/main" id="{C267AC10-BD56-4391-9894-5CC985129C2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bg-BG" altLang="en-US"/>
              <a:t>Демо</a:t>
            </a:r>
          </a:p>
        </p:txBody>
      </p:sp>
      <p:sp>
        <p:nvSpPr>
          <p:cNvPr id="172037" name="Rectangle 5">
            <a:extLst>
              <a:ext uri="{FF2B5EF4-FFF2-40B4-BE49-F238E27FC236}">
                <a16:creationId xmlns:a16="http://schemas.microsoft.com/office/drawing/2014/main" id="{2C3D61A7-078B-46E0-9F34-11A8EFB45A3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>
                <a:hlinkClick r:id="rId2" action="ppaction://hlinkfile"/>
              </a:rPr>
              <a:t>EX31.C</a:t>
            </a:r>
            <a:endParaRPr lang="en-US" altLang="en-US"/>
          </a:p>
          <a:p>
            <a:r>
              <a:rPr lang="bg-BG" altLang="en-US">
                <a:hlinkClick r:id="rId3" action="ppaction://hlinkfile"/>
              </a:rPr>
              <a:t>defs.h</a:t>
            </a:r>
            <a:endParaRPr lang="bg-BG" altLang="en-US"/>
          </a:p>
          <a:p>
            <a:r>
              <a:rPr lang="bg-BG" altLang="en-US">
                <a:hlinkClick r:id="rId4" action="ppaction://hlinkfile"/>
              </a:rPr>
              <a:t>EX41.C</a:t>
            </a:r>
            <a:endParaRPr lang="bg-BG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8C98FA4-462E-4676-8064-7BC722EC6F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714BBC4-23E5-4D20-BD59-6A98FAD179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1FC06A2-2C28-4B04-89F2-587F7C8CC2C6}" type="slidenum">
              <a:rPr lang="bg-BG" altLang="en-US"/>
              <a:pPr/>
              <a:t>57</a:t>
            </a:fld>
            <a:endParaRPr lang="bg-BG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60C07767-9850-4F87-A1E2-16A3E436F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Switch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433CEDAD-D287-4FAC-B218-FC7C30D7F4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bg-BG" altLang="en-US" sz="2200" dirty="0"/>
              <a:t>Операторът </a:t>
            </a:r>
            <a:r>
              <a:rPr lang="bg-BG" altLang="en-US" sz="2200" dirty="0" err="1"/>
              <a:t>switch</a:t>
            </a:r>
            <a:r>
              <a:rPr lang="bg-BG" altLang="en-US" sz="2200" dirty="0"/>
              <a:t> е начин за изразяване на решение с много варианти (случаи), който проверява дали даден израз </a:t>
            </a:r>
            <a:r>
              <a:rPr lang="bg-BG" altLang="en-US" sz="2200" dirty="0" err="1"/>
              <a:t>съответва</a:t>
            </a:r>
            <a:r>
              <a:rPr lang="bg-BG" altLang="en-US" sz="2200" dirty="0"/>
              <a:t> на някоя от константите (цели стойности) и когато намери съответствие, преминава през този клон на изпълнение.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bg-BG" altLang="en-US" sz="2200" i="1" dirty="0" err="1">
                <a:solidFill>
                  <a:schemeClr val="hlink"/>
                </a:solidFill>
              </a:rPr>
              <a:t>switch</a:t>
            </a:r>
            <a:r>
              <a:rPr lang="bg-BG" altLang="en-US" sz="2200" i="1" dirty="0">
                <a:solidFill>
                  <a:schemeClr val="hlink"/>
                </a:solidFill>
              </a:rPr>
              <a:t> (</a:t>
            </a:r>
            <a:r>
              <a:rPr lang="bg-BG" altLang="en-US" sz="2200" dirty="0">
                <a:solidFill>
                  <a:schemeClr val="hlink"/>
                </a:solidFill>
              </a:rPr>
              <a:t>израз</a:t>
            </a:r>
            <a:r>
              <a:rPr lang="bg-BG" altLang="en-US" sz="2200" i="1" dirty="0">
                <a:solidFill>
                  <a:schemeClr val="hlink"/>
                </a:solidFill>
              </a:rPr>
              <a:t>)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bg-BG" altLang="en-US" sz="2200" i="1" dirty="0" err="1">
                <a:solidFill>
                  <a:schemeClr val="hlink"/>
                </a:solidFill>
              </a:rPr>
              <a:t>case</a:t>
            </a:r>
            <a:r>
              <a:rPr lang="bg-BG" altLang="en-US" sz="2200" i="1" dirty="0">
                <a:solidFill>
                  <a:schemeClr val="hlink"/>
                </a:solidFill>
              </a:rPr>
              <a:t> </a:t>
            </a:r>
            <a:r>
              <a:rPr lang="bg-BG" altLang="en-US" sz="2200" dirty="0">
                <a:solidFill>
                  <a:schemeClr val="hlink"/>
                </a:solidFill>
              </a:rPr>
              <a:t>константен</a:t>
            </a:r>
            <a:r>
              <a:rPr lang="bg-BG" altLang="en-US" sz="2200" i="1" dirty="0">
                <a:solidFill>
                  <a:schemeClr val="hlink"/>
                </a:solidFill>
              </a:rPr>
              <a:t>-</a:t>
            </a:r>
            <a:r>
              <a:rPr lang="bg-BG" altLang="en-US" sz="2200" dirty="0">
                <a:solidFill>
                  <a:schemeClr val="hlink"/>
                </a:solidFill>
              </a:rPr>
              <a:t>израз</a:t>
            </a:r>
            <a:r>
              <a:rPr lang="bg-BG" altLang="en-US" sz="2200" i="1" dirty="0">
                <a:solidFill>
                  <a:schemeClr val="hlink"/>
                </a:solidFill>
              </a:rPr>
              <a:t>: </a:t>
            </a:r>
            <a:r>
              <a:rPr lang="bg-BG" altLang="en-US" sz="2200" dirty="0">
                <a:solidFill>
                  <a:schemeClr val="hlink"/>
                </a:solidFill>
              </a:rPr>
              <a:t>оператори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bg-BG" altLang="en-US" sz="2200" i="1" dirty="0" err="1">
                <a:solidFill>
                  <a:schemeClr val="hlink"/>
                </a:solidFill>
              </a:rPr>
              <a:t>case</a:t>
            </a:r>
            <a:r>
              <a:rPr lang="bg-BG" altLang="en-US" sz="2200" i="1" dirty="0">
                <a:solidFill>
                  <a:schemeClr val="hlink"/>
                </a:solidFill>
              </a:rPr>
              <a:t> </a:t>
            </a:r>
            <a:r>
              <a:rPr lang="bg-BG" altLang="en-US" sz="2200" dirty="0">
                <a:solidFill>
                  <a:schemeClr val="hlink"/>
                </a:solidFill>
              </a:rPr>
              <a:t>константен</a:t>
            </a:r>
            <a:r>
              <a:rPr lang="bg-BG" altLang="en-US" sz="2200" i="1" dirty="0">
                <a:solidFill>
                  <a:schemeClr val="hlink"/>
                </a:solidFill>
              </a:rPr>
              <a:t>-</a:t>
            </a:r>
            <a:r>
              <a:rPr lang="bg-BG" altLang="en-US" sz="2200" dirty="0">
                <a:solidFill>
                  <a:schemeClr val="hlink"/>
                </a:solidFill>
              </a:rPr>
              <a:t>израз</a:t>
            </a:r>
            <a:r>
              <a:rPr lang="bg-BG" altLang="en-US" sz="2200" i="1" dirty="0">
                <a:solidFill>
                  <a:schemeClr val="hlink"/>
                </a:solidFill>
              </a:rPr>
              <a:t>: </a:t>
            </a:r>
            <a:r>
              <a:rPr lang="bg-BG" altLang="en-US" sz="2200" dirty="0">
                <a:solidFill>
                  <a:schemeClr val="hlink"/>
                </a:solidFill>
              </a:rPr>
              <a:t>оператори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bg-BG" altLang="en-US" sz="2200" i="1" dirty="0" err="1">
                <a:solidFill>
                  <a:schemeClr val="hlink"/>
                </a:solidFill>
              </a:rPr>
              <a:t>default</a:t>
            </a:r>
            <a:r>
              <a:rPr lang="bg-BG" altLang="en-US" sz="2200" i="1" dirty="0">
                <a:solidFill>
                  <a:schemeClr val="hlink"/>
                </a:solidFill>
              </a:rPr>
              <a:t>: </a:t>
            </a:r>
            <a:r>
              <a:rPr lang="bg-BG" altLang="en-US" sz="2200" dirty="0">
                <a:solidFill>
                  <a:schemeClr val="hlink"/>
                </a:solidFill>
              </a:rPr>
              <a:t>оператори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bg-BG" altLang="en-US" sz="2200" i="1" dirty="0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3F35F-B1FD-4C1B-8E84-7AE3291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3E735-1B42-4EA9-9D25-31CFCABC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8AD6-3FB2-4F7B-BF7C-82CA4B6C0527}" type="slidenum">
              <a:rPr lang="bg-BG" altLang="en-US"/>
              <a:pPr/>
              <a:t>58</a:t>
            </a:fld>
            <a:endParaRPr lang="bg-BG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94461437-EE5F-4383-9EF7-898B8293FC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Switch </a:t>
            </a:r>
            <a:br>
              <a:rPr lang="bg-BG" altLang="en-US"/>
            </a:br>
            <a:r>
              <a:rPr lang="bg-BG" altLang="en-US"/>
              <a:t>пример</a:t>
            </a:r>
          </a:p>
        </p:txBody>
      </p:sp>
      <p:sp>
        <p:nvSpPr>
          <p:cNvPr id="134148" name="Rectangle 4">
            <a:extLst>
              <a:ext uri="{FF2B5EF4-FFF2-40B4-BE49-F238E27FC236}">
                <a16:creationId xmlns:a16="http://schemas.microsoft.com/office/drawing/2014/main" id="{10EE8172-429D-47EA-9924-0F0E1595F0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62F8451-BEBF-4E7F-8F3B-0BEC1A75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8EC1770-02BD-4194-A11D-C34EE7B2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9D28-B9C5-4BE1-84D1-DD5E7451253F}" type="slidenum">
              <a:rPr lang="bg-BG" altLang="en-US"/>
              <a:pPr/>
              <a:t>59</a:t>
            </a:fld>
            <a:endParaRPr lang="bg-BG" altLang="en-US"/>
          </a:p>
        </p:txBody>
      </p:sp>
      <p:pic>
        <p:nvPicPr>
          <p:cNvPr id="134149" name="Picture 5">
            <a:extLst>
              <a:ext uri="{FF2B5EF4-FFF2-40B4-BE49-F238E27FC236}">
                <a16:creationId xmlns:a16="http://schemas.microsoft.com/office/drawing/2014/main" id="{24FB590D-10E5-4496-A1EA-0A534EBBC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188913"/>
            <a:ext cx="5334000" cy="642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6AD5BA0-85D0-4927-9EEC-2F0768300D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altLang="en-US" sz="2900"/>
              <a:t>В </a:t>
            </a:r>
            <a:r>
              <a:rPr lang="en-US" altLang="en-US" sz="2900"/>
              <a:t>&lt;limits.h&gt;</a:t>
            </a:r>
            <a:r>
              <a:rPr lang="bg-BG" altLang="en-US" sz="2900"/>
              <a:t> са дефинирани константи за големините на интегралните типове. </a:t>
            </a:r>
          </a:p>
        </p:txBody>
      </p:sp>
      <p:graphicFrame>
        <p:nvGraphicFramePr>
          <p:cNvPr id="28964" name="Group 292">
            <a:extLst>
              <a:ext uri="{FF2B5EF4-FFF2-40B4-BE49-F238E27FC236}">
                <a16:creationId xmlns:a16="http://schemas.microsoft.com/office/drawing/2014/main" id="{3FC9B4BA-6FD5-4FE9-8912-69BE61CB90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2160588"/>
          <a:ext cx="6348413" cy="4846320"/>
        </p:xfrm>
        <a:graphic>
          <a:graphicData uri="http://schemas.openxmlformats.org/drawingml/2006/table">
            <a:tbl>
              <a:tblPr/>
              <a:tblGrid>
                <a:gridCol w="1264968">
                  <a:extLst>
                    <a:ext uri="{9D8B030D-6E8A-4147-A177-3AD203B41FA5}">
                      <a16:colId xmlns:a16="http://schemas.microsoft.com/office/drawing/2014/main" val="3534020336"/>
                    </a:ext>
                  </a:extLst>
                </a:gridCol>
                <a:gridCol w="1386752">
                  <a:extLst>
                    <a:ext uri="{9D8B030D-6E8A-4147-A177-3AD203B41FA5}">
                      <a16:colId xmlns:a16="http://schemas.microsoft.com/office/drawing/2014/main" val="2857366716"/>
                    </a:ext>
                  </a:extLst>
                </a:gridCol>
                <a:gridCol w="3696693">
                  <a:extLst>
                    <a:ext uri="{9D8B030D-6E8A-4147-A177-3AD203B41FA5}">
                      <a16:colId xmlns:a16="http://schemas.microsoft.com/office/drawing/2014/main" val="1044442529"/>
                    </a:ext>
                  </a:extLst>
                </a:gridCol>
              </a:tblGrid>
              <a:tr h="1905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CHAR_BIT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8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битове в 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char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763577"/>
                  </a:ext>
                </a:extLst>
              </a:tr>
              <a:tr h="2746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CHAR_MAX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UCHAR_MAX или </a:t>
                      </a:r>
                      <a:r>
                        <a:rPr kumimoji="0" lang="de-D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SCHAR_MAX</a:t>
                      </a:r>
                      <a:endParaRPr kumimoji="0" lang="de-DE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максимална стойност на 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char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283241"/>
                  </a:ext>
                </a:extLst>
              </a:tr>
              <a:tr h="2587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CHAR_MIN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0 или 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SCHAR_MIN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минимална стойност на 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char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3447771"/>
                  </a:ext>
                </a:extLst>
              </a:tr>
              <a:tr h="1905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INT_MAX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32767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максимална стойност на 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int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843287"/>
                  </a:ext>
                </a:extLst>
              </a:tr>
              <a:tr h="1905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INT_MIN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-32767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минимална стойност на 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int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843673"/>
                  </a:ext>
                </a:extLst>
              </a:tr>
              <a:tr h="1905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LONG_MAX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2147483647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максимална стойност на 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long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655903"/>
                  </a:ext>
                </a:extLst>
              </a:tr>
              <a:tr h="1905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LONG_MIN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-2147483647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минимална стойност на 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long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1200672"/>
                  </a:ext>
                </a:extLst>
              </a:tr>
              <a:tr h="1905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SCHAR MAX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+127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максимална стойност на 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signed char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619346"/>
                  </a:ext>
                </a:extLst>
              </a:tr>
              <a:tr h="1905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SCHAR_MIN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-127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минимална стойност на 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signed char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05062"/>
                  </a:ext>
                </a:extLst>
              </a:tr>
              <a:tr h="1905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SHRT MAX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+32767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максимална стойност на 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short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397482"/>
                  </a:ext>
                </a:extLst>
              </a:tr>
              <a:tr h="1905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SHRT_MIN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-32767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минимална стойност на 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short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5309758"/>
                  </a:ext>
                </a:extLst>
              </a:tr>
              <a:tr h="1905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UCHAR_MAX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255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максимална стойност на 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unsigned char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129771"/>
                  </a:ext>
                </a:extLst>
              </a:tr>
              <a:tr h="1905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UINT_MAX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65535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максимална стойност на 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unsigned int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1982913"/>
                  </a:ext>
                </a:extLst>
              </a:tr>
              <a:tr h="1905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ULONG_MAX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4294967295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максимална стойност на 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unsigned long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013764"/>
                  </a:ext>
                </a:extLst>
              </a:tr>
              <a:tr h="1905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USHRT_MAX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65535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максимална стойност на 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unsigned short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98758"/>
                  </a:ext>
                </a:extLst>
              </a:tr>
            </a:tbl>
          </a:graphicData>
        </a:graphic>
      </p:graphicFrame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10488492-9451-474D-9DC8-929362F7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7E541AF0-3FFB-43AB-9551-0B10C55E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7923D-376A-44B1-9A49-815C1BA94A88}" type="slidenum">
              <a:rPr lang="bg-BG" altLang="en-US"/>
              <a:pPr/>
              <a:t>6</a:t>
            </a:fld>
            <a:endParaRPr lang="bg-BG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4" name="Rectangle 4">
            <a:extLst>
              <a:ext uri="{FF2B5EF4-FFF2-40B4-BE49-F238E27FC236}">
                <a16:creationId xmlns:a16="http://schemas.microsoft.com/office/drawing/2014/main" id="{86B70E18-630D-4460-A2E2-0ED31BECFC1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bg-BG" altLang="en-US"/>
              <a:t>Демо</a:t>
            </a:r>
          </a:p>
        </p:txBody>
      </p:sp>
      <p:sp>
        <p:nvSpPr>
          <p:cNvPr id="174085" name="Rectangle 5">
            <a:extLst>
              <a:ext uri="{FF2B5EF4-FFF2-40B4-BE49-F238E27FC236}">
                <a16:creationId xmlns:a16="http://schemas.microsoft.com/office/drawing/2014/main" id="{57B400F2-D5A0-4B13-A01B-AF587582D17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altLang="en-US">
                <a:hlinkClick r:id="rId2" action="ppaction://hlinkfile"/>
              </a:rPr>
              <a:t>EX44.C</a:t>
            </a:r>
            <a:endParaRPr lang="bg-BG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6BD9DAF-DE37-4FDA-8CB1-F27025FBDE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8C1A7A8-63EB-4185-86A6-566B2DEE22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D9A4E378-2771-4489-AD2D-17B3B0DDFEF7}" type="slidenum">
              <a:rPr lang="bg-BG" altLang="en-US"/>
              <a:pPr/>
              <a:t>60</a:t>
            </a:fld>
            <a:endParaRPr lang="bg-BG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014C7B87-9367-48B0-A8F9-68D6F860E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Цикли - while и for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27CE11F5-0AC4-4C64-B590-D39A31CF0B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bg-BG" altLang="en-US" sz="2700" i="1" dirty="0" err="1">
                <a:solidFill>
                  <a:schemeClr val="hlink"/>
                </a:solidFill>
              </a:rPr>
              <a:t>while</a:t>
            </a:r>
            <a:r>
              <a:rPr lang="bg-BG" altLang="en-US" sz="2700" i="1" dirty="0">
                <a:solidFill>
                  <a:schemeClr val="hlink"/>
                </a:solidFill>
              </a:rPr>
              <a:t> (</a:t>
            </a:r>
            <a:r>
              <a:rPr lang="bg-BG" altLang="en-US" sz="2700" dirty="0">
                <a:solidFill>
                  <a:schemeClr val="hlink"/>
                </a:solidFill>
              </a:rPr>
              <a:t>израз</a:t>
            </a:r>
            <a:r>
              <a:rPr lang="bg-BG" altLang="en-US" sz="2700" i="1" dirty="0">
                <a:solidFill>
                  <a:schemeClr val="hlink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bg-BG" altLang="en-US" sz="2700" dirty="0">
                <a:solidFill>
                  <a:schemeClr val="hlink"/>
                </a:solidFill>
              </a:rPr>
              <a:t>оператор</a:t>
            </a:r>
          </a:p>
          <a:p>
            <a:r>
              <a:rPr lang="bg-BG" altLang="en-US" sz="2700" dirty="0"/>
              <a:t>Изразът се изчислява. Ако той има ненулева стойност, се изпълнява операторът и после отново се изчислява изразът. Този кръг продължава, докато изразът не стане равен на нула – в този момент изпълнението продължава след оператора.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EEB0D-1B80-4DA4-BAA0-6D7F082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2AA08-CF7D-414A-ADC8-2C0455CC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4814-6544-4421-B972-867169D7C4F3}" type="slidenum">
              <a:rPr lang="bg-BG" altLang="en-US"/>
              <a:pPr/>
              <a:t>61</a:t>
            </a:fld>
            <a:endParaRPr lang="bg-BG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2590E797-E48A-47D7-893B-04444AFD5D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Цикли - while и for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2EA0DF89-082C-4F95-B17E-4A780981AE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700" i="1" dirty="0" err="1">
                <a:solidFill>
                  <a:schemeClr val="hlink"/>
                </a:solidFill>
              </a:rPr>
              <a:t>for</a:t>
            </a:r>
            <a:r>
              <a:rPr lang="bg-BG" altLang="en-US" sz="2700" i="1" dirty="0">
                <a:solidFill>
                  <a:schemeClr val="hlink"/>
                </a:solidFill>
              </a:rPr>
              <a:t> ( </a:t>
            </a:r>
            <a:r>
              <a:rPr lang="bg-BG" altLang="en-US" sz="2700" dirty="0">
                <a:solidFill>
                  <a:schemeClr val="hlink"/>
                </a:solidFill>
              </a:rPr>
              <a:t>израз</a:t>
            </a:r>
            <a:r>
              <a:rPr lang="bg-BG" altLang="en-US" sz="2700" i="1" dirty="0">
                <a:solidFill>
                  <a:schemeClr val="hlink"/>
                </a:solidFill>
              </a:rPr>
              <a:t>1; </a:t>
            </a:r>
            <a:r>
              <a:rPr lang="bg-BG" altLang="en-US" sz="2700" dirty="0">
                <a:solidFill>
                  <a:schemeClr val="hlink"/>
                </a:solidFill>
              </a:rPr>
              <a:t>израз</a:t>
            </a:r>
            <a:r>
              <a:rPr lang="bg-BG" altLang="en-US" sz="2700" i="1" dirty="0">
                <a:solidFill>
                  <a:schemeClr val="hlink"/>
                </a:solidFill>
              </a:rPr>
              <a:t>2; </a:t>
            </a:r>
            <a:r>
              <a:rPr lang="bg-BG" altLang="en-US" sz="2700" dirty="0">
                <a:solidFill>
                  <a:schemeClr val="hlink"/>
                </a:solidFill>
              </a:rPr>
              <a:t>израз</a:t>
            </a:r>
            <a:r>
              <a:rPr lang="bg-BG" altLang="en-US" sz="2700" i="1" dirty="0">
                <a:solidFill>
                  <a:schemeClr val="hlink"/>
                </a:solidFill>
              </a:rPr>
              <a:t>3 )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700" dirty="0">
                <a:solidFill>
                  <a:schemeClr val="hlink"/>
                </a:solidFill>
              </a:rPr>
              <a:t>оператор</a:t>
            </a:r>
          </a:p>
          <a:p>
            <a:pPr>
              <a:lnSpc>
                <a:spcPct val="80000"/>
              </a:lnSpc>
            </a:pPr>
            <a:r>
              <a:rPr lang="bg-BG" altLang="en-US" sz="2700" dirty="0"/>
              <a:t>е еквивалентен на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700" dirty="0">
                <a:solidFill>
                  <a:schemeClr val="tx2"/>
                </a:solidFill>
              </a:rPr>
              <a:t>израз</a:t>
            </a:r>
            <a:r>
              <a:rPr lang="bg-BG" altLang="en-US" sz="2700" i="1" dirty="0">
                <a:solidFill>
                  <a:schemeClr val="tx2"/>
                </a:solidFill>
              </a:rPr>
              <a:t>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700" i="1" dirty="0" err="1">
                <a:solidFill>
                  <a:schemeClr val="tx2"/>
                </a:solidFill>
              </a:rPr>
              <a:t>while</a:t>
            </a:r>
            <a:r>
              <a:rPr lang="bg-BG" altLang="en-US" sz="2700" i="1" dirty="0">
                <a:solidFill>
                  <a:schemeClr val="tx2"/>
                </a:solidFill>
              </a:rPr>
              <a:t> (</a:t>
            </a:r>
            <a:r>
              <a:rPr lang="bg-BG" altLang="en-US" sz="2700" dirty="0">
                <a:solidFill>
                  <a:schemeClr val="tx2"/>
                </a:solidFill>
              </a:rPr>
              <a:t>израз</a:t>
            </a:r>
            <a:r>
              <a:rPr lang="bg-BG" altLang="en-US" sz="2700" i="1" dirty="0">
                <a:solidFill>
                  <a:schemeClr val="tx2"/>
                </a:solidFill>
              </a:rPr>
              <a:t>2)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700" dirty="0">
                <a:solidFill>
                  <a:schemeClr val="tx2"/>
                </a:solidFill>
              </a:rPr>
              <a:t>оператор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700" dirty="0">
                <a:solidFill>
                  <a:schemeClr val="tx2"/>
                </a:solidFill>
              </a:rPr>
              <a:t>израз</a:t>
            </a:r>
            <a:r>
              <a:rPr lang="bg-BG" altLang="en-US" sz="2700" i="1" dirty="0">
                <a:solidFill>
                  <a:schemeClr val="tx2"/>
                </a:solidFill>
              </a:rPr>
              <a:t>3;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700" i="1" dirty="0">
                <a:solidFill>
                  <a:schemeClr val="tx2"/>
                </a:solidFill>
              </a:rPr>
              <a:t>}</a:t>
            </a:r>
          </a:p>
          <a:p>
            <a:pPr>
              <a:lnSpc>
                <a:spcPct val="80000"/>
              </a:lnSpc>
            </a:pPr>
            <a:r>
              <a:rPr lang="bg-BG" altLang="en-US" sz="2700" dirty="0"/>
              <a:t>като изключим поведението на </a:t>
            </a:r>
            <a:r>
              <a:rPr lang="bg-BG" altLang="en-US" sz="2700" dirty="0" err="1"/>
              <a:t>continue</a:t>
            </a:r>
            <a:r>
              <a:rPr lang="bg-BG" altLang="en-US" sz="27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839E2-9408-46C8-B252-02632D83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C51F0-093C-4FEB-A659-5A00A636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64E6-A7AB-46CB-9F80-56B9F06A76A4}" type="slidenum">
              <a:rPr lang="bg-BG" altLang="en-US"/>
              <a:pPr/>
              <a:t>62</a:t>
            </a:fld>
            <a:endParaRPr lang="bg-BG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FA8DAE85-1BAC-46E7-B39D-4F644ACA52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Цикли - while и for</a:t>
            </a:r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5A733D34-CA3C-41B5-AFE0-7000C8F8E1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bg-BG" altLang="en-US" sz="2000"/>
              <a:t>Трите компонента на цикъла for са изрази. Най-често израз1 и израз3 са присвояване на някаква стойност или извикване на функция, а израз2 е релационен израз. Всяка от трите части може да бъде пропусната, но знакът точка и запетая трябва да остане. Ако сте изпуснали израз1 или израз3 той просто се пропуска от структурата. Ако липсва тестът, израз2, той се приема за постоянно изпълнен, ето защо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000">
                <a:solidFill>
                  <a:schemeClr val="tx2"/>
                </a:solidFill>
              </a:rPr>
              <a:t>for (;;){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000">
                <a:solidFill>
                  <a:schemeClr val="tx2"/>
                </a:solidFill>
              </a:rPr>
              <a:t>...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000">
                <a:solidFill>
                  <a:schemeClr val="tx2"/>
                </a:solidFill>
              </a:rPr>
              <a:t>}</a:t>
            </a:r>
          </a:p>
          <a:p>
            <a:pPr>
              <a:lnSpc>
                <a:spcPct val="80000"/>
              </a:lnSpc>
            </a:pPr>
            <a:r>
              <a:rPr lang="bg-BG" altLang="en-US" sz="2000"/>
              <a:t>е един "безкраен" цикъл, който вероятно ще бъде прекъснат по друг начин, например чрез break или return.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D49C0-E41F-494B-9BF2-2EE0C894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50A72-BFA1-481D-9A05-129CC16F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6300-5DC8-4286-8587-3D8188DCEFF7}" type="slidenum">
              <a:rPr lang="bg-BG" altLang="en-US"/>
              <a:pPr/>
              <a:t>63</a:t>
            </a:fld>
            <a:endParaRPr lang="bg-BG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30DCFA3C-B142-4FF8-AFF3-2CC42AF825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Цикли - while и for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C56F5DEA-0360-475A-B013-F5C57DA384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bg-BG" altLang="en-US" sz="2200"/>
              <a:t>Пример: разновидност на Shell за сортиране на масив от цели числа.</a:t>
            </a:r>
          </a:p>
          <a:p>
            <a:pPr>
              <a:lnSpc>
                <a:spcPct val="90000"/>
              </a:lnSpc>
            </a:pPr>
            <a:r>
              <a:rPr lang="bg-BG" altLang="en-US" sz="2200"/>
              <a:t>Основната идея на този алгоритъм за сортиране, измислен от D. L. Shell през 1959, е че в началните стадии се сравняват отдалечените елементи, а не близките, както е при по-елементарните сортировки с размяна. По този начин бързо се отстранява безпорядъкът, така че по-късните етапи извършват по-малко работа. Интервалът между елементите, които се сравняват, постепено намалява до единица и в този момент сортирането преминава в размяна на съседни елементи.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C908-AC8D-474D-8151-76132690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09256-6CDB-4EC4-B05D-B28E9B4F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E199-6EBF-4082-81F0-102F3C59AF87}" type="slidenum">
              <a:rPr lang="bg-BG" altLang="en-US"/>
              <a:pPr/>
              <a:t>64</a:t>
            </a:fld>
            <a:endParaRPr lang="bg-BG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7527CE73-5E86-4B41-8DEF-8D201BD56F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Цикли - while и for</a:t>
            </a:r>
          </a:p>
        </p:txBody>
      </p:sp>
      <p:sp>
        <p:nvSpPr>
          <p:cNvPr id="146436" name="Rectangle 4">
            <a:extLst>
              <a:ext uri="{FF2B5EF4-FFF2-40B4-BE49-F238E27FC236}">
                <a16:creationId xmlns:a16="http://schemas.microsoft.com/office/drawing/2014/main" id="{2A99E857-9852-4367-BD7E-637DD9A2AF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527B42C-63C3-4E9B-8129-3CBA71A8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6CFE2B-D18C-4923-BDBF-911830BD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7B97-1232-48D3-A45A-A00064CA868D}" type="slidenum">
              <a:rPr lang="bg-BG" altLang="en-US"/>
              <a:pPr/>
              <a:t>65</a:t>
            </a:fld>
            <a:endParaRPr lang="bg-BG" altLang="en-US"/>
          </a:p>
        </p:txBody>
      </p:sp>
      <p:pic>
        <p:nvPicPr>
          <p:cNvPr id="146437" name="Picture 5">
            <a:extLst>
              <a:ext uri="{FF2B5EF4-FFF2-40B4-BE49-F238E27FC236}">
                <a16:creationId xmlns:a16="http://schemas.microsoft.com/office/drawing/2014/main" id="{7DA6E862-068E-4F01-9A84-75AEC760A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916113"/>
            <a:ext cx="6840538" cy="274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796A8672-7936-4A63-B13E-6FFD01654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Цикли - while и for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F18207BB-0966-4D4E-9CC6-D12B766152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905000"/>
            <a:ext cx="7696200" cy="246062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bg-BG" altLang="en-US" sz="2000" dirty="0"/>
              <a:t>Последната операция в таблицата с приоритет на операциите в С - запетаята "," -намира приложение най-често в оператора </a:t>
            </a:r>
            <a:r>
              <a:rPr lang="bg-BG" altLang="en-US" sz="2000" dirty="0" err="1"/>
              <a:t>for</a:t>
            </a:r>
            <a:r>
              <a:rPr lang="bg-BG" altLang="en-US" sz="2000" dirty="0"/>
              <a:t>. Двойката изрази, разделени помежду си със запетая, се изчисляват отляво надясно, като видът и стойността на резултата приемат вида и резултата на десния операнд. Следователно в оператора </a:t>
            </a:r>
            <a:r>
              <a:rPr lang="bg-BG" altLang="en-US" sz="2000" dirty="0" err="1"/>
              <a:t>for</a:t>
            </a:r>
            <a:r>
              <a:rPr lang="bg-BG" altLang="en-US" sz="2000" dirty="0"/>
              <a:t> е възможно да поставите множество изрази в различни двойки, например, за да обработвате паралелно два индекса. </a:t>
            </a:r>
          </a:p>
          <a:p>
            <a:pPr>
              <a:lnSpc>
                <a:spcPct val="80000"/>
              </a:lnSpc>
            </a:pPr>
            <a:r>
              <a:rPr lang="bg-BG" altLang="en-US" sz="2000" dirty="0"/>
              <a:t>Пример: функцията </a:t>
            </a:r>
            <a:r>
              <a:rPr lang="bg-BG" altLang="en-US" sz="2000" dirty="0" err="1"/>
              <a:t>reverse</a:t>
            </a:r>
            <a:r>
              <a:rPr lang="bg-BG" altLang="en-US" sz="2000" dirty="0"/>
              <a:t> (s), която обръща низа s.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6EA8588-A1E9-44F9-8CB9-1AAD02E6E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188283-833B-4B7D-8E40-FD0A35B8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5C69-EE5C-412D-BD06-F7248F6EE266}" type="slidenum">
              <a:rPr lang="bg-BG" altLang="en-US"/>
              <a:pPr/>
              <a:t>66</a:t>
            </a:fld>
            <a:endParaRPr lang="bg-BG" altLang="en-US"/>
          </a:p>
        </p:txBody>
      </p:sp>
      <p:pic>
        <p:nvPicPr>
          <p:cNvPr id="145412" name="Picture 4">
            <a:extLst>
              <a:ext uri="{FF2B5EF4-FFF2-40B4-BE49-F238E27FC236}">
                <a16:creationId xmlns:a16="http://schemas.microsoft.com/office/drawing/2014/main" id="{C3F4849A-EA8F-4F47-B82E-E7588075C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4292600"/>
            <a:ext cx="4545012" cy="194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2" name="Rectangle 4">
            <a:extLst>
              <a:ext uri="{FF2B5EF4-FFF2-40B4-BE49-F238E27FC236}">
                <a16:creationId xmlns:a16="http://schemas.microsoft.com/office/drawing/2014/main" id="{D70B127F-552E-4D02-9C85-19987CBA4C8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bg-BG" altLang="en-US"/>
              <a:t>Демо</a:t>
            </a:r>
          </a:p>
        </p:txBody>
      </p:sp>
      <p:sp>
        <p:nvSpPr>
          <p:cNvPr id="176133" name="Rectangle 5">
            <a:extLst>
              <a:ext uri="{FF2B5EF4-FFF2-40B4-BE49-F238E27FC236}">
                <a16:creationId xmlns:a16="http://schemas.microsoft.com/office/drawing/2014/main" id="{8C6E7C44-42DE-470A-83EA-5EB77133F40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altLang="en-US">
                <a:hlinkClick r:id="rId2" action="ppaction://hlinkfile"/>
              </a:rPr>
              <a:t>EX42.C</a:t>
            </a:r>
            <a:endParaRPr lang="bg-BG" altLang="en-US"/>
          </a:p>
          <a:p>
            <a:r>
              <a:rPr lang="bg-BG" altLang="en-US">
                <a:hlinkClick r:id="rId3" action="ppaction://hlinkfile"/>
              </a:rPr>
              <a:t>EX43.C</a:t>
            </a:r>
            <a:endParaRPr lang="bg-BG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8474F98-E8CE-4BC8-A381-8E1C433308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3D5A13D-D8BF-44DE-A9BB-B05A04AB90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AF711F9B-7F6C-4F20-A94A-7FCB25F5F785}" type="slidenum">
              <a:rPr lang="bg-BG" altLang="en-US"/>
              <a:pPr/>
              <a:t>67</a:t>
            </a:fld>
            <a:endParaRPr lang="bg-BG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5689AA5E-94C7-4F41-83AD-4931E1ADC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Цикли - do-while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13120E57-601E-4A04-A734-B362F89DE7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bg-BG" altLang="en-US" sz="2200" dirty="0"/>
              <a:t>Синтаксисът на </a:t>
            </a:r>
            <a:r>
              <a:rPr lang="bg-BG" altLang="en-US" sz="2200" dirty="0" err="1"/>
              <a:t>do</a:t>
            </a:r>
            <a:r>
              <a:rPr lang="bg-BG" altLang="en-US" sz="2200" dirty="0"/>
              <a:t> е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bg-BG" altLang="en-US" sz="2200" i="1" dirty="0" err="1">
                <a:solidFill>
                  <a:schemeClr val="tx2"/>
                </a:solidFill>
              </a:rPr>
              <a:t>do</a:t>
            </a:r>
            <a:endParaRPr lang="bg-BG" altLang="en-US" sz="2200" i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bg-BG" altLang="en-US" sz="2200" dirty="0">
                <a:solidFill>
                  <a:schemeClr val="tx2"/>
                </a:solidFill>
              </a:rPr>
              <a:t>оператор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bg-BG" altLang="en-US" sz="2200" i="1" dirty="0" err="1">
                <a:solidFill>
                  <a:schemeClr val="tx2"/>
                </a:solidFill>
              </a:rPr>
              <a:t>while</a:t>
            </a:r>
            <a:r>
              <a:rPr lang="bg-BG" altLang="en-US" sz="2200" i="1" dirty="0">
                <a:solidFill>
                  <a:schemeClr val="tx2"/>
                </a:solidFill>
              </a:rPr>
              <a:t> (</a:t>
            </a:r>
            <a:r>
              <a:rPr lang="bg-BG" altLang="en-US" sz="2200" dirty="0">
                <a:solidFill>
                  <a:schemeClr val="tx2"/>
                </a:solidFill>
              </a:rPr>
              <a:t>израз</a:t>
            </a:r>
            <a:r>
              <a:rPr lang="bg-BG" altLang="en-US" sz="2200" i="1" dirty="0">
                <a:solidFill>
                  <a:schemeClr val="tx2"/>
                </a:solidFill>
              </a:rPr>
              <a:t>) ;</a:t>
            </a:r>
          </a:p>
          <a:p>
            <a:pPr>
              <a:lnSpc>
                <a:spcPct val="90000"/>
              </a:lnSpc>
            </a:pPr>
            <a:r>
              <a:rPr lang="bg-BG" altLang="en-US" sz="2200" dirty="0"/>
              <a:t>Първо се изпълнява операторът и чак след това се изчислява изразът. Ако той е истина, операторът се изпълнява още веднъж и така нататък. Когато изразът стане неверен, цикълът се прекратява. Ако изключим смисъла на теста, </a:t>
            </a:r>
            <a:r>
              <a:rPr lang="bg-BG" altLang="en-US" sz="2200" dirty="0" err="1"/>
              <a:t>do-while</a:t>
            </a:r>
            <a:r>
              <a:rPr lang="bg-BG" altLang="en-US" sz="2200" dirty="0"/>
              <a:t> е еквивалентен на оператора </a:t>
            </a:r>
            <a:r>
              <a:rPr lang="bg-BG" altLang="en-US" sz="2200" dirty="0" err="1"/>
              <a:t>repeat-until</a:t>
            </a:r>
            <a:r>
              <a:rPr lang="bg-BG" altLang="en-US" sz="2200" dirty="0"/>
              <a:t> на </a:t>
            </a:r>
            <a:r>
              <a:rPr lang="bg-BG" altLang="en-US" sz="2200" dirty="0" err="1"/>
              <a:t>Pascal</a:t>
            </a:r>
            <a:r>
              <a:rPr lang="bg-BG" altLang="en-US" sz="22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02C8B-AFFD-40F0-8346-0D0975A6B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C1355-408E-42F6-9025-AF1849C1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F123-BCD4-4EF8-8DD6-311CEBEF2F3E}" type="slidenum">
              <a:rPr lang="bg-BG" altLang="en-US"/>
              <a:pPr/>
              <a:t>68</a:t>
            </a:fld>
            <a:endParaRPr lang="bg-BG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238D371A-7010-4863-BD8E-C944F67127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Цикли - do-while: пример </a:t>
            </a:r>
            <a:r>
              <a:rPr lang="en-US" altLang="en-US"/>
              <a:t>itoa</a:t>
            </a:r>
            <a:endParaRPr lang="bg-BG" altLang="en-US"/>
          </a:p>
        </p:txBody>
      </p:sp>
      <p:sp>
        <p:nvSpPr>
          <p:cNvPr id="157700" name="Rectangle 4">
            <a:extLst>
              <a:ext uri="{FF2B5EF4-FFF2-40B4-BE49-F238E27FC236}">
                <a16:creationId xmlns:a16="http://schemas.microsoft.com/office/drawing/2014/main" id="{EB30BDA4-0D36-49B4-AA69-993F6D246B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6DC4804-22DB-42A2-8790-B1EE1DBCA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3ED8FC-5486-40DD-8EB5-A0A72FCC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8917-D319-4888-829D-06CC3D9ED5B7}" type="slidenum">
              <a:rPr lang="bg-BG" altLang="en-US"/>
              <a:pPr/>
              <a:t>69</a:t>
            </a:fld>
            <a:endParaRPr lang="bg-BG" altLang="en-US"/>
          </a:p>
        </p:txBody>
      </p:sp>
      <p:pic>
        <p:nvPicPr>
          <p:cNvPr id="157701" name="Picture 5">
            <a:extLst>
              <a:ext uri="{FF2B5EF4-FFF2-40B4-BE49-F238E27FC236}">
                <a16:creationId xmlns:a16="http://schemas.microsoft.com/office/drawing/2014/main" id="{371D4565-275E-4F01-B61C-64BEAE44B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989138"/>
            <a:ext cx="6337300" cy="3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BFD9FC1-AA2D-44DC-8C42-82E1E86DFE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2900"/>
              <a:t>&lt;float.h&gt;</a:t>
            </a:r>
            <a:r>
              <a:rPr lang="bg-BG" altLang="en-US" sz="2900"/>
              <a:t> съдържа константи, свързани с аритметиката с числа с плаваща запетая</a:t>
            </a:r>
          </a:p>
        </p:txBody>
      </p:sp>
      <p:graphicFrame>
        <p:nvGraphicFramePr>
          <p:cNvPr id="30063" name="Group 367">
            <a:extLst>
              <a:ext uri="{FF2B5EF4-FFF2-40B4-BE49-F238E27FC236}">
                <a16:creationId xmlns:a16="http://schemas.microsoft.com/office/drawing/2014/main" id="{6AADC4E3-58C9-4DF7-9E6F-86B2CEF6D1F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2160588"/>
          <a:ext cx="6348412" cy="4038604"/>
        </p:xfrm>
        <a:graphic>
          <a:graphicData uri="http://schemas.openxmlformats.org/drawingml/2006/table">
            <a:tbl>
              <a:tblPr/>
              <a:tblGrid>
                <a:gridCol w="1534723">
                  <a:extLst>
                    <a:ext uri="{9D8B030D-6E8A-4147-A177-3AD203B41FA5}">
                      <a16:colId xmlns:a16="http://schemas.microsoft.com/office/drawing/2014/main" val="3952715122"/>
                    </a:ext>
                  </a:extLst>
                </a:gridCol>
                <a:gridCol w="843312">
                  <a:extLst>
                    <a:ext uri="{9D8B030D-6E8A-4147-A177-3AD203B41FA5}">
                      <a16:colId xmlns:a16="http://schemas.microsoft.com/office/drawing/2014/main" val="4163987781"/>
                    </a:ext>
                  </a:extLst>
                </a:gridCol>
                <a:gridCol w="3970377">
                  <a:extLst>
                    <a:ext uri="{9D8B030D-6E8A-4147-A177-3AD203B41FA5}">
                      <a16:colId xmlns:a16="http://schemas.microsoft.com/office/drawing/2014/main" val="3305219957"/>
                    </a:ext>
                  </a:extLst>
                </a:gridCol>
              </a:tblGrid>
              <a:tr h="496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FLT_RADIX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основа на експоненциалното представяне, например 2, 16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583763"/>
                  </a:ext>
                </a:extLst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FLT_ROUNDS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26" marR="75426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режим на закръгляне на стойностите с плаваща запетая при събиране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272456"/>
                  </a:ext>
                </a:extLst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FLT_DIG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6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десетични цифри, обозначаващи точността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653824"/>
                  </a:ext>
                </a:extLst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FLT_EPSILON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1E-5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най-малкото число х, такова че 1.0+х</a:t>
                      </a: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≠</a:t>
                      </a: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1.0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26" marR="75426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514246"/>
                  </a:ext>
                </a:extLst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FLT_MANT_DIG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26" marR="75426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брой на базовите 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FLT</a:t>
                      </a:r>
                      <a:r>
                        <a:rPr kumimoji="0" lang="ru-R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RADIX </a:t>
                      </a: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числа в мантиса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022515"/>
                  </a:ext>
                </a:extLst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FLT_MAX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1Е+37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максимално число 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c </a:t>
                      </a: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плаваща запетая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9747379"/>
                  </a:ext>
                </a:extLst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FLT_MAX_EXP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26" marR="75426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максимално число n, такова че изразът 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FLT</a:t>
                      </a:r>
                      <a:r>
                        <a:rPr kumimoji="0" lang="ru-R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RADIX</a:t>
                      </a:r>
                      <a:r>
                        <a:rPr kumimoji="0" lang="en-US" altLang="en-US" sz="12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ru-R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-1 </a:t>
                      </a: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да може да бъде представен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984573"/>
                  </a:ext>
                </a:extLst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FLT_MIN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1Е-37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минимално число с плаваща запетая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2016503"/>
                  </a:ext>
                </a:extLst>
              </a:tr>
              <a:tr h="696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FLT_MIN_EXP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26" marR="75426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минимално число n, такова че изразът 10</a:t>
                      </a:r>
                      <a:r>
                        <a:rPr kumimoji="0" lang="bg-BG" altLang="en-US" sz="12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bg-BG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8"/>
                          <a:cs typeface="Times New Roman" panose="02020603050405020304" pitchFamily="18" charset="0"/>
                        </a:rPr>
                        <a:t> да бъде нормализирано число (т.е. първата цифра след десетичната точка да бъде значеща)</a:t>
                      </a:r>
                      <a:endParaRPr kumimoji="0" lang="bg-B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5426" marR="75426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14061"/>
                  </a:ext>
                </a:extLst>
              </a:tr>
            </a:tbl>
          </a:graphicData>
        </a:graphic>
      </p:graphicFrame>
      <p:sp>
        <p:nvSpPr>
          <p:cNvPr id="53" name="Date Placeholder 3">
            <a:extLst>
              <a:ext uri="{FF2B5EF4-FFF2-40B4-BE49-F238E27FC236}">
                <a16:creationId xmlns:a16="http://schemas.microsoft.com/office/drawing/2014/main" id="{9E855D74-B3D1-4E72-A7DE-79243681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5" name="Slide Number Placeholder 5">
            <a:extLst>
              <a:ext uri="{FF2B5EF4-FFF2-40B4-BE49-F238E27FC236}">
                <a16:creationId xmlns:a16="http://schemas.microsoft.com/office/drawing/2014/main" id="{CD82644E-C5A3-430C-A4AC-0EA0C4E8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F29F-E362-43F7-8D66-B3B9ECE19B5E}" type="slidenum">
              <a:rPr lang="bg-BG" altLang="en-US"/>
              <a:pPr/>
              <a:t>7</a:t>
            </a:fld>
            <a:endParaRPr lang="bg-BG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4B4C1F5F-1106-41BB-B266-D2C3CD03A5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Break и continue</a:t>
            </a:r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D7275AE7-E3D5-42C6-9C45-449C877AE4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905000"/>
            <a:ext cx="7696200" cy="26765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bg-BG" altLang="en-US" sz="2000" dirty="0"/>
              <a:t>Понякога е доста удобно да можете да излезете от даден цикъл и по друг начин, освен чрез теста в началото или в края. Операторът </a:t>
            </a:r>
            <a:r>
              <a:rPr lang="bg-BG" altLang="en-US" sz="2000" dirty="0" err="1"/>
              <a:t>break</a:t>
            </a:r>
            <a:r>
              <a:rPr lang="bg-BG" altLang="en-US" sz="2000" dirty="0"/>
              <a:t> предоставя преждевременно излизане от </a:t>
            </a:r>
            <a:r>
              <a:rPr lang="bg-BG" altLang="en-US" sz="2000" dirty="0" err="1"/>
              <a:t>for</a:t>
            </a:r>
            <a:r>
              <a:rPr lang="bg-BG" altLang="en-US" sz="2000" dirty="0"/>
              <a:t>, </a:t>
            </a:r>
            <a:r>
              <a:rPr lang="bg-BG" altLang="en-US" sz="2000" dirty="0" err="1"/>
              <a:t>while</a:t>
            </a:r>
            <a:r>
              <a:rPr lang="bg-BG" altLang="en-US" sz="2000" dirty="0"/>
              <a:t> и </a:t>
            </a:r>
            <a:r>
              <a:rPr lang="bg-BG" altLang="en-US" sz="2000" dirty="0" err="1"/>
              <a:t>do</a:t>
            </a:r>
            <a:r>
              <a:rPr lang="bg-BG" altLang="en-US" sz="2000" dirty="0"/>
              <a:t>, както и от </a:t>
            </a:r>
            <a:r>
              <a:rPr lang="bg-BG" altLang="en-US" sz="2000" dirty="0" err="1"/>
              <a:t>switch</a:t>
            </a:r>
            <a:r>
              <a:rPr lang="bg-BG" altLang="en-US" sz="2000" dirty="0"/>
              <a:t>, </a:t>
            </a:r>
            <a:r>
              <a:rPr lang="bg-BG" altLang="en-US" sz="2000" dirty="0" err="1"/>
              <a:t>break</a:t>
            </a:r>
            <a:r>
              <a:rPr lang="bg-BG" altLang="en-US" sz="2000" dirty="0"/>
              <a:t> предизвиква внезапно прекратяване на най-вътрешния цикъл или на </a:t>
            </a:r>
            <a:r>
              <a:rPr lang="bg-BG" altLang="en-US" sz="2000" dirty="0" err="1"/>
              <a:t>switch</a:t>
            </a:r>
            <a:r>
              <a:rPr lang="bg-BG" altLang="en-US" sz="2000" dirty="0"/>
              <a:t>.</a:t>
            </a:r>
          </a:p>
          <a:p>
            <a:pPr>
              <a:lnSpc>
                <a:spcPct val="80000"/>
              </a:lnSpc>
            </a:pPr>
            <a:r>
              <a:rPr lang="bg-BG" altLang="en-US" sz="2000" dirty="0"/>
              <a:t>Функцията </a:t>
            </a:r>
            <a:r>
              <a:rPr lang="bg-BG" altLang="en-US" sz="2000" dirty="0" err="1"/>
              <a:t>trim</a:t>
            </a:r>
            <a:r>
              <a:rPr lang="bg-BG" altLang="en-US" sz="2000" dirty="0"/>
              <a:t> премахва последните шпации, табулатори и нови редове от края на даден низ, като използва </a:t>
            </a:r>
            <a:r>
              <a:rPr lang="bg-BG" altLang="en-US" sz="2000" dirty="0" err="1"/>
              <a:t>break</a:t>
            </a:r>
            <a:r>
              <a:rPr lang="bg-BG" altLang="en-US" sz="2000" dirty="0"/>
              <a:t>, за да излезе от цикъла, когато достигне до най-десния символ, различен от шпация, табулатор или нов ред.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AA6128F-2CF9-4CDD-BA75-2A132F4E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70B247D-0655-460B-B1F0-D4D7C8C6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E1EE-C78B-416E-8EFD-E9205629604B}" type="slidenum">
              <a:rPr lang="bg-BG" altLang="en-US"/>
              <a:pPr/>
              <a:t>70</a:t>
            </a:fld>
            <a:endParaRPr lang="bg-BG" altLang="en-US"/>
          </a:p>
        </p:txBody>
      </p:sp>
      <p:pic>
        <p:nvPicPr>
          <p:cNvPr id="156676" name="Picture 4">
            <a:extLst>
              <a:ext uri="{FF2B5EF4-FFF2-40B4-BE49-F238E27FC236}">
                <a16:creationId xmlns:a16="http://schemas.microsoft.com/office/drawing/2014/main" id="{17322DA7-DDCD-4F2B-8F58-F1A923A85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508500"/>
            <a:ext cx="69532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A4A03B9A-9A5D-4FDA-A6CC-5B92986CB1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Goto и етикети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EF9F0EE9-D651-4FD9-8F6A-1D39988CE0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altLang="en-US" dirty="0"/>
              <a:t>Езикът С предоставя операторът </a:t>
            </a:r>
            <a:r>
              <a:rPr lang="bg-BG" altLang="en-US" dirty="0" err="1"/>
              <a:t>goto</a:t>
            </a:r>
            <a:r>
              <a:rPr lang="bg-BG" altLang="en-US" dirty="0"/>
              <a:t>, който може да се използва за безусловно предаване на управлението към оператор с етикет. Формално погледнато, </a:t>
            </a:r>
            <a:r>
              <a:rPr lang="bg-BG" altLang="en-US" dirty="0" err="1"/>
              <a:t>goto</a:t>
            </a:r>
            <a:r>
              <a:rPr lang="bg-BG" altLang="en-US" dirty="0"/>
              <a:t> никога не е нужен и на практика почти винаги е по-лесно да напишете код без него.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80F03-3CBE-407D-9B74-0460D97DD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EC5FA-69DC-48FD-92FC-D86D9E2D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7AE0-3782-48D1-A2C7-5022E4492302}" type="slidenum">
              <a:rPr lang="bg-BG" altLang="en-US"/>
              <a:pPr/>
              <a:t>71</a:t>
            </a:fld>
            <a:endParaRPr lang="bg-BG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94464E39-C22C-4EB0-8392-32CEF3D537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Goto и етикети</a:t>
            </a:r>
          </a:p>
        </p:txBody>
      </p:sp>
      <p:sp>
        <p:nvSpPr>
          <p:cNvPr id="140296" name="Rectangle 8">
            <a:extLst>
              <a:ext uri="{FF2B5EF4-FFF2-40B4-BE49-F238E27FC236}">
                <a16:creationId xmlns:a16="http://schemas.microsoft.com/office/drawing/2014/main" id="{1A61122D-7DF5-421A-918B-55645D3B077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bg-BG" altLang="en-US" sz="2700"/>
              <a:t>Пример 1</a:t>
            </a:r>
          </a:p>
        </p:txBody>
      </p:sp>
      <p:sp>
        <p:nvSpPr>
          <p:cNvPr id="140297" name="Rectangle 9">
            <a:extLst>
              <a:ext uri="{FF2B5EF4-FFF2-40B4-BE49-F238E27FC236}">
                <a16:creationId xmlns:a16="http://schemas.microsoft.com/office/drawing/2014/main" id="{6F01165B-D1A1-4DFE-BC07-ACC73BB70D03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bg-BG" altLang="en-US" sz="2700"/>
              <a:t>Пример 2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EAFA273F-2496-4655-B111-6C24692B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6E874DE8-F9C4-45D2-BB82-1211E717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8B28-BF21-41EB-917A-D5EA541E0995}" type="slidenum">
              <a:rPr lang="bg-BG" altLang="en-US"/>
              <a:pPr/>
              <a:t>72</a:t>
            </a:fld>
            <a:endParaRPr lang="bg-BG" altLang="en-US"/>
          </a:p>
        </p:txBody>
      </p:sp>
      <p:pic>
        <p:nvPicPr>
          <p:cNvPr id="140293" name="Picture 5">
            <a:extLst>
              <a:ext uri="{FF2B5EF4-FFF2-40B4-BE49-F238E27FC236}">
                <a16:creationId xmlns:a16="http://schemas.microsoft.com/office/drawing/2014/main" id="{5C96DAC1-AD5D-403F-9041-5A62FDCC2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781300"/>
            <a:ext cx="36766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298" name="Picture 10">
            <a:extLst>
              <a:ext uri="{FF2B5EF4-FFF2-40B4-BE49-F238E27FC236}">
                <a16:creationId xmlns:a16="http://schemas.microsoft.com/office/drawing/2014/main" id="{E2605319-BA7D-46EC-9505-556664F3B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781300"/>
            <a:ext cx="431482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Rectangle 4">
            <a:extLst>
              <a:ext uri="{FF2B5EF4-FFF2-40B4-BE49-F238E27FC236}">
                <a16:creationId xmlns:a16="http://schemas.microsoft.com/office/drawing/2014/main" id="{E354B090-F960-4C43-9125-083B7BD049F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bg-BG" altLang="en-US"/>
              <a:t>Демо</a:t>
            </a:r>
          </a:p>
        </p:txBody>
      </p:sp>
      <p:sp>
        <p:nvSpPr>
          <p:cNvPr id="169989" name="Rectangle 5">
            <a:extLst>
              <a:ext uri="{FF2B5EF4-FFF2-40B4-BE49-F238E27FC236}">
                <a16:creationId xmlns:a16="http://schemas.microsoft.com/office/drawing/2014/main" id="{0EB5309C-E960-4ACA-9305-ABC05F4B881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>
                <a:hlinkClick r:id="rId2" action="ppaction://hlinkfile"/>
              </a:rPr>
              <a:t>EX51.C</a:t>
            </a:r>
            <a:endParaRPr lang="en-US" altLang="en-US"/>
          </a:p>
          <a:p>
            <a:r>
              <a:rPr lang="en-US" altLang="en-US">
                <a:hlinkClick r:id="rId3" action="ppaction://hlinkfile"/>
              </a:rPr>
              <a:t>EX52.C</a:t>
            </a: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F61222D-C4B9-4D84-B6D2-44F5D2C4C2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59C57F2-BF24-4031-8C48-557B27DFE6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2CC36BD-26E1-43D7-A6A5-432FC587712D}" type="slidenum">
              <a:rPr lang="bg-BG" altLang="en-US"/>
              <a:pPr/>
              <a:t>73</a:t>
            </a:fld>
            <a:endParaRPr lang="bg-BG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3791D654-9D93-44AD-BF40-38E8A8DFBA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Задачи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E93834FB-6C6C-4797-B481-5866808014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bg-BG" altLang="en-US" sz="2200"/>
              <a:t>Функцията за двоично търсене извършва два теста вътре в цикъла, при положение, че и един е напълно достатъчен (с цената на повече тестове извън цикъла). Напишете версия само с един тест вътре в цикъла и измерете различията във времето за изпълнение.</a:t>
            </a:r>
          </a:p>
          <a:p>
            <a:pPr>
              <a:lnSpc>
                <a:spcPct val="80000"/>
              </a:lnSpc>
            </a:pPr>
            <a:r>
              <a:rPr lang="bg-BG" altLang="en-US" sz="2200"/>
              <a:t>Напишете функция escape (s, t ) , която преобразува символи като нов ред и табулатор във видими специални последователности от символи като \п и \t и същевременно копира низа t в s. Използвайте switch. Напишете функция, която да работи и в обратната посока - преобразувайки специалните последователности от символи в действителни символи.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DB9E6-D81A-4F63-8820-8DF822B4F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D714D-AAF3-423D-974C-430F3930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5ECB-C9A2-4082-94F0-6AF582F44D49}" type="slidenum">
              <a:rPr lang="bg-BG" altLang="en-US"/>
              <a:pPr/>
              <a:t>74</a:t>
            </a:fld>
            <a:endParaRPr lang="bg-BG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9D13194B-CF5C-4921-B5DA-55B7DA6CB1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Задачи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9D7EDD12-2965-42FE-8A1A-95B12E905E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bg-BG" altLang="en-US" sz="2200"/>
              <a:t>Напишете функция expand (si, s2), която разширява кратките записки от вида a-z в низа s1 до техните пълни еквиваленти abc ... xyz в s2. Функцията трябва да работи както с главни, така и с малки букви, а също и с цифри. Бъдете подготвени за случаи като a-bc, a-z 0-9 и -a-z. Направете така, че в началото или в края на низа да се приема дословно.</a:t>
            </a:r>
            <a:endParaRPr lang="en-US" altLang="en-US" sz="2200"/>
          </a:p>
          <a:p>
            <a:pPr>
              <a:lnSpc>
                <a:spcPct val="80000"/>
              </a:lnSpc>
            </a:pPr>
            <a:r>
              <a:rPr lang="bg-BG" altLang="en-US" sz="2200"/>
              <a:t>Ако работим с числата в двоична бройна система, нашата версията на itoa</a:t>
            </a:r>
            <a:r>
              <a:rPr lang="en-US" altLang="en-US" sz="2200"/>
              <a:t> </a:t>
            </a:r>
            <a:r>
              <a:rPr lang="bg-BG" altLang="en-US" sz="2200"/>
              <a:t>не може да обработи най-голямото отрицателно число, т.е. когато п е равно на _(2wordsize-1).</a:t>
            </a:r>
            <a:r>
              <a:rPr lang="en-US" altLang="en-US" sz="2200"/>
              <a:t> </a:t>
            </a:r>
            <a:r>
              <a:rPr lang="bg-BG" altLang="en-US" sz="2200"/>
              <a:t>Обяснете защо. Преобразувайте функцията така, че да отпечатва стойността правилно,</a:t>
            </a:r>
            <a:r>
              <a:rPr lang="en-US" altLang="en-US" sz="2200"/>
              <a:t> </a:t>
            </a:r>
            <a:r>
              <a:rPr lang="bg-BG" altLang="en-US" sz="2200"/>
              <a:t>независимо от машината, на която е стартирана.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C42DC-29C2-4051-B42D-49DAF259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7146C-6F8D-4B3A-8757-B83259AC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D270-E01C-4DB9-BB6E-3FDD853EE0DF}" type="slidenum">
              <a:rPr lang="bg-BG" altLang="en-US"/>
              <a:pPr/>
              <a:t>75</a:t>
            </a:fld>
            <a:endParaRPr lang="bg-BG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48E4E6B1-B505-4450-A209-BA902A6CD2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Задачи</a:t>
            </a:r>
          </a:p>
        </p:txBody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AFA8A396-A470-428A-93E5-FDFB8A7CF6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bg-BG" altLang="en-US" sz="2200"/>
              <a:t>Напишете функция itob (n, s, b), която преобразува цялото число n в низ s, базиран върху числото b. Например itob(n,s,16) представя п като шестнадесетично цяло число в s.</a:t>
            </a:r>
          </a:p>
          <a:p>
            <a:pPr>
              <a:lnSpc>
                <a:spcPct val="90000"/>
              </a:lnSpc>
            </a:pPr>
            <a:r>
              <a:rPr lang="bg-BG" altLang="en-US" sz="2200"/>
              <a:t>Напишете версия на atoi, която приема три аргумента, вместо два. Третият аргумент трябва да бъде минималната широчина на поле; преобразуваното число трябва да се побере в това пространство, като при необходимост се добавят шпации отляво на числото, за да се попълни желаната широчина.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44388-DC02-4490-8869-EB218209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9B0FF-DDDB-42C3-9477-167570BC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9169-6995-4AE8-8115-98FF34BC28BA}" type="slidenum">
              <a:rPr lang="bg-BG" altLang="en-US"/>
              <a:pPr/>
              <a:t>76</a:t>
            </a:fld>
            <a:endParaRPr lang="bg-BG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>
            <a:extLst>
              <a:ext uri="{FF2B5EF4-FFF2-40B4-BE49-F238E27FC236}">
                <a16:creationId xmlns:a16="http://schemas.microsoft.com/office/drawing/2014/main" id="{335AC5AA-399D-47C5-8AD8-B4EA419C3E9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bg-BG" altLang="en-US"/>
              <a:t>Демо</a:t>
            </a:r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6EFD883D-83E6-4071-96A7-16152F7BF93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altLang="en-US">
                <a:hlinkClick r:id="rId2" action="ppaction://hlinkfile"/>
              </a:rPr>
              <a:t>EX21.C</a:t>
            </a:r>
            <a:endParaRPr lang="bg-BG" altLang="en-US"/>
          </a:p>
          <a:p>
            <a:r>
              <a:rPr lang="bg-BG" altLang="en-US">
                <a:hlinkClick r:id="rId3" action="ppaction://hlinkfile"/>
              </a:rPr>
              <a:t>EX22.C</a:t>
            </a:r>
            <a:endParaRPr lang="bg-BG" altLang="en-US"/>
          </a:p>
          <a:p>
            <a:r>
              <a:rPr lang="bg-BG" altLang="en-US">
                <a:hlinkClick r:id="rId4" action="ppaction://hlinkfile"/>
              </a:rPr>
              <a:t>EX23.C</a:t>
            </a:r>
            <a:endParaRPr lang="bg-BG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9EC9A18-4E60-4979-9841-9804F864A3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9EEB3E1-0254-4EBD-BD7A-BD7558EB5B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B81E76E-9339-4794-B3DE-7E5B79C45962}" type="slidenum">
              <a:rPr lang="bg-BG" altLang="en-US"/>
              <a:pPr/>
              <a:t>8</a:t>
            </a:fld>
            <a:endParaRPr lang="bg-BG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5E19AAA-1854-44FC-9678-B38FA9827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Константи 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C829EE1-53CD-4133-B2CF-01D4479B61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bg-BG" altLang="en-US" sz="2200" b="1"/>
              <a:t>Целочислена константа</a:t>
            </a:r>
            <a:r>
              <a:rPr lang="bg-BG" altLang="en-US" sz="2200"/>
              <a:t> от вида на 1234 е </a:t>
            </a:r>
            <a:r>
              <a:rPr lang="en-US" altLang="en-US" sz="2200"/>
              <a:t>int</a:t>
            </a:r>
            <a:r>
              <a:rPr lang="ru-RU" altLang="en-US" sz="2200"/>
              <a:t>. </a:t>
            </a:r>
            <a:r>
              <a:rPr lang="bg-BG" altLang="en-US" sz="2200"/>
              <a:t>Константа от </a:t>
            </a:r>
            <a:r>
              <a:rPr lang="en-US" altLang="en-US" sz="2200"/>
              <a:t>long </a:t>
            </a:r>
            <a:r>
              <a:rPr lang="bg-BG" altLang="en-US" sz="2200"/>
              <a:t>тип се записва с 1 или </a:t>
            </a:r>
            <a:r>
              <a:rPr lang="en-US" altLang="en-US" sz="2200"/>
              <a:t>L </a:t>
            </a:r>
            <a:r>
              <a:rPr lang="bg-BG" altLang="en-US" sz="2200"/>
              <a:t>накрая, т.е. </a:t>
            </a:r>
            <a:r>
              <a:rPr lang="ru-RU" altLang="en-US" sz="2200"/>
              <a:t>123456789</a:t>
            </a:r>
            <a:r>
              <a:rPr lang="en-US" altLang="en-US" sz="2200"/>
              <a:t>L</a:t>
            </a:r>
            <a:r>
              <a:rPr lang="ru-RU" altLang="en-US" sz="2200"/>
              <a:t>; </a:t>
            </a:r>
            <a:r>
              <a:rPr lang="bg-BG" altLang="en-US" sz="2200"/>
              <a:t>всяко цяло число, което не се побира в </a:t>
            </a:r>
            <a:r>
              <a:rPr lang="en-US" altLang="en-US" sz="2200"/>
              <a:t>int</a:t>
            </a:r>
            <a:r>
              <a:rPr lang="ru-RU" altLang="en-US" sz="2200"/>
              <a:t>, </a:t>
            </a:r>
            <a:r>
              <a:rPr lang="bg-BG" altLang="en-US" sz="2200"/>
              <a:t>също се приема за </a:t>
            </a:r>
            <a:r>
              <a:rPr lang="en-US" altLang="en-US" sz="2200"/>
              <a:t>long</a:t>
            </a:r>
            <a:r>
              <a:rPr lang="ru-RU" altLang="en-US" sz="2200"/>
              <a:t>. </a:t>
            </a:r>
            <a:r>
              <a:rPr lang="bg-BG" altLang="en-US" sz="2200"/>
              <a:t>Беззнаковите константи се записват с </a:t>
            </a:r>
            <a:r>
              <a:rPr lang="en-US" altLang="en-US" sz="2200"/>
              <a:t>u </a:t>
            </a:r>
            <a:r>
              <a:rPr lang="bg-BG" altLang="en-US" sz="2200"/>
              <a:t>или </a:t>
            </a:r>
            <a:r>
              <a:rPr lang="en-US" altLang="en-US" sz="2200"/>
              <a:t>U </a:t>
            </a:r>
            <a:r>
              <a:rPr lang="bg-BG" altLang="en-US" sz="2200"/>
              <a:t>накрая, а наставката </a:t>
            </a:r>
            <a:r>
              <a:rPr lang="en-US" altLang="en-US" sz="2200"/>
              <a:t>ul </a:t>
            </a:r>
            <a:r>
              <a:rPr lang="bg-BG" altLang="en-US" sz="2200"/>
              <a:t>или </a:t>
            </a:r>
            <a:r>
              <a:rPr lang="en-US" altLang="en-US" sz="2200"/>
              <a:t>UL </a:t>
            </a:r>
            <a:r>
              <a:rPr lang="bg-BG" altLang="en-US" sz="2200"/>
              <a:t>се използва за </a:t>
            </a:r>
            <a:r>
              <a:rPr lang="en-US" altLang="en-US" sz="2200"/>
              <a:t>unsigned long </a:t>
            </a:r>
            <a:r>
              <a:rPr lang="bg-BG" altLang="en-US" sz="2200"/>
              <a:t>константи.</a:t>
            </a:r>
          </a:p>
          <a:p>
            <a:pPr>
              <a:lnSpc>
                <a:spcPct val="90000"/>
              </a:lnSpc>
            </a:pPr>
            <a:r>
              <a:rPr lang="bg-BG" altLang="en-US" sz="2200" u="sng"/>
              <a:t>Константите с плаваща запетая</a:t>
            </a:r>
            <a:r>
              <a:rPr lang="bg-BG" altLang="en-US" sz="2200"/>
              <a:t> съдържат в себе си десетична точка (123.4) или експонента (1е-2), а може и двете едновременно; по подразбиране типът им е </a:t>
            </a:r>
            <a:r>
              <a:rPr lang="en-US" altLang="en-US" sz="2200"/>
              <a:t>double</a:t>
            </a:r>
            <a:r>
              <a:rPr lang="ru-RU" altLang="en-US" sz="2200"/>
              <a:t>, </a:t>
            </a:r>
            <a:r>
              <a:rPr lang="bg-BG" altLang="en-US" sz="2200"/>
              <a:t>ако не е поставена някаква наставка. Наставките </a:t>
            </a:r>
            <a:r>
              <a:rPr lang="en-US" altLang="en-US" sz="2200"/>
              <a:t>f </a:t>
            </a:r>
            <a:r>
              <a:rPr lang="bg-BG" altLang="en-US" sz="2200"/>
              <a:t>или </a:t>
            </a:r>
            <a:r>
              <a:rPr lang="en-US" altLang="en-US" sz="2200"/>
              <a:t>F </a:t>
            </a:r>
            <a:r>
              <a:rPr lang="bg-BG" altLang="en-US" sz="2200"/>
              <a:t>обозначават </a:t>
            </a:r>
            <a:r>
              <a:rPr lang="en-US" altLang="en-US" sz="2200"/>
              <a:t>float </a:t>
            </a:r>
            <a:r>
              <a:rPr lang="bg-BG" altLang="en-US" sz="2200"/>
              <a:t>константи; 1 или </a:t>
            </a:r>
            <a:r>
              <a:rPr lang="en-US" altLang="en-US" sz="2200"/>
              <a:t>L </a:t>
            </a:r>
            <a:r>
              <a:rPr lang="bg-BG" altLang="en-US" sz="2200"/>
              <a:t>обозначават </a:t>
            </a:r>
            <a:r>
              <a:rPr lang="en-US" altLang="en-US" sz="2200"/>
              <a:t>long double </a:t>
            </a:r>
            <a:r>
              <a:rPr lang="bg-BG" altLang="en-US" sz="2200"/>
              <a:t>константи.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20012-BBE0-4465-8BFE-C7C1EC2B7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7B68F-D702-4312-9475-26276FD2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E1CD-D6D7-416F-A4D5-6F1C006389EC}" type="slidenum">
              <a:rPr lang="bg-BG" altLang="en-US"/>
              <a:pPr/>
              <a:t>9</a:t>
            </a:fld>
            <a:endParaRPr lang="bg-BG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733</TotalTime>
  <Words>4840</Words>
  <Application>Microsoft Office PowerPoint</Application>
  <PresentationFormat>On-screen Show (4:3)</PresentationFormat>
  <Paragraphs>465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3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Базови програмни езици</vt:lpstr>
      <vt:lpstr>Типове, операции и изрази </vt:lpstr>
      <vt:lpstr>Имена на променливи</vt:lpstr>
      <vt:lpstr>Типове данни и техните големини </vt:lpstr>
      <vt:lpstr>Типове данни и техните големини </vt:lpstr>
      <vt:lpstr>В &lt;limits.h&gt; са дефинирани константи за големините на интегралните типове. </vt:lpstr>
      <vt:lpstr>&lt;float.h&gt; съдържа константи, свързани с аритметиката с числа с плаваща запетая</vt:lpstr>
      <vt:lpstr>Демо</vt:lpstr>
      <vt:lpstr>Константи </vt:lpstr>
      <vt:lpstr>Константи </vt:lpstr>
      <vt:lpstr>Константи </vt:lpstr>
      <vt:lpstr>Константи </vt:lpstr>
      <vt:lpstr>Константи </vt:lpstr>
      <vt:lpstr>Декларации </vt:lpstr>
      <vt:lpstr>Декларации </vt:lpstr>
      <vt:lpstr>Аритметични операции </vt:lpstr>
      <vt:lpstr>Аритметични операции  Демо</vt:lpstr>
      <vt:lpstr>Релационни и логически операции </vt:lpstr>
      <vt:lpstr>Релационни и логически операции </vt:lpstr>
      <vt:lpstr>Релационни и логически операции</vt:lpstr>
      <vt:lpstr>Преобразуване на типове</vt:lpstr>
      <vt:lpstr>Преобразуване на типове</vt:lpstr>
      <vt:lpstr>Преобразуване на типове</vt:lpstr>
      <vt:lpstr>Преобразуване на типове</vt:lpstr>
      <vt:lpstr>Преобразуване на типове</vt:lpstr>
      <vt:lpstr>Операции за увеличаване и намаляване</vt:lpstr>
      <vt:lpstr>Операции за увеличаване и намаляване</vt:lpstr>
      <vt:lpstr>Демо</vt:lpstr>
      <vt:lpstr>Побитови операции</vt:lpstr>
      <vt:lpstr>Побитови операции</vt:lpstr>
      <vt:lpstr>Демо</vt:lpstr>
      <vt:lpstr>Операции за присвояване и изрази</vt:lpstr>
      <vt:lpstr>Операции за присвояване и изрази</vt:lpstr>
      <vt:lpstr>Операции за присвояване и изрази</vt:lpstr>
      <vt:lpstr>Операции за присвояване и изрази</vt:lpstr>
      <vt:lpstr>Операции за присвояване и изрази</vt:lpstr>
      <vt:lpstr>Демо</vt:lpstr>
      <vt:lpstr>Условни изрази</vt:lpstr>
      <vt:lpstr>Демо</vt:lpstr>
      <vt:lpstr>Приоритет и асоциативност на операциите</vt:lpstr>
      <vt:lpstr>Приоритет и ред на изчисляване</vt:lpstr>
      <vt:lpstr>Приоритет и ред на изчисляване</vt:lpstr>
      <vt:lpstr>Приоритет и ред на изчисляване</vt:lpstr>
      <vt:lpstr>Демо</vt:lpstr>
      <vt:lpstr>Задачи</vt:lpstr>
      <vt:lpstr>Задачи</vt:lpstr>
      <vt:lpstr>Задачи</vt:lpstr>
      <vt:lpstr>Управление последователността на изпълнение</vt:lpstr>
      <vt:lpstr>Оператори и блокове</vt:lpstr>
      <vt:lpstr>If-else</vt:lpstr>
      <vt:lpstr>If-else</vt:lpstr>
      <vt:lpstr>If-else</vt:lpstr>
      <vt:lpstr>Else-if</vt:lpstr>
      <vt:lpstr>Else-if</vt:lpstr>
      <vt:lpstr>Else-if пример: двоично търсене</vt:lpstr>
      <vt:lpstr>Else-if пример: двоично търсене</vt:lpstr>
      <vt:lpstr>Демо</vt:lpstr>
      <vt:lpstr>Switch</vt:lpstr>
      <vt:lpstr>Switch  пример</vt:lpstr>
      <vt:lpstr>Демо</vt:lpstr>
      <vt:lpstr>Цикли - while и for</vt:lpstr>
      <vt:lpstr>Цикли - while и for</vt:lpstr>
      <vt:lpstr>Цикли - while и for</vt:lpstr>
      <vt:lpstr>Цикли - while и for</vt:lpstr>
      <vt:lpstr>Цикли - while и for</vt:lpstr>
      <vt:lpstr>Цикли - while и for</vt:lpstr>
      <vt:lpstr>Демо</vt:lpstr>
      <vt:lpstr>Цикли - do-while</vt:lpstr>
      <vt:lpstr>Цикли - do-while: пример itoa</vt:lpstr>
      <vt:lpstr>Break и continue</vt:lpstr>
      <vt:lpstr>Goto и етикети</vt:lpstr>
      <vt:lpstr>Goto и етикети</vt:lpstr>
      <vt:lpstr>Демо</vt:lpstr>
      <vt:lpstr>Задачи</vt:lpstr>
      <vt:lpstr>Задачи</vt:lpstr>
      <vt:lpstr>Задачи</vt:lpstr>
    </vt:vector>
  </TitlesOfParts>
  <Company>Prestigio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ПИК 3</dc:title>
  <dc:creator>dgoceva</dc:creator>
  <cp:lastModifiedBy>Daniela Gotseva</cp:lastModifiedBy>
  <cp:revision>125</cp:revision>
  <dcterms:created xsi:type="dcterms:W3CDTF">2008-06-21T05:41:55Z</dcterms:created>
  <dcterms:modified xsi:type="dcterms:W3CDTF">2023-02-03T09:56:50Z</dcterms:modified>
</cp:coreProperties>
</file>