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1"/>
  </p:notesMasterIdLst>
  <p:sldIdLst>
    <p:sldId id="258" r:id="rId2"/>
    <p:sldId id="259" r:id="rId3"/>
    <p:sldId id="260" r:id="rId4"/>
    <p:sldId id="268" r:id="rId5"/>
    <p:sldId id="267" r:id="rId6"/>
    <p:sldId id="264" r:id="rId7"/>
    <p:sldId id="270" r:id="rId8"/>
    <p:sldId id="271" r:id="rId9"/>
    <p:sldId id="277" r:id="rId10"/>
    <p:sldId id="279" r:id="rId11"/>
    <p:sldId id="282" r:id="rId12"/>
    <p:sldId id="286" r:id="rId13"/>
    <p:sldId id="362" r:id="rId14"/>
    <p:sldId id="284" r:id="rId15"/>
    <p:sldId id="290" r:id="rId16"/>
    <p:sldId id="300" r:id="rId17"/>
    <p:sldId id="299" r:id="rId18"/>
    <p:sldId id="303" r:id="rId19"/>
    <p:sldId id="305" r:id="rId20"/>
    <p:sldId id="307" r:id="rId21"/>
    <p:sldId id="308" r:id="rId22"/>
    <p:sldId id="312" r:id="rId23"/>
    <p:sldId id="313" r:id="rId24"/>
    <p:sldId id="315" r:id="rId25"/>
    <p:sldId id="342" r:id="rId26"/>
    <p:sldId id="364" r:id="rId27"/>
    <p:sldId id="349" r:id="rId28"/>
    <p:sldId id="365" r:id="rId29"/>
    <p:sldId id="344" r:id="rId30"/>
    <p:sldId id="366" r:id="rId31"/>
    <p:sldId id="346" r:id="rId32"/>
    <p:sldId id="367" r:id="rId33"/>
    <p:sldId id="317" r:id="rId34"/>
    <p:sldId id="321" r:id="rId35"/>
    <p:sldId id="326" r:id="rId36"/>
    <p:sldId id="327" r:id="rId37"/>
    <p:sldId id="329" r:id="rId38"/>
    <p:sldId id="330" r:id="rId39"/>
    <p:sldId id="331" r:id="rId40"/>
    <p:sldId id="333" r:id="rId41"/>
    <p:sldId id="337" r:id="rId42"/>
    <p:sldId id="339" r:id="rId43"/>
    <p:sldId id="340" r:id="rId44"/>
    <p:sldId id="341" r:id="rId45"/>
    <p:sldId id="343" r:id="rId46"/>
    <p:sldId id="345" r:id="rId47"/>
    <p:sldId id="347" r:id="rId48"/>
    <p:sldId id="353" r:id="rId49"/>
    <p:sldId id="352" r:id="rId50"/>
    <p:sldId id="354" r:id="rId51"/>
    <p:sldId id="356" r:id="rId52"/>
    <p:sldId id="357" r:id="rId53"/>
    <p:sldId id="359" r:id="rId54"/>
    <p:sldId id="361" r:id="rId55"/>
    <p:sldId id="278" r:id="rId56"/>
    <p:sldId id="309" r:id="rId57"/>
    <p:sldId id="335" r:id="rId58"/>
    <p:sldId id="350" r:id="rId59"/>
    <p:sldId id="360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F38A4C7-4334-4A72-ADD5-7D3B02EE92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bg-BG" altLang="en-U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352DC32-D814-455F-98BE-D37226FBB5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bg-BG" alt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0D071978-5ACE-4500-A1F3-F6F93C74DF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DA178116-537C-4FA0-BBC6-65D3E1EE0F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/>
              <a:t>Click to edit Master text styles</a:t>
            </a:r>
          </a:p>
          <a:p>
            <a:pPr lvl="1"/>
            <a:r>
              <a:rPr lang="bg-BG" altLang="en-US"/>
              <a:t>Second level</a:t>
            </a:r>
          </a:p>
          <a:p>
            <a:pPr lvl="2"/>
            <a:r>
              <a:rPr lang="bg-BG" altLang="en-US"/>
              <a:t>Third level</a:t>
            </a:r>
          </a:p>
          <a:p>
            <a:pPr lvl="3"/>
            <a:r>
              <a:rPr lang="bg-BG" altLang="en-US"/>
              <a:t>Fourth level</a:t>
            </a:r>
          </a:p>
          <a:p>
            <a:pPr lvl="4"/>
            <a:r>
              <a:rPr lang="bg-BG" altLang="en-US"/>
              <a:t>Fifth level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1C3A38AB-A181-4635-842A-9F913A63B2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bg-BG" alt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7A311DF6-DCCB-4076-834D-1DCA8324B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814109D-4A3A-48B0-9691-C72E06EF4D24}" type="slidenum">
              <a:rPr lang="bg-BG" altLang="en-US"/>
              <a:pPr/>
              <a:t>‹#›</a:t>
            </a:fld>
            <a:endParaRPr lang="bg-B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16E-1AFD-4D29-A318-F7A753D51FED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06200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5674-E5BE-4E8B-A806-8130674FFDF1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2995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5674-E5BE-4E8B-A806-8130674FFDF1}" type="slidenum">
              <a:rPr lang="bg-BG" altLang="en-US" smtClean="0"/>
              <a:pPr/>
              <a:t>‹#›</a:t>
            </a:fld>
            <a:endParaRPr lang="bg-BG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998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5674-E5BE-4E8B-A806-8130674FFDF1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537497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5674-E5BE-4E8B-A806-8130674FFDF1}" type="slidenum">
              <a:rPr lang="bg-BG" altLang="en-US" smtClean="0"/>
              <a:pPr/>
              <a:t>‹#›</a:t>
            </a:fld>
            <a:endParaRPr lang="bg-BG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142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5674-E5BE-4E8B-A806-8130674FFDF1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1267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83BF-8C1E-4C4C-8283-289F66A9E2A4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41487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723-8F2B-4D94-9F8C-2C9182EF72FC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21866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B32D-540C-4311-8F0B-511D481C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0145-D5FF-4362-9B2C-FABD24833F0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7806-746D-4BCE-A9A6-E4F2CC885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7567B-6243-4202-9015-7ABED471DA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DA7C-AABA-4548-A83B-69A19DD17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349205-54B4-43CD-9D1F-0379B95041C1}" type="slidenum">
              <a:rPr lang="bg-BG" altLang="en-US"/>
              <a:pPr/>
              <a:t>‹#›</a:t>
            </a:fld>
            <a:endParaRPr lang="bg-BG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C1A67-4395-45C9-B50F-F22A86745EE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036933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134806-BAEA-4039-8500-EA6388A0D66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2C8C6-D319-4DFB-9C7A-C83D2A7529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bg-BG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5FA6-6CED-468B-8CBE-202166A8A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6FC9D89-EDC3-4763-850B-9C7DA3340DAA}" type="slidenum">
              <a:rPr lang="bg-BG" altLang="en-US"/>
              <a:pPr/>
              <a:t>‹#›</a:t>
            </a:fld>
            <a:endParaRPr lang="bg-BG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560BE-162B-4C7D-AC1F-88F1585AD77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142190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831-3D57-41C2-83F0-524ADDE4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67C8-5F9A-4051-A680-ADE328FF1FB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DD1D4-FFFF-4217-9A1A-38D69C3F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55EC9-AC3B-4C03-BA5E-1CA4A40CDE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bg-B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03A2-B8DB-46E6-93A4-A20498E6F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683F80-599D-484F-8001-A818A96534DA}" type="slidenum">
              <a:rPr lang="bg-BG" altLang="en-US"/>
              <a:pPr/>
              <a:t>‹#›</a:t>
            </a:fld>
            <a:endParaRPr lang="bg-BG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4A2C3-E0AF-4E04-B44D-A0A96F7286B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2602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DAC5-EC17-4C26-AB43-BC7F2125FE2E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13998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8048D-A8A6-4EF8-90E1-EEAEDD0A37A3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2483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46F6-6012-4785-88BF-8464EFA77862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24973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D7B1-C33A-4374-9A81-07C2EF7B8917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9373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6C47-2B25-4430-A078-0441F8A4F415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51083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D9BD-A3A4-4D5D-92ED-AFF53EE11060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21427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99A8-0A1D-43B2-ACC7-50C802B8AB9F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81815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406B-00BD-44EB-ADA9-AE37144B9556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17418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755674-E5BE-4E8B-A806-8130674FFDF1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2292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gotseva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EX71.C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EX72.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EX73.C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9E08698-C39F-4E27-9020-5AAD2BEE4F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 dirty="0"/>
              <a:t>Базови програмни езици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57DBDBA-AC6A-47B9-A61A-EE1EA894BF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altLang="en-US" dirty="0"/>
              <a:t>Лекции</a:t>
            </a:r>
          </a:p>
          <a:p>
            <a:pPr>
              <a:lnSpc>
                <a:spcPct val="90000"/>
              </a:lnSpc>
            </a:pPr>
            <a:r>
              <a:rPr lang="bg-BG" altLang="en-US" dirty="0"/>
              <a:t>проф. д-р Даниела Гоцева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hlinkClick r:id="rId2"/>
              </a:rPr>
              <a:t>http://dgotseva.com</a:t>
            </a:r>
            <a:r>
              <a:rPr lang="en-US" altLang="en-US" dirty="0"/>
              <a:t> </a:t>
            </a:r>
            <a:endParaRPr lang="bg-BG" altLang="en-US" dirty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BD42576-6AE4-4392-91E6-C45A2372E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202E2C6-C673-4492-BE09-4AD0F127F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9ACF3A1-FAE4-43C3-A653-98481CBE0622}" type="slidenum">
              <a:rPr lang="bg-BG" altLang="en-US"/>
              <a:pPr/>
              <a:t>1</a:t>
            </a:fld>
            <a:endParaRPr lang="bg-BG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9AD932F0-C8A8-45CC-9DB3-B88440118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и масиви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1239EEFD-A13F-4D40-8F12-CB10AEB19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/>
              <a:t>х = *ра;</a:t>
            </a:r>
          </a:p>
          <a:p>
            <a:pPr>
              <a:lnSpc>
                <a:spcPct val="90000"/>
              </a:lnSpc>
            </a:pPr>
            <a:r>
              <a:rPr lang="bg-BG" altLang="en-US" sz="2400"/>
              <a:t>Копира съдържанието на а [ 0 ] в х.</a:t>
            </a:r>
          </a:p>
          <a:p>
            <a:pPr>
              <a:lnSpc>
                <a:spcPct val="90000"/>
              </a:lnSpc>
            </a:pPr>
            <a:r>
              <a:rPr lang="bg-BG" altLang="en-US" sz="2400"/>
              <a:t>Ако ра сочи към точно определен елемент от масива, тогава по дефиниция ра+1 ще сочи към следващия елемент, pa+i ще сочи към i-тия елемент след pa, a pa-i ще сочи с i елемента назад. Следователно, ако ра сочи a[0], то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/>
              <a:t>*(pa+1)</a:t>
            </a:r>
          </a:p>
          <a:p>
            <a:pPr>
              <a:lnSpc>
                <a:spcPct val="90000"/>
              </a:lnSpc>
            </a:pPr>
            <a:r>
              <a:rPr lang="bg-BG" altLang="en-US" sz="2400"/>
              <a:t>се отнася към съдържанието на a[1], pa+i е адреса на a[i], a * (pa+i) е съдържанието на a[i].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743F0DB-ABF9-48DA-9E63-FD2BB78D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C80578A-7261-494A-A802-B233B295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2785-E8B5-4E2F-94E2-9E1EE579EAFE}" type="slidenum">
              <a:rPr lang="bg-BG" altLang="en-US"/>
              <a:pPr/>
              <a:t>10</a:t>
            </a:fld>
            <a:endParaRPr lang="bg-BG" altLang="en-US"/>
          </a:p>
        </p:txBody>
      </p:sp>
      <p:pic>
        <p:nvPicPr>
          <p:cNvPr id="223236" name="Picture 4">
            <a:extLst>
              <a:ext uri="{FF2B5EF4-FFF2-40B4-BE49-F238E27FC236}">
                <a16:creationId xmlns:a16="http://schemas.microsoft.com/office/drawing/2014/main" id="{BF8B50F0-C477-4E22-B95F-80A34EBE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300663"/>
            <a:ext cx="49244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8BFCFEB5-1071-4356-A056-E4FD5A9BE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и масиви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59E1C199-FA88-425A-B21F-A8E75610D0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2600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en-US" sz="2400"/>
              <a:t>Когато подавате име на масив към функция, това, което в действителност се подава, е местоположението на първия му елемент. Вътре в извиканата функция, този аргумент представлява локална променлива, следователно параметър "име на масив" в действителност е указател, т.е. променлива, съдържаща някакъв адрес.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96B86410-E592-4A52-A34E-467DB62C593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 sz="280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964EA4-229B-4C2C-BA71-36A51E4E2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C6120E-8E87-454E-A85D-F879F57AC0F4}" type="slidenum">
              <a:rPr lang="bg-BG" altLang="en-US"/>
              <a:pPr/>
              <a:t>11</a:t>
            </a:fld>
            <a:endParaRPr lang="bg-BG" alt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91C137D7-389F-4F6E-B45F-F9237D0E6B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bg-BG" altLang="en-US"/>
          </a:p>
        </p:txBody>
      </p:sp>
      <p:pic>
        <p:nvPicPr>
          <p:cNvPr id="226309" name="Picture 5">
            <a:extLst>
              <a:ext uri="{FF2B5EF4-FFF2-40B4-BE49-F238E27FC236}">
                <a16:creationId xmlns:a16="http://schemas.microsoft.com/office/drawing/2014/main" id="{D31DCB3E-0A0B-430D-B3AA-9DC6A51F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43243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926B053F-03D3-4995-A74A-9ED979FF0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и масиви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179DEC92-90D1-4606-BDB7-1553C1A6A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000"/>
              <a:t>Като формални параметри в дефиницията на функцията можете да използвате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char s[] ;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или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char *s;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Двата записа са еквивалентни; ние предпочитаме последния, защото той по-ясно показва, че параметърът е указател. Когато на функция се подава име на масив, функцията може да приеме за себе си, че работи или с масив, или с указател, и да го обработва в зависимост от това. Тя може също така да използва и двата записа, ако изглеждат подходящи и ясни.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9BDC54-A298-4E3D-B3F1-919D8647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0221E-31E4-4DD7-B491-CD204DE2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83BA-10EE-47FB-9649-D84AB95F8A48}" type="slidenum">
              <a:rPr lang="bg-BG" altLang="en-US"/>
              <a:pPr/>
              <a:t>12</a:t>
            </a:fld>
            <a:endParaRPr lang="bg-BG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A01326F2-622E-455F-BEC3-E15469236D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7C2323B4-125C-4122-AB7A-BB16304369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EX71.C</a:t>
            </a:r>
            <a:endParaRPr lang="bg-BG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30251AB-6EB4-409A-8F9A-5C0C0D873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633C15F-8C17-4BD5-A83D-85D4DEDB3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43C012F-8AD1-4A44-8759-7A1D916D2177}" type="slidenum">
              <a:rPr lang="bg-BG" altLang="en-US"/>
              <a:pPr/>
              <a:t>13</a:t>
            </a:fld>
            <a:endParaRPr lang="bg-BG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EC477913-FCEB-48A8-A620-8AF9BA5AE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Адресна аритметика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6E70C2BC-92D6-4BE0-88FF-BDF20A2FE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400"/>
              <a:t>Ако р е указател към някакъв елемент на масив, то р++ увеличава р и той започва да сочи към следващия елемент, a p+=i увеличава р, така че да сочи i елемента след първоначално посочения елемент. Тези и други подобни конструкции са най-елементарните форми на аритметика с указатели и адреси.</a:t>
            </a:r>
          </a:p>
          <a:p>
            <a:pPr>
              <a:lnSpc>
                <a:spcPct val="80000"/>
              </a:lnSpc>
            </a:pPr>
            <a:r>
              <a:rPr lang="bg-BG" altLang="en-US" sz="2400"/>
              <a:t>Езикът С е последователен и постоянен в своя подход към адресната аритметика; обединяването на указатели, масиви и адресна аритметика е една от най-силните страни на езика. </a:t>
            </a:r>
          </a:p>
          <a:p>
            <a:pPr>
              <a:lnSpc>
                <a:spcPct val="80000"/>
              </a:lnSpc>
            </a:pPr>
            <a:r>
              <a:rPr lang="bg-BG" altLang="en-US" sz="2400"/>
              <a:t>Пример: програма, която заделя памет.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4AD80D-92A3-4AB3-9912-00DECEA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83666-D349-4122-B0D3-E8393D43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2B37-C35C-407E-B1BC-2CF9CBA2A6FF}" type="slidenum">
              <a:rPr lang="bg-BG" altLang="en-US"/>
              <a:pPr/>
              <a:t>14</a:t>
            </a:fld>
            <a:endParaRPr lang="bg-BG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6" name="Rectangle 6">
            <a:extLst>
              <a:ext uri="{FF2B5EF4-FFF2-40B4-BE49-F238E27FC236}">
                <a16:creationId xmlns:a16="http://schemas.microsoft.com/office/drawing/2014/main" id="{3B99C65F-0121-4A36-92B6-1843448815BC}"/>
              </a:ext>
            </a:extLst>
          </p:cNvPr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F3BFB2C-A556-423A-8F52-6649B4F11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E19A62-1E74-464A-AE67-5CBE704B7408}" type="slidenum">
              <a:rPr lang="bg-BG" altLang="en-US"/>
              <a:pPr/>
              <a:t>15</a:t>
            </a:fld>
            <a:endParaRPr lang="bg-BG" altLang="en-US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38BB5E1-2408-4C2D-B1C0-47275B966B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bg-BG" altLang="en-US"/>
          </a:p>
        </p:txBody>
      </p:sp>
      <p:pic>
        <p:nvPicPr>
          <p:cNvPr id="235524" name="Picture 4">
            <a:extLst>
              <a:ext uri="{FF2B5EF4-FFF2-40B4-BE49-F238E27FC236}">
                <a16:creationId xmlns:a16="http://schemas.microsoft.com/office/drawing/2014/main" id="{41877041-6E7B-43C1-BC00-0A01883F5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49275"/>
            <a:ext cx="7105650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58F658A-E20D-41F9-8D40-9724E024F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Адресна аритметика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D28F785C-5D8C-4C77-BD21-8FFC2906D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000"/>
              <a:t>Валидните операции с указатели са: </a:t>
            </a:r>
          </a:p>
          <a:p>
            <a:pPr lvl="1">
              <a:lnSpc>
                <a:spcPct val="80000"/>
              </a:lnSpc>
            </a:pPr>
            <a:r>
              <a:rPr lang="bg-BG" altLang="en-US" sz="1800"/>
              <a:t>присвояване, добавяне или изваждане на цяло число от указател, </a:t>
            </a:r>
          </a:p>
          <a:p>
            <a:pPr lvl="1">
              <a:lnSpc>
                <a:spcPct val="80000"/>
              </a:lnSpc>
            </a:pPr>
            <a:r>
              <a:rPr lang="bg-BG" altLang="en-US" sz="1800"/>
              <a:t>разлика или сравняване на два указателя, сочещи към елементи на един и същ масив, </a:t>
            </a:r>
          </a:p>
          <a:p>
            <a:pPr lvl="1">
              <a:lnSpc>
                <a:spcPct val="80000"/>
              </a:lnSpc>
            </a:pPr>
            <a:r>
              <a:rPr lang="bg-BG" altLang="en-US" sz="1800"/>
              <a:t>и присвояване или сравняване с нула. 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Всички други операции не са позволени при указателите. 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Не можете да съберете два указателя, да ги умножите или разделите; да ги преместите или да им сложите маска; да добавите float или double число към тях, или да присвоите указател от един тип на указател от друг тип, без това да стане по явен път (изключение от последното правило е void *).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334BB6-B6FD-4AFC-B07D-9071255A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885F2-7DA8-4EDC-8A50-DC01E8FE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64A1-D5FE-47E1-AC43-D419607721B6}" type="slidenum">
              <a:rPr lang="bg-BG" altLang="en-US"/>
              <a:pPr/>
              <a:t>16</a:t>
            </a:fld>
            <a:endParaRPr lang="bg-BG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9CFF971D-E55D-4DA9-936E-737936563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Указатели от тип char и функции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CD33C12C-7636-4F68-B787-950E6B375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400"/>
              <a:t>Низова константа, записана като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/>
              <a:t>"I am a string"</a:t>
            </a:r>
          </a:p>
          <a:p>
            <a:pPr>
              <a:lnSpc>
                <a:spcPct val="90000"/>
              </a:lnSpc>
            </a:pPr>
            <a:r>
              <a:rPr lang="bg-BG" altLang="en-US" sz="2400"/>
              <a:t>представлява масив от символи. Във вътрешното представяне краят на масива се обозначава с нулевия символ '\0'. Следователно дължината на мястото, заделено в паметта, е с единица по-голяма от броя на символите между двойните кавички.</a:t>
            </a:r>
          </a:p>
          <a:p>
            <a:pPr>
              <a:lnSpc>
                <a:spcPct val="90000"/>
              </a:lnSpc>
            </a:pPr>
            <a:r>
              <a:rPr lang="bg-BG" altLang="en-US" sz="2400"/>
              <a:t>Най-често низовите константи се използват като аргументи на функции,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/>
              <a:t>printf("hello, world\n");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2F6D70-FEAC-4BBD-960C-C9A8500D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4001A-FD65-49D3-A11B-4D5B4B03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E567-393E-4A66-8D9F-8E5481E96BB2}" type="slidenum">
              <a:rPr lang="bg-BG" altLang="en-US"/>
              <a:pPr/>
              <a:t>17</a:t>
            </a:fld>
            <a:endParaRPr lang="bg-BG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CFD4869B-48D8-4A13-A9A6-8775988B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Указатели от тип char и функции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CAB76E56-45CE-4961-9AE6-DBEB46FFA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000"/>
              <a:t>Между следващите две дефиниции съществува много важна разлика: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>
                <a:solidFill>
                  <a:schemeClr val="hlink"/>
                </a:solidFill>
              </a:rPr>
              <a:t>char </a:t>
            </a:r>
            <a:r>
              <a:rPr lang="bg-BG" altLang="en-US" sz="2000">
                <a:solidFill>
                  <a:schemeClr val="hlink"/>
                </a:solidFill>
              </a:rPr>
              <a:t>amessage</a:t>
            </a:r>
            <a:r>
              <a:rPr lang="bg-BG" altLang="en-US" sz="1800">
                <a:solidFill>
                  <a:schemeClr val="hlink"/>
                </a:solidFill>
              </a:rPr>
              <a:t>[] = "now is the time"; /* масив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>
                <a:solidFill>
                  <a:schemeClr val="accent2"/>
                </a:solidFill>
              </a:rPr>
              <a:t>char *pmessage = "now is the time"; /* указател */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amessage е масив, толкова голям, че да побере последователността от символи, с която е инициализиран, и '\0'.Отделните символи в масива могат да се променят, но големината на amessage ще се запази. 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От друга страна pmessage е указател, инициализиран да сочи към низова константа; впоследствие указателят може да бъде пренасочен другаде, но ако се опитате да промените съдържанието на низа, резултатът ще бъде неопределен.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3F050CF4-3033-4CDA-9C81-C9476E0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2AC050-D263-4440-9B9C-37A65473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EC9A-86B5-4133-AE16-1388EDDC747C}" type="slidenum">
              <a:rPr lang="bg-BG" altLang="en-US"/>
              <a:pPr/>
              <a:t>18</a:t>
            </a:fld>
            <a:endParaRPr lang="bg-BG" altLang="en-US"/>
          </a:p>
        </p:txBody>
      </p:sp>
      <p:pic>
        <p:nvPicPr>
          <p:cNvPr id="250884" name="Picture 4">
            <a:extLst>
              <a:ext uri="{FF2B5EF4-FFF2-40B4-BE49-F238E27FC236}">
                <a16:creationId xmlns:a16="http://schemas.microsoft.com/office/drawing/2014/main" id="{C0AC779D-C409-45F7-B078-BAE0FDB9B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300663"/>
            <a:ext cx="3810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965393BE-BD60-4D6C-BFED-CC9F03047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Указатели от тип char и функции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551795B7-6829-4998-B6B8-3951EC2EB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69E5F845-5853-4C43-A34D-D88A496A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3EF3363-F9E0-4A92-B940-2339D2ED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ABE4-5AAA-4C31-B86F-178AFF57645C}" type="slidenum">
              <a:rPr lang="bg-BG" altLang="en-US"/>
              <a:pPr/>
              <a:t>19</a:t>
            </a:fld>
            <a:endParaRPr lang="bg-BG" altLang="en-US"/>
          </a:p>
        </p:txBody>
      </p:sp>
      <p:pic>
        <p:nvPicPr>
          <p:cNvPr id="252932" name="Picture 4">
            <a:extLst>
              <a:ext uri="{FF2B5EF4-FFF2-40B4-BE49-F238E27FC236}">
                <a16:creationId xmlns:a16="http://schemas.microsoft.com/office/drawing/2014/main" id="{F8B9C4BE-F4E5-4E9C-A816-15D9327B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84313"/>
            <a:ext cx="61245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2934" name="Picture 6">
            <a:extLst>
              <a:ext uri="{FF2B5EF4-FFF2-40B4-BE49-F238E27FC236}">
                <a16:creationId xmlns:a16="http://schemas.microsoft.com/office/drawing/2014/main" id="{15F303A6-5F88-4FFE-9F49-78DE0F2A2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141663"/>
            <a:ext cx="40481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2935" name="Picture 7">
            <a:extLst>
              <a:ext uri="{FF2B5EF4-FFF2-40B4-BE49-F238E27FC236}">
                <a16:creationId xmlns:a16="http://schemas.microsoft.com/office/drawing/2014/main" id="{26FFB78F-2707-4BCB-A13C-B9A45B37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959350"/>
            <a:ext cx="3914775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8AC39A0-69AD-4465-B00F-DFCA1C315C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 dirty="0"/>
              <a:t>Указатели и масиви</a:t>
            </a:r>
            <a:br>
              <a:rPr lang="bg-BG" altLang="en-US" sz="4600" dirty="0"/>
            </a:br>
            <a:endParaRPr lang="bg-BG" altLang="en-US" sz="46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EE65D45-F61E-4C82-9485-8020382A9A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 dirty="0"/>
              <a:t>Лекции </a:t>
            </a:r>
            <a:r>
              <a:rPr lang="en-US" altLang="en-US" dirty="0"/>
              <a:t>No</a:t>
            </a:r>
            <a:r>
              <a:rPr lang="bg-BG" altLang="en-US" dirty="0"/>
              <a:t> </a:t>
            </a:r>
            <a:r>
              <a:rPr lang="en-GB" altLang="en-US" dirty="0"/>
              <a:t>6</a:t>
            </a:r>
            <a:r>
              <a:rPr lang="bg-BG" altLang="en-US" dirty="0"/>
              <a:t>-7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6B15CE5-A593-4D32-AA5C-3620B5F49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35BA218-84F9-410F-A5A1-ACFE1C99F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4ACB5C9-EE1C-4550-BF1C-77DFF0B9FB28}" type="slidenum">
              <a:rPr lang="bg-BG" altLang="en-US"/>
              <a:pPr/>
              <a:t>2</a:t>
            </a:fld>
            <a:endParaRPr lang="bg-BG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6E5F493B-7A5B-45E6-9CF7-2C24D9F74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Указатели от тип char и функции</a:t>
            </a:r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44742F8A-9E59-4F7E-BB6A-306A69B5F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AC0C7A70-F768-44D0-9F05-BDF6DEC9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45E6679-1126-4E3E-8206-0502E56D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7BCC-BC08-46AD-9815-B773E10A298E}" type="slidenum">
              <a:rPr lang="bg-BG" altLang="en-US"/>
              <a:pPr/>
              <a:t>20</a:t>
            </a:fld>
            <a:endParaRPr lang="bg-BG" altLang="en-US"/>
          </a:p>
        </p:txBody>
      </p:sp>
      <p:pic>
        <p:nvPicPr>
          <p:cNvPr id="254981" name="Picture 5">
            <a:extLst>
              <a:ext uri="{FF2B5EF4-FFF2-40B4-BE49-F238E27FC236}">
                <a16:creationId xmlns:a16="http://schemas.microsoft.com/office/drawing/2014/main" id="{1523B7E0-87D4-4562-8D71-87D70A04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64198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4982" name="Picture 6">
            <a:extLst>
              <a:ext uri="{FF2B5EF4-FFF2-40B4-BE49-F238E27FC236}">
                <a16:creationId xmlns:a16="http://schemas.microsoft.com/office/drawing/2014/main" id="{E509CDB7-0BE8-4C7E-A8C1-D114A042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573463"/>
            <a:ext cx="6048375" cy="168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EE60B81D-B2F3-4C92-AC09-5D5D220FB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Масиви от указатели; указатели към указатели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ACC3C624-E181-4D6D-81D0-37FFDE801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bg-BG" altLang="en-US" sz="2800"/>
              <a:t>След като указателите сами по себе си са променливи, те могат да се съхраняват в масиви, както всички други промениливи. </a:t>
            </a:r>
          </a:p>
          <a:p>
            <a:pPr>
              <a:lnSpc>
                <a:spcPct val="80000"/>
              </a:lnSpc>
            </a:pPr>
            <a:r>
              <a:rPr lang="bg-BG" altLang="en-US" sz="2800"/>
              <a:t>Нека напишем програма, която сортира набор от текстови редове по азбучен ред - една проста версия на UNIX програмата sort.</a:t>
            </a:r>
          </a:p>
          <a:p>
            <a:pPr>
              <a:lnSpc>
                <a:spcPct val="80000"/>
              </a:lnSpc>
            </a:pPr>
            <a:r>
              <a:rPr lang="bg-BG" altLang="en-US" sz="2800"/>
              <a:t>Ще имаме нужда от такова представяне на данните, което ефективно и подходящо да се справя в променливата дължина на текстовите редове.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C50AD3-4C54-4455-ABF3-45033ED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AC555-44AA-41F3-89AD-376A5825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D867-0CAB-4935-A7F4-320D2DE0EBFE}" type="slidenum">
              <a:rPr lang="bg-BG" altLang="en-US"/>
              <a:pPr/>
              <a:t>21</a:t>
            </a:fld>
            <a:endParaRPr lang="bg-BG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3C1905CA-62B0-42D9-B60E-82A5091B8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Масиви от указатели; указатели към указатели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C936FFA6-4445-453E-985E-3C48B3C89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67834E56-7A52-4597-B39D-1A6E0554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A87DCD4-4D88-48BD-8F4B-9CFBCB0C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128-3B3C-44E1-9D12-1D141DC3A88B}" type="slidenum">
              <a:rPr lang="bg-BG" altLang="en-US"/>
              <a:pPr/>
              <a:t>22</a:t>
            </a:fld>
            <a:endParaRPr lang="bg-BG" altLang="en-US"/>
          </a:p>
        </p:txBody>
      </p:sp>
      <p:pic>
        <p:nvPicPr>
          <p:cNvPr id="262148" name="Picture 4">
            <a:extLst>
              <a:ext uri="{FF2B5EF4-FFF2-40B4-BE49-F238E27FC236}">
                <a16:creationId xmlns:a16="http://schemas.microsoft.com/office/drawing/2014/main" id="{DC0E70E4-8FAD-4164-BF4A-81CE6BEC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8199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88AB8A72-7FA0-4EF4-AB07-0D55FBB9F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Масиви от указатели; указатели към указатели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580929A6-D01E-4C3F-AA55-ED44F20DE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00ECB1D4-7906-44B4-946F-CB15B4FE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3FF213D-23A8-4A7A-8333-30E0876F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9EEC-7010-4DB2-8144-89AA6B5129B6}" type="slidenum">
              <a:rPr lang="bg-BG" altLang="en-US"/>
              <a:pPr/>
              <a:t>23</a:t>
            </a:fld>
            <a:endParaRPr lang="bg-BG" altLang="en-US"/>
          </a:p>
        </p:txBody>
      </p:sp>
      <p:pic>
        <p:nvPicPr>
          <p:cNvPr id="263172" name="Picture 4">
            <a:extLst>
              <a:ext uri="{FF2B5EF4-FFF2-40B4-BE49-F238E27FC236}">
                <a16:creationId xmlns:a16="http://schemas.microsoft.com/office/drawing/2014/main" id="{65431A42-823F-4CD2-A973-6B55EAB17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00213"/>
            <a:ext cx="59912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3E6DC992-744E-4C87-A329-4A909F1A0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Масиви от указатели; указатели към указатели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12118E24-288A-4200-9F68-1E2440257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5066B02-3F6C-459F-89B7-194D17E1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7CC0221-D900-4A5A-B7A1-A811CC6B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754C-CD4F-4677-8452-B08B29434700}" type="slidenum">
              <a:rPr lang="bg-BG" altLang="en-US"/>
              <a:pPr/>
              <a:t>24</a:t>
            </a:fld>
            <a:endParaRPr lang="bg-BG" altLang="en-US"/>
          </a:p>
        </p:txBody>
      </p:sp>
      <p:pic>
        <p:nvPicPr>
          <p:cNvPr id="265220" name="Picture 4">
            <a:extLst>
              <a:ext uri="{FF2B5EF4-FFF2-40B4-BE49-F238E27FC236}">
                <a16:creationId xmlns:a16="http://schemas.microsoft.com/office/drawing/2014/main" id="{568FA916-A42C-4BF6-833E-901346BE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6480175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5221" name="Picture 5">
            <a:extLst>
              <a:ext uri="{FF2B5EF4-FFF2-40B4-BE49-F238E27FC236}">
                <a16:creationId xmlns:a16="http://schemas.microsoft.com/office/drawing/2014/main" id="{9F5CC093-B809-484F-9B72-DAF9F08E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789363"/>
            <a:ext cx="38195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5222" name="Picture 6">
            <a:extLst>
              <a:ext uri="{FF2B5EF4-FFF2-40B4-BE49-F238E27FC236}">
                <a16:creationId xmlns:a16="http://schemas.microsoft.com/office/drawing/2014/main" id="{D77A701B-C88B-4A6F-99E6-48143543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381625"/>
            <a:ext cx="48672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/>
              <a:t>ПИК2 - Лекции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B94EC7-9574-40C1-B33C-A016F801BC1F}" type="slidenum">
              <a:rPr lang="bg-BG"/>
              <a:pPr/>
              <a:t>25</a:t>
            </a:fld>
            <a:endParaRPr lang="bg-B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bg-BG"/>
              <a:t>Д. Гоцева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Функция </a:t>
            </a:r>
            <a:r>
              <a:rPr lang="en-US"/>
              <a:t>malloc</a:t>
            </a:r>
            <a:endParaRPr lang="bg-BG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846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sz="2400"/>
              <a:t>Функцията malloc заделя динамична памет: </a:t>
            </a:r>
            <a:br>
              <a:rPr lang="bg-BG" sz="2400"/>
            </a:br>
            <a:endParaRPr lang="bg-BG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sz="2400"/>
              <a:t> 	  void *malloc(size_t number_of_bytes) </a:t>
            </a:r>
            <a:br>
              <a:rPr lang="bg-BG" sz="2400"/>
            </a:br>
            <a:endParaRPr lang="bg-BG" sz="2400"/>
          </a:p>
          <a:p>
            <a:pPr>
              <a:lnSpc>
                <a:spcPct val="80000"/>
              </a:lnSpc>
            </a:pPr>
            <a:r>
              <a:rPr lang="bg-BG" sz="2400"/>
              <a:t>Тя връща указател към първия заделен байт в паметта. Ако не може да се задели памет, се връща NULL.</a:t>
            </a:r>
          </a:p>
          <a:p>
            <a:pPr>
              <a:lnSpc>
                <a:spcPct val="80000"/>
              </a:lnSpc>
            </a:pPr>
            <a:r>
              <a:rPr lang="bg-BG" sz="2400"/>
              <a:t>void * може да бъде преобразуван към произволен тип указател. size_t е дефиниран в stdlib.h и е </a:t>
            </a:r>
            <a:r>
              <a:rPr lang="bg-BG" sz="2400" b="1" i="1"/>
              <a:t>unsigned type</a:t>
            </a:r>
            <a:r>
              <a:rPr lang="bg-BG" sz="240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sz="2400"/>
              <a:t>		char *cp; cp = malloc(100);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sz="2400"/>
              <a:t>		int *ip; ip = (int *) malloc(100*sizeof(int));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/>
              <a:t>ПИК2 - Лекции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96AE9B-ED56-4DC9-9453-8DC05CC892ED}" type="slidenum">
              <a:rPr lang="bg-BG"/>
              <a:pPr/>
              <a:t>26</a:t>
            </a:fld>
            <a:endParaRPr lang="bg-B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bg-BG"/>
              <a:t>Д. Гоцева</a:t>
            </a: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Функции </a:t>
            </a:r>
            <a:r>
              <a:rPr lang="en-US"/>
              <a:t>malloc</a:t>
            </a:r>
            <a:r>
              <a:rPr lang="bg-BG"/>
              <a:t> и </a:t>
            </a:r>
            <a:r>
              <a:rPr lang="en-US"/>
              <a:t>free</a:t>
            </a:r>
            <a:endParaRPr lang="bg-BG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bg-BG" sz="2800"/>
              <a:t>Добра практика е използването на sizeof() - така кодът става преносим.</a:t>
            </a:r>
          </a:p>
          <a:p>
            <a:pPr>
              <a:lnSpc>
                <a:spcPct val="90000"/>
              </a:lnSpc>
            </a:pPr>
            <a:r>
              <a:rPr lang="bg-BG" sz="2800"/>
              <a:t>Когато се приключи работата с паметта трябва да се използва free() за нейното освобождаване. Функцията позволява паметта да се използва повторно.</a:t>
            </a:r>
          </a:p>
          <a:p>
            <a:pPr>
              <a:lnSpc>
                <a:spcPct val="90000"/>
              </a:lnSpc>
            </a:pPr>
            <a:r>
              <a:rPr lang="bg-BG" sz="2800"/>
              <a:t>free() има един параметър – указател към началния адрес в паметта, откъдето ще се освобождава.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/>
              <a:t>ПИК2 - Лекции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40DC-234C-49AE-82BC-F641D8E1EF02}" type="slidenum">
              <a:rPr lang="bg-BG"/>
              <a:pPr/>
              <a:t>27</a:t>
            </a:fld>
            <a:endParaRPr lang="bg-B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bg-BG"/>
              <a:t>Д. Гоцева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Управление на паметта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/>
              <a:t>free (р) освобождава паметта, към която р е сочил, след като тя е била взета с malloc или calloc. Няма ограничения върху последователността, в която паметта се освобождава, но е </a:t>
            </a:r>
            <a:r>
              <a:rPr lang="bg-BG">
                <a:solidFill>
                  <a:schemeClr val="bg2"/>
                </a:solidFill>
              </a:rPr>
              <a:t>ужасна грешка да освободите памет, до която не сте получили достъп чрез calloc или malloc.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/>
              <a:t>ПИК2 - Лекции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177854-40F2-41B6-A8FE-8A59DDADE17C}" type="slidenum">
              <a:rPr lang="bg-BG"/>
              <a:pPr/>
              <a:t>28</a:t>
            </a:fld>
            <a:endParaRPr lang="bg-B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bg-BG"/>
              <a:t>Д. Гоцева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Управление на паметта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bg-BG" sz="2400"/>
              <a:t>Също така се счита за грешка да използвате памет, която вече сте освободили. Един типичен, но неверен отрязък от код, е следният цикъл, който освобождава елементите от даден списък: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sz="2400">
                <a:solidFill>
                  <a:schemeClr val="bg2"/>
                </a:solidFill>
              </a:rPr>
              <a:t>for (р = head; р != NULL; р = p-&gt;next) /* ГРЕШНО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sz="2400">
                <a:solidFill>
                  <a:schemeClr val="bg2"/>
                </a:solidFill>
              </a:rPr>
              <a:t>free(р);</a:t>
            </a:r>
          </a:p>
          <a:p>
            <a:pPr>
              <a:lnSpc>
                <a:spcPct val="80000"/>
              </a:lnSpc>
            </a:pPr>
            <a:r>
              <a:rPr lang="bg-BG" sz="2400"/>
              <a:t>Правилният начин е първо да запазите следващата част и след това да освободите настоящата: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sz="2400" b="1">
                <a:solidFill>
                  <a:schemeClr val="hlink"/>
                </a:solidFill>
              </a:rPr>
              <a:t>for (р = head; р != NULL; р = q)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sz="2400" b="1">
                <a:solidFill>
                  <a:schemeClr val="hlink"/>
                </a:solidFill>
              </a:rPr>
              <a:t>q = 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sz="2400" b="1">
                <a:solidFill>
                  <a:schemeClr val="hlink"/>
                </a:solidFill>
              </a:rPr>
              <a:t>free(p);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sz="2400" b="1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/>
              <a:t>ПИК2 - Лекции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AFF61-05B4-46AB-9FE5-BF4D3B621FA8}" type="slidenum">
              <a:rPr lang="bg-BG"/>
              <a:pPr/>
              <a:t>29</a:t>
            </a:fld>
            <a:endParaRPr lang="bg-B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bg-BG"/>
              <a:t>Д. Гоцева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b="1"/>
              <a:t>Функции </a:t>
            </a:r>
            <a:r>
              <a:rPr lang="en-US" b="1"/>
              <a:t>c</a:t>
            </a:r>
            <a:r>
              <a:rPr lang="bg-BG" b="1"/>
              <a:t>alloc и </a:t>
            </a:r>
            <a:r>
              <a:rPr lang="en-US" b="1"/>
              <a:t>r</a:t>
            </a:r>
            <a:r>
              <a:rPr lang="bg-BG" b="1"/>
              <a:t>ealloc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bg-BG" sz="2800"/>
              <a:t>void *calloc(size_t num_elements, size_t element_size);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bg-BG" sz="2800"/>
              <a:t>void *realloc( void *ptr, size_t new_size); </a:t>
            </a:r>
          </a:p>
          <a:p>
            <a:pPr>
              <a:lnSpc>
                <a:spcPct val="90000"/>
              </a:lnSpc>
            </a:pPr>
            <a:r>
              <a:rPr lang="bg-BG" sz="2800"/>
              <a:t>Malloc не инициализира заделената памет. За инициализация на паметта с нули се ползва calloc. Тя е по-бавна, но по-удобна от malloc. calloc има 2 параметъра:</a:t>
            </a:r>
          </a:p>
          <a:p>
            <a:pPr lvl="1">
              <a:lnSpc>
                <a:spcPct val="90000"/>
              </a:lnSpc>
            </a:pPr>
            <a:r>
              <a:rPr lang="bg-BG" sz="2400"/>
              <a:t>Брой на елементите num_elements</a:t>
            </a:r>
          </a:p>
          <a:p>
            <a:pPr lvl="1">
              <a:lnSpc>
                <a:spcPct val="90000"/>
              </a:lnSpc>
            </a:pPr>
            <a:r>
              <a:rPr lang="bg-BG" sz="2400"/>
              <a:t>Размера на всеки елемент element_size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124653E9-953E-4AEA-9BAD-BA4531D09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и масиви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7AD37A04-D5FE-49C8-A8AE-FF9D6CF1D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altLang="en-US"/>
              <a:t>Указателят е променлива, която съдържа адреса на дадена променлива. Указателите се</a:t>
            </a:r>
            <a:r>
              <a:rPr lang="en-US" altLang="en-US"/>
              <a:t> </a:t>
            </a:r>
            <a:r>
              <a:rPr lang="bg-BG" altLang="en-US"/>
              <a:t>използват доста често в С, отчасти защото понякога те са единственият начин да се изрази</a:t>
            </a:r>
            <a:r>
              <a:rPr lang="en-US" altLang="en-US"/>
              <a:t> </a:t>
            </a:r>
            <a:r>
              <a:rPr lang="bg-BG" altLang="en-US"/>
              <a:t>някакво изчисление и отчасти защото обикновено правят кода по-компактен и ефикасен.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7FFA0C-9C81-4AB8-B813-A373D02F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C3926-3B51-4191-A678-24ABE97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256F-43D5-427F-815C-C4E04C2190B7}" type="slidenum">
              <a:rPr lang="bg-BG" altLang="en-US"/>
              <a:pPr/>
              <a:t>3</a:t>
            </a:fld>
            <a:endParaRPr lang="bg-BG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/>
              <a:t>ПИК2 - Лекции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780005-C6F1-496B-8756-F457628B1B47}" type="slidenum">
              <a:rPr lang="bg-BG"/>
              <a:pPr/>
              <a:t>30</a:t>
            </a:fld>
            <a:endParaRPr lang="bg-BG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bg-BG"/>
              <a:t>Д. Гоцева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b="1"/>
              <a:t>Функции </a:t>
            </a:r>
            <a:r>
              <a:rPr lang="en-US" b="1"/>
              <a:t>c</a:t>
            </a:r>
            <a:r>
              <a:rPr lang="bg-BG" b="1"/>
              <a:t>alloc и </a:t>
            </a:r>
            <a:r>
              <a:rPr lang="en-US" b="1"/>
              <a:t>r</a:t>
            </a:r>
            <a:r>
              <a:rPr lang="bg-BG" b="1"/>
              <a:t>ealloc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450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16113"/>
            <a:ext cx="43926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/>
              <a:t>ПИК2 - Лекции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C64DB-6CB4-4A70-8F4C-FEC3956013BD}" type="slidenum">
              <a:rPr lang="bg-BG"/>
              <a:pPr/>
              <a:t>31</a:t>
            </a:fld>
            <a:endParaRPr lang="bg-B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bg-BG"/>
              <a:t>Д. Гоцева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b="1"/>
              <a:t>Функции </a:t>
            </a:r>
            <a:r>
              <a:rPr lang="en-US" b="1"/>
              <a:t>c</a:t>
            </a:r>
            <a:r>
              <a:rPr lang="bg-BG" b="1"/>
              <a:t>alloc и </a:t>
            </a:r>
            <a:r>
              <a:rPr lang="en-US" b="1"/>
              <a:t>r</a:t>
            </a:r>
            <a:r>
              <a:rPr lang="bg-BG" b="1"/>
              <a:t>ealloc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r</a:t>
            </a:r>
            <a:r>
              <a:rPr lang="bg-BG" sz="2800"/>
              <a:t>ealloc е функция, която променя размера на предходно заделена памет. Новият размер може да е по-голям или по-малък от стария. </a:t>
            </a:r>
          </a:p>
          <a:p>
            <a:pPr>
              <a:lnSpc>
                <a:spcPct val="90000"/>
              </a:lnSpc>
            </a:pPr>
            <a:r>
              <a:rPr lang="bg-BG" sz="2800"/>
              <a:t>Ако оригиналният блок памет не може да си промени размера, то се заделя нов блок в паметта и се копира съдържанието на стария блок. Функцията връща указател към паметта (нова или старата). Ако не може да се задели новата памет, се връща NULL.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/>
              <a:t>ПИК2 - Лекции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DD7E80-7D64-441C-8FB6-81B49A2FD454}" type="slidenum">
              <a:rPr lang="bg-BG"/>
              <a:pPr/>
              <a:t>32</a:t>
            </a:fld>
            <a:endParaRPr lang="bg-BG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bg-BG"/>
              <a:t>Д. Гоцева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b="1"/>
              <a:t>Функции </a:t>
            </a:r>
            <a:r>
              <a:rPr lang="en-US" b="1"/>
              <a:t>c</a:t>
            </a:r>
            <a:r>
              <a:rPr lang="bg-BG" b="1"/>
              <a:t>alloc и </a:t>
            </a:r>
            <a:r>
              <a:rPr lang="en-US" b="1"/>
              <a:t>r</a:t>
            </a:r>
            <a:r>
              <a:rPr lang="bg-BG" b="1"/>
              <a:t>ealloc</a:t>
            </a:r>
          </a:p>
        </p:txBody>
      </p:sp>
      <p:sp>
        <p:nvSpPr>
          <p:cNvPr id="3481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481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844675"/>
            <a:ext cx="489585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A4A004CA-F341-4CDD-A484-A4B7576C4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Многомерни масиви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C96145EB-74FD-4030-A0FD-A50B057F9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1800"/>
              <a:t>В С съществуват правоъгълни многомерни масиви, въпреки че на практика те се</a:t>
            </a:r>
            <a:r>
              <a:rPr lang="en-US" altLang="en-US" sz="1800"/>
              <a:t> </a:t>
            </a:r>
            <a:r>
              <a:rPr lang="bg-BG" altLang="en-US" sz="1800"/>
              <a:t>използват доста по-рядко от масивите от указатели.</a:t>
            </a:r>
            <a:endParaRPr lang="en-US" altLang="en-US" sz="1800"/>
          </a:p>
          <a:p>
            <a:pPr>
              <a:lnSpc>
                <a:spcPct val="80000"/>
              </a:lnSpc>
            </a:pPr>
            <a:r>
              <a:rPr lang="bg-BG" altLang="en-US" sz="1800"/>
              <a:t>Преобразуване на датата - преобразуването трябва да се извършва от ден от месеца в ден от годината и обратно. Например 1 март е 60-тият ден от невисокосна година и 61-ият от високосна година. Ще дефинираме две функции, които ще извършват преобразуването: day_of_year ще преобразува месеца и деня в поредния ден от годината, a month_day ще преобразува поредния ден от годината в съответния месец и ден от него. Тъй като втората ни функция изчислява две стойности, аргументите за месеца и деня ще бъдат указатели. Ако функцията бъде извикана с параметри: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/>
              <a:t>month_day(1988, 60, &amp;m, &amp;d)</a:t>
            </a:r>
          </a:p>
          <a:p>
            <a:pPr>
              <a:lnSpc>
                <a:spcPct val="80000"/>
              </a:lnSpc>
            </a:pPr>
            <a:r>
              <a:rPr lang="bg-BG" altLang="en-US" sz="1800"/>
              <a:t>m ще бъде 2, a d - 29 (29-ти Февруари).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98B370-E8F5-45EE-9502-9D29968A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8C618-E828-4A8D-8CDB-DE84428E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335C-3AA1-4ADB-B49C-A2A6CCDAD0A5}" type="slidenum">
              <a:rPr lang="bg-BG" altLang="en-US"/>
              <a:pPr/>
              <a:t>33</a:t>
            </a:fld>
            <a:endParaRPr lang="bg-BG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9" name="Rectangle 5">
            <a:extLst>
              <a:ext uri="{FF2B5EF4-FFF2-40B4-BE49-F238E27FC236}">
                <a16:creationId xmlns:a16="http://schemas.microsoft.com/office/drawing/2014/main" id="{6ECFA5D0-8616-4CD6-8EE6-82633C84463D}"/>
              </a:ext>
            </a:extLst>
          </p:cNvPr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ECC937F-CDAF-4006-A422-C914AA826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93861-8F37-4996-BD4B-A258FDC39ECE}" type="slidenum">
              <a:rPr lang="bg-BG" altLang="en-US"/>
              <a:pPr/>
              <a:t>34</a:t>
            </a:fld>
            <a:endParaRPr lang="bg-BG" alt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207C875-9F20-40C9-831C-6E57A349A6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bg-BG" altLang="en-US"/>
          </a:p>
        </p:txBody>
      </p:sp>
      <p:pic>
        <p:nvPicPr>
          <p:cNvPr id="272388" name="Picture 4">
            <a:extLst>
              <a:ext uri="{FF2B5EF4-FFF2-40B4-BE49-F238E27FC236}">
                <a16:creationId xmlns:a16="http://schemas.microsoft.com/office/drawing/2014/main" id="{6C6D4AD4-3253-408B-87C7-B8D4F212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49275"/>
            <a:ext cx="67627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0E1B49CF-1E8E-490B-A5AF-0439868BF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Инициализация на масив от указатели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80D316B5-92A9-4112-AF48-F9838C9DF4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altLang="en-US" sz="2800"/>
              <a:t>Трябва да напишем функция month_name (n), която връща указател към символен низ, съдържащ името на n-тия месец. Това е чудесно приложение на вътрешен static масив. month_name съдържа свой собствен масив от символни низове и, когато бъде извикана, връща указател към подходящия низ.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8FE192-B4B8-42EA-91A9-6495464A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6200D-2772-4FC5-928D-39E26446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8A8-9F5D-41AD-B34B-8CAC30C4C0A5}" type="slidenum">
              <a:rPr lang="bg-BG" altLang="en-US"/>
              <a:pPr/>
              <a:t>35</a:t>
            </a:fld>
            <a:endParaRPr lang="bg-BG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A124BE4F-7048-4F8C-A393-D2572C5A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Инициализация на масив от указатели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FCB5AB03-28AE-41FB-910F-7C6646BB3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64ADC88-F7F8-453B-8536-84A327C4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596BDD-CB78-4775-9347-E7E1D187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0D1C-01BE-453E-ABD1-652F6FC8B49B}" type="slidenum">
              <a:rPr lang="bg-BG" altLang="en-US"/>
              <a:pPr/>
              <a:t>36</a:t>
            </a:fld>
            <a:endParaRPr lang="bg-BG" altLang="en-US"/>
          </a:p>
        </p:txBody>
      </p:sp>
      <p:pic>
        <p:nvPicPr>
          <p:cNvPr id="280580" name="Picture 4">
            <a:extLst>
              <a:ext uri="{FF2B5EF4-FFF2-40B4-BE49-F238E27FC236}">
                <a16:creationId xmlns:a16="http://schemas.microsoft.com/office/drawing/2014/main" id="{1DD08EF8-7F09-4629-81FE-ACFDE1BD3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50673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42A3002E-E29D-47FE-A7DD-8FE9C5B29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Указатели или многомерни масиви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9C143166-D3E7-42D9-AB67-7CBBEE1BB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400"/>
              <a:t>Ако имаме дефинициите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/>
              <a:t>int а[10][20];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altLang="en-US" sz="2400"/>
              <a:t>int *b[10];</a:t>
            </a:r>
          </a:p>
          <a:p>
            <a:pPr>
              <a:lnSpc>
                <a:spcPct val="90000"/>
              </a:lnSpc>
            </a:pPr>
            <a:r>
              <a:rPr lang="bg-BG" altLang="en-US" sz="2400"/>
              <a:t>то а е действителен двумерен масив: за него са заделени 200 места, всяко с големина на int число, и за да бъде намерен елементът а [ред][колона], се използва общоприетото изчисляване на индекс на правоъгълник - 20xред+колона.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bg-BG" altLang="en-US" sz="2400"/>
              <a:t>При b, обаче, дефиницията заделя 10 указателя, като не ги инициализира</a:t>
            </a:r>
            <a:r>
              <a:rPr lang="en-US" altLang="en-US" sz="2400"/>
              <a:t>.</a:t>
            </a:r>
            <a:endParaRPr lang="bg-BG" altLang="en-US" sz="24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D678B8-24E9-40C8-91B8-BEF4FE16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1E174-92B8-46A4-A646-7CB9C3DB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88B7-8A0C-4366-A624-9C59CC74FFA0}" type="slidenum">
              <a:rPr lang="bg-BG" altLang="en-US"/>
              <a:pPr/>
              <a:t>37</a:t>
            </a:fld>
            <a:endParaRPr lang="bg-BG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41BACA6B-CAC3-493A-AADD-B57BB3593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Указатели или многомерни масиви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1EDA6017-46A0-4702-9F59-531F286A1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/>
              <a:t>Сравнете: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AD2E8871-6072-4CC8-9DF6-3346268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1E89FB7-468E-4F57-87D6-35DBFEA0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6120-7B2B-40FC-8139-392D69B6DAE2}" type="slidenum">
              <a:rPr lang="bg-BG" altLang="en-US"/>
              <a:pPr/>
              <a:t>38</a:t>
            </a:fld>
            <a:endParaRPr lang="bg-BG" altLang="en-US"/>
          </a:p>
        </p:txBody>
      </p:sp>
      <p:pic>
        <p:nvPicPr>
          <p:cNvPr id="283652" name="Picture 4">
            <a:extLst>
              <a:ext uri="{FF2B5EF4-FFF2-40B4-BE49-F238E27FC236}">
                <a16:creationId xmlns:a16="http://schemas.microsoft.com/office/drawing/2014/main" id="{18A41423-899A-449A-AD9E-FA0CAFF48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8275"/>
            <a:ext cx="63436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6029FC74-7658-4966-8E2C-46B82AB070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284676" name="Rectangle 4">
            <a:extLst>
              <a:ext uri="{FF2B5EF4-FFF2-40B4-BE49-F238E27FC236}">
                <a16:creationId xmlns:a16="http://schemas.microsoft.com/office/drawing/2014/main" id="{AA719549-7D03-44A8-A985-8CE7D5F541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EX72.C</a:t>
            </a:r>
            <a:endParaRPr lang="bg-BG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4AFCA85-DCAC-4584-B572-FBEBFBF6F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7F25963-2980-4B97-9293-4364370E03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F8D4DC3-F165-4300-B063-D09093AEF56F}" type="slidenum">
              <a:rPr lang="bg-BG" altLang="en-US"/>
              <a:pPr/>
              <a:t>39</a:t>
            </a:fld>
            <a:endParaRPr lang="bg-BG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D9DCE38C-3DAF-4A32-94DF-F6F264F13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и адреси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72B28494-6D23-4056-B1CD-12760BF5A8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303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sz="2000"/>
              <a:t>Всяка</a:t>
            </a:r>
            <a:r>
              <a:rPr lang="en-US" altLang="en-US" sz="2000"/>
              <a:t> </a:t>
            </a:r>
            <a:r>
              <a:rPr lang="ru-RU" altLang="en-US" sz="2000"/>
              <a:t>машина притежава масив от последователно номерирани или адресирани клетки от паметта,</a:t>
            </a:r>
            <a:r>
              <a:rPr lang="en-US" altLang="en-US" sz="2000"/>
              <a:t> </a:t>
            </a:r>
            <a:r>
              <a:rPr lang="ru-RU" altLang="en-US" sz="2000"/>
              <a:t>които могат да бъдат манипулирани както поотделно, така и в близки групи. Широко</a:t>
            </a:r>
            <a:r>
              <a:rPr lang="en-US" altLang="en-US" sz="2000"/>
              <a:t> </a:t>
            </a:r>
            <a:r>
              <a:rPr lang="ru-RU" altLang="en-US" sz="2000"/>
              <a:t>разпространена ситуация е, че всеки байт може да съдържа char, двойка еднобайтови клетки</a:t>
            </a:r>
            <a:r>
              <a:rPr lang="en-US" altLang="en-US" sz="2000"/>
              <a:t> </a:t>
            </a:r>
            <a:r>
              <a:rPr lang="ru-RU" altLang="en-US" sz="2000"/>
              <a:t>могат да се третират като цяло short число, а четири последователни байта формират long</a:t>
            </a:r>
            <a:r>
              <a:rPr lang="en-US" altLang="en-US" sz="2000"/>
              <a:t> </a:t>
            </a:r>
            <a:r>
              <a:rPr lang="ru-RU" altLang="en-US" sz="2000"/>
              <a:t>число. Указателят представлява група от клетки (най-често две или четири), които могат да</a:t>
            </a:r>
            <a:r>
              <a:rPr lang="en-US" altLang="en-US" sz="2000"/>
              <a:t> </a:t>
            </a:r>
            <a:r>
              <a:rPr lang="ru-RU" altLang="en-US" sz="2000"/>
              <a:t>съдържат адрес. Така че, ако с е char, a p e указател, който сочи към с, можем да представим</a:t>
            </a:r>
            <a:r>
              <a:rPr lang="en-US" altLang="en-US" sz="2000"/>
              <a:t> </a:t>
            </a:r>
            <a:r>
              <a:rPr lang="ru-RU" altLang="en-US" sz="2000"/>
              <a:t>ситуацията по следния начин:</a:t>
            </a:r>
            <a:endParaRPr lang="bg-BG" altLang="en-US" sz="2000"/>
          </a:p>
        </p:txBody>
      </p:sp>
      <p:sp>
        <p:nvSpPr>
          <p:cNvPr id="202757" name="Rectangle 5">
            <a:extLst>
              <a:ext uri="{FF2B5EF4-FFF2-40B4-BE49-F238E27FC236}">
                <a16:creationId xmlns:a16="http://schemas.microsoft.com/office/drawing/2014/main" id="{B6F08723-73CD-4478-ABC9-6DFE60752BA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 sz="280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221888-36F8-4955-AA3D-34EF35661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A923C-B0A9-42D5-BFCE-CAC1BDFB66E1}" type="slidenum">
              <a:rPr lang="bg-BG" altLang="en-US"/>
              <a:pPr/>
              <a:t>4</a:t>
            </a:fld>
            <a:endParaRPr lang="bg-BG" alt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11F79B56-C872-4972-AAE3-DFEB479198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bg-BG" altLang="en-US"/>
          </a:p>
        </p:txBody>
      </p:sp>
      <p:pic>
        <p:nvPicPr>
          <p:cNvPr id="202758" name="Picture 6">
            <a:extLst>
              <a:ext uri="{FF2B5EF4-FFF2-40B4-BE49-F238E27FC236}">
                <a16:creationId xmlns:a16="http://schemas.microsoft.com/office/drawing/2014/main" id="{5ADA4CE9-0B4B-4F53-8502-44BE2FAE6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013325"/>
            <a:ext cx="5229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BCBD0813-B824-42F0-A75C-80FDDE8BE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Аргументи от командния ред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66B69E47-8F3B-435C-AE61-A6195ACD10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000"/>
              <a:t>В средите, които поддържат С, съществува възможност при започване на изпълнението на програмата да й подадете аргументи или параметри от командния ред.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Когато main се извиква, тя се извиква с два аргумента. Първият (условно наричан argc от argument count) представлява броят на аргументите от командния ред, с които програмата е извикана; 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вторият (argv от argument vector) е указател към масив от символни низове, които съдържа по един от тези аргументи във всеки низ. Обикновено ние използваме множество нива с указатели, за да управляваме тези символни низове.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FB979D-9F5B-4375-B063-53ADA696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FB240-5010-425A-B6C3-9E8A5418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2259-BC68-4E1C-855E-0BE17DFF1A03}" type="slidenum">
              <a:rPr lang="bg-BG" altLang="en-US"/>
              <a:pPr/>
              <a:t>40</a:t>
            </a:fld>
            <a:endParaRPr lang="bg-BG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380CBBF8-538B-41DB-9446-2C81B5440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Аргументи от командния ред</a:t>
            </a:r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F52D9DC7-03EE-499D-9B84-0382761D6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4472583A-8217-4F9B-92C4-C6A5159D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A2E3635-EA5E-43D1-B215-89DE2ED9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D8E3-89C3-4376-A1DC-1466E0A96122}" type="slidenum">
              <a:rPr lang="bg-BG" altLang="en-US"/>
              <a:pPr/>
              <a:t>41</a:t>
            </a:fld>
            <a:endParaRPr lang="bg-BG" altLang="en-US"/>
          </a:p>
        </p:txBody>
      </p:sp>
      <p:pic>
        <p:nvPicPr>
          <p:cNvPr id="291844" name="Picture 4">
            <a:extLst>
              <a:ext uri="{FF2B5EF4-FFF2-40B4-BE49-F238E27FC236}">
                <a16:creationId xmlns:a16="http://schemas.microsoft.com/office/drawing/2014/main" id="{606BBEB7-8C99-4333-98B6-379733CB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55435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846" name="Picture 6">
            <a:extLst>
              <a:ext uri="{FF2B5EF4-FFF2-40B4-BE49-F238E27FC236}">
                <a16:creationId xmlns:a16="http://schemas.microsoft.com/office/drawing/2014/main" id="{EFD71EBB-9F0B-43A8-985B-AE5217ECD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076700"/>
            <a:ext cx="5256213" cy="189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33FC4A8C-4FEE-4BF9-864F-B543ADCFB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Аргументи от командния ред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977F063D-EAB2-41C4-8736-7B828B7B08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3238"/>
            <a:ext cx="2746375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altLang="en-US" sz="1800"/>
              <a:t>Като пример ще разгледаме програма за търсене като шаблонът се задава от командния ред като първи аргумент.</a:t>
            </a:r>
          </a:p>
          <a:p>
            <a:pPr>
              <a:lnSpc>
                <a:spcPct val="80000"/>
              </a:lnSpc>
            </a:pPr>
            <a:r>
              <a:rPr lang="bg-BG" altLang="en-US" sz="1800"/>
              <a:t>Стандартната библиотечна функция strstr (s,t) връща указател към първото срещане на низа t в низа s или NULL, ако t не се среща в s. Функцията е декларирана в &lt;string.h&gt;.</a:t>
            </a:r>
          </a:p>
        </p:txBody>
      </p:sp>
      <p:sp>
        <p:nvSpPr>
          <p:cNvPr id="293893" name="Rectangle 5">
            <a:extLst>
              <a:ext uri="{FF2B5EF4-FFF2-40B4-BE49-F238E27FC236}">
                <a16:creationId xmlns:a16="http://schemas.microsoft.com/office/drawing/2014/main" id="{195C6ABF-81E3-4516-B093-4639CAC1C9F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5E6275-9A32-465B-A723-E853F7375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9FC50-730A-4F90-BBEE-098CF8D8E030}" type="slidenum">
              <a:rPr lang="bg-BG" altLang="en-US"/>
              <a:pPr/>
              <a:t>42</a:t>
            </a:fld>
            <a:endParaRPr lang="bg-BG" alt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70E5E9E-7D0F-4F36-A35C-FBC276D894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bg-BG" altLang="en-US"/>
          </a:p>
        </p:txBody>
      </p:sp>
      <p:pic>
        <p:nvPicPr>
          <p:cNvPr id="293892" name="Picture 4">
            <a:extLst>
              <a:ext uri="{FF2B5EF4-FFF2-40B4-BE49-F238E27FC236}">
                <a16:creationId xmlns:a16="http://schemas.microsoft.com/office/drawing/2014/main" id="{7A170A9E-81ED-4450-99EA-73CFE572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844675"/>
            <a:ext cx="58483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C14813A6-E80D-4198-91BA-AA21DAB57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Аргументи от командния ред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ED3B2D30-27F6-469A-8315-9F1CE7691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1800"/>
              <a:t>Една често използвана условност в С програмите на UNIX системи е, че аргументите, пред които има знак минус, представляват опционален флаг или параметър. Ако приемем, че -х (за "с изключение на") обозначава отпечатването на редове, несъответстващи на шаблона, а -n ("число") - изискването да се номерират редовете, тогава командата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i="1"/>
              <a:t>find -</a:t>
            </a:r>
            <a:r>
              <a:rPr lang="bg-BG" altLang="en-US" sz="1800"/>
              <a:t>х </a:t>
            </a:r>
            <a:r>
              <a:rPr lang="bg-BG" altLang="en-US" sz="1800" i="1"/>
              <a:t>-n </a:t>
            </a:r>
            <a:r>
              <a:rPr lang="bg-BG" altLang="en-US" sz="1800"/>
              <a:t>шаблон</a:t>
            </a:r>
          </a:p>
          <a:p>
            <a:pPr>
              <a:lnSpc>
                <a:spcPct val="80000"/>
              </a:lnSpc>
            </a:pPr>
            <a:r>
              <a:rPr lang="bg-BG" altLang="en-US" sz="1800"/>
              <a:t>ще отпечата всички редове, които не съответстват на шаблона, като предшества всеки от тях със съответния му номер.</a:t>
            </a:r>
          </a:p>
          <a:p>
            <a:pPr>
              <a:lnSpc>
                <a:spcPct val="80000"/>
              </a:lnSpc>
            </a:pPr>
            <a:r>
              <a:rPr lang="bg-BG" altLang="en-US" sz="1800"/>
              <a:t>Редът на опционалните аргументи не трябва да е от значение и останалата част от програмата не трябва да зависи от броя на аргументите, които са зададени. Освен това на потребителите ще бъде по-удобно, ако могат да комбинират опционалните аргументи: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 i="1"/>
              <a:t>find-nx </a:t>
            </a:r>
            <a:r>
              <a:rPr lang="bg-BG" altLang="en-US" sz="1800"/>
              <a:t>шаблон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214DF0-3DAB-48E5-8BE6-6D13C358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B361D-A059-47F8-BC8F-4C090F6F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6093-8967-4BEA-AC41-6E970DC520DE}" type="slidenum">
              <a:rPr lang="bg-BG" altLang="en-US"/>
              <a:pPr/>
              <a:t>43</a:t>
            </a:fld>
            <a:endParaRPr lang="bg-BG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7E99DE4F-3F5C-43F5-8F88-E8A55CBFC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Аргументи от командния ред</a:t>
            </a:r>
          </a:p>
        </p:txBody>
      </p:sp>
      <p:sp>
        <p:nvSpPr>
          <p:cNvPr id="295941" name="Rectangle 5">
            <a:extLst>
              <a:ext uri="{FF2B5EF4-FFF2-40B4-BE49-F238E27FC236}">
                <a16:creationId xmlns:a16="http://schemas.microsoft.com/office/drawing/2014/main" id="{1246BEF1-0167-444E-A3B6-ADE3DF973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AFEA9F1D-8DED-403C-BC9D-23B600D4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7181DBB-EF78-4BC4-8FEB-D6011818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AF86-CDA6-4DED-9540-7D60E8AA516A}" type="slidenum">
              <a:rPr lang="bg-BG" altLang="en-US"/>
              <a:pPr/>
              <a:t>44</a:t>
            </a:fld>
            <a:endParaRPr lang="bg-BG" altLang="en-US"/>
          </a:p>
        </p:txBody>
      </p:sp>
      <p:pic>
        <p:nvPicPr>
          <p:cNvPr id="295942" name="Picture 6">
            <a:extLst>
              <a:ext uri="{FF2B5EF4-FFF2-40B4-BE49-F238E27FC236}">
                <a16:creationId xmlns:a16="http://schemas.microsoft.com/office/drawing/2014/main" id="{B7CDC5BA-F8BB-4536-942D-C37018C6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2875"/>
            <a:ext cx="554355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5943" name="Picture 7">
            <a:extLst>
              <a:ext uri="{FF2B5EF4-FFF2-40B4-BE49-F238E27FC236}">
                <a16:creationId xmlns:a16="http://schemas.microsoft.com/office/drawing/2014/main" id="{57993C6E-8A26-4FBA-B83E-DE595A62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3213100"/>
            <a:ext cx="4659312" cy="260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7097E688-8CBA-403A-A095-7BC9086F8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към функции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A4B52B65-4E83-443D-9692-0A68DA40A3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bg-BG" altLang="en-US" sz="2800"/>
              <a:t>В С функциите не са променливи. Възможно е, обаче, да се дефинират указатели към функции, които могат да бъдат присвоявани, поставяни в масиви, подавани на функции, връщани от функции и така нататък.</a:t>
            </a:r>
          </a:p>
          <a:p>
            <a:pPr>
              <a:lnSpc>
                <a:spcPct val="90000"/>
              </a:lnSpc>
            </a:pPr>
            <a:r>
              <a:rPr lang="bg-BG" altLang="en-US" sz="2800"/>
              <a:t>Като пример ще напишем програма за сортиране; в нея има избор на опционален аргумент -n, при който редовете от входа ще се сортират по номера, а не лексикографски.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468540-B6A8-4C8A-9850-6ED8E81B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A6CA-19CB-4BB8-966F-63E50D19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B34-E335-4500-91AD-5E1D1246CA3B}" type="slidenum">
              <a:rPr lang="bg-BG" altLang="en-US"/>
              <a:pPr/>
              <a:t>45</a:t>
            </a:fld>
            <a:endParaRPr lang="bg-BG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FC71AC8C-BF19-4A37-BADB-BB11D84B5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към функции</a:t>
            </a:r>
          </a:p>
        </p:txBody>
      </p:sp>
      <p:sp>
        <p:nvSpPr>
          <p:cNvPr id="304132" name="Rectangle 4">
            <a:extLst>
              <a:ext uri="{FF2B5EF4-FFF2-40B4-BE49-F238E27FC236}">
                <a16:creationId xmlns:a16="http://schemas.microsoft.com/office/drawing/2014/main" id="{2F10B53E-E323-4B40-AAEB-F856FEABEC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6FBDB38F-5D02-411B-8417-2C89C605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B127899-5578-4BF1-AB5A-AB24AEA6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B10-5BF5-4B6C-A8D6-FEF65D060BA7}" type="slidenum">
              <a:rPr lang="bg-BG" altLang="en-US"/>
              <a:pPr/>
              <a:t>46</a:t>
            </a:fld>
            <a:endParaRPr lang="bg-BG" altLang="en-US"/>
          </a:p>
        </p:txBody>
      </p:sp>
      <p:pic>
        <p:nvPicPr>
          <p:cNvPr id="304133" name="Picture 5">
            <a:extLst>
              <a:ext uri="{FF2B5EF4-FFF2-40B4-BE49-F238E27FC236}">
                <a16:creationId xmlns:a16="http://schemas.microsoft.com/office/drawing/2014/main" id="{2F45D5FB-DF15-4926-B5BD-4542D67E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81125"/>
            <a:ext cx="66675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E9EDD6F8-874C-4041-AC90-0B7A0CDA1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Указатели към </a:t>
            </a:r>
            <a:br>
              <a:rPr lang="en-US" altLang="en-US" sz="4000"/>
            </a:br>
            <a:r>
              <a:rPr lang="bg-BG" altLang="en-US" sz="4000"/>
              <a:t>функции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362D53EA-1C3A-4C32-8D1E-A5F7BE6E3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C77740CA-1343-4521-AFE5-D3B0A94B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B8D252A-EF12-41FA-BA61-BDFF3953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E102-0378-4757-8C77-9AB9BD85679F}" type="slidenum">
              <a:rPr lang="bg-BG" altLang="en-US"/>
              <a:pPr/>
              <a:t>47</a:t>
            </a:fld>
            <a:endParaRPr lang="bg-BG" altLang="en-US"/>
          </a:p>
        </p:txBody>
      </p:sp>
      <p:pic>
        <p:nvPicPr>
          <p:cNvPr id="306180" name="Picture 4">
            <a:extLst>
              <a:ext uri="{FF2B5EF4-FFF2-40B4-BE49-F238E27FC236}">
                <a16:creationId xmlns:a16="http://schemas.microsoft.com/office/drawing/2014/main" id="{80BC19EC-91FA-44F2-9B0B-52124C1A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6224588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181" name="Picture 5">
            <a:extLst>
              <a:ext uri="{FF2B5EF4-FFF2-40B4-BE49-F238E27FC236}">
                <a16:creationId xmlns:a16="http://schemas.microsoft.com/office/drawing/2014/main" id="{AF4ED027-20D3-4DDC-9582-8CB8719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644900"/>
            <a:ext cx="42767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182" name="Picture 6">
            <a:extLst>
              <a:ext uri="{FF2B5EF4-FFF2-40B4-BE49-F238E27FC236}">
                <a16:creationId xmlns:a16="http://schemas.microsoft.com/office/drawing/2014/main" id="{A4F70C99-DA88-478C-B1CA-A9AE3AA9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0"/>
            <a:ext cx="38671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47E34131-0D05-493E-8612-1ED56CB64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Сложни декларации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38B27470-3609-4218-895C-FE15C3BDC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800"/>
              <a:t>Въпреки че в практиката рядко се появяват наистина сложни декларации, добре е да знаете как да ги разчитате и как да ги създавате при необходимост. Един добър начин да синтезирате декларациите е чрез typedef.</a:t>
            </a:r>
          </a:p>
          <a:p>
            <a:pPr>
              <a:lnSpc>
                <a:spcPct val="80000"/>
              </a:lnSpc>
            </a:pPr>
            <a:r>
              <a:rPr lang="bg-BG" altLang="en-US" sz="2800"/>
              <a:t>Като алтернативен вариант са показани две програми, които преобразуват валиден С код в описание с думи и обратното. Описанието с думи се чете отляво надясно.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053482-1A6D-42F1-97DE-B0301F13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93F53-98AD-475B-B097-3BFA6A87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AE31-C65E-4C55-9BF7-DB87BE9F99E1}" type="slidenum">
              <a:rPr lang="bg-BG" altLang="en-US"/>
              <a:pPr/>
              <a:t>48</a:t>
            </a:fld>
            <a:endParaRPr lang="bg-BG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776FEBD2-C2C8-4E8D-8D2B-CC5774A1B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Сложни декларации</a:t>
            </a:r>
          </a:p>
        </p:txBody>
      </p:sp>
      <p:sp>
        <p:nvSpPr>
          <p:cNvPr id="312325" name="Rectangle 5">
            <a:extLst>
              <a:ext uri="{FF2B5EF4-FFF2-40B4-BE49-F238E27FC236}">
                <a16:creationId xmlns:a16="http://schemas.microsoft.com/office/drawing/2014/main" id="{5D740926-9091-4390-AC48-8168AAC0C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A04A3344-2268-46B5-995D-8106D860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F240B88-F7C0-4BF4-94F6-052AD595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06E7-659E-47AB-A7FC-176EDADA08D5}" type="slidenum">
              <a:rPr lang="bg-BG" altLang="en-US"/>
              <a:pPr/>
              <a:t>49</a:t>
            </a:fld>
            <a:endParaRPr lang="bg-BG" altLang="en-US"/>
          </a:p>
        </p:txBody>
      </p:sp>
      <p:pic>
        <p:nvPicPr>
          <p:cNvPr id="312324" name="Picture 4">
            <a:extLst>
              <a:ext uri="{FF2B5EF4-FFF2-40B4-BE49-F238E27FC236}">
                <a16:creationId xmlns:a16="http://schemas.microsoft.com/office/drawing/2014/main" id="{733793B9-6E1F-42C8-9A82-F9C309EF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41719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26" name="Picture 6">
            <a:extLst>
              <a:ext uri="{FF2B5EF4-FFF2-40B4-BE49-F238E27FC236}">
                <a16:creationId xmlns:a16="http://schemas.microsoft.com/office/drawing/2014/main" id="{4E3305C5-2049-4B1D-BDA5-2E9C0F3B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868863"/>
            <a:ext cx="4535488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27" name="Picture 7">
            <a:extLst>
              <a:ext uri="{FF2B5EF4-FFF2-40B4-BE49-F238E27FC236}">
                <a16:creationId xmlns:a16="http://schemas.microsoft.com/office/drawing/2014/main" id="{906322E1-410E-4791-BBF1-061FE193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222625"/>
            <a:ext cx="4356100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328" name="Picture 8">
            <a:extLst>
              <a:ext uri="{FF2B5EF4-FFF2-40B4-BE49-F238E27FC236}">
                <a16:creationId xmlns:a16="http://schemas.microsoft.com/office/drawing/2014/main" id="{B4A4E350-C136-4E6F-A2A0-F1BBA25A7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636838"/>
            <a:ext cx="133191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97983FC1-6C32-497D-B214-18B89F472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и адреси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550E398F-583A-49E4-B481-E79283254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7513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bg-BG" altLang="en-US" sz="2000"/>
              <a:t>Унарният оператор * е оператор за индиректно вземане на стойността на указател;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когато бъде приложен към указател, той получава достъп до обекта, към който сочи</a:t>
            </a:r>
            <a:r>
              <a:rPr lang="en-US" altLang="en-US" sz="2000"/>
              <a:t> </a:t>
            </a:r>
            <a:r>
              <a:rPr lang="bg-BG" altLang="en-US" sz="2000"/>
              <a:t>указателя. Да предположим, че х и у са цели числа, a ip е указател към int. Постановката по-долу показва как се декларира указател и как се използват &amp; и *: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int x = 1, y = 2, z[10];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int *ip; /* ip е указател към int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ip = &amp;x /* сега ip сочи към х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y = *ip; /* сега у има стойност 1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*ip = 0; /* сега x има стойност 0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ip = &amp;z[0]; /* ip сочи към z[0] */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589DBE-C532-4BFD-95CF-FBFEE97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593B4-330E-42FF-81B8-476CBAF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13D-E4D0-4A1D-8580-ACCD3409105F}" type="slidenum">
              <a:rPr lang="bg-BG" altLang="en-US"/>
              <a:pPr/>
              <a:t>5</a:t>
            </a:fld>
            <a:endParaRPr lang="bg-BG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8" name="Rectangle 6">
            <a:extLst>
              <a:ext uri="{FF2B5EF4-FFF2-40B4-BE49-F238E27FC236}">
                <a16:creationId xmlns:a16="http://schemas.microsoft.com/office/drawing/2014/main" id="{24360572-F941-4945-8BEF-45AE8C7A9E48}"/>
              </a:ext>
            </a:extLst>
          </p:cNvPr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8C18FF-9B1F-494D-B283-57BD80D19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7F9E4-D68B-46F5-A733-4E798583BC07}" type="slidenum">
              <a:rPr lang="bg-BG" altLang="en-US"/>
              <a:pPr/>
              <a:t>50</a:t>
            </a:fld>
            <a:endParaRPr lang="bg-BG" alt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F50D5B5-8ED8-4A02-9BFA-40F0AECB896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bg-BG" altLang="en-US"/>
          </a:p>
        </p:txBody>
      </p:sp>
      <p:pic>
        <p:nvPicPr>
          <p:cNvPr id="315397" name="Picture 5">
            <a:extLst>
              <a:ext uri="{FF2B5EF4-FFF2-40B4-BE49-F238E27FC236}">
                <a16:creationId xmlns:a16="http://schemas.microsoft.com/office/drawing/2014/main" id="{3798DD5F-82BA-4988-A655-CD4C1259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33400"/>
            <a:ext cx="649605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30DA64A6-5DBD-4456-BDE9-0895DDFB7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Сложни декларации</a:t>
            </a:r>
          </a:p>
        </p:txBody>
      </p:sp>
      <p:sp>
        <p:nvSpPr>
          <p:cNvPr id="317444" name="Rectangle 4">
            <a:extLst>
              <a:ext uri="{FF2B5EF4-FFF2-40B4-BE49-F238E27FC236}">
                <a16:creationId xmlns:a16="http://schemas.microsoft.com/office/drawing/2014/main" id="{F3131206-6644-4956-816F-0615B114EE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17015CE6-E55B-4604-BEAF-A9FAD352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ACDE5A-FB09-4C4D-8126-3D2D53BC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3BD-09CA-4FD1-90F2-8F025588FEE6}" type="slidenum">
              <a:rPr lang="bg-BG" altLang="en-US"/>
              <a:pPr/>
              <a:t>51</a:t>
            </a:fld>
            <a:endParaRPr lang="bg-BG" altLang="en-US"/>
          </a:p>
        </p:txBody>
      </p:sp>
      <p:pic>
        <p:nvPicPr>
          <p:cNvPr id="317445" name="Picture 5">
            <a:extLst>
              <a:ext uri="{FF2B5EF4-FFF2-40B4-BE49-F238E27FC236}">
                <a16:creationId xmlns:a16="http://schemas.microsoft.com/office/drawing/2014/main" id="{1E3D669A-F6B8-4CE3-B147-58412D5B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52387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8DF5B162-C47B-4441-904F-49F10BDDD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Сложни </a:t>
            </a:r>
            <a:br>
              <a:rPr lang="bg-BG" altLang="en-US" sz="4000"/>
            </a:br>
            <a:r>
              <a:rPr lang="bg-BG" altLang="en-US" sz="4000"/>
              <a:t>декларации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7E53CF99-2746-43C9-832C-754D81843C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32512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en-US" sz="2000"/>
              <a:t>Функцията gettoken пропуска шпациите и табулациите, после намира следващата лексема от входа; "лексемата" може да бъде дума, чифт кръгли скоби, чифт квадратни скоби, вероятно с число между тях, или някакъв друг единичен символ.</a:t>
            </a:r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D271CAD3-E1D5-420E-B5A4-19B8AF57951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4573EF-5D42-4ACB-B94C-F7F63E1CB1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81911-9F85-45B1-B1FB-3BFBA6A39BC8}" type="slidenum">
              <a:rPr lang="bg-BG" altLang="en-US"/>
              <a:pPr/>
              <a:t>52</a:t>
            </a:fld>
            <a:endParaRPr lang="bg-BG" altLang="en-US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F9835D4-BC83-4458-AACF-720235073E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bg-BG" altLang="en-US"/>
          </a:p>
        </p:txBody>
      </p:sp>
      <p:pic>
        <p:nvPicPr>
          <p:cNvPr id="318469" name="Picture 5">
            <a:extLst>
              <a:ext uri="{FF2B5EF4-FFF2-40B4-BE49-F238E27FC236}">
                <a16:creationId xmlns:a16="http://schemas.microsoft.com/office/drawing/2014/main" id="{8568D72F-D217-4DF3-8B37-0EF0951B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404813"/>
            <a:ext cx="53530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9EE3EFBF-32BC-414D-B227-B113E3124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Сложни декларации</a:t>
            </a:r>
          </a:p>
        </p:txBody>
      </p:sp>
      <p:sp>
        <p:nvSpPr>
          <p:cNvPr id="325636" name="Rectangle 4">
            <a:extLst>
              <a:ext uri="{FF2B5EF4-FFF2-40B4-BE49-F238E27FC236}">
                <a16:creationId xmlns:a16="http://schemas.microsoft.com/office/drawing/2014/main" id="{FCEA41E2-847B-44A7-9C64-5678D7153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4E593747-64F1-4951-96FA-1E41A2BA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475F28A-D264-475B-86A0-DE70D6F5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F3E7-2736-44AA-8838-BCF98F7B664F}" type="slidenum">
              <a:rPr lang="bg-BG" altLang="en-US"/>
              <a:pPr/>
              <a:t>53</a:t>
            </a:fld>
            <a:endParaRPr lang="bg-BG" altLang="en-US"/>
          </a:p>
        </p:txBody>
      </p:sp>
      <p:pic>
        <p:nvPicPr>
          <p:cNvPr id="325637" name="Picture 5">
            <a:extLst>
              <a:ext uri="{FF2B5EF4-FFF2-40B4-BE49-F238E27FC236}">
                <a16:creationId xmlns:a16="http://schemas.microsoft.com/office/drawing/2014/main" id="{A2DC0E26-353E-44D2-B372-264F47DC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73238"/>
            <a:ext cx="58769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4">
            <a:extLst>
              <a:ext uri="{FF2B5EF4-FFF2-40B4-BE49-F238E27FC236}">
                <a16:creationId xmlns:a16="http://schemas.microsoft.com/office/drawing/2014/main" id="{6A1C2B2A-B076-45B4-839A-A7BDE04A17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/>
              <a:t>Демо</a:t>
            </a:r>
          </a:p>
        </p:txBody>
      </p:sp>
      <p:sp>
        <p:nvSpPr>
          <p:cNvPr id="328709" name="Rectangle 5">
            <a:extLst>
              <a:ext uri="{FF2B5EF4-FFF2-40B4-BE49-F238E27FC236}">
                <a16:creationId xmlns:a16="http://schemas.microsoft.com/office/drawing/2014/main" id="{41B4F576-1BD7-4A6A-AC03-7FA8102DD6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en-US">
                <a:hlinkClick r:id="rId2" action="ppaction://hlinkfile"/>
              </a:rPr>
              <a:t>EX73.C</a:t>
            </a:r>
            <a:endParaRPr lang="bg-BG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3CD5521-8557-4936-8AF1-0A8F5D886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E799010-C0DE-4CFF-8FB1-A300D1A06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1EF419E-4FEB-49FE-936B-2BEB8D6992BB}" type="slidenum">
              <a:rPr lang="bg-BG" altLang="en-US"/>
              <a:pPr/>
              <a:t>54</a:t>
            </a:fld>
            <a:endParaRPr lang="bg-BG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5B2F9DA6-A7CC-459D-B2AC-A33BF8BC8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E2AA8C66-FC76-4DD4-B1F3-D50CDFB51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altLang="en-US" sz="2800"/>
              <a:t>Функцията getint приема + или -, след които няма цифра, като валидно представяне на нулата. Преправете функцията така, че да връща такъв символ обратно на входа.</a:t>
            </a:r>
          </a:p>
          <a:p>
            <a:r>
              <a:rPr lang="bg-BG" altLang="en-US" sz="2800"/>
              <a:t>Напишете аналогична на getint функция getfloat, която да обработва числа с плаваща запетая. Какъв тип ще връща getfloat като своя функционална стойност?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2044C4-5FEB-4CCD-BB07-6F8FF4E6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E3D0A-DD6A-45B3-B1C1-247B224F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6B7B-F8FE-4503-A315-B64D17310E80}" type="slidenum">
              <a:rPr lang="bg-BG" altLang="en-US"/>
              <a:pPr/>
              <a:t>55</a:t>
            </a:fld>
            <a:endParaRPr lang="bg-BG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7042AAA1-67FB-4E25-A12C-7251DC55C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7A3367F2-27C2-4025-AD9B-694FB3D96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800"/>
              <a:t>Напишете функция strend (s, t), която връща 1, ако низът t се среща в края на низа s, и 0, ако това не е изпълнено.</a:t>
            </a:r>
          </a:p>
          <a:p>
            <a:pPr>
              <a:lnSpc>
                <a:spcPct val="80000"/>
              </a:lnSpc>
            </a:pPr>
            <a:r>
              <a:rPr lang="bg-BG" altLang="en-US" sz="2800"/>
              <a:t>Напишете версии на библиотечните функции strncpy, strncat и strncmp, които работят най-много с първите п символа от низовете, които са техни аргументи. Например strncpy (s, t, n) копира най-много n символа от t в s.</a:t>
            </a:r>
          </a:p>
          <a:p>
            <a:pPr>
              <a:lnSpc>
                <a:spcPct val="80000"/>
              </a:lnSpc>
            </a:pPr>
            <a:r>
              <a:rPr lang="bg-BG" altLang="en-US" sz="2800"/>
              <a:t>В day_of_year и month_day добавете проверка за грешка.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1D378A-F919-4E8B-8AD9-64DA9EA3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81181-9B77-43C0-BD71-A4EE4861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4EA8-C96E-4474-9E03-BF8066BD169E}" type="slidenum">
              <a:rPr lang="bg-BG" altLang="en-US"/>
              <a:pPr/>
              <a:t>56</a:t>
            </a:fld>
            <a:endParaRPr lang="bg-BG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959783F7-565F-4FFE-93AE-DCC603C4D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BF8F0ED5-7588-4DBD-89DB-789566EE0F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1600"/>
              <a:t>Напишете отново функциите day_of_year и month_day, като използвате указатели вместо индекси.</a:t>
            </a:r>
          </a:p>
          <a:p>
            <a:pPr>
              <a:lnSpc>
                <a:spcPct val="80000"/>
              </a:lnSpc>
            </a:pPr>
            <a:r>
              <a:rPr lang="bg-BG" altLang="en-US" sz="1600"/>
              <a:t>Напишете програма ехрг, която изчислява израз, подаден от командния ред, по метода на обратния полски калкулатор. Всеки оператор или операнд се приема за отделен аргумент. Например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600"/>
              <a:t>ехрr 2 3 4 + *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600"/>
              <a:t>изчислява 2Х(3+4).</a:t>
            </a:r>
          </a:p>
          <a:p>
            <a:pPr>
              <a:lnSpc>
                <a:spcPct val="80000"/>
              </a:lnSpc>
            </a:pPr>
            <a:r>
              <a:rPr lang="bg-BG" altLang="en-US" sz="1600"/>
              <a:t>Напишете програма tail, която отпечатва последните п реда от своя вход. Нека приемем, че по подразбиране и е 10, но тази стойност да може да се променя</a:t>
            </a:r>
          </a:p>
          <a:p>
            <a:pPr>
              <a:lnSpc>
                <a:spcPct val="80000"/>
              </a:lnSpc>
            </a:pPr>
            <a:r>
              <a:rPr lang="bg-BG" altLang="en-US" sz="1600"/>
              <a:t>посредством опционален аргумент, т.е.</a:t>
            </a:r>
          </a:p>
          <a:p>
            <a:pPr>
              <a:lnSpc>
                <a:spcPct val="80000"/>
              </a:lnSpc>
            </a:pPr>
            <a:r>
              <a:rPr lang="bg-BG" altLang="en-US" sz="1600"/>
              <a:t>tail -n</a:t>
            </a:r>
          </a:p>
          <a:p>
            <a:pPr>
              <a:lnSpc>
                <a:spcPct val="80000"/>
              </a:lnSpc>
            </a:pPr>
            <a:r>
              <a:rPr lang="bg-BG" altLang="en-US" sz="1600"/>
              <a:t>да отпечатва последните n реда. Програмата трябва да се държи подобаващо, независимо от това, какъв е входът или каква е стойността на n. Напишете програмата така, че да използва по най-добрия възможен начин наличното пространство в паметта.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27B0F4-15A6-40B3-AAA1-3EC67654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BE3D6-B628-4E6B-8A24-4ED30B1D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A4-E88F-46D0-AC6F-606B129BDE87}" type="slidenum">
              <a:rPr lang="bg-BG" altLang="en-US"/>
              <a:pPr/>
              <a:t>57</a:t>
            </a:fld>
            <a:endParaRPr lang="bg-BG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181A7F12-634D-4927-A13B-53AF600C8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05E018C4-230C-4FF3-A8DD-713791EF1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2000"/>
              <a:t>Преобразувайте програмата за сортиране така, че да работи с флаг -r,</a:t>
            </a:r>
            <a:r>
              <a:rPr lang="en-US" altLang="en-US" sz="2000"/>
              <a:t> </a:t>
            </a:r>
            <a:r>
              <a:rPr lang="bg-BG" altLang="en-US" sz="2000"/>
              <a:t>който да обозначава сортиране в обратен (низходящ) ред. Уверете се, че -r работи с -n.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Добавете опция -f, която да уеднаквява големите и малките букви, така че разликите в регистъра да не се отчитат по време на сортирането; т.е. а и Ада имат еднаква стойност.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Добавете опция -d, която да извършва сравняване само по букви, числа и шпации. Уверете се, че тя работи заедно с -f.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Добавете възможност за манипулиране на полета, за да може сортирането да се извършва спрямо полета вътре в редовете, като всяко поле се сортира според независим набор от опции.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27215F-FBC0-4868-830B-A517FE0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344E1-88B2-4E67-8EEC-C6CDF40E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B5A5-72D2-464C-B322-57D0B6DC30B7}" type="slidenum">
              <a:rPr lang="bg-BG" altLang="en-US"/>
              <a:pPr/>
              <a:t>58</a:t>
            </a:fld>
            <a:endParaRPr lang="bg-BG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3E8D31EC-C9B3-428D-8226-BD642D48B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Задачи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6AA1D59A-42AE-43C2-B6FA-06C79C846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altLang="en-US" sz="2800"/>
              <a:t>Преправете dcl така, че да може да се възстановява от грешки на входа.</a:t>
            </a:r>
          </a:p>
          <a:p>
            <a:r>
              <a:rPr lang="bg-BG" altLang="en-US" sz="2800"/>
              <a:t>Преправете undcl така, че да не добавя ненужни кръгли скоби към декларациите.</a:t>
            </a:r>
          </a:p>
          <a:p>
            <a:r>
              <a:rPr lang="bg-BG" altLang="en-US" sz="2800"/>
              <a:t>Разширете обсега на dcl, за да може да работи с типове на аргументи на функции, определения като const и така нататък.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EA87A1-B69E-4A3E-9B04-E893D19D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088B7-9C75-4347-BFAD-5EAF82D1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2933-A15C-4714-A835-6E1EC52B25DD}" type="slidenum">
              <a:rPr lang="bg-BG" altLang="en-US"/>
              <a:pPr/>
              <a:t>59</a:t>
            </a:fld>
            <a:endParaRPr lang="bg-BG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7DF0B253-FCDD-49C8-AC41-6E5E27A46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и адреси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BDD4EED5-C12B-4B14-8A5A-03DEB165B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altLang="en-US" sz="2800"/>
              <a:t>Унарният оператор &amp; дава адреса на даден обект, така че операторът</a:t>
            </a:r>
          </a:p>
          <a:p>
            <a:pPr>
              <a:buFont typeface="Wingdings" panose="05000000000000000000" pitchFamily="2" charset="2"/>
              <a:buNone/>
            </a:pPr>
            <a:r>
              <a:rPr lang="bg-BG" altLang="en-US" sz="2800"/>
              <a:t>р = &amp;с;</a:t>
            </a:r>
          </a:p>
          <a:p>
            <a:r>
              <a:rPr lang="bg-BG" altLang="en-US" sz="2800"/>
              <a:t>Ако ip сочи към цялото число х, то *ip може да се появи във всеки контекст, където може да стои х, например</a:t>
            </a:r>
          </a:p>
          <a:p>
            <a:pPr>
              <a:buFont typeface="Wingdings" panose="05000000000000000000" pitchFamily="2" charset="2"/>
              <a:buNone/>
            </a:pPr>
            <a:r>
              <a:rPr lang="bg-BG" altLang="en-US" sz="2800"/>
              <a:t>*ip = *ip + 10;</a:t>
            </a:r>
          </a:p>
          <a:p>
            <a:r>
              <a:rPr lang="bg-BG" altLang="en-US" sz="2800"/>
              <a:t>увеличава *ip с 10.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BF63FA-C8AF-482B-9C31-8C9ECEC3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E0078-782B-49E7-A898-0C75A4C2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6F5B-D356-4B0E-86C2-DB3884AB6144}" type="slidenum">
              <a:rPr lang="bg-BG" altLang="en-US"/>
              <a:pPr/>
              <a:t>6</a:t>
            </a:fld>
            <a:endParaRPr lang="bg-BG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8CE09CBB-AB85-495C-9B5D-868BBF0D3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Указатели и адреси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37078862-020D-460C-8637-7BE336F29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bg-BG" altLang="en-US" sz="2000">
                <a:solidFill>
                  <a:schemeClr val="hlink"/>
                </a:solidFill>
              </a:rPr>
              <a:t>Какво правят операторите:</a:t>
            </a:r>
            <a:endParaRPr lang="en-US" altLang="en-US" sz="20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>
                <a:solidFill>
                  <a:schemeClr val="hlink"/>
                </a:solidFill>
              </a:rPr>
              <a:t>++*ip</a:t>
            </a:r>
          </a:p>
          <a:p>
            <a:pPr>
              <a:lnSpc>
                <a:spcPct val="80000"/>
              </a:lnSpc>
            </a:pPr>
            <a:r>
              <a:rPr lang="ru-RU" altLang="en-US" sz="2000">
                <a:solidFill>
                  <a:schemeClr val="hlink"/>
                </a:solidFill>
              </a:rPr>
              <a:t>и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2000">
                <a:solidFill>
                  <a:schemeClr val="hlink"/>
                </a:solidFill>
              </a:rPr>
              <a:t>(*ip)++</a:t>
            </a:r>
          </a:p>
          <a:p>
            <a:pPr>
              <a:lnSpc>
                <a:spcPct val="80000"/>
              </a:lnSpc>
            </a:pPr>
            <a:r>
              <a:rPr lang="ru-RU" altLang="en-US" sz="2000"/>
              <a:t>В последния пример кръглите скоби са необходими; без тях изразът би увеличил ip вместо стойността, към която сочи, понеже унарните оператори * и ++ имат дясна асоциативност.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Указателите са променливи и могат да се използват, без да се взима стойността им. Например, ако iq е друг указател към int, то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iq = ip</a:t>
            </a:r>
          </a:p>
          <a:p>
            <a:pPr>
              <a:lnSpc>
                <a:spcPct val="80000"/>
              </a:lnSpc>
            </a:pPr>
            <a:r>
              <a:rPr lang="bg-BG" altLang="en-US" sz="2000"/>
              <a:t>копира съдържанието на ip в iq, като по този начин кара iq да сочи там, където сочи ip.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A95755-1478-4C9B-AA42-DF8FBE1D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376F7-DA50-4DBC-AA24-C37FC895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6F29-9E9C-4356-9308-3BA9607F859D}" type="slidenum">
              <a:rPr lang="bg-BG" altLang="en-US"/>
              <a:pPr/>
              <a:t>7</a:t>
            </a:fld>
            <a:endParaRPr lang="bg-BG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4B715199-BD81-4061-B40A-48FBBC4E4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000"/>
              <a:t>Указатели и аргументи на функции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611F820B-8F9E-4220-80D0-AE70778AC3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1376363"/>
          </a:xfrm>
        </p:spPr>
        <p:txBody>
          <a:bodyPr/>
          <a:lstStyle/>
          <a:p>
            <a:r>
              <a:rPr lang="bg-BG" altLang="en-US" sz="2400"/>
              <a:t>в С аргументите се подават на функции по стойност, не съществува директен</a:t>
            </a:r>
            <a:r>
              <a:rPr lang="en-US" altLang="en-US" sz="2400"/>
              <a:t> </a:t>
            </a:r>
            <a:r>
              <a:rPr lang="bg-BG" altLang="en-US" sz="2400"/>
              <a:t>начин извиканата функция да промени променливите в извикващата функция. </a:t>
            </a:r>
            <a:endParaRPr lang="en-US" altLang="en-US" sz="2400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2B3F80C9-7E71-4D4F-9101-3F5ED6E8705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 sz="280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26FB56-AA20-4416-8731-EB6A9E23C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AB617-B317-4E61-9002-7FBDE73D2EE9}" type="slidenum">
              <a:rPr lang="bg-BG" altLang="en-US"/>
              <a:pPr/>
              <a:t>8</a:t>
            </a:fld>
            <a:endParaRPr lang="bg-BG" altLang="en-US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8DADB244-6E6A-42DB-8E1D-DB30E4B7E87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bg-BG" altLang="en-US"/>
          </a:p>
        </p:txBody>
      </p:sp>
      <p:pic>
        <p:nvPicPr>
          <p:cNvPr id="208900" name="Picture 4">
            <a:extLst>
              <a:ext uri="{FF2B5EF4-FFF2-40B4-BE49-F238E27FC236}">
                <a16:creationId xmlns:a16="http://schemas.microsoft.com/office/drawing/2014/main" id="{DE85E65B-C69D-4462-BE0E-0FE6DF688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40100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2" name="Picture 6">
            <a:extLst>
              <a:ext uri="{FF2B5EF4-FFF2-40B4-BE49-F238E27FC236}">
                <a16:creationId xmlns:a16="http://schemas.microsoft.com/office/drawing/2014/main" id="{DBC3E886-35C0-4080-B70E-C0A47148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5829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3" name="Picture 7">
            <a:extLst>
              <a:ext uri="{FF2B5EF4-FFF2-40B4-BE49-F238E27FC236}">
                <a16:creationId xmlns:a16="http://schemas.microsoft.com/office/drawing/2014/main" id="{C92A860E-A001-47D8-919C-204271BBF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149725"/>
            <a:ext cx="28289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55D1C990-E022-4779-9DD3-78E5036D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800"/>
              <a:t>Указатели и масиви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13248E3B-4963-4B45-91A2-FB57ED78B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116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1800"/>
              <a:t>Декларацията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/>
              <a:t>int а[10];</a:t>
            </a:r>
          </a:p>
          <a:p>
            <a:pPr>
              <a:lnSpc>
                <a:spcPct val="80000"/>
              </a:lnSpc>
            </a:pPr>
            <a:r>
              <a:rPr lang="bg-BG" altLang="en-US" sz="1800"/>
              <a:t>дефинира масив а с размер 10, т.е. блок от 10 последователни обекта, наречени a[0], a[1], ...,a[9].</a:t>
            </a:r>
            <a:br>
              <a:rPr lang="bg-BG" altLang="en-US" sz="1800"/>
            </a:br>
            <a:br>
              <a:rPr lang="bg-BG" altLang="en-US" sz="1800"/>
            </a:br>
            <a:br>
              <a:rPr lang="bg-BG" altLang="en-US" sz="1800"/>
            </a:br>
            <a:endParaRPr lang="bg-BG" altLang="en-US" sz="1800"/>
          </a:p>
          <a:p>
            <a:pPr>
              <a:lnSpc>
                <a:spcPct val="80000"/>
              </a:lnSpc>
            </a:pPr>
            <a:r>
              <a:rPr lang="bg-BG" altLang="en-US" sz="1800"/>
              <a:t>Записът a[i] се отнася до i-тия елемент на масива. Ако ра е указател към цяло число, деклариран като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/>
              <a:t>int *ра;</a:t>
            </a:r>
          </a:p>
          <a:p>
            <a:pPr>
              <a:lnSpc>
                <a:spcPct val="80000"/>
              </a:lnSpc>
            </a:pPr>
            <a:r>
              <a:rPr lang="bg-BG" altLang="en-US" sz="1800"/>
              <a:t>то присвояването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800"/>
              <a:t>ра = &amp;а[0];</a:t>
            </a:r>
            <a:br>
              <a:rPr lang="bg-BG" altLang="en-US" sz="1800"/>
            </a:br>
            <a:br>
              <a:rPr lang="bg-BG" altLang="en-US" sz="1800"/>
            </a:br>
            <a:endParaRPr lang="bg-BG" altLang="en-US" sz="1800"/>
          </a:p>
          <a:p>
            <a:pPr>
              <a:lnSpc>
                <a:spcPct val="80000"/>
              </a:lnSpc>
            </a:pPr>
            <a:r>
              <a:rPr lang="bg-BG" altLang="en-US" sz="1800"/>
              <a:t>казва, че pa сочи към нулевия елемент на а; с други думи ра съдържа адреса на a[0].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C8DF8D6-60A7-485B-8F31-B5C0CE86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347E63C-3C07-40D5-A45C-F3782B61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B1D0-5272-404E-96ED-25FEF2658AD6}" type="slidenum">
              <a:rPr lang="bg-BG" altLang="en-US"/>
              <a:pPr/>
              <a:t>9</a:t>
            </a:fld>
            <a:endParaRPr lang="bg-BG" altLang="en-US"/>
          </a:p>
        </p:txBody>
      </p:sp>
      <p:pic>
        <p:nvPicPr>
          <p:cNvPr id="215044" name="Picture 4">
            <a:extLst>
              <a:ext uri="{FF2B5EF4-FFF2-40B4-BE49-F238E27FC236}">
                <a16:creationId xmlns:a16="http://schemas.microsoft.com/office/drawing/2014/main" id="{11672664-2F1C-4823-9CF7-76C90AC9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2997200"/>
            <a:ext cx="48101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45" name="Picture 5">
            <a:extLst>
              <a:ext uri="{FF2B5EF4-FFF2-40B4-BE49-F238E27FC236}">
                <a16:creationId xmlns:a16="http://schemas.microsoft.com/office/drawing/2014/main" id="{DF97F33E-209E-4F9C-82BE-3BAF49CB5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221163"/>
            <a:ext cx="4895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3072</TotalTime>
  <Words>3283</Words>
  <Application>Microsoft Office PowerPoint</Application>
  <PresentationFormat>On-screen Show (4:3)</PresentationFormat>
  <Paragraphs>275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Trebuchet MS</vt:lpstr>
      <vt:lpstr>Wingdings</vt:lpstr>
      <vt:lpstr>Wingdings 3</vt:lpstr>
      <vt:lpstr>Facet</vt:lpstr>
      <vt:lpstr>Базови програмни езици</vt:lpstr>
      <vt:lpstr>Указатели и масиви </vt:lpstr>
      <vt:lpstr>Указатели и масиви</vt:lpstr>
      <vt:lpstr>Указатели и адреси</vt:lpstr>
      <vt:lpstr>Указатели и адреси</vt:lpstr>
      <vt:lpstr>Указатели и адреси</vt:lpstr>
      <vt:lpstr>Указатели и адреси</vt:lpstr>
      <vt:lpstr>Указатели и аргументи на функции</vt:lpstr>
      <vt:lpstr>Указатели и масиви</vt:lpstr>
      <vt:lpstr>Указатели и масиви</vt:lpstr>
      <vt:lpstr>Указатели и масиви</vt:lpstr>
      <vt:lpstr>Указатели и масиви</vt:lpstr>
      <vt:lpstr>Демо</vt:lpstr>
      <vt:lpstr>Адресна аритметика</vt:lpstr>
      <vt:lpstr>PowerPoint Presentation</vt:lpstr>
      <vt:lpstr>Адресна аритметика</vt:lpstr>
      <vt:lpstr>Указатели от тип char и функции</vt:lpstr>
      <vt:lpstr>Указатели от тип char и функции</vt:lpstr>
      <vt:lpstr>Указатели от тип char и функции</vt:lpstr>
      <vt:lpstr>Указатели от тип char и функции</vt:lpstr>
      <vt:lpstr>Масиви от указатели; указатели към указатели</vt:lpstr>
      <vt:lpstr>Масиви от указатели; указатели към указатели</vt:lpstr>
      <vt:lpstr>Масиви от указатели; указатели към указатели</vt:lpstr>
      <vt:lpstr>Масиви от указатели; указатели към указатели</vt:lpstr>
      <vt:lpstr>Функция malloc</vt:lpstr>
      <vt:lpstr>Функции malloc и free</vt:lpstr>
      <vt:lpstr>Управление на паметта</vt:lpstr>
      <vt:lpstr>Управление на паметта</vt:lpstr>
      <vt:lpstr>Функции calloc и realloc</vt:lpstr>
      <vt:lpstr>Функции calloc и realloc</vt:lpstr>
      <vt:lpstr>Функции calloc и realloc</vt:lpstr>
      <vt:lpstr>Функции calloc и realloc</vt:lpstr>
      <vt:lpstr>Многомерни масиви</vt:lpstr>
      <vt:lpstr>PowerPoint Presentation</vt:lpstr>
      <vt:lpstr>Инициализация на масив от указатели</vt:lpstr>
      <vt:lpstr>Инициализация на масив от указатели</vt:lpstr>
      <vt:lpstr>Указатели или многомерни масиви</vt:lpstr>
      <vt:lpstr>Указатели или многомерни масиви</vt:lpstr>
      <vt:lpstr>Демо</vt:lpstr>
      <vt:lpstr>Аргументи от командния ред</vt:lpstr>
      <vt:lpstr>Аргументи от командния ред</vt:lpstr>
      <vt:lpstr>Аргументи от командния ред</vt:lpstr>
      <vt:lpstr>Аргументи от командния ред</vt:lpstr>
      <vt:lpstr>Аргументи от командния ред</vt:lpstr>
      <vt:lpstr>Указатели към функции</vt:lpstr>
      <vt:lpstr>Указатели към функции</vt:lpstr>
      <vt:lpstr>Указатели към  функции</vt:lpstr>
      <vt:lpstr>Сложни декларации</vt:lpstr>
      <vt:lpstr>Сложни декларации</vt:lpstr>
      <vt:lpstr>PowerPoint Presentation</vt:lpstr>
      <vt:lpstr>Сложни декларации</vt:lpstr>
      <vt:lpstr>Сложни  декларации</vt:lpstr>
      <vt:lpstr>Сложни декларации</vt:lpstr>
      <vt:lpstr>Демо</vt:lpstr>
      <vt:lpstr>Задачи</vt:lpstr>
      <vt:lpstr>Задачи</vt:lpstr>
      <vt:lpstr>Задачи</vt:lpstr>
      <vt:lpstr>Задачи</vt:lpstr>
      <vt:lpstr>Задачи</vt:lpstr>
    </vt:vector>
  </TitlesOfParts>
  <Company>Prestigio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dgoceva</dc:creator>
  <cp:lastModifiedBy>Daniela Gotseva</cp:lastModifiedBy>
  <cp:revision>214</cp:revision>
  <dcterms:created xsi:type="dcterms:W3CDTF">2008-07-02T11:41:48Z</dcterms:created>
  <dcterms:modified xsi:type="dcterms:W3CDTF">2023-02-03T11:59:02Z</dcterms:modified>
</cp:coreProperties>
</file>