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75"/>
  </p:notesMasterIdLst>
  <p:sldIdLst>
    <p:sldId id="257" r:id="rId2"/>
    <p:sldId id="258" r:id="rId3"/>
    <p:sldId id="259" r:id="rId4"/>
    <p:sldId id="261" r:id="rId5"/>
    <p:sldId id="262" r:id="rId6"/>
    <p:sldId id="264" r:id="rId7"/>
    <p:sldId id="265" r:id="rId8"/>
    <p:sldId id="266" r:id="rId9"/>
    <p:sldId id="268" r:id="rId10"/>
    <p:sldId id="269" r:id="rId11"/>
    <p:sldId id="270" r:id="rId12"/>
    <p:sldId id="271" r:id="rId13"/>
    <p:sldId id="274" r:id="rId14"/>
    <p:sldId id="276" r:id="rId15"/>
    <p:sldId id="277" r:id="rId16"/>
    <p:sldId id="279" r:id="rId17"/>
    <p:sldId id="281" r:id="rId18"/>
    <p:sldId id="282" r:id="rId19"/>
    <p:sldId id="283" r:id="rId20"/>
    <p:sldId id="284" r:id="rId21"/>
    <p:sldId id="286" r:id="rId22"/>
    <p:sldId id="291" r:id="rId23"/>
    <p:sldId id="289" r:id="rId24"/>
    <p:sldId id="290" r:id="rId25"/>
    <p:sldId id="293" r:id="rId26"/>
    <p:sldId id="328" r:id="rId27"/>
    <p:sldId id="329" r:id="rId28"/>
    <p:sldId id="330" r:id="rId29"/>
    <p:sldId id="331" r:id="rId30"/>
    <p:sldId id="272" r:id="rId31"/>
    <p:sldId id="332" r:id="rId32"/>
    <p:sldId id="333" r:id="rId33"/>
    <p:sldId id="275" r:id="rId34"/>
    <p:sldId id="301" r:id="rId35"/>
    <p:sldId id="334" r:id="rId36"/>
    <p:sldId id="335" r:id="rId37"/>
    <p:sldId id="278" r:id="rId38"/>
    <p:sldId id="336" r:id="rId39"/>
    <p:sldId id="280" r:id="rId40"/>
    <p:sldId id="337" r:id="rId41"/>
    <p:sldId id="338" r:id="rId42"/>
    <p:sldId id="339" r:id="rId43"/>
    <p:sldId id="340" r:id="rId44"/>
    <p:sldId id="341" r:id="rId45"/>
    <p:sldId id="302" r:id="rId46"/>
    <p:sldId id="342" r:id="rId47"/>
    <p:sldId id="287" r:id="rId48"/>
    <p:sldId id="288" r:id="rId49"/>
    <p:sldId id="343" r:id="rId50"/>
    <p:sldId id="292" r:id="rId51"/>
    <p:sldId id="344" r:id="rId52"/>
    <p:sldId id="260" r:id="rId53"/>
    <p:sldId id="345" r:id="rId54"/>
    <p:sldId id="346" r:id="rId55"/>
    <p:sldId id="263" r:id="rId56"/>
    <p:sldId id="347" r:id="rId57"/>
    <p:sldId id="348" r:id="rId58"/>
    <p:sldId id="267" r:id="rId59"/>
    <p:sldId id="294" r:id="rId60"/>
    <p:sldId id="349" r:id="rId61"/>
    <p:sldId id="295" r:id="rId62"/>
    <p:sldId id="296" r:id="rId63"/>
    <p:sldId id="297" r:id="rId64"/>
    <p:sldId id="298" r:id="rId65"/>
    <p:sldId id="299" r:id="rId66"/>
    <p:sldId id="300" r:id="rId67"/>
    <p:sldId id="318" r:id="rId68"/>
    <p:sldId id="322" r:id="rId69"/>
    <p:sldId id="326" r:id="rId70"/>
    <p:sldId id="327" r:id="rId71"/>
    <p:sldId id="273" r:id="rId72"/>
    <p:sldId id="285" r:id="rId73"/>
    <p:sldId id="350" r:id="rId7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646A0B4-F400-476C-BE61-4F20187BAB2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bg-BG" altLang="en-US"/>
          </a:p>
        </p:txBody>
      </p:sp>
      <p:sp>
        <p:nvSpPr>
          <p:cNvPr id="8195" name="Rectangle 3">
            <a:extLst>
              <a:ext uri="{FF2B5EF4-FFF2-40B4-BE49-F238E27FC236}">
                <a16:creationId xmlns:a16="http://schemas.microsoft.com/office/drawing/2014/main" id="{9E20FB6F-DFCF-4B09-8938-923B0767723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bg-BG" altLang="en-US"/>
          </a:p>
        </p:txBody>
      </p:sp>
      <p:sp>
        <p:nvSpPr>
          <p:cNvPr id="8196" name="Rectangle 4">
            <a:extLst>
              <a:ext uri="{FF2B5EF4-FFF2-40B4-BE49-F238E27FC236}">
                <a16:creationId xmlns:a16="http://schemas.microsoft.com/office/drawing/2014/main" id="{BA815B96-431E-482C-8F4B-9AE41948975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AFC49A51-C48E-49C7-B4AC-5ED98FE4D9C7}"/>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bg-BG" altLang="en-US"/>
              <a:t>Click to edit Master text styles</a:t>
            </a:r>
          </a:p>
          <a:p>
            <a:pPr lvl="1"/>
            <a:r>
              <a:rPr lang="bg-BG" altLang="en-US"/>
              <a:t>Second level</a:t>
            </a:r>
          </a:p>
          <a:p>
            <a:pPr lvl="2"/>
            <a:r>
              <a:rPr lang="bg-BG" altLang="en-US"/>
              <a:t>Third level</a:t>
            </a:r>
          </a:p>
          <a:p>
            <a:pPr lvl="3"/>
            <a:r>
              <a:rPr lang="bg-BG" altLang="en-US"/>
              <a:t>Fourth level</a:t>
            </a:r>
          </a:p>
          <a:p>
            <a:pPr lvl="4"/>
            <a:r>
              <a:rPr lang="bg-BG" altLang="en-US"/>
              <a:t>Fifth level</a:t>
            </a:r>
          </a:p>
        </p:txBody>
      </p:sp>
      <p:sp>
        <p:nvSpPr>
          <p:cNvPr id="8198" name="Rectangle 6">
            <a:extLst>
              <a:ext uri="{FF2B5EF4-FFF2-40B4-BE49-F238E27FC236}">
                <a16:creationId xmlns:a16="http://schemas.microsoft.com/office/drawing/2014/main" id="{AFE815A0-1EEF-4E6A-9CE7-DA9043CCBC19}"/>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bg-BG" altLang="en-US"/>
          </a:p>
        </p:txBody>
      </p:sp>
      <p:sp>
        <p:nvSpPr>
          <p:cNvPr id="8199" name="Rectangle 7">
            <a:extLst>
              <a:ext uri="{FF2B5EF4-FFF2-40B4-BE49-F238E27FC236}">
                <a16:creationId xmlns:a16="http://schemas.microsoft.com/office/drawing/2014/main" id="{66667E48-F594-4263-9B18-AB16FA3489C9}"/>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770DCE1-99E5-408D-A618-56CE99F61E38}" type="slidenum">
              <a:rPr lang="bg-BG" altLang="en-US"/>
              <a:pPr/>
              <a:t>‹#›</a:t>
            </a:fld>
            <a:endParaRPr lang="bg-BG"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ltLang="en-US"/>
              <a:t>Д. Гоцева</a:t>
            </a:r>
            <a:endParaRPr lang="bg-BG" altLang="en-US"/>
          </a:p>
        </p:txBody>
      </p:sp>
      <p:sp>
        <p:nvSpPr>
          <p:cNvPr id="5" name="Footer Placeholder 4"/>
          <p:cNvSpPr>
            <a:spLocks noGrp="1"/>
          </p:cNvSpPr>
          <p:nvPr>
            <p:ph type="ftr" sz="quarter" idx="11"/>
          </p:nvPr>
        </p:nvSpPr>
        <p:spPr/>
        <p:txBody>
          <a:bodyPr/>
          <a:lstStyle/>
          <a:p>
            <a:r>
              <a:rPr lang="bg-BG" altLang="en-US"/>
              <a:t>ПИК2 - Лекции</a:t>
            </a:r>
          </a:p>
        </p:txBody>
      </p:sp>
      <p:sp>
        <p:nvSpPr>
          <p:cNvPr id="6" name="Slide Number Placeholder 5"/>
          <p:cNvSpPr>
            <a:spLocks noGrp="1"/>
          </p:cNvSpPr>
          <p:nvPr>
            <p:ph type="sldNum" sz="quarter" idx="12"/>
          </p:nvPr>
        </p:nvSpPr>
        <p:spPr/>
        <p:txBody>
          <a:bodyPr/>
          <a:lstStyle/>
          <a:p>
            <a:fld id="{99D9B936-EFB3-424A-B7B2-E9AC066DDE50}" type="slidenum">
              <a:rPr lang="bg-BG" altLang="en-US" smtClean="0"/>
              <a:pPr/>
              <a:t>‹#›</a:t>
            </a:fld>
            <a:endParaRPr lang="bg-BG" altLang="en-US"/>
          </a:p>
        </p:txBody>
      </p:sp>
    </p:spTree>
    <p:extLst>
      <p:ext uri="{BB962C8B-B14F-4D97-AF65-F5344CB8AC3E}">
        <p14:creationId xmlns:p14="http://schemas.microsoft.com/office/powerpoint/2010/main" val="1494969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ltLang="en-US"/>
              <a:t>Д. Гоцева</a:t>
            </a:r>
            <a:endParaRPr lang="bg-BG" altLang="en-US"/>
          </a:p>
        </p:txBody>
      </p:sp>
      <p:sp>
        <p:nvSpPr>
          <p:cNvPr id="5" name="Footer Placeholder 4"/>
          <p:cNvSpPr>
            <a:spLocks noGrp="1"/>
          </p:cNvSpPr>
          <p:nvPr>
            <p:ph type="ftr" sz="quarter" idx="11"/>
          </p:nvPr>
        </p:nvSpPr>
        <p:spPr/>
        <p:txBody>
          <a:bodyPr/>
          <a:lstStyle/>
          <a:p>
            <a:r>
              <a:rPr lang="bg-BG" altLang="en-US"/>
              <a:t>ПИК2 - Лекции</a:t>
            </a:r>
          </a:p>
        </p:txBody>
      </p:sp>
      <p:sp>
        <p:nvSpPr>
          <p:cNvPr id="6" name="Slide Number Placeholder 5"/>
          <p:cNvSpPr>
            <a:spLocks noGrp="1"/>
          </p:cNvSpPr>
          <p:nvPr>
            <p:ph type="sldNum" sz="quarter" idx="12"/>
          </p:nvPr>
        </p:nvSpPr>
        <p:spPr/>
        <p:txBody>
          <a:bodyPr/>
          <a:lstStyle/>
          <a:p>
            <a:fld id="{28608A1A-64B0-4F1A-842F-60A229C5D350}" type="slidenum">
              <a:rPr lang="bg-BG" altLang="en-US" smtClean="0"/>
              <a:pPr/>
              <a:t>‹#›</a:t>
            </a:fld>
            <a:endParaRPr lang="bg-BG" altLang="en-US"/>
          </a:p>
        </p:txBody>
      </p:sp>
    </p:spTree>
    <p:extLst>
      <p:ext uri="{BB962C8B-B14F-4D97-AF65-F5344CB8AC3E}">
        <p14:creationId xmlns:p14="http://schemas.microsoft.com/office/powerpoint/2010/main" val="219839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ltLang="en-US"/>
              <a:t>Д. Гоцева</a:t>
            </a:r>
            <a:endParaRPr lang="bg-BG" altLang="en-US"/>
          </a:p>
        </p:txBody>
      </p:sp>
      <p:sp>
        <p:nvSpPr>
          <p:cNvPr id="5" name="Footer Placeholder 4"/>
          <p:cNvSpPr>
            <a:spLocks noGrp="1"/>
          </p:cNvSpPr>
          <p:nvPr>
            <p:ph type="ftr" sz="quarter" idx="11"/>
          </p:nvPr>
        </p:nvSpPr>
        <p:spPr/>
        <p:txBody>
          <a:bodyPr/>
          <a:lstStyle/>
          <a:p>
            <a:r>
              <a:rPr lang="bg-BG" altLang="en-US"/>
              <a:t>ПИК2 - Лекции</a:t>
            </a:r>
          </a:p>
        </p:txBody>
      </p:sp>
      <p:sp>
        <p:nvSpPr>
          <p:cNvPr id="6" name="Slide Number Placeholder 5"/>
          <p:cNvSpPr>
            <a:spLocks noGrp="1"/>
          </p:cNvSpPr>
          <p:nvPr>
            <p:ph type="sldNum" sz="quarter" idx="12"/>
          </p:nvPr>
        </p:nvSpPr>
        <p:spPr/>
        <p:txBody>
          <a:bodyPr/>
          <a:lstStyle/>
          <a:p>
            <a:fld id="{28608A1A-64B0-4F1A-842F-60A229C5D350}" type="slidenum">
              <a:rPr lang="bg-BG" altLang="en-US" smtClean="0"/>
              <a:pPr/>
              <a:t>‹#›</a:t>
            </a:fld>
            <a:endParaRPr lang="bg-BG"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9940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ltLang="en-US"/>
              <a:t>Д. Гоцева</a:t>
            </a:r>
            <a:endParaRPr lang="bg-BG" altLang="en-US"/>
          </a:p>
        </p:txBody>
      </p:sp>
      <p:sp>
        <p:nvSpPr>
          <p:cNvPr id="5" name="Footer Placeholder 4"/>
          <p:cNvSpPr>
            <a:spLocks noGrp="1"/>
          </p:cNvSpPr>
          <p:nvPr>
            <p:ph type="ftr" sz="quarter" idx="11"/>
          </p:nvPr>
        </p:nvSpPr>
        <p:spPr/>
        <p:txBody>
          <a:bodyPr/>
          <a:lstStyle/>
          <a:p>
            <a:r>
              <a:rPr lang="bg-BG" altLang="en-US"/>
              <a:t>ПИК2 - Лекции</a:t>
            </a:r>
          </a:p>
        </p:txBody>
      </p:sp>
      <p:sp>
        <p:nvSpPr>
          <p:cNvPr id="6" name="Slide Number Placeholder 5"/>
          <p:cNvSpPr>
            <a:spLocks noGrp="1"/>
          </p:cNvSpPr>
          <p:nvPr>
            <p:ph type="sldNum" sz="quarter" idx="12"/>
          </p:nvPr>
        </p:nvSpPr>
        <p:spPr/>
        <p:txBody>
          <a:bodyPr/>
          <a:lstStyle/>
          <a:p>
            <a:fld id="{28608A1A-64B0-4F1A-842F-60A229C5D350}" type="slidenum">
              <a:rPr lang="bg-BG" altLang="en-US" smtClean="0"/>
              <a:pPr/>
              <a:t>‹#›</a:t>
            </a:fld>
            <a:endParaRPr lang="bg-BG" altLang="en-US"/>
          </a:p>
        </p:txBody>
      </p:sp>
    </p:spTree>
    <p:extLst>
      <p:ext uri="{BB962C8B-B14F-4D97-AF65-F5344CB8AC3E}">
        <p14:creationId xmlns:p14="http://schemas.microsoft.com/office/powerpoint/2010/main" val="471798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ltLang="en-US"/>
              <a:t>Д. Гоцева</a:t>
            </a:r>
            <a:endParaRPr lang="bg-BG" altLang="en-US"/>
          </a:p>
        </p:txBody>
      </p:sp>
      <p:sp>
        <p:nvSpPr>
          <p:cNvPr id="5" name="Footer Placeholder 4"/>
          <p:cNvSpPr>
            <a:spLocks noGrp="1"/>
          </p:cNvSpPr>
          <p:nvPr>
            <p:ph type="ftr" sz="quarter" idx="11"/>
          </p:nvPr>
        </p:nvSpPr>
        <p:spPr/>
        <p:txBody>
          <a:bodyPr/>
          <a:lstStyle/>
          <a:p>
            <a:r>
              <a:rPr lang="bg-BG" altLang="en-US"/>
              <a:t>ПИК2 - Лекции</a:t>
            </a:r>
          </a:p>
        </p:txBody>
      </p:sp>
      <p:sp>
        <p:nvSpPr>
          <p:cNvPr id="6" name="Slide Number Placeholder 5"/>
          <p:cNvSpPr>
            <a:spLocks noGrp="1"/>
          </p:cNvSpPr>
          <p:nvPr>
            <p:ph type="sldNum" sz="quarter" idx="12"/>
          </p:nvPr>
        </p:nvSpPr>
        <p:spPr/>
        <p:txBody>
          <a:bodyPr/>
          <a:lstStyle/>
          <a:p>
            <a:fld id="{28608A1A-64B0-4F1A-842F-60A229C5D350}" type="slidenum">
              <a:rPr lang="bg-BG" altLang="en-US" smtClean="0"/>
              <a:pPr/>
              <a:t>‹#›</a:t>
            </a:fld>
            <a:endParaRPr lang="bg-BG"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30545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ltLang="en-US"/>
              <a:t>Д. Гоцева</a:t>
            </a:r>
            <a:endParaRPr lang="bg-BG" altLang="en-US"/>
          </a:p>
        </p:txBody>
      </p:sp>
      <p:sp>
        <p:nvSpPr>
          <p:cNvPr id="5" name="Footer Placeholder 4"/>
          <p:cNvSpPr>
            <a:spLocks noGrp="1"/>
          </p:cNvSpPr>
          <p:nvPr>
            <p:ph type="ftr" sz="quarter" idx="11"/>
          </p:nvPr>
        </p:nvSpPr>
        <p:spPr/>
        <p:txBody>
          <a:bodyPr/>
          <a:lstStyle/>
          <a:p>
            <a:r>
              <a:rPr lang="bg-BG" altLang="en-US"/>
              <a:t>ПИК2 - Лекции</a:t>
            </a:r>
          </a:p>
        </p:txBody>
      </p:sp>
      <p:sp>
        <p:nvSpPr>
          <p:cNvPr id="6" name="Slide Number Placeholder 5"/>
          <p:cNvSpPr>
            <a:spLocks noGrp="1"/>
          </p:cNvSpPr>
          <p:nvPr>
            <p:ph type="sldNum" sz="quarter" idx="12"/>
          </p:nvPr>
        </p:nvSpPr>
        <p:spPr/>
        <p:txBody>
          <a:bodyPr/>
          <a:lstStyle/>
          <a:p>
            <a:fld id="{28608A1A-64B0-4F1A-842F-60A229C5D350}" type="slidenum">
              <a:rPr lang="bg-BG" altLang="en-US" smtClean="0"/>
              <a:pPr/>
              <a:t>‹#›</a:t>
            </a:fld>
            <a:endParaRPr lang="bg-BG" altLang="en-US"/>
          </a:p>
        </p:txBody>
      </p:sp>
    </p:spTree>
    <p:extLst>
      <p:ext uri="{BB962C8B-B14F-4D97-AF65-F5344CB8AC3E}">
        <p14:creationId xmlns:p14="http://schemas.microsoft.com/office/powerpoint/2010/main" val="19858576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Д. Гоцева</a:t>
            </a:r>
            <a:endParaRPr lang="bg-BG" altLang="en-US"/>
          </a:p>
        </p:txBody>
      </p:sp>
      <p:sp>
        <p:nvSpPr>
          <p:cNvPr id="5" name="Footer Placeholder 4"/>
          <p:cNvSpPr>
            <a:spLocks noGrp="1"/>
          </p:cNvSpPr>
          <p:nvPr>
            <p:ph type="ftr" sz="quarter" idx="11"/>
          </p:nvPr>
        </p:nvSpPr>
        <p:spPr/>
        <p:txBody>
          <a:bodyPr/>
          <a:lstStyle/>
          <a:p>
            <a:r>
              <a:rPr lang="bg-BG" altLang="en-US"/>
              <a:t>ПИК2 - Лекции</a:t>
            </a:r>
          </a:p>
        </p:txBody>
      </p:sp>
      <p:sp>
        <p:nvSpPr>
          <p:cNvPr id="6" name="Slide Number Placeholder 5"/>
          <p:cNvSpPr>
            <a:spLocks noGrp="1"/>
          </p:cNvSpPr>
          <p:nvPr>
            <p:ph type="sldNum" sz="quarter" idx="12"/>
          </p:nvPr>
        </p:nvSpPr>
        <p:spPr/>
        <p:txBody>
          <a:bodyPr/>
          <a:lstStyle/>
          <a:p>
            <a:fld id="{484AD641-5E24-40F2-8CE4-5B545580ECB5}" type="slidenum">
              <a:rPr lang="bg-BG" altLang="en-US" smtClean="0"/>
              <a:pPr/>
              <a:t>‹#›</a:t>
            </a:fld>
            <a:endParaRPr lang="bg-BG" altLang="en-US"/>
          </a:p>
        </p:txBody>
      </p:sp>
    </p:spTree>
    <p:extLst>
      <p:ext uri="{BB962C8B-B14F-4D97-AF65-F5344CB8AC3E}">
        <p14:creationId xmlns:p14="http://schemas.microsoft.com/office/powerpoint/2010/main" val="3915421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Д. Гоцева</a:t>
            </a:r>
            <a:endParaRPr lang="bg-BG" altLang="en-US"/>
          </a:p>
        </p:txBody>
      </p:sp>
      <p:sp>
        <p:nvSpPr>
          <p:cNvPr id="5" name="Footer Placeholder 4"/>
          <p:cNvSpPr>
            <a:spLocks noGrp="1"/>
          </p:cNvSpPr>
          <p:nvPr>
            <p:ph type="ftr" sz="quarter" idx="11"/>
          </p:nvPr>
        </p:nvSpPr>
        <p:spPr/>
        <p:txBody>
          <a:bodyPr/>
          <a:lstStyle/>
          <a:p>
            <a:r>
              <a:rPr lang="bg-BG" altLang="en-US"/>
              <a:t>ПИК2 - Лекции</a:t>
            </a:r>
          </a:p>
        </p:txBody>
      </p:sp>
      <p:sp>
        <p:nvSpPr>
          <p:cNvPr id="6" name="Slide Number Placeholder 5"/>
          <p:cNvSpPr>
            <a:spLocks noGrp="1"/>
          </p:cNvSpPr>
          <p:nvPr>
            <p:ph type="sldNum" sz="quarter" idx="12"/>
          </p:nvPr>
        </p:nvSpPr>
        <p:spPr/>
        <p:txBody>
          <a:bodyPr/>
          <a:lstStyle/>
          <a:p>
            <a:fld id="{83D703DC-4EE6-4CEB-9717-15E9D1A6C139}" type="slidenum">
              <a:rPr lang="bg-BG" altLang="en-US" smtClean="0"/>
              <a:pPr/>
              <a:t>‹#›</a:t>
            </a:fld>
            <a:endParaRPr lang="bg-BG" altLang="en-US"/>
          </a:p>
        </p:txBody>
      </p:sp>
    </p:spTree>
    <p:extLst>
      <p:ext uri="{BB962C8B-B14F-4D97-AF65-F5344CB8AC3E}">
        <p14:creationId xmlns:p14="http://schemas.microsoft.com/office/powerpoint/2010/main" val="1407402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9BF98-93C6-44B4-9054-561E788B6B26}"/>
              </a:ext>
            </a:extLst>
          </p:cNvPr>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916898-C67C-4398-8985-ED20012D4414}"/>
              </a:ext>
            </a:extLst>
          </p:cNvPr>
          <p:cNvSpPr>
            <a:spLocks noGrp="1"/>
          </p:cNvSpPr>
          <p:nvPr>
            <p:ph type="body" sz="half" idx="1"/>
          </p:nvPr>
        </p:nvSpPr>
        <p:spPr>
          <a:xfrm>
            <a:off x="457200" y="1600200"/>
            <a:ext cx="8229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5F2C2B-CDEC-4A6C-A898-5EC252F23076}"/>
              </a:ext>
            </a:extLst>
          </p:cNvPr>
          <p:cNvSpPr>
            <a:spLocks noGrp="1"/>
          </p:cNvSpPr>
          <p:nvPr>
            <p:ph sz="half" idx="2"/>
          </p:nvPr>
        </p:nvSpPr>
        <p:spPr>
          <a:xfrm>
            <a:off x="457200" y="3941763"/>
            <a:ext cx="8229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33DE43-A76B-4A56-BBA9-440826CA5654}"/>
              </a:ext>
            </a:extLst>
          </p:cNvPr>
          <p:cNvSpPr>
            <a:spLocks noGrp="1"/>
          </p:cNvSpPr>
          <p:nvPr>
            <p:ph type="dt" sz="half" idx="10"/>
          </p:nvPr>
        </p:nvSpPr>
        <p:spPr>
          <a:xfrm>
            <a:off x="457200" y="6248400"/>
            <a:ext cx="2133600" cy="457200"/>
          </a:xfrm>
        </p:spPr>
        <p:txBody>
          <a:bodyPr/>
          <a:lstStyle>
            <a:lvl1pPr>
              <a:defRPr/>
            </a:lvl1pPr>
          </a:lstStyle>
          <a:p>
            <a:r>
              <a:rPr lang="en-US" altLang="en-US"/>
              <a:t>Д. Гоцева</a:t>
            </a:r>
            <a:endParaRPr lang="bg-BG" altLang="en-US"/>
          </a:p>
        </p:txBody>
      </p:sp>
      <p:sp>
        <p:nvSpPr>
          <p:cNvPr id="6" name="Footer Placeholder 5">
            <a:extLst>
              <a:ext uri="{FF2B5EF4-FFF2-40B4-BE49-F238E27FC236}">
                <a16:creationId xmlns:a16="http://schemas.microsoft.com/office/drawing/2014/main" id="{F8C96275-B928-4418-B373-41BF97B72F8E}"/>
              </a:ext>
            </a:extLst>
          </p:cNvPr>
          <p:cNvSpPr>
            <a:spLocks noGrp="1"/>
          </p:cNvSpPr>
          <p:nvPr>
            <p:ph type="ftr" sz="quarter" idx="11"/>
          </p:nvPr>
        </p:nvSpPr>
        <p:spPr>
          <a:xfrm>
            <a:off x="3124200" y="6248400"/>
            <a:ext cx="2895600" cy="457200"/>
          </a:xfrm>
        </p:spPr>
        <p:txBody>
          <a:bodyPr/>
          <a:lstStyle>
            <a:lvl1pPr>
              <a:defRPr/>
            </a:lvl1pPr>
          </a:lstStyle>
          <a:p>
            <a:r>
              <a:rPr lang="bg-BG" altLang="en-US"/>
              <a:t>ПИК2 - Лекции</a:t>
            </a:r>
          </a:p>
        </p:txBody>
      </p:sp>
      <p:sp>
        <p:nvSpPr>
          <p:cNvPr id="7" name="Slide Number Placeholder 6">
            <a:extLst>
              <a:ext uri="{FF2B5EF4-FFF2-40B4-BE49-F238E27FC236}">
                <a16:creationId xmlns:a16="http://schemas.microsoft.com/office/drawing/2014/main" id="{DD6CB120-CC93-43D3-B129-E3E1D46DE899}"/>
              </a:ext>
            </a:extLst>
          </p:cNvPr>
          <p:cNvSpPr>
            <a:spLocks noGrp="1"/>
          </p:cNvSpPr>
          <p:nvPr>
            <p:ph type="sldNum" sz="quarter" idx="12"/>
          </p:nvPr>
        </p:nvSpPr>
        <p:spPr>
          <a:xfrm>
            <a:off x="6553200" y="6248400"/>
            <a:ext cx="2133600" cy="457200"/>
          </a:xfrm>
        </p:spPr>
        <p:txBody>
          <a:bodyPr/>
          <a:lstStyle>
            <a:lvl1pPr>
              <a:defRPr/>
            </a:lvl1pPr>
          </a:lstStyle>
          <a:p>
            <a:fld id="{AF1E09E9-8489-40A7-B055-0214AFE8D3BA}" type="slidenum">
              <a:rPr lang="bg-BG" altLang="en-US"/>
              <a:pPr/>
              <a:t>‹#›</a:t>
            </a:fld>
            <a:endParaRPr lang="bg-BG" altLang="en-US"/>
          </a:p>
        </p:txBody>
      </p:sp>
    </p:spTree>
    <p:extLst>
      <p:ext uri="{BB962C8B-B14F-4D97-AF65-F5344CB8AC3E}">
        <p14:creationId xmlns:p14="http://schemas.microsoft.com/office/powerpoint/2010/main" val="2199036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07217E-D042-4897-83C8-53186DAAE606}"/>
              </a:ext>
            </a:extLst>
          </p:cNvPr>
          <p:cNvSpPr>
            <a:spLocks noGrp="1"/>
          </p:cNvSpPr>
          <p:nvPr>
            <p:ph/>
          </p:nvPr>
        </p:nvSpPr>
        <p:spPr>
          <a:xfrm>
            <a:off x="457200" y="274638"/>
            <a:ext cx="8229600" cy="5856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D276C1D6-CA3C-430C-8843-BE5AB1F01CDB}"/>
              </a:ext>
            </a:extLst>
          </p:cNvPr>
          <p:cNvSpPr>
            <a:spLocks noGrp="1"/>
          </p:cNvSpPr>
          <p:nvPr>
            <p:ph type="dt" sz="half" idx="10"/>
          </p:nvPr>
        </p:nvSpPr>
        <p:spPr>
          <a:xfrm>
            <a:off x="457200" y="6248400"/>
            <a:ext cx="2133600" cy="457200"/>
          </a:xfrm>
        </p:spPr>
        <p:txBody>
          <a:bodyPr/>
          <a:lstStyle>
            <a:lvl1pPr>
              <a:defRPr/>
            </a:lvl1pPr>
          </a:lstStyle>
          <a:p>
            <a:r>
              <a:rPr lang="en-US" altLang="en-US"/>
              <a:t>Д. Гоцева</a:t>
            </a:r>
            <a:endParaRPr lang="bg-BG" altLang="en-US"/>
          </a:p>
        </p:txBody>
      </p:sp>
      <p:sp>
        <p:nvSpPr>
          <p:cNvPr id="4" name="Footer Placeholder 3">
            <a:extLst>
              <a:ext uri="{FF2B5EF4-FFF2-40B4-BE49-F238E27FC236}">
                <a16:creationId xmlns:a16="http://schemas.microsoft.com/office/drawing/2014/main" id="{44548E52-62D1-43EB-B38A-1F805288C857}"/>
              </a:ext>
            </a:extLst>
          </p:cNvPr>
          <p:cNvSpPr>
            <a:spLocks noGrp="1"/>
          </p:cNvSpPr>
          <p:nvPr>
            <p:ph type="ftr" sz="quarter" idx="11"/>
          </p:nvPr>
        </p:nvSpPr>
        <p:spPr>
          <a:xfrm>
            <a:off x="3124200" y="6248400"/>
            <a:ext cx="2895600" cy="457200"/>
          </a:xfrm>
        </p:spPr>
        <p:txBody>
          <a:bodyPr/>
          <a:lstStyle>
            <a:lvl1pPr>
              <a:defRPr/>
            </a:lvl1pPr>
          </a:lstStyle>
          <a:p>
            <a:r>
              <a:rPr lang="bg-BG" altLang="en-US"/>
              <a:t>ПИК2 - Лекции</a:t>
            </a:r>
          </a:p>
        </p:txBody>
      </p:sp>
      <p:sp>
        <p:nvSpPr>
          <p:cNvPr id="5" name="Slide Number Placeholder 4">
            <a:extLst>
              <a:ext uri="{FF2B5EF4-FFF2-40B4-BE49-F238E27FC236}">
                <a16:creationId xmlns:a16="http://schemas.microsoft.com/office/drawing/2014/main" id="{C9C58472-47B5-4A34-84CB-BBEB45AE6DA4}"/>
              </a:ext>
            </a:extLst>
          </p:cNvPr>
          <p:cNvSpPr>
            <a:spLocks noGrp="1"/>
          </p:cNvSpPr>
          <p:nvPr>
            <p:ph type="sldNum" sz="quarter" idx="12"/>
          </p:nvPr>
        </p:nvSpPr>
        <p:spPr>
          <a:xfrm>
            <a:off x="6553200" y="6248400"/>
            <a:ext cx="2133600" cy="457200"/>
          </a:xfrm>
        </p:spPr>
        <p:txBody>
          <a:bodyPr/>
          <a:lstStyle>
            <a:lvl1pPr>
              <a:defRPr/>
            </a:lvl1pPr>
          </a:lstStyle>
          <a:p>
            <a:fld id="{55444920-97DD-4F9D-A5B4-7E8CDE34123D}" type="slidenum">
              <a:rPr lang="bg-BG" altLang="en-US"/>
              <a:pPr/>
              <a:t>‹#›</a:t>
            </a:fld>
            <a:endParaRPr lang="bg-BG" altLang="en-US"/>
          </a:p>
        </p:txBody>
      </p:sp>
    </p:spTree>
    <p:extLst>
      <p:ext uri="{BB962C8B-B14F-4D97-AF65-F5344CB8AC3E}">
        <p14:creationId xmlns:p14="http://schemas.microsoft.com/office/powerpoint/2010/main" val="2228783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ltLang="en-US"/>
              <a:t>Д. Гоцева</a:t>
            </a:r>
            <a:endParaRPr lang="bg-BG" altLang="en-US"/>
          </a:p>
        </p:txBody>
      </p:sp>
      <p:sp>
        <p:nvSpPr>
          <p:cNvPr id="5" name="Footer Placeholder 4"/>
          <p:cNvSpPr>
            <a:spLocks noGrp="1"/>
          </p:cNvSpPr>
          <p:nvPr>
            <p:ph type="ftr" sz="quarter" idx="11"/>
          </p:nvPr>
        </p:nvSpPr>
        <p:spPr/>
        <p:txBody>
          <a:bodyPr/>
          <a:lstStyle/>
          <a:p>
            <a:r>
              <a:rPr lang="bg-BG" altLang="en-US"/>
              <a:t>ПИК2 - Лекции</a:t>
            </a:r>
          </a:p>
        </p:txBody>
      </p:sp>
      <p:sp>
        <p:nvSpPr>
          <p:cNvPr id="6" name="Slide Number Placeholder 5"/>
          <p:cNvSpPr>
            <a:spLocks noGrp="1"/>
          </p:cNvSpPr>
          <p:nvPr>
            <p:ph type="sldNum" sz="quarter" idx="12"/>
          </p:nvPr>
        </p:nvSpPr>
        <p:spPr/>
        <p:txBody>
          <a:bodyPr/>
          <a:lstStyle/>
          <a:p>
            <a:fld id="{7F08DD47-AB2C-4B27-9815-86930B40DFED}" type="slidenum">
              <a:rPr lang="bg-BG" altLang="en-US" smtClean="0"/>
              <a:pPr/>
              <a:t>‹#›</a:t>
            </a:fld>
            <a:endParaRPr lang="bg-BG" altLang="en-US"/>
          </a:p>
        </p:txBody>
      </p:sp>
    </p:spTree>
    <p:extLst>
      <p:ext uri="{BB962C8B-B14F-4D97-AF65-F5344CB8AC3E}">
        <p14:creationId xmlns:p14="http://schemas.microsoft.com/office/powerpoint/2010/main" val="1570460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ltLang="en-US"/>
              <a:t>Д. Гоцева</a:t>
            </a:r>
            <a:endParaRPr lang="bg-BG" altLang="en-US"/>
          </a:p>
        </p:txBody>
      </p:sp>
      <p:sp>
        <p:nvSpPr>
          <p:cNvPr id="5" name="Footer Placeholder 4"/>
          <p:cNvSpPr>
            <a:spLocks noGrp="1"/>
          </p:cNvSpPr>
          <p:nvPr>
            <p:ph type="ftr" sz="quarter" idx="11"/>
          </p:nvPr>
        </p:nvSpPr>
        <p:spPr/>
        <p:txBody>
          <a:bodyPr/>
          <a:lstStyle/>
          <a:p>
            <a:r>
              <a:rPr lang="bg-BG" altLang="en-US"/>
              <a:t>ПИК2 - Лекции</a:t>
            </a:r>
          </a:p>
        </p:txBody>
      </p:sp>
      <p:sp>
        <p:nvSpPr>
          <p:cNvPr id="6" name="Slide Number Placeholder 5"/>
          <p:cNvSpPr>
            <a:spLocks noGrp="1"/>
          </p:cNvSpPr>
          <p:nvPr>
            <p:ph type="sldNum" sz="quarter" idx="12"/>
          </p:nvPr>
        </p:nvSpPr>
        <p:spPr/>
        <p:txBody>
          <a:bodyPr/>
          <a:lstStyle/>
          <a:p>
            <a:fld id="{07AE2406-6070-453E-96AE-E06FCEF298A4}" type="slidenum">
              <a:rPr lang="bg-BG" altLang="en-US" smtClean="0"/>
              <a:pPr/>
              <a:t>‹#›</a:t>
            </a:fld>
            <a:endParaRPr lang="bg-BG" altLang="en-US"/>
          </a:p>
        </p:txBody>
      </p:sp>
    </p:spTree>
    <p:extLst>
      <p:ext uri="{BB962C8B-B14F-4D97-AF65-F5344CB8AC3E}">
        <p14:creationId xmlns:p14="http://schemas.microsoft.com/office/powerpoint/2010/main" val="98111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ltLang="en-US"/>
              <a:t>Д. Гоцева</a:t>
            </a:r>
            <a:endParaRPr lang="bg-BG" altLang="en-US"/>
          </a:p>
        </p:txBody>
      </p:sp>
      <p:sp>
        <p:nvSpPr>
          <p:cNvPr id="6" name="Footer Placeholder 5"/>
          <p:cNvSpPr>
            <a:spLocks noGrp="1"/>
          </p:cNvSpPr>
          <p:nvPr>
            <p:ph type="ftr" sz="quarter" idx="11"/>
          </p:nvPr>
        </p:nvSpPr>
        <p:spPr/>
        <p:txBody>
          <a:bodyPr/>
          <a:lstStyle/>
          <a:p>
            <a:r>
              <a:rPr lang="bg-BG" altLang="en-US"/>
              <a:t>ПИК2 - Лекции</a:t>
            </a:r>
          </a:p>
        </p:txBody>
      </p:sp>
      <p:sp>
        <p:nvSpPr>
          <p:cNvPr id="7" name="Slide Number Placeholder 6"/>
          <p:cNvSpPr>
            <a:spLocks noGrp="1"/>
          </p:cNvSpPr>
          <p:nvPr>
            <p:ph type="sldNum" sz="quarter" idx="12"/>
          </p:nvPr>
        </p:nvSpPr>
        <p:spPr/>
        <p:txBody>
          <a:bodyPr/>
          <a:lstStyle/>
          <a:p>
            <a:fld id="{0E86F1E7-93C9-4434-A0DD-266E5A42E63E}" type="slidenum">
              <a:rPr lang="bg-BG" altLang="en-US" smtClean="0"/>
              <a:pPr/>
              <a:t>‹#›</a:t>
            </a:fld>
            <a:endParaRPr lang="bg-BG" altLang="en-US"/>
          </a:p>
        </p:txBody>
      </p:sp>
    </p:spTree>
    <p:extLst>
      <p:ext uri="{BB962C8B-B14F-4D97-AF65-F5344CB8AC3E}">
        <p14:creationId xmlns:p14="http://schemas.microsoft.com/office/powerpoint/2010/main" val="403911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ltLang="en-US"/>
              <a:t>Д. Гоцева</a:t>
            </a:r>
            <a:endParaRPr lang="bg-BG" altLang="en-US"/>
          </a:p>
        </p:txBody>
      </p:sp>
      <p:sp>
        <p:nvSpPr>
          <p:cNvPr id="8" name="Footer Placeholder 7"/>
          <p:cNvSpPr>
            <a:spLocks noGrp="1"/>
          </p:cNvSpPr>
          <p:nvPr>
            <p:ph type="ftr" sz="quarter" idx="11"/>
          </p:nvPr>
        </p:nvSpPr>
        <p:spPr/>
        <p:txBody>
          <a:bodyPr/>
          <a:lstStyle/>
          <a:p>
            <a:r>
              <a:rPr lang="bg-BG" altLang="en-US"/>
              <a:t>ПИК2 - Лекции</a:t>
            </a:r>
          </a:p>
        </p:txBody>
      </p:sp>
      <p:sp>
        <p:nvSpPr>
          <p:cNvPr id="9" name="Slide Number Placeholder 8"/>
          <p:cNvSpPr>
            <a:spLocks noGrp="1"/>
          </p:cNvSpPr>
          <p:nvPr>
            <p:ph type="sldNum" sz="quarter" idx="12"/>
          </p:nvPr>
        </p:nvSpPr>
        <p:spPr/>
        <p:txBody>
          <a:bodyPr/>
          <a:lstStyle/>
          <a:p>
            <a:fld id="{1031651A-88E5-4682-9012-712835AFE456}" type="slidenum">
              <a:rPr lang="bg-BG" altLang="en-US" smtClean="0"/>
              <a:pPr/>
              <a:t>‹#›</a:t>
            </a:fld>
            <a:endParaRPr lang="bg-BG" altLang="en-US"/>
          </a:p>
        </p:txBody>
      </p:sp>
    </p:spTree>
    <p:extLst>
      <p:ext uri="{BB962C8B-B14F-4D97-AF65-F5344CB8AC3E}">
        <p14:creationId xmlns:p14="http://schemas.microsoft.com/office/powerpoint/2010/main" val="3362600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ltLang="en-US"/>
              <a:t>Д. Гоцева</a:t>
            </a:r>
            <a:endParaRPr lang="bg-BG" altLang="en-US"/>
          </a:p>
        </p:txBody>
      </p:sp>
      <p:sp>
        <p:nvSpPr>
          <p:cNvPr id="4" name="Footer Placeholder 3"/>
          <p:cNvSpPr>
            <a:spLocks noGrp="1"/>
          </p:cNvSpPr>
          <p:nvPr>
            <p:ph type="ftr" sz="quarter" idx="11"/>
          </p:nvPr>
        </p:nvSpPr>
        <p:spPr/>
        <p:txBody>
          <a:bodyPr/>
          <a:lstStyle/>
          <a:p>
            <a:r>
              <a:rPr lang="bg-BG" altLang="en-US"/>
              <a:t>ПИК2 - Лекции</a:t>
            </a:r>
          </a:p>
        </p:txBody>
      </p:sp>
      <p:sp>
        <p:nvSpPr>
          <p:cNvPr id="5" name="Slide Number Placeholder 4"/>
          <p:cNvSpPr>
            <a:spLocks noGrp="1"/>
          </p:cNvSpPr>
          <p:nvPr>
            <p:ph type="sldNum" sz="quarter" idx="12"/>
          </p:nvPr>
        </p:nvSpPr>
        <p:spPr/>
        <p:txBody>
          <a:bodyPr/>
          <a:lstStyle/>
          <a:p>
            <a:fld id="{99455BF4-E2E6-4DB8-8B06-38753D25D37D}" type="slidenum">
              <a:rPr lang="bg-BG" altLang="en-US" smtClean="0"/>
              <a:pPr/>
              <a:t>‹#›</a:t>
            </a:fld>
            <a:endParaRPr lang="bg-BG" altLang="en-US"/>
          </a:p>
        </p:txBody>
      </p:sp>
    </p:spTree>
    <p:extLst>
      <p:ext uri="{BB962C8B-B14F-4D97-AF65-F5344CB8AC3E}">
        <p14:creationId xmlns:p14="http://schemas.microsoft.com/office/powerpoint/2010/main" val="1645987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en-US"/>
              <a:t>Д. Гоцева</a:t>
            </a:r>
            <a:endParaRPr lang="bg-BG" altLang="en-US"/>
          </a:p>
        </p:txBody>
      </p:sp>
      <p:sp>
        <p:nvSpPr>
          <p:cNvPr id="3" name="Footer Placeholder 2"/>
          <p:cNvSpPr>
            <a:spLocks noGrp="1"/>
          </p:cNvSpPr>
          <p:nvPr>
            <p:ph type="ftr" sz="quarter" idx="11"/>
          </p:nvPr>
        </p:nvSpPr>
        <p:spPr/>
        <p:txBody>
          <a:bodyPr/>
          <a:lstStyle/>
          <a:p>
            <a:r>
              <a:rPr lang="bg-BG" altLang="en-US"/>
              <a:t>ПИК2 - Лекции</a:t>
            </a:r>
          </a:p>
        </p:txBody>
      </p:sp>
      <p:sp>
        <p:nvSpPr>
          <p:cNvPr id="4" name="Slide Number Placeholder 3"/>
          <p:cNvSpPr>
            <a:spLocks noGrp="1"/>
          </p:cNvSpPr>
          <p:nvPr>
            <p:ph type="sldNum" sz="quarter" idx="12"/>
          </p:nvPr>
        </p:nvSpPr>
        <p:spPr/>
        <p:txBody>
          <a:bodyPr/>
          <a:lstStyle/>
          <a:p>
            <a:fld id="{2336B1A9-BB06-41CB-BA3F-8FCA67C7E001}" type="slidenum">
              <a:rPr lang="bg-BG" altLang="en-US" smtClean="0"/>
              <a:pPr/>
              <a:t>‹#›</a:t>
            </a:fld>
            <a:endParaRPr lang="bg-BG" altLang="en-US"/>
          </a:p>
        </p:txBody>
      </p:sp>
    </p:spTree>
    <p:extLst>
      <p:ext uri="{BB962C8B-B14F-4D97-AF65-F5344CB8AC3E}">
        <p14:creationId xmlns:p14="http://schemas.microsoft.com/office/powerpoint/2010/main" val="544998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ltLang="en-US"/>
              <a:t>Д. Гоцева</a:t>
            </a:r>
            <a:endParaRPr lang="bg-BG" altLang="en-US"/>
          </a:p>
        </p:txBody>
      </p:sp>
      <p:sp>
        <p:nvSpPr>
          <p:cNvPr id="6" name="Footer Placeholder 5"/>
          <p:cNvSpPr>
            <a:spLocks noGrp="1"/>
          </p:cNvSpPr>
          <p:nvPr>
            <p:ph type="ftr" sz="quarter" idx="11"/>
          </p:nvPr>
        </p:nvSpPr>
        <p:spPr/>
        <p:txBody>
          <a:bodyPr/>
          <a:lstStyle/>
          <a:p>
            <a:r>
              <a:rPr lang="bg-BG" altLang="en-US"/>
              <a:t>ПИК2 - Лекции</a:t>
            </a:r>
          </a:p>
        </p:txBody>
      </p:sp>
      <p:sp>
        <p:nvSpPr>
          <p:cNvPr id="7" name="Slide Number Placeholder 6"/>
          <p:cNvSpPr>
            <a:spLocks noGrp="1"/>
          </p:cNvSpPr>
          <p:nvPr>
            <p:ph type="sldNum" sz="quarter" idx="12"/>
          </p:nvPr>
        </p:nvSpPr>
        <p:spPr/>
        <p:txBody>
          <a:bodyPr/>
          <a:lstStyle/>
          <a:p>
            <a:fld id="{9668531E-C8C2-4E72-92D2-1DE0D896F86A}" type="slidenum">
              <a:rPr lang="bg-BG" altLang="en-US" smtClean="0"/>
              <a:pPr/>
              <a:t>‹#›</a:t>
            </a:fld>
            <a:endParaRPr lang="bg-BG" altLang="en-US"/>
          </a:p>
        </p:txBody>
      </p:sp>
    </p:spTree>
    <p:extLst>
      <p:ext uri="{BB962C8B-B14F-4D97-AF65-F5344CB8AC3E}">
        <p14:creationId xmlns:p14="http://schemas.microsoft.com/office/powerpoint/2010/main" val="2653249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ltLang="en-US"/>
              <a:t>Д. Гоцева</a:t>
            </a:r>
            <a:endParaRPr lang="bg-BG" altLang="en-US"/>
          </a:p>
        </p:txBody>
      </p:sp>
      <p:sp>
        <p:nvSpPr>
          <p:cNvPr id="6" name="Footer Placeholder 5"/>
          <p:cNvSpPr>
            <a:spLocks noGrp="1"/>
          </p:cNvSpPr>
          <p:nvPr>
            <p:ph type="ftr" sz="quarter" idx="11"/>
          </p:nvPr>
        </p:nvSpPr>
        <p:spPr/>
        <p:txBody>
          <a:bodyPr/>
          <a:lstStyle/>
          <a:p>
            <a:r>
              <a:rPr lang="bg-BG" altLang="en-US"/>
              <a:t>ПИК2 - Лекции</a:t>
            </a:r>
          </a:p>
        </p:txBody>
      </p:sp>
      <p:sp>
        <p:nvSpPr>
          <p:cNvPr id="7" name="Slide Number Placeholder 6"/>
          <p:cNvSpPr>
            <a:spLocks noGrp="1"/>
          </p:cNvSpPr>
          <p:nvPr>
            <p:ph type="sldNum" sz="quarter" idx="12"/>
          </p:nvPr>
        </p:nvSpPr>
        <p:spPr/>
        <p:txBody>
          <a:bodyPr/>
          <a:lstStyle/>
          <a:p>
            <a:fld id="{2389E4D2-907C-491F-A29B-6453A4504A3A}" type="slidenum">
              <a:rPr lang="bg-BG" altLang="en-US" smtClean="0"/>
              <a:pPr/>
              <a:t>‹#›</a:t>
            </a:fld>
            <a:endParaRPr lang="bg-BG" altLang="en-US"/>
          </a:p>
        </p:txBody>
      </p:sp>
    </p:spTree>
    <p:extLst>
      <p:ext uri="{BB962C8B-B14F-4D97-AF65-F5344CB8AC3E}">
        <p14:creationId xmlns:p14="http://schemas.microsoft.com/office/powerpoint/2010/main" val="3688297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ltLang="en-US"/>
              <a:t>Д. Гоцева</a:t>
            </a:r>
            <a:endParaRPr lang="bg-BG" alt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bg-BG" altLang="en-US"/>
              <a:t>ПИК2 - Лекции</a:t>
            </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28608A1A-64B0-4F1A-842F-60A229C5D350}" type="slidenum">
              <a:rPr lang="bg-BG" altLang="en-US" smtClean="0"/>
              <a:pPr/>
              <a:t>‹#›</a:t>
            </a:fld>
            <a:endParaRPr lang="bg-BG" altLang="en-US"/>
          </a:p>
        </p:txBody>
      </p:sp>
    </p:spTree>
    <p:extLst>
      <p:ext uri="{BB962C8B-B14F-4D97-AF65-F5344CB8AC3E}">
        <p14:creationId xmlns:p14="http://schemas.microsoft.com/office/powerpoint/2010/main" val="35840837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dgotseva.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3C9379E-798E-4446-B089-22F4A40C0595}"/>
              </a:ext>
            </a:extLst>
          </p:cNvPr>
          <p:cNvSpPr>
            <a:spLocks noGrp="1" noChangeArrowheads="1"/>
          </p:cNvSpPr>
          <p:nvPr>
            <p:ph type="ctrTitle"/>
          </p:nvPr>
        </p:nvSpPr>
        <p:spPr/>
        <p:txBody>
          <a:bodyPr/>
          <a:lstStyle/>
          <a:p>
            <a:r>
              <a:rPr lang="bg-BG" altLang="en-US" dirty="0"/>
              <a:t>Базови програмни езици</a:t>
            </a:r>
          </a:p>
        </p:txBody>
      </p:sp>
      <p:sp>
        <p:nvSpPr>
          <p:cNvPr id="3075" name="Rectangle 3">
            <a:extLst>
              <a:ext uri="{FF2B5EF4-FFF2-40B4-BE49-F238E27FC236}">
                <a16:creationId xmlns:a16="http://schemas.microsoft.com/office/drawing/2014/main" id="{857D5395-6E7D-4A99-805B-5248ABB49A15}"/>
              </a:ext>
            </a:extLst>
          </p:cNvPr>
          <p:cNvSpPr>
            <a:spLocks noGrp="1" noChangeArrowheads="1"/>
          </p:cNvSpPr>
          <p:nvPr>
            <p:ph type="subTitle" idx="1"/>
          </p:nvPr>
        </p:nvSpPr>
        <p:spPr/>
        <p:txBody>
          <a:bodyPr/>
          <a:lstStyle/>
          <a:p>
            <a:pPr>
              <a:lnSpc>
                <a:spcPct val="90000"/>
              </a:lnSpc>
            </a:pPr>
            <a:r>
              <a:rPr lang="bg-BG" altLang="en-US" dirty="0"/>
              <a:t>Лекции</a:t>
            </a:r>
          </a:p>
          <a:p>
            <a:pPr>
              <a:lnSpc>
                <a:spcPct val="90000"/>
              </a:lnSpc>
            </a:pPr>
            <a:r>
              <a:rPr lang="bg-BG" altLang="en-US" dirty="0"/>
              <a:t>Проф. д-р Даниела Гоцева</a:t>
            </a:r>
          </a:p>
          <a:p>
            <a:pPr>
              <a:lnSpc>
                <a:spcPct val="90000"/>
              </a:lnSpc>
            </a:pPr>
            <a:r>
              <a:rPr lang="en-US" altLang="en-US" dirty="0">
                <a:hlinkClick r:id="rId2"/>
              </a:rPr>
              <a:t>http://dgotseva.com</a:t>
            </a:r>
            <a:r>
              <a:rPr lang="en-US" altLang="en-US" dirty="0"/>
              <a:t> </a:t>
            </a:r>
            <a:endParaRPr lang="bg-BG" altLang="en-US" dirty="0"/>
          </a:p>
        </p:txBody>
      </p:sp>
      <p:sp>
        <p:nvSpPr>
          <p:cNvPr id="6" name="Rectangle 11">
            <a:extLst>
              <a:ext uri="{FF2B5EF4-FFF2-40B4-BE49-F238E27FC236}">
                <a16:creationId xmlns:a16="http://schemas.microsoft.com/office/drawing/2014/main" id="{373656A7-215C-4B1B-BC6E-3BBE59A04887}"/>
              </a:ext>
            </a:extLst>
          </p:cNvPr>
          <p:cNvSpPr>
            <a:spLocks noGrp="1" noChangeArrowheads="1"/>
          </p:cNvSpPr>
          <p:nvPr>
            <p:ph type="sldNum" sz="quarter" idx="12"/>
          </p:nvPr>
        </p:nvSpPr>
        <p:spPr/>
        <p:txBody>
          <a:bodyPr/>
          <a:lstStyle/>
          <a:p>
            <a:fld id="{A69EDF39-C400-4A46-820C-1B407D1B4904}" type="slidenum">
              <a:rPr lang="bg-BG" altLang="en-US"/>
              <a:pPr/>
              <a:t>1</a:t>
            </a:fld>
            <a:endParaRPr lang="bg-BG"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1E9694B-18B2-40FE-A6BB-BE8DD570A5CE}"/>
              </a:ext>
            </a:extLst>
          </p:cNvPr>
          <p:cNvSpPr>
            <a:spLocks noGrp="1" noChangeArrowheads="1"/>
          </p:cNvSpPr>
          <p:nvPr>
            <p:ph type="title"/>
          </p:nvPr>
        </p:nvSpPr>
        <p:spPr/>
        <p:txBody>
          <a:bodyPr/>
          <a:lstStyle/>
          <a:p>
            <a:r>
              <a:rPr lang="bg-BG" altLang="en-US"/>
              <a:t>Форматиран изход - printf</a:t>
            </a:r>
          </a:p>
        </p:txBody>
      </p:sp>
      <p:sp>
        <p:nvSpPr>
          <p:cNvPr id="20483" name="Rectangle 3">
            <a:extLst>
              <a:ext uri="{FF2B5EF4-FFF2-40B4-BE49-F238E27FC236}">
                <a16:creationId xmlns:a16="http://schemas.microsoft.com/office/drawing/2014/main" id="{BFFCEBF7-A7D5-4173-B6F3-C24F0623D43B}"/>
              </a:ext>
            </a:extLst>
          </p:cNvPr>
          <p:cNvSpPr>
            <a:spLocks noGrp="1" noChangeArrowheads="1"/>
          </p:cNvSpPr>
          <p:nvPr>
            <p:ph idx="1"/>
          </p:nvPr>
        </p:nvSpPr>
        <p:spPr/>
        <p:txBody>
          <a:bodyPr>
            <a:normAutofit fontScale="85000" lnSpcReduction="20000"/>
          </a:bodyPr>
          <a:lstStyle/>
          <a:p>
            <a:pPr>
              <a:lnSpc>
                <a:spcPct val="80000"/>
              </a:lnSpc>
            </a:pPr>
            <a:r>
              <a:rPr lang="bg-BG" altLang="en-US" sz="1800"/>
              <a:t>Всеки спецификатор започва с % и завършва с преобразуващ символ. Между % и преобразуващия символ могат да се поставят в следния ред:</a:t>
            </a:r>
          </a:p>
          <a:p>
            <a:pPr lvl="1">
              <a:lnSpc>
                <a:spcPct val="80000"/>
              </a:lnSpc>
            </a:pPr>
            <a:r>
              <a:rPr lang="bg-BG" altLang="en-US" sz="1600"/>
              <a:t>Знак минус, който обозначава ляво подравняване на преобразувания аргумент.</a:t>
            </a:r>
          </a:p>
          <a:p>
            <a:pPr lvl="1">
              <a:lnSpc>
                <a:spcPct val="80000"/>
              </a:lnSpc>
            </a:pPr>
            <a:r>
              <a:rPr lang="bg-BG" altLang="en-US" sz="1600"/>
              <a:t>Число, което показва минималната широчина на полето.  Преобразуваният аргумент ще бъде отпечатан в поле, широко поне колкото е стойността на числото. При необходимост числото ще бъде допълнено с празни символи отляво (или отдясно, ако е зададено ляво подравняване), за да се запълни зададената широчина.</a:t>
            </a:r>
          </a:p>
          <a:p>
            <a:pPr lvl="1">
              <a:lnSpc>
                <a:spcPct val="80000"/>
              </a:lnSpc>
            </a:pPr>
            <a:r>
              <a:rPr lang="bg-BG" altLang="en-US" sz="1600"/>
              <a:t>Точка, която разделя широчината на полето от точността.</a:t>
            </a:r>
          </a:p>
          <a:p>
            <a:pPr lvl="1">
              <a:lnSpc>
                <a:spcPct val="80000"/>
              </a:lnSpc>
            </a:pPr>
            <a:r>
              <a:rPr lang="bg-BG" altLang="en-US" sz="1600"/>
              <a:t>Число, обозначаващо точността, която показва максималния брой символи, които ще бъдат отпечатани от даден низ, или броя на цифрите след десетичната точка при стойност с плаваща запетая, или минималния брой цифри на цяло число.</a:t>
            </a:r>
          </a:p>
          <a:p>
            <a:pPr lvl="1">
              <a:lnSpc>
                <a:spcPct val="80000"/>
              </a:lnSpc>
            </a:pPr>
            <a:r>
              <a:rPr lang="bg-BG" altLang="en-US" sz="1600"/>
              <a:t>Буквата h, ако цялото число ще бъде отпечатано като short, или буквата </a:t>
            </a:r>
            <a:r>
              <a:rPr lang="en-US" altLang="en-US" sz="1600"/>
              <a:t>l</a:t>
            </a:r>
            <a:r>
              <a:rPr lang="bg-BG" altLang="en-US" sz="1600"/>
              <a:t>, ако ще бъде long.</a:t>
            </a:r>
            <a:endParaRPr lang="en-US" altLang="en-US" sz="1600"/>
          </a:p>
          <a:p>
            <a:pPr>
              <a:lnSpc>
                <a:spcPct val="80000"/>
              </a:lnSpc>
            </a:pPr>
            <a:r>
              <a:rPr lang="bg-BG" altLang="en-US" sz="1800"/>
              <a:t>Ако символът след % не е някой</a:t>
            </a:r>
            <a:r>
              <a:rPr lang="en-US" altLang="en-US" sz="1800"/>
              <a:t> </a:t>
            </a:r>
            <a:r>
              <a:rPr lang="bg-BG" altLang="en-US" sz="1800"/>
              <a:t>от изброените символи на следващия слайд, поведението на функцията не е определено.</a:t>
            </a:r>
          </a:p>
        </p:txBody>
      </p:sp>
      <p:sp>
        <p:nvSpPr>
          <p:cNvPr id="6" name="Slide Number Placeholder 5">
            <a:extLst>
              <a:ext uri="{FF2B5EF4-FFF2-40B4-BE49-F238E27FC236}">
                <a16:creationId xmlns:a16="http://schemas.microsoft.com/office/drawing/2014/main" id="{C9195E50-845B-4A11-8D1C-67437C7B8CDF}"/>
              </a:ext>
            </a:extLst>
          </p:cNvPr>
          <p:cNvSpPr>
            <a:spLocks noGrp="1"/>
          </p:cNvSpPr>
          <p:nvPr>
            <p:ph type="sldNum" sz="quarter" idx="12"/>
          </p:nvPr>
        </p:nvSpPr>
        <p:spPr/>
        <p:txBody>
          <a:bodyPr/>
          <a:lstStyle/>
          <a:p>
            <a:fld id="{39EE4EAB-F201-4CD7-AAFB-E968BD4CADAE}" type="slidenum">
              <a:rPr lang="bg-BG" altLang="en-US"/>
              <a:pPr/>
              <a:t>10</a:t>
            </a:fld>
            <a:endParaRPr lang="bg-BG"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33CD97D-0A93-4422-B11A-A57312D41A02}"/>
              </a:ext>
            </a:extLst>
          </p:cNvPr>
          <p:cNvSpPr>
            <a:spLocks noGrp="1" noChangeArrowheads="1"/>
          </p:cNvSpPr>
          <p:nvPr>
            <p:ph type="title"/>
          </p:nvPr>
        </p:nvSpPr>
        <p:spPr/>
        <p:txBody>
          <a:bodyPr/>
          <a:lstStyle/>
          <a:p>
            <a:r>
              <a:rPr lang="bg-BG" altLang="en-US"/>
              <a:t>Форматиран изход - printf</a:t>
            </a:r>
          </a:p>
        </p:txBody>
      </p:sp>
      <p:sp>
        <p:nvSpPr>
          <p:cNvPr id="21512" name="Rectangle 8">
            <a:extLst>
              <a:ext uri="{FF2B5EF4-FFF2-40B4-BE49-F238E27FC236}">
                <a16:creationId xmlns:a16="http://schemas.microsoft.com/office/drawing/2014/main" id="{8A26711F-A6F7-4531-8156-655EBC98B0DA}"/>
              </a:ext>
            </a:extLst>
          </p:cNvPr>
          <p:cNvSpPr>
            <a:spLocks noGrp="1" noChangeArrowheads="1"/>
          </p:cNvSpPr>
          <p:nvPr>
            <p:ph idx="1"/>
          </p:nvPr>
        </p:nvSpPr>
        <p:spPr/>
        <p:txBody>
          <a:bodyPr/>
          <a:lstStyle/>
          <a:p>
            <a:endParaRPr lang="en-US" altLang="en-US"/>
          </a:p>
        </p:txBody>
      </p:sp>
      <p:sp>
        <p:nvSpPr>
          <p:cNvPr id="7" name="Slide Number Placeholder 5">
            <a:extLst>
              <a:ext uri="{FF2B5EF4-FFF2-40B4-BE49-F238E27FC236}">
                <a16:creationId xmlns:a16="http://schemas.microsoft.com/office/drawing/2014/main" id="{BFF1F02C-9031-4D39-A308-27EF9FEFC09B}"/>
              </a:ext>
            </a:extLst>
          </p:cNvPr>
          <p:cNvSpPr>
            <a:spLocks noGrp="1"/>
          </p:cNvSpPr>
          <p:nvPr>
            <p:ph type="sldNum" sz="quarter" idx="12"/>
          </p:nvPr>
        </p:nvSpPr>
        <p:spPr/>
        <p:txBody>
          <a:bodyPr/>
          <a:lstStyle/>
          <a:p>
            <a:fld id="{B018D97F-8CED-4ADA-9D55-69AF7D982CDA}" type="slidenum">
              <a:rPr lang="bg-BG" altLang="en-US"/>
              <a:pPr/>
              <a:t>11</a:t>
            </a:fld>
            <a:endParaRPr lang="bg-BG" altLang="en-US"/>
          </a:p>
        </p:txBody>
      </p:sp>
      <p:pic>
        <p:nvPicPr>
          <p:cNvPr id="21509" name="Picture 5">
            <a:extLst>
              <a:ext uri="{FF2B5EF4-FFF2-40B4-BE49-F238E27FC236}">
                <a16:creationId xmlns:a16="http://schemas.microsoft.com/office/drawing/2014/main" id="{49589956-A51C-4B71-B8F7-89A91DF5D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484313"/>
            <a:ext cx="7272337" cy="478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1A01BF3-155B-4B7B-AEAE-B783334B42B9}"/>
              </a:ext>
            </a:extLst>
          </p:cNvPr>
          <p:cNvSpPr>
            <a:spLocks noGrp="1" noChangeArrowheads="1"/>
          </p:cNvSpPr>
          <p:nvPr>
            <p:ph type="title"/>
          </p:nvPr>
        </p:nvSpPr>
        <p:spPr/>
        <p:txBody>
          <a:bodyPr/>
          <a:lstStyle/>
          <a:p>
            <a:r>
              <a:rPr lang="bg-BG" altLang="en-US"/>
              <a:t>Форматиран изход - printf</a:t>
            </a:r>
          </a:p>
        </p:txBody>
      </p:sp>
      <p:sp>
        <p:nvSpPr>
          <p:cNvPr id="22531" name="Rectangle 3">
            <a:extLst>
              <a:ext uri="{FF2B5EF4-FFF2-40B4-BE49-F238E27FC236}">
                <a16:creationId xmlns:a16="http://schemas.microsoft.com/office/drawing/2014/main" id="{FDFC59B1-05B4-4768-93A2-033F0D7035E0}"/>
              </a:ext>
            </a:extLst>
          </p:cNvPr>
          <p:cNvSpPr>
            <a:spLocks noGrp="1" noChangeArrowheads="1"/>
          </p:cNvSpPr>
          <p:nvPr>
            <p:ph idx="1"/>
          </p:nvPr>
        </p:nvSpPr>
        <p:spPr/>
        <p:txBody>
          <a:bodyPr/>
          <a:lstStyle/>
          <a:p>
            <a:pPr>
              <a:lnSpc>
                <a:spcPct val="90000"/>
              </a:lnSpc>
            </a:pPr>
            <a:r>
              <a:rPr lang="bg-BG" altLang="en-US"/>
              <a:t>Широчината или точността може да се зададе с * - в този случай стойността се изчислява чрез преобразуване на следващия аргумент (който задължително трябва да бъде int). Например, за да отпечатате всички max символи от низа s, можете да използвате:</a:t>
            </a:r>
          </a:p>
          <a:p>
            <a:pPr>
              <a:lnSpc>
                <a:spcPct val="90000"/>
              </a:lnSpc>
            </a:pPr>
            <a:r>
              <a:rPr lang="bg-BG" altLang="en-US"/>
              <a:t>printf("%.*s", max, s);</a:t>
            </a:r>
          </a:p>
        </p:txBody>
      </p:sp>
      <p:sp>
        <p:nvSpPr>
          <p:cNvPr id="6" name="Slide Number Placeholder 5">
            <a:extLst>
              <a:ext uri="{FF2B5EF4-FFF2-40B4-BE49-F238E27FC236}">
                <a16:creationId xmlns:a16="http://schemas.microsoft.com/office/drawing/2014/main" id="{75A82BDB-956C-42BF-885A-29AA1FCACF80}"/>
              </a:ext>
            </a:extLst>
          </p:cNvPr>
          <p:cNvSpPr>
            <a:spLocks noGrp="1"/>
          </p:cNvSpPr>
          <p:nvPr>
            <p:ph type="sldNum" sz="quarter" idx="12"/>
          </p:nvPr>
        </p:nvSpPr>
        <p:spPr/>
        <p:txBody>
          <a:bodyPr/>
          <a:lstStyle/>
          <a:p>
            <a:fld id="{494736A3-E043-4D55-85AA-1C934BBB3646}" type="slidenum">
              <a:rPr lang="bg-BG" altLang="en-US"/>
              <a:pPr/>
              <a:t>12</a:t>
            </a:fld>
            <a:endParaRPr lang="bg-BG"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048F20F-DCCE-403A-BF21-2D457891410A}"/>
              </a:ext>
            </a:extLst>
          </p:cNvPr>
          <p:cNvSpPr>
            <a:spLocks noGrp="1" noChangeArrowheads="1"/>
          </p:cNvSpPr>
          <p:nvPr>
            <p:ph type="title"/>
          </p:nvPr>
        </p:nvSpPr>
        <p:spPr/>
        <p:txBody>
          <a:bodyPr/>
          <a:lstStyle/>
          <a:p>
            <a:r>
              <a:rPr lang="bg-BG" altLang="en-US"/>
              <a:t>Форматиран изход - printf</a:t>
            </a:r>
          </a:p>
        </p:txBody>
      </p:sp>
      <p:sp>
        <p:nvSpPr>
          <p:cNvPr id="29699" name="Rectangle 3">
            <a:extLst>
              <a:ext uri="{FF2B5EF4-FFF2-40B4-BE49-F238E27FC236}">
                <a16:creationId xmlns:a16="http://schemas.microsoft.com/office/drawing/2014/main" id="{DEF31A11-E2ED-4C1F-A8D9-6CDAD72B7FC8}"/>
              </a:ext>
            </a:extLst>
          </p:cNvPr>
          <p:cNvSpPr>
            <a:spLocks noGrp="1" noChangeArrowheads="1"/>
          </p:cNvSpPr>
          <p:nvPr>
            <p:ph type="body" sz="half" idx="1"/>
          </p:nvPr>
        </p:nvSpPr>
        <p:spPr>
          <a:xfrm>
            <a:off x="457200" y="1600200"/>
            <a:ext cx="8229600" cy="2549525"/>
          </a:xfrm>
        </p:spPr>
        <p:txBody>
          <a:bodyPr/>
          <a:lstStyle/>
          <a:p>
            <a:pPr>
              <a:lnSpc>
                <a:spcPct val="90000"/>
              </a:lnSpc>
            </a:pPr>
            <a:r>
              <a:rPr lang="bg-BG" altLang="en-US" sz="2800"/>
              <a:t>Следващата таблица показва ефектите от различните форматни спецификации при отпечатването на "hello, world" (12 символа). Поставено е двоеточие около всяко поле, за да можете по-лесно да видите широчината му.</a:t>
            </a:r>
          </a:p>
        </p:txBody>
      </p:sp>
      <p:sp>
        <p:nvSpPr>
          <p:cNvPr id="29701" name="Rectangle 5">
            <a:extLst>
              <a:ext uri="{FF2B5EF4-FFF2-40B4-BE49-F238E27FC236}">
                <a16:creationId xmlns:a16="http://schemas.microsoft.com/office/drawing/2014/main" id="{51D882DA-86E6-4DB9-8F22-0611051A27CE}"/>
              </a:ext>
            </a:extLst>
          </p:cNvPr>
          <p:cNvSpPr>
            <a:spLocks noGrp="1" noChangeArrowheads="1"/>
          </p:cNvSpPr>
          <p:nvPr>
            <p:ph sz="half" idx="2"/>
          </p:nvPr>
        </p:nvSpPr>
        <p:spPr/>
        <p:txBody>
          <a:bodyPr/>
          <a:lstStyle/>
          <a:p>
            <a:endParaRPr lang="en-US" altLang="en-US" sz="2800"/>
          </a:p>
        </p:txBody>
      </p:sp>
      <p:sp>
        <p:nvSpPr>
          <p:cNvPr id="8" name="Slide Number Placeholder 6">
            <a:extLst>
              <a:ext uri="{FF2B5EF4-FFF2-40B4-BE49-F238E27FC236}">
                <a16:creationId xmlns:a16="http://schemas.microsoft.com/office/drawing/2014/main" id="{9351A466-58E0-4A59-A5A0-11E529205A1A}"/>
              </a:ext>
            </a:extLst>
          </p:cNvPr>
          <p:cNvSpPr>
            <a:spLocks noGrp="1"/>
          </p:cNvSpPr>
          <p:nvPr>
            <p:ph type="sldNum" sz="quarter" idx="12"/>
          </p:nvPr>
        </p:nvSpPr>
        <p:spPr/>
        <p:txBody>
          <a:bodyPr/>
          <a:lstStyle/>
          <a:p>
            <a:fld id="{EF36BAB8-CDBF-4A07-880A-2961035CB04C}" type="slidenum">
              <a:rPr lang="bg-BG" altLang="en-US"/>
              <a:pPr/>
              <a:t>13</a:t>
            </a:fld>
            <a:endParaRPr lang="bg-BG" altLang="en-US"/>
          </a:p>
        </p:txBody>
      </p:sp>
      <p:pic>
        <p:nvPicPr>
          <p:cNvPr id="29700" name="Picture 4">
            <a:extLst>
              <a:ext uri="{FF2B5EF4-FFF2-40B4-BE49-F238E27FC236}">
                <a16:creationId xmlns:a16="http://schemas.microsoft.com/office/drawing/2014/main" id="{487A6AAA-EF31-4038-822D-FBFA685618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3644900"/>
            <a:ext cx="3816350"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4830C91-61DD-4164-B848-85EDE0BAEC20}"/>
              </a:ext>
            </a:extLst>
          </p:cNvPr>
          <p:cNvSpPr>
            <a:spLocks noGrp="1" noChangeArrowheads="1"/>
          </p:cNvSpPr>
          <p:nvPr>
            <p:ph type="title"/>
          </p:nvPr>
        </p:nvSpPr>
        <p:spPr/>
        <p:txBody>
          <a:bodyPr/>
          <a:lstStyle/>
          <a:p>
            <a:r>
              <a:rPr lang="bg-BG" altLang="en-US"/>
              <a:t>Форматиран изход - printf</a:t>
            </a:r>
          </a:p>
        </p:txBody>
      </p:sp>
      <p:sp>
        <p:nvSpPr>
          <p:cNvPr id="31747" name="Rectangle 3">
            <a:extLst>
              <a:ext uri="{FF2B5EF4-FFF2-40B4-BE49-F238E27FC236}">
                <a16:creationId xmlns:a16="http://schemas.microsoft.com/office/drawing/2014/main" id="{2FDF4BE1-808F-43A6-8F1B-08B87D74BFD8}"/>
              </a:ext>
            </a:extLst>
          </p:cNvPr>
          <p:cNvSpPr>
            <a:spLocks noGrp="1" noChangeArrowheads="1"/>
          </p:cNvSpPr>
          <p:nvPr>
            <p:ph idx="1"/>
          </p:nvPr>
        </p:nvSpPr>
        <p:spPr/>
        <p:txBody>
          <a:bodyPr>
            <a:normAutofit fontScale="85000" lnSpcReduction="20000"/>
          </a:bodyPr>
          <a:lstStyle/>
          <a:p>
            <a:r>
              <a:rPr lang="bg-BG" altLang="en-US" sz="2800"/>
              <a:t>Функцията sprintf извършва същите преобразувания като printf, но съхранява изхода в низ:</a:t>
            </a:r>
          </a:p>
          <a:p>
            <a:pPr>
              <a:buFont typeface="Wingdings" panose="05000000000000000000" pitchFamily="2" charset="2"/>
              <a:buNone/>
            </a:pPr>
            <a:r>
              <a:rPr lang="bg-BG" altLang="en-US" sz="2400"/>
              <a:t>int sprintf (char *string, char *format, arg1, arg2, . . . ) ;</a:t>
            </a:r>
          </a:p>
          <a:p>
            <a:r>
              <a:rPr lang="bg-BG" altLang="en-US" sz="2800"/>
              <a:t>sprintf форматира аргументите в arg1 arg2 и така нататък спрямо форматните спецификации във format, точно както и printf, обаче поставя резултата в string, вместо на стандартния изход; string трябва да е достатъчно дълъг, за да побере резултата.</a:t>
            </a:r>
          </a:p>
        </p:txBody>
      </p:sp>
      <p:sp>
        <p:nvSpPr>
          <p:cNvPr id="6" name="Slide Number Placeholder 5">
            <a:extLst>
              <a:ext uri="{FF2B5EF4-FFF2-40B4-BE49-F238E27FC236}">
                <a16:creationId xmlns:a16="http://schemas.microsoft.com/office/drawing/2014/main" id="{1F6BDA0D-471A-4D9E-ACCA-DD3AFBE42F3B}"/>
              </a:ext>
            </a:extLst>
          </p:cNvPr>
          <p:cNvSpPr>
            <a:spLocks noGrp="1"/>
          </p:cNvSpPr>
          <p:nvPr>
            <p:ph type="sldNum" sz="quarter" idx="12"/>
          </p:nvPr>
        </p:nvSpPr>
        <p:spPr/>
        <p:txBody>
          <a:bodyPr/>
          <a:lstStyle/>
          <a:p>
            <a:fld id="{20BEAD09-CB11-4961-8543-A34448C95CD9}" type="slidenum">
              <a:rPr lang="bg-BG" altLang="en-US"/>
              <a:pPr/>
              <a:t>14</a:t>
            </a:fld>
            <a:endParaRPr lang="bg-BG"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FDCD9CC-5539-4C8A-8BC7-20F5A3C51455}"/>
              </a:ext>
            </a:extLst>
          </p:cNvPr>
          <p:cNvSpPr>
            <a:spLocks noGrp="1" noChangeArrowheads="1"/>
          </p:cNvSpPr>
          <p:nvPr>
            <p:ph type="title"/>
          </p:nvPr>
        </p:nvSpPr>
        <p:spPr/>
        <p:txBody>
          <a:bodyPr/>
          <a:lstStyle/>
          <a:p>
            <a:r>
              <a:rPr lang="bg-BG" altLang="en-US" sz="3400"/>
              <a:t>Списъци с аргументи с променлива дължина</a:t>
            </a:r>
          </a:p>
        </p:txBody>
      </p:sp>
      <p:sp>
        <p:nvSpPr>
          <p:cNvPr id="32771" name="Rectangle 3">
            <a:extLst>
              <a:ext uri="{FF2B5EF4-FFF2-40B4-BE49-F238E27FC236}">
                <a16:creationId xmlns:a16="http://schemas.microsoft.com/office/drawing/2014/main" id="{9B2B6607-0259-444F-BD47-958E14742822}"/>
              </a:ext>
            </a:extLst>
          </p:cNvPr>
          <p:cNvSpPr>
            <a:spLocks noGrp="1" noChangeArrowheads="1"/>
          </p:cNvSpPr>
          <p:nvPr>
            <p:ph idx="1"/>
          </p:nvPr>
        </p:nvSpPr>
        <p:spPr/>
        <p:txBody>
          <a:bodyPr>
            <a:normAutofit fontScale="85000" lnSpcReduction="20000"/>
          </a:bodyPr>
          <a:lstStyle/>
          <a:p>
            <a:pPr>
              <a:lnSpc>
                <a:spcPct val="90000"/>
              </a:lnSpc>
            </a:pPr>
            <a:r>
              <a:rPr lang="bg-BG" altLang="en-US" sz="2400"/>
              <a:t>Ще представим реализацията на една минимална версия на printf, с която ще ви покажем как да напишете преносима функция, обработваща списъци с аргументи с променлива дължина. </a:t>
            </a:r>
          </a:p>
          <a:p>
            <a:pPr>
              <a:lnSpc>
                <a:spcPct val="90000"/>
              </a:lnSpc>
            </a:pPr>
            <a:r>
              <a:rPr lang="bg-BG" altLang="en-US" sz="2400"/>
              <a:t>Тъй като се интересуваме основно от обработката на аргументите, minprintf ще обработва форматирания низ и аргументите, но ще извиква истинската printf, за да извършва форматираното преобразуване.</a:t>
            </a:r>
          </a:p>
          <a:p>
            <a:pPr>
              <a:lnSpc>
                <a:spcPct val="90000"/>
              </a:lnSpc>
            </a:pPr>
            <a:r>
              <a:rPr lang="bg-BG" altLang="en-US" sz="2400"/>
              <a:t>Истинската декларация на printf е</a:t>
            </a:r>
          </a:p>
          <a:p>
            <a:pPr>
              <a:lnSpc>
                <a:spcPct val="90000"/>
              </a:lnSpc>
              <a:buFont typeface="Wingdings" panose="05000000000000000000" pitchFamily="2" charset="2"/>
              <a:buNone/>
            </a:pPr>
            <a:r>
              <a:rPr lang="bg-BG" altLang="en-US" sz="2400"/>
              <a:t>int printf(char *fmt, ...)</a:t>
            </a:r>
          </a:p>
          <a:p>
            <a:pPr>
              <a:lnSpc>
                <a:spcPct val="90000"/>
              </a:lnSpc>
            </a:pPr>
            <a:r>
              <a:rPr lang="bg-BG" altLang="en-US" sz="2400"/>
              <a:t>където декларацията . . . означава, че броят и типът на тези аргументи може да варира.</a:t>
            </a:r>
          </a:p>
        </p:txBody>
      </p:sp>
      <p:sp>
        <p:nvSpPr>
          <p:cNvPr id="6" name="Slide Number Placeholder 5">
            <a:extLst>
              <a:ext uri="{FF2B5EF4-FFF2-40B4-BE49-F238E27FC236}">
                <a16:creationId xmlns:a16="http://schemas.microsoft.com/office/drawing/2014/main" id="{42A5DFB8-3F69-466A-868A-836ECF5A443C}"/>
              </a:ext>
            </a:extLst>
          </p:cNvPr>
          <p:cNvSpPr>
            <a:spLocks noGrp="1"/>
          </p:cNvSpPr>
          <p:nvPr>
            <p:ph type="sldNum" sz="quarter" idx="12"/>
          </p:nvPr>
        </p:nvSpPr>
        <p:spPr/>
        <p:txBody>
          <a:bodyPr/>
          <a:lstStyle/>
          <a:p>
            <a:fld id="{8B2F7B44-99BF-40E6-9E0E-0F538CA1039B}" type="slidenum">
              <a:rPr lang="bg-BG" altLang="en-US"/>
              <a:pPr/>
              <a:t>15</a:t>
            </a:fld>
            <a:endParaRPr lang="bg-BG"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0C48587-CFA9-45EA-977E-AA9587B3E20B}"/>
              </a:ext>
            </a:extLst>
          </p:cNvPr>
          <p:cNvSpPr>
            <a:spLocks noGrp="1" noChangeArrowheads="1"/>
          </p:cNvSpPr>
          <p:nvPr>
            <p:ph type="title"/>
          </p:nvPr>
        </p:nvSpPr>
        <p:spPr/>
        <p:txBody>
          <a:bodyPr/>
          <a:lstStyle/>
          <a:p>
            <a:r>
              <a:rPr lang="bg-BG" altLang="en-US" sz="3400"/>
              <a:t>Списъци с аргументи с променлива дължина</a:t>
            </a:r>
          </a:p>
        </p:txBody>
      </p:sp>
      <p:sp>
        <p:nvSpPr>
          <p:cNvPr id="38915" name="Rectangle 3">
            <a:extLst>
              <a:ext uri="{FF2B5EF4-FFF2-40B4-BE49-F238E27FC236}">
                <a16:creationId xmlns:a16="http://schemas.microsoft.com/office/drawing/2014/main" id="{6078BA88-A826-4CA0-B5A7-94036BB54DBE}"/>
              </a:ext>
            </a:extLst>
          </p:cNvPr>
          <p:cNvSpPr>
            <a:spLocks noGrp="1" noChangeArrowheads="1"/>
          </p:cNvSpPr>
          <p:nvPr>
            <p:ph idx="1"/>
          </p:nvPr>
        </p:nvSpPr>
        <p:spPr/>
        <p:txBody>
          <a:bodyPr>
            <a:normAutofit fontScale="85000" lnSpcReduction="20000"/>
          </a:bodyPr>
          <a:lstStyle/>
          <a:p>
            <a:pPr>
              <a:lnSpc>
                <a:spcPct val="90000"/>
              </a:lnSpc>
            </a:pPr>
            <a:r>
              <a:rPr lang="bg-BG" altLang="en-US" sz="2800"/>
              <a:t>Типът va_list се използва, за да се декларира променлива, която ще се отнася до всеки аргумент поотделно; в minprintf сме нарекли тази променлива ар, от "argument pointer".</a:t>
            </a:r>
          </a:p>
          <a:p>
            <a:pPr>
              <a:lnSpc>
                <a:spcPct val="90000"/>
              </a:lnSpc>
            </a:pPr>
            <a:r>
              <a:rPr lang="bg-BG" altLang="en-US" sz="2800"/>
              <a:t>Макросът va_start инициализира ар да сочи към първия неиме-нуван аргумент. Той трябва да се извика само веднъж, преди ар да бъде използвана. Задължително трябва да има поне един именуван аргумент; последният именуван аргумент се използва от va_start като начало.</a:t>
            </a:r>
          </a:p>
        </p:txBody>
      </p:sp>
      <p:sp>
        <p:nvSpPr>
          <p:cNvPr id="6" name="Slide Number Placeholder 5">
            <a:extLst>
              <a:ext uri="{FF2B5EF4-FFF2-40B4-BE49-F238E27FC236}">
                <a16:creationId xmlns:a16="http://schemas.microsoft.com/office/drawing/2014/main" id="{EC34D97A-5CC3-44EB-A3EB-6F65F89A4C0B}"/>
              </a:ext>
            </a:extLst>
          </p:cNvPr>
          <p:cNvSpPr>
            <a:spLocks noGrp="1"/>
          </p:cNvSpPr>
          <p:nvPr>
            <p:ph type="sldNum" sz="quarter" idx="12"/>
          </p:nvPr>
        </p:nvSpPr>
        <p:spPr/>
        <p:txBody>
          <a:bodyPr/>
          <a:lstStyle/>
          <a:p>
            <a:fld id="{49107DDB-5177-4831-8F0C-17F4A869AC7D}" type="slidenum">
              <a:rPr lang="bg-BG" altLang="en-US"/>
              <a:pPr/>
              <a:t>16</a:t>
            </a:fld>
            <a:endParaRPr lang="bg-BG"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6" name="Rectangle 6">
            <a:extLst>
              <a:ext uri="{FF2B5EF4-FFF2-40B4-BE49-F238E27FC236}">
                <a16:creationId xmlns:a16="http://schemas.microsoft.com/office/drawing/2014/main" id="{90E21B37-07B3-45C1-9E71-73355AE6D621}"/>
              </a:ext>
            </a:extLst>
          </p:cNvPr>
          <p:cNvSpPr>
            <a:spLocks noGrp="1" noChangeArrowheads="1"/>
          </p:cNvSpPr>
          <p:nvPr>
            <p:ph/>
          </p:nvPr>
        </p:nvSpPr>
        <p:spPr/>
        <p:txBody>
          <a:bodyPr/>
          <a:lstStyle/>
          <a:p>
            <a:endParaRPr lang="en-US" altLang="en-US"/>
          </a:p>
        </p:txBody>
      </p:sp>
      <p:sp>
        <p:nvSpPr>
          <p:cNvPr id="6" name="Slide Number Placeholder 4">
            <a:extLst>
              <a:ext uri="{FF2B5EF4-FFF2-40B4-BE49-F238E27FC236}">
                <a16:creationId xmlns:a16="http://schemas.microsoft.com/office/drawing/2014/main" id="{69D2DD36-6D1B-48D8-A033-7F215CC93580}"/>
              </a:ext>
            </a:extLst>
          </p:cNvPr>
          <p:cNvSpPr>
            <a:spLocks noGrp="1"/>
          </p:cNvSpPr>
          <p:nvPr>
            <p:ph type="sldNum" sz="quarter" idx="12"/>
          </p:nvPr>
        </p:nvSpPr>
        <p:spPr/>
        <p:txBody>
          <a:bodyPr/>
          <a:lstStyle/>
          <a:p>
            <a:fld id="{78A37F15-2E7F-4BA7-B83B-4EE67F6641A2}" type="slidenum">
              <a:rPr lang="bg-BG" altLang="en-US"/>
              <a:pPr/>
              <a:t>17</a:t>
            </a:fld>
            <a:endParaRPr lang="bg-BG" altLang="en-US"/>
          </a:p>
        </p:txBody>
      </p:sp>
      <p:pic>
        <p:nvPicPr>
          <p:cNvPr id="40965" name="Picture 5">
            <a:extLst>
              <a:ext uri="{FF2B5EF4-FFF2-40B4-BE49-F238E27FC236}">
                <a16:creationId xmlns:a16="http://schemas.microsoft.com/office/drawing/2014/main" id="{B9CD22E1-BBA0-465D-89E9-A0CBCCD7A2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60350"/>
            <a:ext cx="6434137" cy="647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75976FD1-6088-4650-A6D6-1D6C5A2BE4EB}"/>
              </a:ext>
            </a:extLst>
          </p:cNvPr>
          <p:cNvSpPr>
            <a:spLocks noGrp="1" noChangeArrowheads="1"/>
          </p:cNvSpPr>
          <p:nvPr>
            <p:ph type="title"/>
          </p:nvPr>
        </p:nvSpPr>
        <p:spPr/>
        <p:txBody>
          <a:bodyPr/>
          <a:lstStyle/>
          <a:p>
            <a:r>
              <a:rPr lang="bg-BG" altLang="en-US"/>
              <a:t>Форматиран вход - scanf</a:t>
            </a:r>
          </a:p>
        </p:txBody>
      </p:sp>
      <p:sp>
        <p:nvSpPr>
          <p:cNvPr id="41987" name="Rectangle 3">
            <a:extLst>
              <a:ext uri="{FF2B5EF4-FFF2-40B4-BE49-F238E27FC236}">
                <a16:creationId xmlns:a16="http://schemas.microsoft.com/office/drawing/2014/main" id="{86992E5D-A9A3-4159-B401-52C7665F1D2B}"/>
              </a:ext>
            </a:extLst>
          </p:cNvPr>
          <p:cNvSpPr>
            <a:spLocks noGrp="1" noChangeArrowheads="1"/>
          </p:cNvSpPr>
          <p:nvPr>
            <p:ph idx="1"/>
          </p:nvPr>
        </p:nvSpPr>
        <p:spPr/>
        <p:txBody>
          <a:bodyPr>
            <a:normAutofit fontScale="92500" lnSpcReduction="20000"/>
          </a:bodyPr>
          <a:lstStyle/>
          <a:p>
            <a:pPr>
              <a:lnSpc>
                <a:spcPct val="90000"/>
              </a:lnSpc>
            </a:pPr>
            <a:r>
              <a:rPr lang="bg-BG" altLang="en-US" sz="2400"/>
              <a:t>Функцията scanf е входният аналог на printf. Тя използва в голяма степен същите възможности за преобразуване, но в обратната посока.</a:t>
            </a:r>
          </a:p>
          <a:p>
            <a:pPr>
              <a:lnSpc>
                <a:spcPct val="90000"/>
              </a:lnSpc>
              <a:buFont typeface="Wingdings" panose="05000000000000000000" pitchFamily="2" charset="2"/>
              <a:buNone/>
            </a:pPr>
            <a:r>
              <a:rPr lang="bg-BG" altLang="en-US" sz="2400"/>
              <a:t>int scanf(char *format, ...)</a:t>
            </a:r>
          </a:p>
          <a:p>
            <a:pPr>
              <a:lnSpc>
                <a:spcPct val="90000"/>
              </a:lnSpc>
            </a:pPr>
            <a:r>
              <a:rPr lang="bg-BG" altLang="en-US" sz="2400"/>
              <a:t>scanf чете символите от стандартния вход, интерпретира ги според форматните спецификации във format и съхранява резултатите в останалата част от аргументите.</a:t>
            </a:r>
          </a:p>
          <a:p>
            <a:pPr>
              <a:lnSpc>
                <a:spcPct val="90000"/>
              </a:lnSpc>
            </a:pPr>
            <a:r>
              <a:rPr lang="bg-BG" altLang="en-US" sz="2400"/>
              <a:t>другите аргументи, всеки от които трябва да бъде указател, обозначават къде ще се пази съответният преобразуван вход.</a:t>
            </a:r>
          </a:p>
        </p:txBody>
      </p:sp>
      <p:sp>
        <p:nvSpPr>
          <p:cNvPr id="6" name="Slide Number Placeholder 5">
            <a:extLst>
              <a:ext uri="{FF2B5EF4-FFF2-40B4-BE49-F238E27FC236}">
                <a16:creationId xmlns:a16="http://schemas.microsoft.com/office/drawing/2014/main" id="{826538EE-4466-4478-8C87-9B25A53E5BB0}"/>
              </a:ext>
            </a:extLst>
          </p:cNvPr>
          <p:cNvSpPr>
            <a:spLocks noGrp="1"/>
          </p:cNvSpPr>
          <p:nvPr>
            <p:ph type="sldNum" sz="quarter" idx="12"/>
          </p:nvPr>
        </p:nvSpPr>
        <p:spPr/>
        <p:txBody>
          <a:bodyPr/>
          <a:lstStyle/>
          <a:p>
            <a:fld id="{8A2DF147-45EB-49AB-98DB-18F262F6A76E}" type="slidenum">
              <a:rPr lang="bg-BG" altLang="en-US"/>
              <a:pPr/>
              <a:t>18</a:t>
            </a:fld>
            <a:endParaRPr lang="bg-BG"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394407E-5D66-4C16-9311-CE801D6C229F}"/>
              </a:ext>
            </a:extLst>
          </p:cNvPr>
          <p:cNvSpPr>
            <a:spLocks noGrp="1" noChangeArrowheads="1"/>
          </p:cNvSpPr>
          <p:nvPr>
            <p:ph type="title"/>
          </p:nvPr>
        </p:nvSpPr>
        <p:spPr/>
        <p:txBody>
          <a:bodyPr/>
          <a:lstStyle/>
          <a:p>
            <a:r>
              <a:rPr lang="bg-BG" altLang="en-US"/>
              <a:t>Форматиран вход - scanf</a:t>
            </a:r>
          </a:p>
        </p:txBody>
      </p:sp>
      <p:sp>
        <p:nvSpPr>
          <p:cNvPr id="43011" name="Rectangle 3">
            <a:extLst>
              <a:ext uri="{FF2B5EF4-FFF2-40B4-BE49-F238E27FC236}">
                <a16:creationId xmlns:a16="http://schemas.microsoft.com/office/drawing/2014/main" id="{07C7E461-5B9D-41E3-8B9D-28C4226E78A2}"/>
              </a:ext>
            </a:extLst>
          </p:cNvPr>
          <p:cNvSpPr>
            <a:spLocks noGrp="1" noChangeArrowheads="1"/>
          </p:cNvSpPr>
          <p:nvPr>
            <p:ph idx="1"/>
          </p:nvPr>
        </p:nvSpPr>
        <p:spPr/>
        <p:txBody>
          <a:bodyPr>
            <a:normAutofit fontScale="92500" lnSpcReduction="20000"/>
          </a:bodyPr>
          <a:lstStyle/>
          <a:p>
            <a:pPr>
              <a:lnSpc>
                <a:spcPct val="90000"/>
              </a:lnSpc>
            </a:pPr>
            <a:r>
              <a:rPr lang="bg-BG" altLang="en-US" sz="2400"/>
              <a:t>scanf спира, когато форматиращият низ се изчерпи или когато някой от входовете не намери съответствие на управляващия спецификатор. Тя връща като стойност броя на входните елементи, които са имали успешно съответствие с форматните спецификации и са били правилно присвоени. Това може да се използва, за да се определи колко елемента са били открити. При край на файл функцията връща EOF; забележете, че EOF е различно от 0; върната стойност 0 би означавала, че следващият входен символ не съответства на първия спецификатор от форматиращия низ. </a:t>
            </a:r>
          </a:p>
        </p:txBody>
      </p:sp>
      <p:sp>
        <p:nvSpPr>
          <p:cNvPr id="6" name="Slide Number Placeholder 5">
            <a:extLst>
              <a:ext uri="{FF2B5EF4-FFF2-40B4-BE49-F238E27FC236}">
                <a16:creationId xmlns:a16="http://schemas.microsoft.com/office/drawing/2014/main" id="{8F4CC5FF-DEF5-4243-BDA7-4D09783FEE8B}"/>
              </a:ext>
            </a:extLst>
          </p:cNvPr>
          <p:cNvSpPr>
            <a:spLocks noGrp="1"/>
          </p:cNvSpPr>
          <p:nvPr>
            <p:ph type="sldNum" sz="quarter" idx="12"/>
          </p:nvPr>
        </p:nvSpPr>
        <p:spPr/>
        <p:txBody>
          <a:bodyPr/>
          <a:lstStyle/>
          <a:p>
            <a:fld id="{032821CB-6ED8-46EB-9F32-453D2224169E}" type="slidenum">
              <a:rPr lang="bg-BG" altLang="en-US"/>
              <a:pPr/>
              <a:t>19</a:t>
            </a:fld>
            <a:endParaRPr lang="bg-BG"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D12613A-5EF3-4EF5-9437-CCC12FE946F5}"/>
              </a:ext>
            </a:extLst>
          </p:cNvPr>
          <p:cNvSpPr>
            <a:spLocks noGrp="1" noChangeArrowheads="1"/>
          </p:cNvSpPr>
          <p:nvPr>
            <p:ph type="ctrTitle"/>
          </p:nvPr>
        </p:nvSpPr>
        <p:spPr/>
        <p:txBody>
          <a:bodyPr/>
          <a:lstStyle/>
          <a:p>
            <a:r>
              <a:rPr lang="bg-BG" altLang="en-US" dirty="0"/>
              <a:t>Вход и изход</a:t>
            </a:r>
          </a:p>
        </p:txBody>
      </p:sp>
      <p:sp>
        <p:nvSpPr>
          <p:cNvPr id="4099" name="Rectangle 3">
            <a:extLst>
              <a:ext uri="{FF2B5EF4-FFF2-40B4-BE49-F238E27FC236}">
                <a16:creationId xmlns:a16="http://schemas.microsoft.com/office/drawing/2014/main" id="{A5D5236F-C9EF-446C-9253-12D19AC5D9BA}"/>
              </a:ext>
            </a:extLst>
          </p:cNvPr>
          <p:cNvSpPr>
            <a:spLocks noGrp="1" noChangeArrowheads="1"/>
          </p:cNvSpPr>
          <p:nvPr>
            <p:ph type="subTitle" idx="1"/>
          </p:nvPr>
        </p:nvSpPr>
        <p:spPr/>
        <p:txBody>
          <a:bodyPr/>
          <a:lstStyle/>
          <a:p>
            <a:r>
              <a:rPr lang="bg-BG" altLang="en-US" dirty="0"/>
              <a:t>Лекции </a:t>
            </a:r>
            <a:r>
              <a:rPr lang="en-US" altLang="en-US" dirty="0"/>
              <a:t>No </a:t>
            </a:r>
            <a:r>
              <a:rPr lang="en-GB" altLang="en-US" dirty="0"/>
              <a:t>9</a:t>
            </a:r>
            <a:r>
              <a:rPr lang="bg-BG" altLang="en-US" dirty="0"/>
              <a:t>-10</a:t>
            </a:r>
          </a:p>
        </p:txBody>
      </p:sp>
      <p:sp>
        <p:nvSpPr>
          <p:cNvPr id="6" name="Rectangle 11">
            <a:extLst>
              <a:ext uri="{FF2B5EF4-FFF2-40B4-BE49-F238E27FC236}">
                <a16:creationId xmlns:a16="http://schemas.microsoft.com/office/drawing/2014/main" id="{293F36FF-20E4-4A8C-9687-114A50E6BE5A}"/>
              </a:ext>
            </a:extLst>
          </p:cNvPr>
          <p:cNvSpPr>
            <a:spLocks noGrp="1" noChangeArrowheads="1"/>
          </p:cNvSpPr>
          <p:nvPr>
            <p:ph type="sldNum" sz="quarter" idx="12"/>
          </p:nvPr>
        </p:nvSpPr>
        <p:spPr/>
        <p:txBody>
          <a:bodyPr/>
          <a:lstStyle/>
          <a:p>
            <a:fld id="{AD4DE99D-CBF2-49DF-AC4A-101577BAA7E7}" type="slidenum">
              <a:rPr lang="bg-BG" altLang="en-US"/>
              <a:pPr/>
              <a:t>2</a:t>
            </a:fld>
            <a:endParaRPr lang="bg-BG"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6DACAB4-25E8-4D20-BE56-433F2B53D0D8}"/>
              </a:ext>
            </a:extLst>
          </p:cNvPr>
          <p:cNvSpPr>
            <a:spLocks noGrp="1" noChangeArrowheads="1"/>
          </p:cNvSpPr>
          <p:nvPr>
            <p:ph type="title"/>
          </p:nvPr>
        </p:nvSpPr>
        <p:spPr/>
        <p:txBody>
          <a:bodyPr/>
          <a:lstStyle/>
          <a:p>
            <a:r>
              <a:rPr lang="bg-BG" altLang="en-US"/>
              <a:t>Форматиран вход - scanf</a:t>
            </a:r>
          </a:p>
        </p:txBody>
      </p:sp>
      <p:sp>
        <p:nvSpPr>
          <p:cNvPr id="44035" name="Rectangle 3">
            <a:extLst>
              <a:ext uri="{FF2B5EF4-FFF2-40B4-BE49-F238E27FC236}">
                <a16:creationId xmlns:a16="http://schemas.microsoft.com/office/drawing/2014/main" id="{6E3496BE-74D3-4B88-99BA-D33CA82A89AC}"/>
              </a:ext>
            </a:extLst>
          </p:cNvPr>
          <p:cNvSpPr>
            <a:spLocks noGrp="1" noChangeArrowheads="1"/>
          </p:cNvSpPr>
          <p:nvPr>
            <p:ph idx="1"/>
          </p:nvPr>
        </p:nvSpPr>
        <p:spPr/>
        <p:txBody>
          <a:bodyPr>
            <a:normAutofit fontScale="85000" lnSpcReduction="20000"/>
          </a:bodyPr>
          <a:lstStyle/>
          <a:p>
            <a:pPr>
              <a:lnSpc>
                <a:spcPct val="90000"/>
              </a:lnSpc>
            </a:pPr>
            <a:r>
              <a:rPr lang="bg-BG" altLang="en-US" sz="2800"/>
              <a:t>Следващото извикване на scanf подновява търсенето непосредствено след последния преобразуван символ.</a:t>
            </a:r>
          </a:p>
          <a:p>
            <a:pPr>
              <a:lnSpc>
                <a:spcPct val="90000"/>
              </a:lnSpc>
            </a:pPr>
            <a:r>
              <a:rPr lang="bg-BG" altLang="en-US" sz="2800"/>
              <a:t>Съществува и функция sscanf, която чете от низ, вместо от стандартния вход:</a:t>
            </a:r>
          </a:p>
          <a:p>
            <a:pPr>
              <a:lnSpc>
                <a:spcPct val="90000"/>
              </a:lnSpc>
              <a:buFont typeface="Wingdings" panose="05000000000000000000" pitchFamily="2" charset="2"/>
              <a:buNone/>
            </a:pPr>
            <a:r>
              <a:rPr lang="bg-BG" altLang="en-US" sz="2400"/>
              <a:t>int sscanf (char *string, char *format, arg1 arg2, . . . )</a:t>
            </a:r>
          </a:p>
          <a:p>
            <a:pPr>
              <a:lnSpc>
                <a:spcPct val="90000"/>
              </a:lnSpc>
            </a:pPr>
            <a:r>
              <a:rPr lang="bg-BG" altLang="en-US" sz="2800"/>
              <a:t>Тя преминава през string съобразно c формата във format и съхранява резултатните стойности в аргументите arg1, arg2 и така нататък. Тези аргументи трябва да бъдат указатели.</a:t>
            </a:r>
          </a:p>
        </p:txBody>
      </p:sp>
      <p:sp>
        <p:nvSpPr>
          <p:cNvPr id="6" name="Slide Number Placeholder 5">
            <a:extLst>
              <a:ext uri="{FF2B5EF4-FFF2-40B4-BE49-F238E27FC236}">
                <a16:creationId xmlns:a16="http://schemas.microsoft.com/office/drawing/2014/main" id="{E35F5DF4-502E-4E47-BACC-B1028D66FB08}"/>
              </a:ext>
            </a:extLst>
          </p:cNvPr>
          <p:cNvSpPr>
            <a:spLocks noGrp="1"/>
          </p:cNvSpPr>
          <p:nvPr>
            <p:ph type="sldNum" sz="quarter" idx="12"/>
          </p:nvPr>
        </p:nvSpPr>
        <p:spPr/>
        <p:txBody>
          <a:bodyPr/>
          <a:lstStyle/>
          <a:p>
            <a:fld id="{07B7A451-1351-4598-BA9B-EDAE8B5C1129}" type="slidenum">
              <a:rPr lang="bg-BG" altLang="en-US"/>
              <a:pPr/>
              <a:t>20</a:t>
            </a:fld>
            <a:endParaRPr lang="bg-BG"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59E0C56-7085-43ED-90F7-83334216FFFC}"/>
              </a:ext>
            </a:extLst>
          </p:cNvPr>
          <p:cNvSpPr>
            <a:spLocks noGrp="1" noChangeArrowheads="1"/>
          </p:cNvSpPr>
          <p:nvPr>
            <p:ph type="title"/>
          </p:nvPr>
        </p:nvSpPr>
        <p:spPr/>
        <p:txBody>
          <a:bodyPr/>
          <a:lstStyle/>
          <a:p>
            <a:r>
              <a:rPr lang="bg-BG" altLang="en-US"/>
              <a:t>Форматиран вход - scanf</a:t>
            </a:r>
          </a:p>
        </p:txBody>
      </p:sp>
      <p:sp>
        <p:nvSpPr>
          <p:cNvPr id="48131" name="Rectangle 3">
            <a:extLst>
              <a:ext uri="{FF2B5EF4-FFF2-40B4-BE49-F238E27FC236}">
                <a16:creationId xmlns:a16="http://schemas.microsoft.com/office/drawing/2014/main" id="{D4D4C9DA-FD59-43C4-8598-63F90BADAFC6}"/>
              </a:ext>
            </a:extLst>
          </p:cNvPr>
          <p:cNvSpPr>
            <a:spLocks noGrp="1" noChangeArrowheads="1"/>
          </p:cNvSpPr>
          <p:nvPr>
            <p:ph idx="1"/>
          </p:nvPr>
        </p:nvSpPr>
        <p:spPr/>
        <p:txBody>
          <a:bodyPr>
            <a:normAutofit fontScale="77500" lnSpcReduction="20000"/>
          </a:bodyPr>
          <a:lstStyle/>
          <a:p>
            <a:pPr>
              <a:lnSpc>
                <a:spcPct val="80000"/>
              </a:lnSpc>
            </a:pPr>
            <a:r>
              <a:rPr lang="bg-BG" altLang="en-US" sz="2800"/>
              <a:t>Форматиращият низ обикновено съдържа форматни спецификации, които управляват преобразуването на входа. Форматиращият низ може да съдържа:</a:t>
            </a:r>
          </a:p>
          <a:p>
            <a:pPr lvl="1">
              <a:lnSpc>
                <a:spcPct val="80000"/>
              </a:lnSpc>
            </a:pPr>
            <a:r>
              <a:rPr lang="bg-BG" altLang="en-US" sz="2300"/>
              <a:t>Шпации или табулации, които се пренебрегват.</a:t>
            </a:r>
          </a:p>
          <a:p>
            <a:pPr lvl="1">
              <a:lnSpc>
                <a:spcPct val="80000"/>
              </a:lnSpc>
            </a:pPr>
            <a:r>
              <a:rPr lang="bg-BG" altLang="en-US" sz="2300"/>
              <a:t>Обикновени символи (различни от %), които се очаква да съответстват на следващия символ от входния поток, различен от празно пространство.</a:t>
            </a:r>
          </a:p>
          <a:p>
            <a:pPr lvl="1">
              <a:lnSpc>
                <a:spcPct val="80000"/>
              </a:lnSpc>
            </a:pPr>
            <a:r>
              <a:rPr lang="bg-BG" altLang="en-US" sz="2300"/>
              <a:t>Форматни спецификации, състоящи се от символа %, опционален символ * за подтискане на присвояването, опционално число, обозначаващо максималната широчина на полето, опционална буква h, l или L, показваща широчината на целта, и преобразуващ символ.</a:t>
            </a:r>
          </a:p>
        </p:txBody>
      </p:sp>
      <p:sp>
        <p:nvSpPr>
          <p:cNvPr id="6" name="Slide Number Placeholder 5">
            <a:extLst>
              <a:ext uri="{FF2B5EF4-FFF2-40B4-BE49-F238E27FC236}">
                <a16:creationId xmlns:a16="http://schemas.microsoft.com/office/drawing/2014/main" id="{7868A281-B2A4-467E-AF64-702BD45F0338}"/>
              </a:ext>
            </a:extLst>
          </p:cNvPr>
          <p:cNvSpPr>
            <a:spLocks noGrp="1"/>
          </p:cNvSpPr>
          <p:nvPr>
            <p:ph type="sldNum" sz="quarter" idx="12"/>
          </p:nvPr>
        </p:nvSpPr>
        <p:spPr/>
        <p:txBody>
          <a:bodyPr/>
          <a:lstStyle/>
          <a:p>
            <a:fld id="{DD997079-9F2D-41F4-B797-83D998BD34BF}" type="slidenum">
              <a:rPr lang="bg-BG" altLang="en-US"/>
              <a:pPr/>
              <a:t>21</a:t>
            </a:fld>
            <a:endParaRPr lang="bg-BG"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4">
            <a:extLst>
              <a:ext uri="{FF2B5EF4-FFF2-40B4-BE49-F238E27FC236}">
                <a16:creationId xmlns:a16="http://schemas.microsoft.com/office/drawing/2014/main" id="{FB55245C-E262-4278-97A3-0B529CD68C59}"/>
              </a:ext>
            </a:extLst>
          </p:cNvPr>
          <p:cNvSpPr>
            <a:spLocks noGrp="1" noChangeArrowheads="1"/>
          </p:cNvSpPr>
          <p:nvPr>
            <p:ph/>
          </p:nvPr>
        </p:nvSpPr>
        <p:spPr/>
        <p:txBody>
          <a:bodyPr/>
          <a:lstStyle/>
          <a:p>
            <a:endParaRPr lang="en-US" altLang="en-US"/>
          </a:p>
        </p:txBody>
      </p:sp>
      <p:sp>
        <p:nvSpPr>
          <p:cNvPr id="6" name="Slide Number Placeholder 4">
            <a:extLst>
              <a:ext uri="{FF2B5EF4-FFF2-40B4-BE49-F238E27FC236}">
                <a16:creationId xmlns:a16="http://schemas.microsoft.com/office/drawing/2014/main" id="{2E7562D2-F113-4987-AB24-3174A56FB43D}"/>
              </a:ext>
            </a:extLst>
          </p:cNvPr>
          <p:cNvSpPr>
            <a:spLocks noGrp="1"/>
          </p:cNvSpPr>
          <p:nvPr>
            <p:ph type="sldNum" sz="quarter" idx="12"/>
          </p:nvPr>
        </p:nvSpPr>
        <p:spPr/>
        <p:txBody>
          <a:bodyPr/>
          <a:lstStyle/>
          <a:p>
            <a:fld id="{F51DE254-4744-4B7C-B009-C2D5BD4DE65B}" type="slidenum">
              <a:rPr lang="bg-BG" altLang="en-US"/>
              <a:pPr/>
              <a:t>22</a:t>
            </a:fld>
            <a:endParaRPr lang="bg-BG" altLang="en-US"/>
          </a:p>
        </p:txBody>
      </p:sp>
      <p:pic>
        <p:nvPicPr>
          <p:cNvPr id="53253" name="Picture 5">
            <a:extLst>
              <a:ext uri="{FF2B5EF4-FFF2-40B4-BE49-F238E27FC236}">
                <a16:creationId xmlns:a16="http://schemas.microsoft.com/office/drawing/2014/main" id="{AD66E9F5-D3B3-4EAF-9C97-7C04668E8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588" y="260350"/>
            <a:ext cx="5027612" cy="597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6B748A7-8796-4786-A9F6-776292B778F8}"/>
              </a:ext>
            </a:extLst>
          </p:cNvPr>
          <p:cNvSpPr>
            <a:spLocks noGrp="1" noChangeArrowheads="1"/>
          </p:cNvSpPr>
          <p:nvPr>
            <p:ph type="title"/>
          </p:nvPr>
        </p:nvSpPr>
        <p:spPr/>
        <p:txBody>
          <a:bodyPr/>
          <a:lstStyle/>
          <a:p>
            <a:r>
              <a:rPr lang="bg-BG" altLang="en-US"/>
              <a:t>Форматиран вход - scanf</a:t>
            </a:r>
          </a:p>
        </p:txBody>
      </p:sp>
      <p:sp>
        <p:nvSpPr>
          <p:cNvPr id="51203" name="Rectangle 3">
            <a:extLst>
              <a:ext uri="{FF2B5EF4-FFF2-40B4-BE49-F238E27FC236}">
                <a16:creationId xmlns:a16="http://schemas.microsoft.com/office/drawing/2014/main" id="{5B4C70B0-3F52-4076-AEB6-6A536BC37F10}"/>
              </a:ext>
            </a:extLst>
          </p:cNvPr>
          <p:cNvSpPr>
            <a:spLocks noGrp="1" noChangeArrowheads="1"/>
          </p:cNvSpPr>
          <p:nvPr>
            <p:ph idx="1"/>
          </p:nvPr>
        </p:nvSpPr>
        <p:spPr/>
        <p:txBody>
          <a:bodyPr>
            <a:normAutofit fontScale="92500" lnSpcReduction="20000"/>
          </a:bodyPr>
          <a:lstStyle/>
          <a:p>
            <a:pPr>
              <a:lnSpc>
                <a:spcPct val="90000"/>
              </a:lnSpc>
            </a:pPr>
            <a:r>
              <a:rPr lang="bg-BG" altLang="en-US" sz="2800"/>
              <a:t>Символите за преобразуване d, i, о, u и х могат да бъдат предшествани от h, което показва, че в списъка с аргументи има указател към short, а не към int, или от буквата </a:t>
            </a:r>
            <a:r>
              <a:rPr lang="en-US" altLang="en-US" sz="2800"/>
              <a:t>l</a:t>
            </a:r>
            <a:r>
              <a:rPr lang="bg-BG" altLang="en-US" sz="2800"/>
              <a:t>, за да се покаже, че в списъка с аргументи има указател към long. </a:t>
            </a:r>
          </a:p>
          <a:p>
            <a:pPr>
              <a:lnSpc>
                <a:spcPct val="90000"/>
              </a:lnSpc>
            </a:pPr>
            <a:r>
              <a:rPr lang="bg-BG" altLang="en-US" sz="2800"/>
              <a:t>По подобен начин символите за преобразуване е, f и g могат да бъдат предшествани от 1, за да се покаже, че в списъка с аргументи има указател към double, а не към float.</a:t>
            </a:r>
          </a:p>
        </p:txBody>
      </p:sp>
      <p:sp>
        <p:nvSpPr>
          <p:cNvPr id="6" name="Slide Number Placeholder 5">
            <a:extLst>
              <a:ext uri="{FF2B5EF4-FFF2-40B4-BE49-F238E27FC236}">
                <a16:creationId xmlns:a16="http://schemas.microsoft.com/office/drawing/2014/main" id="{10153BBA-FBA8-4FDC-A240-47A3644B25A1}"/>
              </a:ext>
            </a:extLst>
          </p:cNvPr>
          <p:cNvSpPr>
            <a:spLocks noGrp="1"/>
          </p:cNvSpPr>
          <p:nvPr>
            <p:ph type="sldNum" sz="quarter" idx="12"/>
          </p:nvPr>
        </p:nvSpPr>
        <p:spPr/>
        <p:txBody>
          <a:bodyPr/>
          <a:lstStyle/>
          <a:p>
            <a:fld id="{FA4BF23D-41CE-444E-89EC-77C4AE0DE0A2}" type="slidenum">
              <a:rPr lang="bg-BG" altLang="en-US"/>
              <a:pPr/>
              <a:t>23</a:t>
            </a:fld>
            <a:endParaRPr lang="bg-BG"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B194FA7-1CAC-44A6-933D-924349E50434}"/>
              </a:ext>
            </a:extLst>
          </p:cNvPr>
          <p:cNvSpPr>
            <a:spLocks noGrp="1" noChangeArrowheads="1"/>
          </p:cNvSpPr>
          <p:nvPr>
            <p:ph type="title"/>
          </p:nvPr>
        </p:nvSpPr>
        <p:spPr/>
        <p:txBody>
          <a:bodyPr/>
          <a:lstStyle/>
          <a:p>
            <a:r>
              <a:rPr lang="bg-BG" altLang="en-US"/>
              <a:t>Форматиран вход - scanf</a:t>
            </a:r>
          </a:p>
        </p:txBody>
      </p:sp>
      <p:sp>
        <p:nvSpPr>
          <p:cNvPr id="52227" name="Rectangle 3">
            <a:extLst>
              <a:ext uri="{FF2B5EF4-FFF2-40B4-BE49-F238E27FC236}">
                <a16:creationId xmlns:a16="http://schemas.microsoft.com/office/drawing/2014/main" id="{52EC9D7B-FD94-42D0-AD55-2278427733A9}"/>
              </a:ext>
            </a:extLst>
          </p:cNvPr>
          <p:cNvSpPr>
            <a:spLocks noGrp="1" noChangeArrowheads="1"/>
          </p:cNvSpPr>
          <p:nvPr>
            <p:ph idx="1"/>
          </p:nvPr>
        </p:nvSpPr>
        <p:spPr/>
        <p:txBody>
          <a:bodyPr>
            <a:normAutofit fontScale="92500" lnSpcReduction="20000"/>
          </a:bodyPr>
          <a:lstStyle/>
          <a:p>
            <a:pPr>
              <a:lnSpc>
                <a:spcPct val="80000"/>
              </a:lnSpc>
            </a:pPr>
            <a:r>
              <a:rPr lang="bg-BG" altLang="en-US" sz="2000"/>
              <a:t>Пример:</a:t>
            </a:r>
            <a:br>
              <a:rPr lang="bg-BG" altLang="en-US" sz="2000"/>
            </a:br>
            <a:br>
              <a:rPr lang="bg-BG" altLang="en-US" sz="2000"/>
            </a:br>
            <a:br>
              <a:rPr lang="bg-BG" altLang="en-US" sz="2000"/>
            </a:br>
            <a:br>
              <a:rPr lang="bg-BG" altLang="en-US" sz="2000"/>
            </a:br>
            <a:br>
              <a:rPr lang="bg-BG" altLang="en-US" sz="2000"/>
            </a:br>
            <a:br>
              <a:rPr lang="bg-BG" altLang="en-US" sz="2000"/>
            </a:br>
            <a:endParaRPr lang="bg-BG" altLang="en-US" sz="2000"/>
          </a:p>
          <a:p>
            <a:pPr>
              <a:lnSpc>
                <a:spcPct val="80000"/>
              </a:lnSpc>
            </a:pPr>
            <a:r>
              <a:rPr lang="bg-BG" altLang="en-US" sz="2000"/>
              <a:t>Да предположим, че трябва да прочетем входни редове, съдържащи дати в следния формат:</a:t>
            </a:r>
          </a:p>
          <a:p>
            <a:pPr>
              <a:lnSpc>
                <a:spcPct val="80000"/>
              </a:lnSpc>
              <a:buFont typeface="Wingdings" panose="05000000000000000000" pitchFamily="2" charset="2"/>
              <a:buNone/>
            </a:pPr>
            <a:r>
              <a:rPr lang="bg-BG" altLang="en-US" sz="2000"/>
              <a:t>25 Dec 1988</a:t>
            </a:r>
          </a:p>
          <a:p>
            <a:pPr>
              <a:lnSpc>
                <a:spcPct val="80000"/>
              </a:lnSpc>
            </a:pPr>
            <a:r>
              <a:rPr lang="bg-BG" altLang="en-US" sz="2000"/>
              <a:t>Тогава операторът scanf ще бъде:</a:t>
            </a:r>
          </a:p>
          <a:p>
            <a:pPr>
              <a:lnSpc>
                <a:spcPct val="80000"/>
              </a:lnSpc>
              <a:buFont typeface="Wingdings" panose="05000000000000000000" pitchFamily="2" charset="2"/>
              <a:buNone/>
            </a:pPr>
            <a:r>
              <a:rPr lang="bg-BG" altLang="en-US" sz="2000"/>
              <a:t>int day, year; char monthname[20];</a:t>
            </a:r>
          </a:p>
          <a:p>
            <a:pPr>
              <a:lnSpc>
                <a:spcPct val="80000"/>
              </a:lnSpc>
              <a:buFont typeface="Wingdings" panose="05000000000000000000" pitchFamily="2" charset="2"/>
              <a:buNone/>
            </a:pPr>
            <a:r>
              <a:rPr lang="bg-BG" altLang="en-US" sz="2000"/>
              <a:t>scanf("%d/%d/%d"), &amp;month, &amp;day, &amp;year);</a:t>
            </a:r>
          </a:p>
          <a:p>
            <a:pPr>
              <a:lnSpc>
                <a:spcPct val="80000"/>
              </a:lnSpc>
            </a:pPr>
            <a:r>
              <a:rPr lang="bg-BG" altLang="en-US" sz="2000"/>
              <a:t>Пред monthname не се поставя &amp;, тъй като името на масива е указател.</a:t>
            </a:r>
          </a:p>
        </p:txBody>
      </p:sp>
      <p:sp>
        <p:nvSpPr>
          <p:cNvPr id="7" name="Slide Number Placeholder 5">
            <a:extLst>
              <a:ext uri="{FF2B5EF4-FFF2-40B4-BE49-F238E27FC236}">
                <a16:creationId xmlns:a16="http://schemas.microsoft.com/office/drawing/2014/main" id="{6D9E626A-A2C8-43D6-AE8F-808294909546}"/>
              </a:ext>
            </a:extLst>
          </p:cNvPr>
          <p:cNvSpPr>
            <a:spLocks noGrp="1"/>
          </p:cNvSpPr>
          <p:nvPr>
            <p:ph type="sldNum" sz="quarter" idx="12"/>
          </p:nvPr>
        </p:nvSpPr>
        <p:spPr/>
        <p:txBody>
          <a:bodyPr/>
          <a:lstStyle/>
          <a:p>
            <a:fld id="{C7913B96-2A68-4150-B19F-D458023E64F7}" type="slidenum">
              <a:rPr lang="bg-BG" altLang="en-US"/>
              <a:pPr/>
              <a:t>24</a:t>
            </a:fld>
            <a:endParaRPr lang="bg-BG" altLang="en-US"/>
          </a:p>
        </p:txBody>
      </p:sp>
      <p:pic>
        <p:nvPicPr>
          <p:cNvPr id="52228" name="Picture 4">
            <a:extLst>
              <a:ext uri="{FF2B5EF4-FFF2-40B4-BE49-F238E27FC236}">
                <a16:creationId xmlns:a16="http://schemas.microsoft.com/office/drawing/2014/main" id="{8E1E9F35-B949-4A91-B60B-4CE90638C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1268413"/>
            <a:ext cx="393382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F13D8FD8-7BB1-4E4D-958D-90A29DAE53BA}"/>
              </a:ext>
            </a:extLst>
          </p:cNvPr>
          <p:cNvSpPr>
            <a:spLocks noGrp="1" noChangeArrowheads="1"/>
          </p:cNvSpPr>
          <p:nvPr>
            <p:ph type="title"/>
          </p:nvPr>
        </p:nvSpPr>
        <p:spPr/>
        <p:txBody>
          <a:bodyPr/>
          <a:lstStyle/>
          <a:p>
            <a:r>
              <a:rPr lang="bg-BG" altLang="en-US"/>
              <a:t>Форматиран вход - scanf</a:t>
            </a:r>
          </a:p>
        </p:txBody>
      </p:sp>
      <p:sp>
        <p:nvSpPr>
          <p:cNvPr id="56324" name="Rectangle 4">
            <a:extLst>
              <a:ext uri="{FF2B5EF4-FFF2-40B4-BE49-F238E27FC236}">
                <a16:creationId xmlns:a16="http://schemas.microsoft.com/office/drawing/2014/main" id="{B4C0F1BF-6B4A-4901-80D9-347DE7BF9E21}"/>
              </a:ext>
            </a:extLst>
          </p:cNvPr>
          <p:cNvSpPr>
            <a:spLocks noGrp="1" noChangeArrowheads="1"/>
          </p:cNvSpPr>
          <p:nvPr>
            <p:ph type="body" sz="half" idx="1"/>
          </p:nvPr>
        </p:nvSpPr>
        <p:spPr/>
        <p:txBody>
          <a:bodyPr/>
          <a:lstStyle/>
          <a:p>
            <a:r>
              <a:rPr lang="bg-BG" altLang="en-US" sz="2800"/>
              <a:t>Нека допуснем, че трябва да прочетем редове, които могат да съдържат датата в един от двата формата, за които споменахме. Получаваме:</a:t>
            </a:r>
          </a:p>
        </p:txBody>
      </p:sp>
      <p:sp>
        <p:nvSpPr>
          <p:cNvPr id="56325" name="Rectangle 5">
            <a:extLst>
              <a:ext uri="{FF2B5EF4-FFF2-40B4-BE49-F238E27FC236}">
                <a16:creationId xmlns:a16="http://schemas.microsoft.com/office/drawing/2014/main" id="{7180EAA8-8684-40E4-AAB4-4380FD652B39}"/>
              </a:ext>
            </a:extLst>
          </p:cNvPr>
          <p:cNvSpPr>
            <a:spLocks noGrp="1" noChangeArrowheads="1"/>
          </p:cNvSpPr>
          <p:nvPr>
            <p:ph sz="half" idx="2"/>
          </p:nvPr>
        </p:nvSpPr>
        <p:spPr/>
        <p:txBody>
          <a:bodyPr/>
          <a:lstStyle/>
          <a:p>
            <a:endParaRPr lang="en-US" altLang="en-US" sz="2800"/>
          </a:p>
        </p:txBody>
      </p:sp>
      <p:sp>
        <p:nvSpPr>
          <p:cNvPr id="8" name="Slide Number Placeholder 6">
            <a:extLst>
              <a:ext uri="{FF2B5EF4-FFF2-40B4-BE49-F238E27FC236}">
                <a16:creationId xmlns:a16="http://schemas.microsoft.com/office/drawing/2014/main" id="{5C9E080D-3C24-4479-9002-0B46A2C7767B}"/>
              </a:ext>
            </a:extLst>
          </p:cNvPr>
          <p:cNvSpPr>
            <a:spLocks noGrp="1"/>
          </p:cNvSpPr>
          <p:nvPr>
            <p:ph type="sldNum" sz="quarter" idx="12"/>
          </p:nvPr>
        </p:nvSpPr>
        <p:spPr/>
        <p:txBody>
          <a:bodyPr/>
          <a:lstStyle/>
          <a:p>
            <a:fld id="{4E42B714-69C3-4938-A750-795EC1C279F5}" type="slidenum">
              <a:rPr lang="bg-BG" altLang="en-US"/>
              <a:pPr/>
              <a:t>25</a:t>
            </a:fld>
            <a:endParaRPr lang="bg-BG" altLang="en-US"/>
          </a:p>
        </p:txBody>
      </p:sp>
      <p:pic>
        <p:nvPicPr>
          <p:cNvPr id="56326" name="Picture 6">
            <a:extLst>
              <a:ext uri="{FF2B5EF4-FFF2-40B4-BE49-F238E27FC236}">
                <a16:creationId xmlns:a16="http://schemas.microsoft.com/office/drawing/2014/main" id="{BDC0A1C2-FFF0-4035-A0FB-54542F08C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076700"/>
            <a:ext cx="662940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p:txBody>
          <a:bodyPr/>
          <a:lstStyle/>
          <a:p>
            <a:pPr eaLnBrk="1" fontAlgn="auto" hangingPunct="1">
              <a:spcAft>
                <a:spcPts val="0"/>
              </a:spcAft>
              <a:defRPr/>
            </a:pPr>
            <a:r>
              <a:rPr lang="bg-BG"/>
              <a:t>Достъп до файлове</a:t>
            </a:r>
          </a:p>
        </p:txBody>
      </p:sp>
      <p:sp>
        <p:nvSpPr>
          <p:cNvPr id="8195" name="Rectangle 3"/>
          <p:cNvSpPr>
            <a:spLocks noGrp="1" noChangeArrowheads="1"/>
          </p:cNvSpPr>
          <p:nvPr>
            <p:ph idx="1"/>
          </p:nvPr>
        </p:nvSpPr>
        <p:spPr/>
        <p:txBody>
          <a:bodyPr>
            <a:normAutofit fontScale="92500" lnSpcReduction="20000"/>
          </a:bodyPr>
          <a:lstStyle/>
          <a:p>
            <a:pPr eaLnBrk="1" hangingPunct="1">
              <a:lnSpc>
                <a:spcPct val="80000"/>
              </a:lnSpc>
            </a:pPr>
            <a:r>
              <a:rPr lang="bg-BG" sz="2800"/>
              <a:t>Напишете програма, която получава достъп до файл, като този файл не е свързан предварително с програмата. Една програма, която илюстрира нуждата от такива операции, е cat, свързваща набор от именувани файлове на стандартния изход, cat се използва, за да се отпечата съдържанието на файловете на екрана; също така тя се използва като пригоден за всякакви цели входен колектор за програми, които не могат сами да получават достъп до файлове по име.</a:t>
            </a:r>
          </a:p>
        </p:txBody>
      </p:sp>
      <p:sp>
        <p:nvSpPr>
          <p:cNvPr id="819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CC4D3AC-0AE7-425E-9ED0-096D703AFDF5}" type="slidenum">
              <a:rPr lang="bg-BG" smtClean="0"/>
              <a:pPr eaLnBrk="1" hangingPunct="1"/>
              <a:t>26</a:t>
            </a:fld>
            <a:endParaRPr lang="bg-BG"/>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p:txBody>
          <a:bodyPr/>
          <a:lstStyle/>
          <a:p>
            <a:pPr eaLnBrk="1" fontAlgn="auto" hangingPunct="1">
              <a:spcAft>
                <a:spcPts val="0"/>
              </a:spcAft>
              <a:defRPr/>
            </a:pPr>
            <a:r>
              <a:rPr lang="bg-BG"/>
              <a:t>Достъп до файлове</a:t>
            </a:r>
          </a:p>
        </p:txBody>
      </p:sp>
      <p:sp>
        <p:nvSpPr>
          <p:cNvPr id="9219" name="Rectangle 3"/>
          <p:cNvSpPr>
            <a:spLocks noGrp="1" noChangeArrowheads="1"/>
          </p:cNvSpPr>
          <p:nvPr>
            <p:ph idx="1"/>
          </p:nvPr>
        </p:nvSpPr>
        <p:spPr/>
        <p:txBody>
          <a:bodyPr>
            <a:normAutofit lnSpcReduction="10000"/>
          </a:bodyPr>
          <a:lstStyle/>
          <a:p>
            <a:pPr eaLnBrk="1" hangingPunct="1">
              <a:lnSpc>
                <a:spcPct val="80000"/>
              </a:lnSpc>
              <a:buFont typeface="Wingdings" pitchFamily="2" charset="2"/>
              <a:buNone/>
            </a:pPr>
            <a:r>
              <a:rPr lang="bg-BG" sz="2000"/>
              <a:t>cat х.с у.с</a:t>
            </a:r>
          </a:p>
          <a:p>
            <a:pPr eaLnBrk="1" hangingPunct="1">
              <a:lnSpc>
                <a:spcPct val="80000"/>
              </a:lnSpc>
            </a:pPr>
            <a:r>
              <a:rPr lang="bg-BG" sz="2000"/>
              <a:t>отпечатва на стандартния изход съдържанието на файловете х.с и у.с (и нищо повече).</a:t>
            </a:r>
          </a:p>
          <a:p>
            <a:pPr eaLnBrk="1" hangingPunct="1">
              <a:lnSpc>
                <a:spcPct val="80000"/>
              </a:lnSpc>
            </a:pPr>
            <a:r>
              <a:rPr lang="bg-BG" sz="2000"/>
              <a:t>Въпросът е как да наредим да бъдат прочетени именуваните файлове - с други думи, как да свържем външните имена, които потребителят иска, с операторите, които четат данните.</a:t>
            </a:r>
          </a:p>
          <a:p>
            <a:pPr eaLnBrk="1" hangingPunct="1">
              <a:lnSpc>
                <a:spcPct val="80000"/>
              </a:lnSpc>
            </a:pPr>
            <a:r>
              <a:rPr lang="bg-BG" sz="2000"/>
              <a:t>Правилата са прости. Преди да бъде прочетен или написан, файлът трябва да се отвори с помощта на библиотечната функция f open, f open взима външното име, например х. с или у. с, общува си с операционната система (детайли, които не ни засягат) и връща указател, който впоследствие може да се използва при четенето или писането във файла.</a:t>
            </a:r>
          </a:p>
        </p:txBody>
      </p:sp>
      <p:sp>
        <p:nvSpPr>
          <p:cNvPr id="92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F551401-4510-4EF4-BFDC-D4D7DB71E044}" type="slidenum">
              <a:rPr lang="bg-BG" smtClean="0"/>
              <a:pPr eaLnBrk="1" hangingPunct="1"/>
              <a:t>27</a:t>
            </a:fld>
            <a:endParaRPr lang="bg-BG"/>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p:txBody>
          <a:bodyPr/>
          <a:lstStyle/>
          <a:p>
            <a:pPr eaLnBrk="1" fontAlgn="auto" hangingPunct="1">
              <a:spcAft>
                <a:spcPts val="0"/>
              </a:spcAft>
              <a:defRPr/>
            </a:pPr>
            <a:r>
              <a:rPr lang="bg-BG"/>
              <a:t>Достъп до файлове</a:t>
            </a:r>
          </a:p>
        </p:txBody>
      </p:sp>
      <p:sp>
        <p:nvSpPr>
          <p:cNvPr id="10243" name="Rectangle 3"/>
          <p:cNvSpPr>
            <a:spLocks noGrp="1" noChangeArrowheads="1"/>
          </p:cNvSpPr>
          <p:nvPr>
            <p:ph type="body" sz="half" idx="1"/>
          </p:nvPr>
        </p:nvSpPr>
        <p:spPr>
          <a:xfrm>
            <a:off x="457200" y="1600200"/>
            <a:ext cx="8229600" cy="3773488"/>
          </a:xfrm>
        </p:spPr>
        <p:txBody>
          <a:bodyPr/>
          <a:lstStyle/>
          <a:p>
            <a:pPr eaLnBrk="1" hangingPunct="1"/>
            <a:r>
              <a:rPr lang="bg-BG"/>
              <a:t>Този указател, наречен файлов указател, сочи към структура, която съдържа информация за файла, например местоположението на буфера, текущата символна позиция в буфера, предназначението на файла (за четене или за писане), има ли някакви грешки или пък е достигнат краят на файла. Тези детайли не са необходими на потребителите, тъй като дефинициите в &lt;stdio.h&gt; включват декларация на структура, наречена FILE. Единствената декларация, необходима за файловия указател, е:</a:t>
            </a:r>
          </a:p>
        </p:txBody>
      </p:sp>
      <p:sp>
        <p:nvSpPr>
          <p:cNvPr id="10244" name="Rectangle 4"/>
          <p:cNvSpPr>
            <a:spLocks noGrp="1" noChangeArrowheads="1"/>
          </p:cNvSpPr>
          <p:nvPr>
            <p:ph sz="half" idx="2"/>
          </p:nvPr>
        </p:nvSpPr>
        <p:spPr/>
        <p:txBody>
          <a:bodyPr/>
          <a:lstStyle/>
          <a:p>
            <a:pPr eaLnBrk="1" hangingPunct="1"/>
            <a:endParaRPr lang="bg-BG" sz="2800"/>
          </a:p>
        </p:txBody>
      </p:sp>
      <p:sp>
        <p:nvSpPr>
          <p:cNvPr id="10247" name="Slide Number Placeholder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A7E3BFB-D6FD-4814-953C-5891D041F4CF}" type="slidenum">
              <a:rPr lang="bg-BG" smtClean="0"/>
              <a:pPr eaLnBrk="1" hangingPunct="1"/>
              <a:t>28</a:t>
            </a:fld>
            <a:endParaRPr lang="bg-BG"/>
          </a:p>
        </p:txBody>
      </p:sp>
      <p:pic>
        <p:nvPicPr>
          <p:cNvPr id="1024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5373688"/>
            <a:ext cx="4465637" cy="70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p:txBody>
          <a:bodyPr/>
          <a:lstStyle/>
          <a:p>
            <a:pPr eaLnBrk="1" fontAlgn="auto" hangingPunct="1">
              <a:spcAft>
                <a:spcPts val="0"/>
              </a:spcAft>
              <a:defRPr/>
            </a:pPr>
            <a:r>
              <a:rPr lang="bg-BG"/>
              <a:t>Достъп до файлове</a:t>
            </a:r>
          </a:p>
        </p:txBody>
      </p:sp>
      <p:sp>
        <p:nvSpPr>
          <p:cNvPr id="11267" name="Rectangle 3"/>
          <p:cNvSpPr>
            <a:spLocks noGrp="1" noChangeArrowheads="1"/>
          </p:cNvSpPr>
          <p:nvPr>
            <p:ph idx="1"/>
          </p:nvPr>
        </p:nvSpPr>
        <p:spPr/>
        <p:txBody>
          <a:bodyPr/>
          <a:lstStyle/>
          <a:p>
            <a:pPr eaLnBrk="1" hangingPunct="1">
              <a:lnSpc>
                <a:spcPct val="80000"/>
              </a:lnSpc>
            </a:pPr>
            <a:r>
              <a:rPr lang="bg-BG"/>
              <a:t>По този начин казваме, че fp е указател към FILE, a fopen връща указател към FILE. Забележете, че подобно на int, FILE е име на тип, а не е име на структура; той е дефиниран с typedef. Извикването на fopen в дадена програма става така:</a:t>
            </a:r>
          </a:p>
          <a:p>
            <a:pPr eaLnBrk="1" hangingPunct="1">
              <a:lnSpc>
                <a:spcPct val="80000"/>
              </a:lnSpc>
              <a:buFont typeface="Wingdings" pitchFamily="2" charset="2"/>
              <a:buNone/>
            </a:pPr>
            <a:r>
              <a:rPr lang="bg-BG"/>
              <a:t>fp = fopen(name, mode);</a:t>
            </a:r>
          </a:p>
          <a:p>
            <a:pPr eaLnBrk="1" hangingPunct="1">
              <a:lnSpc>
                <a:spcPct val="80000"/>
              </a:lnSpc>
            </a:pPr>
            <a:r>
              <a:rPr lang="bg-BG"/>
              <a:t>Първият аргумент на fopen е символен низ, съдържащ името на файла. Вторият аргумент е режимът - също символен низ, който показва как възнамеряваме да използваме файла. Възможните режими са на четене ("r"), на писане ("w") и на добавяне ("а"). Някои системи различават текстовите от двоичните файлове; ако работите с двоичен файл, трябва да добавите "b" към низа за режима.</a:t>
            </a:r>
          </a:p>
        </p:txBody>
      </p:sp>
      <p:sp>
        <p:nvSpPr>
          <p:cNvPr id="112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F83EF47-EFE7-402D-9DDA-9564C268E356}" type="slidenum">
              <a:rPr lang="bg-BG" smtClean="0"/>
              <a:pPr eaLnBrk="1" hangingPunct="1"/>
              <a:t>29</a:t>
            </a:fld>
            <a:endParaRPr lang="bg-B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667EA0A-C120-41B9-B010-8C294B506812}"/>
              </a:ext>
            </a:extLst>
          </p:cNvPr>
          <p:cNvSpPr>
            <a:spLocks noGrp="1" noChangeArrowheads="1"/>
          </p:cNvSpPr>
          <p:nvPr>
            <p:ph type="title"/>
          </p:nvPr>
        </p:nvSpPr>
        <p:spPr/>
        <p:txBody>
          <a:bodyPr/>
          <a:lstStyle/>
          <a:p>
            <a:r>
              <a:rPr lang="bg-BG" altLang="en-US"/>
              <a:t>Вход/изход</a:t>
            </a:r>
          </a:p>
        </p:txBody>
      </p:sp>
      <p:sp>
        <p:nvSpPr>
          <p:cNvPr id="10243" name="Rectangle 3">
            <a:extLst>
              <a:ext uri="{FF2B5EF4-FFF2-40B4-BE49-F238E27FC236}">
                <a16:creationId xmlns:a16="http://schemas.microsoft.com/office/drawing/2014/main" id="{27143602-87EA-4BDF-A863-DEFA04894219}"/>
              </a:ext>
            </a:extLst>
          </p:cNvPr>
          <p:cNvSpPr>
            <a:spLocks noGrp="1" noChangeArrowheads="1"/>
          </p:cNvSpPr>
          <p:nvPr>
            <p:ph idx="1"/>
          </p:nvPr>
        </p:nvSpPr>
        <p:spPr/>
        <p:txBody>
          <a:bodyPr>
            <a:normAutofit fontScale="85000" lnSpcReduction="10000"/>
          </a:bodyPr>
          <a:lstStyle/>
          <a:p>
            <a:pPr>
              <a:lnSpc>
                <a:spcPct val="80000"/>
              </a:lnSpc>
            </a:pPr>
            <a:r>
              <a:rPr lang="bg-BG" altLang="en-US" sz="2800"/>
              <a:t>Възможностите на входа и изхода не са част от езика С. Въпреки това, програмите взаимодействат със своята среда по много по-сложни начини от тези, които показахме до момента. В следващите две лекции ще опишем стандартната библиотека. </a:t>
            </a:r>
          </a:p>
          <a:p>
            <a:pPr>
              <a:lnSpc>
                <a:spcPct val="80000"/>
              </a:lnSpc>
            </a:pPr>
            <a:r>
              <a:rPr lang="bg-BG" altLang="en-US" sz="2800"/>
              <a:t>Тя съдържа набор от функции, които поддържат (осигуряват) вход и изход, работят с низове, управляват паметта, освен това -математически функции и други услуги за програмите на С. Ще се концентрираме върху входа и изхода.</a:t>
            </a:r>
          </a:p>
        </p:txBody>
      </p:sp>
      <p:sp>
        <p:nvSpPr>
          <p:cNvPr id="6" name="Slide Number Placeholder 5">
            <a:extLst>
              <a:ext uri="{FF2B5EF4-FFF2-40B4-BE49-F238E27FC236}">
                <a16:creationId xmlns:a16="http://schemas.microsoft.com/office/drawing/2014/main" id="{DCECAE7E-6833-4CC9-A470-5E805A9D45D3}"/>
              </a:ext>
            </a:extLst>
          </p:cNvPr>
          <p:cNvSpPr>
            <a:spLocks noGrp="1"/>
          </p:cNvSpPr>
          <p:nvPr>
            <p:ph type="sldNum" sz="quarter" idx="12"/>
          </p:nvPr>
        </p:nvSpPr>
        <p:spPr/>
        <p:txBody>
          <a:bodyPr/>
          <a:lstStyle/>
          <a:p>
            <a:fld id="{84F7CCF2-2E37-4391-AEFC-F606ADB50215}" type="slidenum">
              <a:rPr lang="bg-BG" altLang="en-US"/>
              <a:pPr/>
              <a:t>3</a:t>
            </a:fld>
            <a:endParaRPr lang="bg-BG"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p:txBody>
          <a:bodyPr/>
          <a:lstStyle/>
          <a:p>
            <a:pPr eaLnBrk="1" fontAlgn="auto" hangingPunct="1">
              <a:spcAft>
                <a:spcPts val="0"/>
              </a:spcAft>
              <a:defRPr/>
            </a:pPr>
            <a:r>
              <a:rPr lang="bg-BG"/>
              <a:t>Достъп до файлове</a:t>
            </a:r>
          </a:p>
        </p:txBody>
      </p:sp>
      <p:sp>
        <p:nvSpPr>
          <p:cNvPr id="12291" name="Rectangle 3"/>
          <p:cNvSpPr>
            <a:spLocks noGrp="1" noChangeArrowheads="1"/>
          </p:cNvSpPr>
          <p:nvPr>
            <p:ph idx="1"/>
          </p:nvPr>
        </p:nvSpPr>
        <p:spPr/>
        <p:txBody>
          <a:bodyPr>
            <a:normAutofit fontScale="85000" lnSpcReduction="20000"/>
          </a:bodyPr>
          <a:lstStyle/>
          <a:p>
            <a:pPr eaLnBrk="1" hangingPunct="1">
              <a:lnSpc>
                <a:spcPct val="90000"/>
              </a:lnSpc>
            </a:pPr>
            <a:r>
              <a:rPr lang="bg-BG" sz="2800"/>
              <a:t>Ако искате да отворите за писане или добавяне файл, който не съществува, при възможност той се създава. Отварянето на вече съществуващ файл в режим на писане унищожава старото съдържание, докато при отваряне в режим на добавяне съдържанието се запазва. Опитът да прочетете несъществуващ файл се счита за грешка; за грешка се приема и опитът да прочетете файл, за който нямате разрешение. Ако възникне някаква грешка, fopen връща NULL.</a:t>
            </a:r>
          </a:p>
        </p:txBody>
      </p:sp>
      <p:sp>
        <p:nvSpPr>
          <p:cNvPr id="1229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B780EB5-CB0E-4060-867E-CE72EA1A2590}" type="slidenum">
              <a:rPr lang="bg-BG" smtClean="0"/>
              <a:pPr eaLnBrk="1" hangingPunct="1"/>
              <a:t>30</a:t>
            </a:fld>
            <a:endParaRPr lang="bg-BG"/>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lstStyle/>
          <a:p>
            <a:pPr eaLnBrk="1" fontAlgn="auto" hangingPunct="1">
              <a:spcAft>
                <a:spcPts val="0"/>
              </a:spcAft>
              <a:defRPr/>
            </a:pPr>
            <a:r>
              <a:rPr lang="bg-BG"/>
              <a:t>Достъп до файлове</a:t>
            </a:r>
          </a:p>
        </p:txBody>
      </p:sp>
      <p:sp>
        <p:nvSpPr>
          <p:cNvPr id="13315" name="Rectangle 3"/>
          <p:cNvSpPr>
            <a:spLocks noGrp="1" noChangeArrowheads="1"/>
          </p:cNvSpPr>
          <p:nvPr>
            <p:ph idx="1"/>
          </p:nvPr>
        </p:nvSpPr>
        <p:spPr/>
        <p:txBody>
          <a:bodyPr>
            <a:normAutofit fontScale="92500" lnSpcReduction="20000"/>
          </a:bodyPr>
          <a:lstStyle/>
          <a:p>
            <a:pPr eaLnBrk="1" hangingPunct="1">
              <a:lnSpc>
                <a:spcPct val="80000"/>
              </a:lnSpc>
            </a:pPr>
            <a:r>
              <a:rPr lang="bg-BG" sz="2000"/>
              <a:t>След като вече имаме отворен файл, следващото нещо, от което се нуждаем, е начин, по който да четем или пишем в него. Съществуват няколко възможности, най-елементарните от които са getc и putc. getc връща следващия символ от даден файл; тя трябва да разполага с файлов указател, който да й каже с кой файл работи:</a:t>
            </a:r>
          </a:p>
          <a:p>
            <a:pPr eaLnBrk="1" hangingPunct="1">
              <a:lnSpc>
                <a:spcPct val="80000"/>
              </a:lnSpc>
              <a:buFont typeface="Wingdings" pitchFamily="2" charset="2"/>
              <a:buNone/>
            </a:pPr>
            <a:r>
              <a:rPr lang="bg-BG" sz="2000"/>
              <a:t>int getc(FILE *fp)</a:t>
            </a:r>
          </a:p>
          <a:p>
            <a:pPr eaLnBrk="1" hangingPunct="1">
              <a:lnSpc>
                <a:spcPct val="80000"/>
              </a:lnSpc>
            </a:pPr>
            <a:r>
              <a:rPr lang="bg-BG" sz="2000"/>
              <a:t>getc връща следващия символ от потока, с който работи fp; тя връща EOF, ако е достигнат краят на файла, или ако е възникнала някаква грешка, putc е функция, манипулираща изхода:</a:t>
            </a:r>
          </a:p>
          <a:p>
            <a:pPr eaLnBrk="1" hangingPunct="1">
              <a:lnSpc>
                <a:spcPct val="80000"/>
              </a:lnSpc>
              <a:buFont typeface="Wingdings" pitchFamily="2" charset="2"/>
              <a:buNone/>
            </a:pPr>
            <a:r>
              <a:rPr lang="bg-BG" sz="2000"/>
              <a:t>int putc(int с, FILE *fp)</a:t>
            </a:r>
          </a:p>
          <a:p>
            <a:pPr eaLnBrk="1" hangingPunct="1">
              <a:lnSpc>
                <a:spcPct val="80000"/>
              </a:lnSpc>
            </a:pPr>
            <a:r>
              <a:rPr lang="bg-BG" sz="2000"/>
              <a:t>putc записва символа c във файла fp и връща написания символ или EOF в случай на грешка. </a:t>
            </a:r>
          </a:p>
          <a:p>
            <a:pPr eaLnBrk="1" hangingPunct="1">
              <a:lnSpc>
                <a:spcPct val="80000"/>
              </a:lnSpc>
            </a:pPr>
            <a:r>
              <a:rPr lang="bg-BG" sz="2000"/>
              <a:t>Подобно на getchar и putchar, getc и putc могат да бъдат макроси, а не функции.</a:t>
            </a:r>
          </a:p>
        </p:txBody>
      </p:sp>
      <p:sp>
        <p:nvSpPr>
          <p:cNvPr id="133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B429901-21AD-474B-B674-23B4F9DA3E4E}" type="slidenum">
              <a:rPr lang="bg-BG" smtClean="0"/>
              <a:pPr eaLnBrk="1" hangingPunct="1"/>
              <a:t>31</a:t>
            </a:fld>
            <a:endParaRPr lang="bg-BG"/>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pPr eaLnBrk="1" fontAlgn="auto" hangingPunct="1">
              <a:spcAft>
                <a:spcPts val="0"/>
              </a:spcAft>
              <a:defRPr/>
            </a:pPr>
            <a:r>
              <a:rPr lang="bg-BG"/>
              <a:t>Достъп до файлове</a:t>
            </a:r>
          </a:p>
        </p:txBody>
      </p:sp>
      <p:sp>
        <p:nvSpPr>
          <p:cNvPr id="14339" name="Rectangle 3"/>
          <p:cNvSpPr>
            <a:spLocks noGrp="1" noChangeArrowheads="1"/>
          </p:cNvSpPr>
          <p:nvPr>
            <p:ph idx="1"/>
          </p:nvPr>
        </p:nvSpPr>
        <p:spPr/>
        <p:txBody>
          <a:bodyPr/>
          <a:lstStyle/>
          <a:p>
            <a:pPr eaLnBrk="1" hangingPunct="1">
              <a:lnSpc>
                <a:spcPct val="90000"/>
              </a:lnSpc>
            </a:pPr>
            <a:r>
              <a:rPr lang="bg-BG"/>
              <a:t>Когато се стартира дадена С програма, средата на операционната система носи отговорност за отварянето на три файла и предоставянето на файлови указатели към тях.</a:t>
            </a:r>
          </a:p>
          <a:p>
            <a:pPr eaLnBrk="1" hangingPunct="1">
              <a:lnSpc>
                <a:spcPct val="90000"/>
              </a:lnSpc>
            </a:pPr>
            <a:r>
              <a:rPr lang="bg-BG"/>
              <a:t>Тези файлове са стандартният вход, стандартният изход и стандартният поток за грешки; съответстващите им файлови указатели се наричат stdin, stdout и stderr и са декларирани в &lt;stdio. h&gt;. Обикновено stdin се свързва с клавиатурата, a stdout и stderr се свързват с екрана, но stdin и stdout могат да се пренасочват към файлове.</a:t>
            </a:r>
          </a:p>
        </p:txBody>
      </p:sp>
      <p:sp>
        <p:nvSpPr>
          <p:cNvPr id="143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A6A1896-FDC0-4F0D-BE85-BDD028BD3837}" type="slidenum">
              <a:rPr lang="bg-BG" smtClean="0"/>
              <a:pPr eaLnBrk="1" hangingPunct="1"/>
              <a:t>32</a:t>
            </a:fld>
            <a:endParaRPr lang="bg-BG"/>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noChangeArrowheads="1"/>
          </p:cNvSpPr>
          <p:nvPr>
            <p:ph type="title"/>
          </p:nvPr>
        </p:nvSpPr>
        <p:spPr/>
        <p:txBody>
          <a:bodyPr/>
          <a:lstStyle/>
          <a:p>
            <a:pPr eaLnBrk="1" fontAlgn="auto" hangingPunct="1">
              <a:spcAft>
                <a:spcPts val="0"/>
              </a:spcAft>
              <a:defRPr/>
            </a:pPr>
            <a:r>
              <a:rPr lang="bg-BG"/>
              <a:t>Достъп до файлове</a:t>
            </a:r>
          </a:p>
        </p:txBody>
      </p:sp>
      <p:sp>
        <p:nvSpPr>
          <p:cNvPr id="15363" name="Rectangle 3"/>
          <p:cNvSpPr>
            <a:spLocks noGrp="1" noChangeArrowheads="1"/>
          </p:cNvSpPr>
          <p:nvPr>
            <p:ph idx="1"/>
          </p:nvPr>
        </p:nvSpPr>
        <p:spPr>
          <a:xfrm>
            <a:off x="457200" y="1600200"/>
            <a:ext cx="8229600" cy="4852988"/>
          </a:xfrm>
        </p:spPr>
        <p:txBody>
          <a:bodyPr/>
          <a:lstStyle/>
          <a:p>
            <a:pPr eaLnBrk="1" hangingPunct="1">
              <a:lnSpc>
                <a:spcPct val="80000"/>
              </a:lnSpc>
            </a:pPr>
            <a:r>
              <a:rPr lang="bg-BG"/>
              <a:t>getchar и putchar могат да бъдат дефинирани от гледна точка на getc, putc, 'stdin и stdout, както следва:</a:t>
            </a:r>
          </a:p>
          <a:p>
            <a:pPr eaLnBrk="1" hangingPunct="1">
              <a:lnSpc>
                <a:spcPct val="80000"/>
              </a:lnSpc>
              <a:buFont typeface="Wingdings" pitchFamily="2" charset="2"/>
              <a:buNone/>
            </a:pPr>
            <a:r>
              <a:rPr lang="bg-BG"/>
              <a:t>#define getchar() getc(stdin)</a:t>
            </a:r>
          </a:p>
          <a:p>
            <a:pPr eaLnBrk="1" hangingPunct="1">
              <a:lnSpc>
                <a:spcPct val="80000"/>
              </a:lnSpc>
              <a:buFont typeface="Wingdings" pitchFamily="2" charset="2"/>
              <a:buNone/>
            </a:pPr>
            <a:r>
              <a:rPr lang="bg-BG"/>
              <a:t>#define putchar(c) putc((c), stdout)</a:t>
            </a:r>
          </a:p>
          <a:p>
            <a:pPr eaLnBrk="1" hangingPunct="1">
              <a:lnSpc>
                <a:spcPct val="80000"/>
              </a:lnSpc>
            </a:pPr>
            <a:r>
              <a:rPr lang="bg-BG"/>
              <a:t>Можете да използвате функциите fscanf и fprintf, когато работите c форматиран вход или изход на файлове. Те са идентични на scanf и printf, като изключим факта, че първият аргумент е файлов указател, сочещ файла, от който ще се чете или в който ще се пише; форматиращият низ се явява като втори аргумент.</a:t>
            </a:r>
          </a:p>
          <a:p>
            <a:pPr eaLnBrk="1" hangingPunct="1">
              <a:lnSpc>
                <a:spcPct val="80000"/>
              </a:lnSpc>
              <a:buFont typeface="Wingdings" pitchFamily="2" charset="2"/>
              <a:buNone/>
            </a:pPr>
            <a:r>
              <a:rPr lang="bg-BG"/>
              <a:t>int fscanf(FILE *fp, char *format, ...)</a:t>
            </a:r>
          </a:p>
          <a:p>
            <a:pPr eaLnBrk="1" hangingPunct="1">
              <a:lnSpc>
                <a:spcPct val="80000"/>
              </a:lnSpc>
              <a:buFont typeface="Wingdings" pitchFamily="2" charset="2"/>
              <a:buNone/>
            </a:pPr>
            <a:r>
              <a:rPr lang="bg-BG"/>
              <a:t>int fprintf(FILE *fp, char *format, ...)</a:t>
            </a:r>
          </a:p>
        </p:txBody>
      </p:sp>
      <p:sp>
        <p:nvSpPr>
          <p:cNvPr id="1536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FA3108D-3245-4C65-800B-D62D67806348}" type="slidenum">
              <a:rPr lang="bg-BG" smtClean="0"/>
              <a:pPr eaLnBrk="1" hangingPunct="1"/>
              <a:t>33</a:t>
            </a:fld>
            <a:endParaRPr lang="bg-BG"/>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err="1"/>
              <a:t>sprintf</a:t>
            </a:r>
            <a:r>
              <a:rPr lang="en-US" b="1" dirty="0"/>
              <a:t> </a:t>
            </a:r>
            <a:r>
              <a:rPr lang="bg-BG" b="1" dirty="0"/>
              <a:t>и </a:t>
            </a:r>
            <a:r>
              <a:rPr lang="en-US" b="1" dirty="0" err="1"/>
              <a:t>sscanf</a:t>
            </a:r>
            <a:endParaRPr lang="bg-BG" dirty="0"/>
          </a:p>
        </p:txBody>
      </p:sp>
      <p:sp>
        <p:nvSpPr>
          <p:cNvPr id="3" name="Content Placeholder 2"/>
          <p:cNvSpPr>
            <a:spLocks noGrp="1"/>
          </p:cNvSpPr>
          <p:nvPr>
            <p:ph idx="1"/>
          </p:nvPr>
        </p:nvSpPr>
        <p:spPr/>
        <p:txBody>
          <a:bodyPr rtlCol="0">
            <a:normAutofit lnSpcReduction="10000"/>
          </a:bodyPr>
          <a:lstStyle/>
          <a:p>
            <a:pPr marL="182880" indent="-182880" eaLnBrk="1" fontAlgn="auto" hangingPunct="1">
              <a:spcAft>
                <a:spcPts val="0"/>
              </a:spcAft>
              <a:buFont typeface="Arial" pitchFamily="34" charset="0"/>
              <a:buChar char="•"/>
              <a:defRPr/>
            </a:pPr>
            <a:r>
              <a:rPr lang="bg-BG" dirty="0"/>
              <a:t>Функциите са подобни на </a:t>
            </a:r>
            <a:r>
              <a:rPr lang="en-US" dirty="0" err="1"/>
              <a:t>fprintf</a:t>
            </a:r>
            <a:r>
              <a:rPr lang="en-US" dirty="0"/>
              <a:t> </a:t>
            </a:r>
            <a:r>
              <a:rPr lang="bg-BG" dirty="0"/>
              <a:t>и</a:t>
            </a:r>
            <a:r>
              <a:rPr lang="en-US" dirty="0"/>
              <a:t> </a:t>
            </a:r>
            <a:r>
              <a:rPr lang="en-US" dirty="0" err="1"/>
              <a:t>fscanf</a:t>
            </a:r>
            <a:r>
              <a:rPr lang="bg-BG" dirty="0"/>
              <a:t>, с изключение на това, че организират четене/запис в низ, вместо във файл.</a:t>
            </a:r>
          </a:p>
          <a:p>
            <a:pPr marL="0" indent="0" eaLnBrk="1" fontAlgn="auto" hangingPunct="1">
              <a:spcAft>
                <a:spcPts val="0"/>
              </a:spcAft>
              <a:buFont typeface="Arial" pitchFamily="34" charset="0"/>
              <a:buNone/>
              <a:defRPr/>
            </a:pPr>
            <a:r>
              <a:rPr lang="en-US" dirty="0" err="1"/>
              <a:t>int</a:t>
            </a:r>
            <a:r>
              <a:rPr lang="en-US" dirty="0"/>
              <a:t> </a:t>
            </a:r>
            <a:r>
              <a:rPr lang="en-US" dirty="0" err="1"/>
              <a:t>sprintf</a:t>
            </a:r>
            <a:r>
              <a:rPr lang="en-US" dirty="0"/>
              <a:t>(char *string, char *format, </a:t>
            </a:r>
            <a:r>
              <a:rPr lang="en-US" dirty="0" err="1"/>
              <a:t>args</a:t>
            </a:r>
            <a:r>
              <a:rPr lang="en-US" dirty="0"/>
              <a:t>..)</a:t>
            </a:r>
          </a:p>
          <a:p>
            <a:pPr marL="0" indent="0" eaLnBrk="1" fontAlgn="auto" hangingPunct="1">
              <a:spcAft>
                <a:spcPts val="0"/>
              </a:spcAft>
              <a:buFont typeface="Arial" pitchFamily="34" charset="0"/>
              <a:buNone/>
              <a:defRPr/>
            </a:pPr>
            <a:r>
              <a:rPr lang="en-US" dirty="0" err="1"/>
              <a:t>int</a:t>
            </a:r>
            <a:r>
              <a:rPr lang="en-US" dirty="0"/>
              <a:t> </a:t>
            </a:r>
            <a:r>
              <a:rPr lang="en-US" dirty="0" err="1"/>
              <a:t>sscanf</a:t>
            </a:r>
            <a:r>
              <a:rPr lang="en-US" dirty="0"/>
              <a:t>(char *string, char *format, </a:t>
            </a:r>
            <a:r>
              <a:rPr lang="en-US" dirty="0" err="1"/>
              <a:t>args</a:t>
            </a:r>
            <a:r>
              <a:rPr lang="en-US" dirty="0"/>
              <a:t>..) </a:t>
            </a:r>
            <a:endParaRPr lang="bg-BG" dirty="0"/>
          </a:p>
          <a:p>
            <a:pPr marL="182880" indent="-182880" eaLnBrk="1" fontAlgn="auto" hangingPunct="1">
              <a:spcAft>
                <a:spcPts val="0"/>
              </a:spcAft>
              <a:buFont typeface="Arial" pitchFamily="34" charset="0"/>
              <a:buChar char="•"/>
              <a:defRPr/>
            </a:pPr>
            <a:r>
              <a:rPr lang="bg-BG" dirty="0"/>
              <a:t>Пример</a:t>
            </a:r>
            <a:r>
              <a:rPr lang="en-US" dirty="0"/>
              <a:t>:</a:t>
            </a:r>
          </a:p>
          <a:p>
            <a:pPr marL="0" indent="0" eaLnBrk="1" fontAlgn="auto" hangingPunct="1">
              <a:spcAft>
                <a:spcPts val="0"/>
              </a:spcAft>
              <a:buFont typeface="Arial" pitchFamily="34" charset="0"/>
              <a:buNone/>
              <a:defRPr/>
            </a:pPr>
            <a:r>
              <a:rPr lang="en-US" dirty="0"/>
              <a:t>float </a:t>
            </a:r>
            <a:r>
              <a:rPr lang="en-US" dirty="0" err="1"/>
              <a:t>full_tank</a:t>
            </a:r>
            <a:r>
              <a:rPr lang="en-US" dirty="0"/>
              <a:t> = 47.0; /* </a:t>
            </a:r>
            <a:r>
              <a:rPr lang="en-US" dirty="0" err="1"/>
              <a:t>litres</a:t>
            </a:r>
            <a:r>
              <a:rPr lang="en-US" dirty="0"/>
              <a:t> */ </a:t>
            </a:r>
            <a:endParaRPr lang="bg-BG" dirty="0"/>
          </a:p>
          <a:p>
            <a:pPr marL="0" indent="0" eaLnBrk="1" fontAlgn="auto" hangingPunct="1">
              <a:spcAft>
                <a:spcPts val="0"/>
              </a:spcAft>
              <a:buFont typeface="Arial" pitchFamily="34" charset="0"/>
              <a:buNone/>
              <a:defRPr/>
            </a:pPr>
            <a:r>
              <a:rPr lang="en-US" dirty="0"/>
              <a:t>float miles = 300; </a:t>
            </a:r>
            <a:endParaRPr lang="bg-BG" dirty="0"/>
          </a:p>
          <a:p>
            <a:pPr marL="0" indent="0" eaLnBrk="1" fontAlgn="auto" hangingPunct="1">
              <a:spcAft>
                <a:spcPts val="0"/>
              </a:spcAft>
              <a:buFont typeface="Arial" pitchFamily="34" charset="0"/>
              <a:buNone/>
              <a:defRPr/>
            </a:pPr>
            <a:r>
              <a:rPr lang="en-US" dirty="0"/>
              <a:t>char </a:t>
            </a:r>
            <a:r>
              <a:rPr lang="en-US" dirty="0" err="1"/>
              <a:t>miles_per_litre</a:t>
            </a:r>
            <a:r>
              <a:rPr lang="en-US" dirty="0"/>
              <a:t>[80];   </a:t>
            </a:r>
            <a:endParaRPr lang="bg-BG" dirty="0"/>
          </a:p>
          <a:p>
            <a:pPr marL="0" indent="0" eaLnBrk="1" fontAlgn="auto" hangingPunct="1">
              <a:spcAft>
                <a:spcPts val="0"/>
              </a:spcAft>
              <a:buFont typeface="Arial" pitchFamily="34" charset="0"/>
              <a:buNone/>
              <a:defRPr/>
            </a:pPr>
            <a:r>
              <a:rPr lang="en-US" dirty="0" err="1"/>
              <a:t>sprintf</a:t>
            </a:r>
            <a:r>
              <a:rPr lang="en-US" dirty="0"/>
              <a:t>( miles_per_</a:t>
            </a:r>
            <a:r>
              <a:rPr lang="en-US" dirty="0" err="1"/>
              <a:t>litre</a:t>
            </a:r>
            <a:r>
              <a:rPr lang="en-US" dirty="0"/>
              <a:t>,``Miles per </a:t>
            </a:r>
            <a:r>
              <a:rPr lang="en-US" dirty="0" err="1"/>
              <a:t>litre</a:t>
            </a:r>
            <a:r>
              <a:rPr lang="en-US" dirty="0"/>
              <a:t> = %2.3f'',</a:t>
            </a:r>
            <a:r>
              <a:rPr lang="bg-BG" dirty="0"/>
              <a:t> </a:t>
            </a:r>
            <a:r>
              <a:rPr lang="en-US" dirty="0"/>
              <a:t>miles/</a:t>
            </a:r>
            <a:r>
              <a:rPr lang="en-US" dirty="0" err="1"/>
              <a:t>full_tank</a:t>
            </a:r>
            <a:r>
              <a:rPr lang="en-US" dirty="0"/>
              <a:t>);</a:t>
            </a:r>
            <a:endParaRPr lang="bg-BG" dirty="0"/>
          </a:p>
        </p:txBody>
      </p:sp>
      <p:sp>
        <p:nvSpPr>
          <p:cNvPr id="163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1E52A2E-8312-4C4A-A662-93E2061B3822}" type="slidenum">
              <a:rPr lang="bg-BG" smtClean="0">
                <a:solidFill>
                  <a:srgbClr val="FFFFFF"/>
                </a:solidFill>
              </a:rPr>
              <a:pPr eaLnBrk="1" hangingPunct="1"/>
              <a:t>34</a:t>
            </a:fld>
            <a:endParaRPr lang="bg-BG">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p:txBody>
          <a:bodyPr/>
          <a:lstStyle/>
          <a:p>
            <a:pPr eaLnBrk="1" fontAlgn="auto" hangingPunct="1">
              <a:spcAft>
                <a:spcPts val="0"/>
              </a:spcAft>
              <a:defRPr/>
            </a:pPr>
            <a:r>
              <a:rPr lang="bg-BG"/>
              <a:t>Достъп до файлове</a:t>
            </a:r>
          </a:p>
        </p:txBody>
      </p:sp>
      <p:sp>
        <p:nvSpPr>
          <p:cNvPr id="17411" name="Rectangle 3"/>
          <p:cNvSpPr>
            <a:spLocks noGrp="1" noChangeArrowheads="1"/>
          </p:cNvSpPr>
          <p:nvPr>
            <p:ph idx="1"/>
          </p:nvPr>
        </p:nvSpPr>
        <p:spPr/>
        <p:txBody>
          <a:bodyPr/>
          <a:lstStyle/>
          <a:p>
            <a:pPr eaLnBrk="1" hangingPunct="1"/>
            <a:r>
              <a:rPr lang="bg-BG"/>
              <a:t>Пример: програмата cat, която свързва файлове. Начинът, представен тук, често се използва и в други програми. Ако има аргументи от командния ред, те се интерпретират като имена на файлове и се обработват последователно. Ако няма аргументи, обработва се стандартният вход.</a:t>
            </a:r>
          </a:p>
        </p:txBody>
      </p:sp>
      <p:sp>
        <p:nvSpPr>
          <p:cNvPr id="174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FC0BBDE-C149-4837-BACC-02D4AECE1835}" type="slidenum">
              <a:rPr lang="bg-BG" smtClean="0"/>
              <a:pPr eaLnBrk="1" hangingPunct="1"/>
              <a:t>35</a:t>
            </a:fld>
            <a:endParaRPr lang="bg-BG"/>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p:nvPr>
        </p:nvSpPr>
        <p:spPr/>
        <p:txBody>
          <a:bodyPr/>
          <a:lstStyle/>
          <a:p>
            <a:pPr eaLnBrk="1" hangingPunct="1"/>
            <a:endParaRPr lang="bg-BG"/>
          </a:p>
        </p:txBody>
      </p:sp>
      <p:sp>
        <p:nvSpPr>
          <p:cNvPr id="1843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9F897F2-75FA-4C81-A0FC-7A15D4AF5F73}" type="slidenum">
              <a:rPr lang="bg-BG" smtClean="0"/>
              <a:pPr eaLnBrk="1" hangingPunct="1"/>
              <a:t>36</a:t>
            </a:fld>
            <a:endParaRPr lang="bg-BG"/>
          </a:p>
        </p:txBody>
      </p:sp>
      <p:pic>
        <p:nvPicPr>
          <p:cNvPr id="1843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60350"/>
            <a:ext cx="7345363" cy="5802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fontAlgn="auto" hangingPunct="1">
              <a:spcAft>
                <a:spcPts val="0"/>
              </a:spcAft>
              <a:defRPr/>
            </a:pPr>
            <a:r>
              <a:rPr lang="bg-BG"/>
              <a:t>Достъп до файлове</a:t>
            </a:r>
          </a:p>
        </p:txBody>
      </p:sp>
      <p:sp>
        <p:nvSpPr>
          <p:cNvPr id="19459" name="Rectangle 3"/>
          <p:cNvSpPr>
            <a:spLocks noGrp="1" noChangeArrowheads="1"/>
          </p:cNvSpPr>
          <p:nvPr>
            <p:ph idx="1"/>
          </p:nvPr>
        </p:nvSpPr>
        <p:spPr>
          <a:xfrm>
            <a:off x="457200" y="1600200"/>
            <a:ext cx="8229600" cy="4781550"/>
          </a:xfrm>
        </p:spPr>
        <p:txBody>
          <a:bodyPr/>
          <a:lstStyle/>
          <a:p>
            <a:pPr eaLnBrk="1" hangingPunct="1">
              <a:lnSpc>
                <a:spcPct val="80000"/>
              </a:lnSpc>
            </a:pPr>
            <a:r>
              <a:rPr lang="bg-BG"/>
              <a:t>Файловите указатели stdin и stdout са обекти от тип FILE *. Те обаче са константи, а не променливи, ето защо не е възможно да им се присвояват стойности. Функцията</a:t>
            </a:r>
          </a:p>
          <a:p>
            <a:pPr eaLnBrk="1" hangingPunct="1">
              <a:lnSpc>
                <a:spcPct val="80000"/>
              </a:lnSpc>
              <a:buFont typeface="Wingdings" pitchFamily="2" charset="2"/>
              <a:buNone/>
            </a:pPr>
            <a:r>
              <a:rPr lang="bg-BG"/>
              <a:t>int fclose(FILE *fp)</a:t>
            </a:r>
          </a:p>
          <a:p>
            <a:pPr eaLnBrk="1" hangingPunct="1">
              <a:lnSpc>
                <a:spcPct val="80000"/>
              </a:lnSpc>
            </a:pPr>
            <a:r>
              <a:rPr lang="bg-BG"/>
              <a:t>е противоположна на fopen; тя прекъсва връзката, установена от fopen, между файловия указател и външното име, като освобождава файловия указател и той може да се използва повторно с друг файл. Тъй като повечето операционни системи налагат някакво ограничение относно това колко файла могат да бъдат едновременно отворени от една програма, препоръчително е да освобождавате файловите указатели, веднага щом вече не са ви нужни, както ние направихме в cat.</a:t>
            </a:r>
          </a:p>
        </p:txBody>
      </p:sp>
      <p:sp>
        <p:nvSpPr>
          <p:cNvPr id="194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111EA47-8103-4979-8ED9-15E1149CB8CE}" type="slidenum">
              <a:rPr lang="bg-BG" smtClean="0"/>
              <a:pPr eaLnBrk="1" hangingPunct="1"/>
              <a:t>37</a:t>
            </a:fld>
            <a:endParaRPr lang="bg-BG"/>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p:txBody>
          <a:bodyPr/>
          <a:lstStyle/>
          <a:p>
            <a:pPr eaLnBrk="1" fontAlgn="auto" hangingPunct="1">
              <a:spcAft>
                <a:spcPts val="0"/>
              </a:spcAft>
              <a:defRPr/>
            </a:pPr>
            <a:r>
              <a:rPr lang="bg-BG"/>
              <a:t>Достъп до файлове</a:t>
            </a:r>
          </a:p>
        </p:txBody>
      </p:sp>
      <p:sp>
        <p:nvSpPr>
          <p:cNvPr id="20483" name="Rectangle 3"/>
          <p:cNvSpPr>
            <a:spLocks noGrp="1" noChangeArrowheads="1"/>
          </p:cNvSpPr>
          <p:nvPr>
            <p:ph idx="1"/>
          </p:nvPr>
        </p:nvSpPr>
        <p:spPr/>
        <p:txBody>
          <a:bodyPr>
            <a:normAutofit fontScale="92500" lnSpcReduction="20000"/>
          </a:bodyPr>
          <a:lstStyle/>
          <a:p>
            <a:pPr eaLnBrk="1" hangingPunct="1">
              <a:lnSpc>
                <a:spcPct val="90000"/>
              </a:lnSpc>
            </a:pPr>
            <a:r>
              <a:rPr lang="bg-BG" sz="2800"/>
              <a:t>Съществува още една причина за употребата на f close при изходните файлове - тя изпразва буфера на файла, в който putc изпраща символите (т.е. пренася данните от буфера на файла към файла, който е свързан с него). Когато програмата приключи по естествен път, fclose се вика автоматично за всеки отворен файл. (Можете да затворите stdin и stdout, ако не работите с тях. Те могат да бъдат присвоени отново посредством функцията f reopen.)</a:t>
            </a:r>
          </a:p>
        </p:txBody>
      </p:sp>
      <p:sp>
        <p:nvSpPr>
          <p:cNvPr id="2048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885BF4B-7FD7-4B8F-B9BE-20D3087029B2}" type="slidenum">
              <a:rPr lang="bg-BG" smtClean="0"/>
              <a:pPr eaLnBrk="1" hangingPunct="1"/>
              <a:t>38</a:t>
            </a:fld>
            <a:endParaRPr lang="bg-BG"/>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lstStyle/>
          <a:p>
            <a:pPr eaLnBrk="1" fontAlgn="auto" hangingPunct="1">
              <a:spcAft>
                <a:spcPts val="0"/>
              </a:spcAft>
              <a:defRPr/>
            </a:pPr>
            <a:r>
              <a:rPr lang="bg-BG"/>
              <a:t>Обработка на грешки - stderr и exit</a:t>
            </a:r>
          </a:p>
        </p:txBody>
      </p:sp>
      <p:sp>
        <p:nvSpPr>
          <p:cNvPr id="21507" name="Rectangle 3"/>
          <p:cNvSpPr>
            <a:spLocks noGrp="1" noChangeArrowheads="1"/>
          </p:cNvSpPr>
          <p:nvPr>
            <p:ph idx="1"/>
          </p:nvPr>
        </p:nvSpPr>
        <p:spPr>
          <a:xfrm>
            <a:off x="457200" y="1772816"/>
            <a:ext cx="8229600" cy="4997450"/>
          </a:xfrm>
        </p:spPr>
        <p:txBody>
          <a:bodyPr/>
          <a:lstStyle/>
          <a:p>
            <a:pPr eaLnBrk="1" hangingPunct="1">
              <a:lnSpc>
                <a:spcPct val="80000"/>
              </a:lnSpc>
            </a:pPr>
            <a:r>
              <a:rPr lang="bg-BG" dirty="0"/>
              <a:t>Обработката на грешките в </a:t>
            </a:r>
            <a:r>
              <a:rPr lang="bg-BG" dirty="0" err="1"/>
              <a:t>cat</a:t>
            </a:r>
            <a:r>
              <a:rPr lang="bg-BG" dirty="0"/>
              <a:t> далеч не е идеална. Проблемът идва от това, че ако някой от файловете не може да бъде достигнат поради някаква причина, съобщението се отпечатва на края на свързания изход. Това може да се окаже приемливо, когато изходът се отпечатва на екрана, но в никакъв случай не е добре, ако попадне във файл.</a:t>
            </a:r>
          </a:p>
          <a:p>
            <a:pPr eaLnBrk="1" hangingPunct="1">
              <a:lnSpc>
                <a:spcPct val="80000"/>
              </a:lnSpc>
            </a:pPr>
            <a:r>
              <a:rPr lang="bg-BG" dirty="0"/>
              <a:t>За да се справим по-добре с тази ситуация, трябва да присвоим на програмата втория изходен оператор, наречен </a:t>
            </a:r>
            <a:r>
              <a:rPr lang="bg-BG" dirty="0" err="1"/>
              <a:t>stderr</a:t>
            </a:r>
            <a:r>
              <a:rPr lang="bg-BG" dirty="0"/>
              <a:t>, по същия начин както </a:t>
            </a:r>
            <a:r>
              <a:rPr lang="bg-BG" dirty="0" err="1"/>
              <a:t>stdin</a:t>
            </a:r>
            <a:r>
              <a:rPr lang="bg-BG" dirty="0"/>
              <a:t> и </a:t>
            </a:r>
            <a:r>
              <a:rPr lang="bg-BG" dirty="0" err="1"/>
              <a:t>stdout</a:t>
            </a:r>
            <a:r>
              <a:rPr lang="bg-BG" dirty="0"/>
              <a:t>. Обикновено изходът, написан в </a:t>
            </a:r>
            <a:r>
              <a:rPr lang="bg-BG" dirty="0" err="1"/>
              <a:t>stderr</a:t>
            </a:r>
            <a:r>
              <a:rPr lang="bg-BG" dirty="0"/>
              <a:t>, се появява на екрана, независимо дали стандартният изход е пренасочен.</a:t>
            </a:r>
          </a:p>
          <a:p>
            <a:pPr eaLnBrk="1" hangingPunct="1">
              <a:lnSpc>
                <a:spcPct val="80000"/>
              </a:lnSpc>
            </a:pPr>
            <a:r>
              <a:rPr lang="bg-BG" dirty="0"/>
              <a:t>Нека преправим програмата </a:t>
            </a:r>
            <a:r>
              <a:rPr lang="bg-BG" dirty="0" err="1"/>
              <a:t>cat</a:t>
            </a:r>
            <a:r>
              <a:rPr lang="bg-BG" dirty="0"/>
              <a:t>, така че да изписва своите съобщения за грешка в стандартния поток за грешки.</a:t>
            </a:r>
          </a:p>
        </p:txBody>
      </p:sp>
      <p:sp>
        <p:nvSpPr>
          <p:cNvPr id="2151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8D57572-1194-49CB-8FE0-21DADE4D42A0}" type="slidenum">
              <a:rPr lang="bg-BG" smtClean="0"/>
              <a:pPr eaLnBrk="1" hangingPunct="1"/>
              <a:t>39</a:t>
            </a:fld>
            <a:endParaRPr lang="bg-BG"/>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17C65AC-35E0-408B-97A0-BA4D3BAD2094}"/>
              </a:ext>
            </a:extLst>
          </p:cNvPr>
          <p:cNvSpPr>
            <a:spLocks noGrp="1" noChangeArrowheads="1"/>
          </p:cNvSpPr>
          <p:nvPr>
            <p:ph type="title"/>
          </p:nvPr>
        </p:nvSpPr>
        <p:spPr/>
        <p:txBody>
          <a:bodyPr/>
          <a:lstStyle/>
          <a:p>
            <a:r>
              <a:rPr lang="bg-BG" altLang="en-US"/>
              <a:t>Стандартен вход и изход</a:t>
            </a:r>
          </a:p>
        </p:txBody>
      </p:sp>
      <p:sp>
        <p:nvSpPr>
          <p:cNvPr id="12291" name="Rectangle 3">
            <a:extLst>
              <a:ext uri="{FF2B5EF4-FFF2-40B4-BE49-F238E27FC236}">
                <a16:creationId xmlns:a16="http://schemas.microsoft.com/office/drawing/2014/main" id="{3CAD9E2B-8FD8-4010-A286-9B0D04583813}"/>
              </a:ext>
            </a:extLst>
          </p:cNvPr>
          <p:cNvSpPr>
            <a:spLocks noGrp="1" noChangeArrowheads="1"/>
          </p:cNvSpPr>
          <p:nvPr>
            <p:ph idx="1"/>
          </p:nvPr>
        </p:nvSpPr>
        <p:spPr/>
        <p:txBody>
          <a:bodyPr>
            <a:normAutofit fontScale="85000" lnSpcReduction="20000"/>
          </a:bodyPr>
          <a:lstStyle/>
          <a:p>
            <a:pPr>
              <a:lnSpc>
                <a:spcPct val="80000"/>
              </a:lnSpc>
            </a:pPr>
            <a:r>
              <a:rPr lang="bg-BG" altLang="en-US" sz="2400"/>
              <a:t>Библиотеката реализира елементарен модел на символен вход и изход. Всеки символен поток се състои от последователност от редове; всеки ред завършва със символ за нов ред. </a:t>
            </a:r>
          </a:p>
          <a:p>
            <a:pPr>
              <a:lnSpc>
                <a:spcPct val="80000"/>
              </a:lnSpc>
            </a:pPr>
            <a:r>
              <a:rPr lang="bg-BG" altLang="en-US" sz="2400"/>
              <a:t>Ако системата не работи по този начин, библиотеката прави всичко възможно да я накара да изглежда сякаш работи по гореописания начин. Например библиотеката може да преобразува връщането на каретката или кода за преминаване на нов ред до нов ред на входа и на изхода.</a:t>
            </a:r>
          </a:p>
          <a:p>
            <a:pPr>
              <a:lnSpc>
                <a:spcPct val="80000"/>
              </a:lnSpc>
            </a:pPr>
            <a:r>
              <a:rPr lang="bg-BG" altLang="en-US" sz="2400"/>
              <a:t>Най-елементарният входен механизъм е четенето на символ по символ от стандартния вход, обикновено клавиатурата, посредством getchar:</a:t>
            </a:r>
          </a:p>
          <a:p>
            <a:pPr>
              <a:lnSpc>
                <a:spcPct val="80000"/>
              </a:lnSpc>
              <a:buFont typeface="Wingdings" panose="05000000000000000000" pitchFamily="2" charset="2"/>
              <a:buNone/>
            </a:pPr>
            <a:r>
              <a:rPr lang="bg-BG" altLang="en-US" sz="2400"/>
              <a:t>int getchar(void)</a:t>
            </a:r>
          </a:p>
        </p:txBody>
      </p:sp>
      <p:sp>
        <p:nvSpPr>
          <p:cNvPr id="6" name="Slide Number Placeholder 5">
            <a:extLst>
              <a:ext uri="{FF2B5EF4-FFF2-40B4-BE49-F238E27FC236}">
                <a16:creationId xmlns:a16="http://schemas.microsoft.com/office/drawing/2014/main" id="{1995232C-0921-4C8F-A774-8E5944505D5B}"/>
              </a:ext>
            </a:extLst>
          </p:cNvPr>
          <p:cNvSpPr>
            <a:spLocks noGrp="1"/>
          </p:cNvSpPr>
          <p:nvPr>
            <p:ph type="sldNum" sz="quarter" idx="12"/>
          </p:nvPr>
        </p:nvSpPr>
        <p:spPr/>
        <p:txBody>
          <a:bodyPr/>
          <a:lstStyle/>
          <a:p>
            <a:fld id="{5CA2C36A-034B-4CD0-8455-EB56D46BE807}" type="slidenum">
              <a:rPr lang="bg-BG" altLang="en-US"/>
              <a:pPr/>
              <a:t>4</a:t>
            </a:fld>
            <a:endParaRPr lang="bg-BG"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p:nvPr>
        </p:nvSpPr>
        <p:spPr/>
        <p:txBody>
          <a:bodyPr/>
          <a:lstStyle/>
          <a:p>
            <a:pPr eaLnBrk="1" hangingPunct="1"/>
            <a:endParaRPr lang="bg-BG"/>
          </a:p>
        </p:txBody>
      </p:sp>
      <p:sp>
        <p:nvSpPr>
          <p:cNvPr id="225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C471C92-2B8E-41F1-BD69-AE044973AAC6}" type="slidenum">
              <a:rPr lang="bg-BG" smtClean="0"/>
              <a:pPr eaLnBrk="1" hangingPunct="1"/>
              <a:t>40</a:t>
            </a:fld>
            <a:endParaRPr lang="bg-BG"/>
          </a:p>
        </p:txBody>
      </p:sp>
      <p:pic>
        <p:nvPicPr>
          <p:cNvPr id="2253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60350"/>
            <a:ext cx="7207250" cy="594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p:txBody>
          <a:bodyPr/>
          <a:lstStyle/>
          <a:p>
            <a:pPr eaLnBrk="1" fontAlgn="auto" hangingPunct="1">
              <a:spcAft>
                <a:spcPts val="0"/>
              </a:spcAft>
              <a:defRPr/>
            </a:pPr>
            <a:r>
              <a:rPr lang="bg-BG"/>
              <a:t>Обработка на грешки - stderr и exit</a:t>
            </a:r>
          </a:p>
        </p:txBody>
      </p:sp>
      <p:sp>
        <p:nvSpPr>
          <p:cNvPr id="23555" name="Rectangle 3"/>
          <p:cNvSpPr>
            <a:spLocks noGrp="1" noChangeArrowheads="1"/>
          </p:cNvSpPr>
          <p:nvPr>
            <p:ph idx="1"/>
          </p:nvPr>
        </p:nvSpPr>
        <p:spPr/>
        <p:txBody>
          <a:bodyPr/>
          <a:lstStyle/>
          <a:p>
            <a:pPr eaLnBrk="1" hangingPunct="1">
              <a:lnSpc>
                <a:spcPct val="90000"/>
              </a:lnSpc>
            </a:pPr>
            <a:r>
              <a:rPr lang="bg-BG"/>
              <a:t>Програмата може да сигнализира за грешки по два начина. Първо, изходното съобщение от fprintf отива в stderr, и по този начин се появява на екрана, вместо да изчезне някъде в конвейер или в изходния файл. В съобщението сме включили и името на програмата от argv[0] , за да може да се идентифицира грешката, в случай че тази програма се използва от други.</a:t>
            </a:r>
          </a:p>
        </p:txBody>
      </p:sp>
      <p:sp>
        <p:nvSpPr>
          <p:cNvPr id="2355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D22C4A1-767E-4E4F-B1E6-57D29DDFFE8F}" type="slidenum">
              <a:rPr lang="bg-BG" smtClean="0"/>
              <a:pPr eaLnBrk="1" hangingPunct="1"/>
              <a:t>41</a:t>
            </a:fld>
            <a:endParaRPr lang="bg-BG"/>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pPr eaLnBrk="1" fontAlgn="auto" hangingPunct="1">
              <a:spcAft>
                <a:spcPts val="0"/>
              </a:spcAft>
              <a:defRPr/>
            </a:pPr>
            <a:r>
              <a:rPr lang="bg-BG"/>
              <a:t>Обработка на грешки - stderr и exit</a:t>
            </a:r>
          </a:p>
        </p:txBody>
      </p:sp>
      <p:sp>
        <p:nvSpPr>
          <p:cNvPr id="24579" name="Rectangle 3"/>
          <p:cNvSpPr>
            <a:spLocks noGrp="1" noChangeArrowheads="1"/>
          </p:cNvSpPr>
          <p:nvPr>
            <p:ph idx="1"/>
          </p:nvPr>
        </p:nvSpPr>
        <p:spPr/>
        <p:txBody>
          <a:bodyPr/>
          <a:lstStyle/>
          <a:p>
            <a:pPr eaLnBrk="1" hangingPunct="1">
              <a:lnSpc>
                <a:spcPct val="90000"/>
              </a:lnSpc>
            </a:pPr>
            <a:r>
              <a:rPr lang="bg-BG"/>
              <a:t>Второ, програмата използва стандартната библиотечна функция exit, която прекратява изпълнението на програмата, щом бъде извикана. Аргументът на exit е достъпен за процеса, който е извикал функцията, така че успешното изпълнение или провалът на програмата може да бъде проверен от друга програма, която я използва като подпроцес. По подразбиране върната стойност 0 показва, че всичко е наред; всяка стойност, различна от нула, сигнализира за някаква необикновена ситуация, exit извиква fclose за всеки отворен изходен файл, за да изпразни буферирания изход, ако такъв съществува.</a:t>
            </a:r>
          </a:p>
        </p:txBody>
      </p:sp>
      <p:sp>
        <p:nvSpPr>
          <p:cNvPr id="2458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417B0BA-44B7-411E-8C13-0083C324AC2C}" type="slidenum">
              <a:rPr lang="bg-BG" smtClean="0"/>
              <a:pPr eaLnBrk="1" hangingPunct="1"/>
              <a:t>42</a:t>
            </a:fld>
            <a:endParaRPr lang="bg-BG"/>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2"/>
          <p:cNvSpPr>
            <a:spLocks noGrp="1" noChangeArrowheads="1"/>
          </p:cNvSpPr>
          <p:nvPr>
            <p:ph type="title"/>
          </p:nvPr>
        </p:nvSpPr>
        <p:spPr/>
        <p:txBody>
          <a:bodyPr/>
          <a:lstStyle/>
          <a:p>
            <a:pPr eaLnBrk="1" fontAlgn="auto" hangingPunct="1">
              <a:spcAft>
                <a:spcPts val="0"/>
              </a:spcAft>
              <a:defRPr/>
            </a:pPr>
            <a:r>
              <a:rPr lang="bg-BG"/>
              <a:t>Обработка на грешки - stderr и exit</a:t>
            </a:r>
          </a:p>
        </p:txBody>
      </p:sp>
      <p:sp>
        <p:nvSpPr>
          <p:cNvPr id="25603" name="Rectangle 3"/>
          <p:cNvSpPr>
            <a:spLocks noGrp="1" noChangeArrowheads="1"/>
          </p:cNvSpPr>
          <p:nvPr>
            <p:ph idx="1"/>
          </p:nvPr>
        </p:nvSpPr>
        <p:spPr/>
        <p:txBody>
          <a:bodyPr/>
          <a:lstStyle/>
          <a:p>
            <a:pPr eaLnBrk="1" hangingPunct="1"/>
            <a:r>
              <a:rPr lang="bg-BG"/>
              <a:t>Вътре в main, return (израз) е еквивалентно на exit (израз). Преимуществото на exit е, че може да бъде извикана от различни функции и че извикването й може да бъде намерено с програма за търсене на шаблон.</a:t>
            </a:r>
          </a:p>
        </p:txBody>
      </p:sp>
      <p:sp>
        <p:nvSpPr>
          <p:cNvPr id="2560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2FF67DA-25FD-48EF-B1D7-8A76A7FF2FD4}" type="slidenum">
              <a:rPr lang="bg-BG" smtClean="0"/>
              <a:pPr eaLnBrk="1" hangingPunct="1"/>
              <a:t>43</a:t>
            </a:fld>
            <a:endParaRPr lang="bg-BG"/>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p:txBody>
          <a:bodyPr/>
          <a:lstStyle/>
          <a:p>
            <a:pPr eaLnBrk="1" fontAlgn="auto" hangingPunct="1">
              <a:spcAft>
                <a:spcPts val="0"/>
              </a:spcAft>
              <a:defRPr/>
            </a:pPr>
            <a:r>
              <a:rPr lang="bg-BG" dirty="0"/>
              <a:t>Обработка на грешки - stderr и exit</a:t>
            </a:r>
          </a:p>
        </p:txBody>
      </p:sp>
      <p:sp>
        <p:nvSpPr>
          <p:cNvPr id="26627" name="Rectangle 3"/>
          <p:cNvSpPr>
            <a:spLocks noGrp="1" noChangeArrowheads="1"/>
          </p:cNvSpPr>
          <p:nvPr>
            <p:ph idx="1"/>
          </p:nvPr>
        </p:nvSpPr>
        <p:spPr/>
        <p:txBody>
          <a:bodyPr/>
          <a:lstStyle/>
          <a:p>
            <a:pPr eaLnBrk="1" hangingPunct="1">
              <a:lnSpc>
                <a:spcPct val="90000"/>
              </a:lnSpc>
            </a:pPr>
            <a:r>
              <a:rPr lang="bg-BG"/>
              <a:t>Функцията ferror връща ненулева стойност, ако е възникнала грешка в потока fp.</a:t>
            </a:r>
          </a:p>
          <a:p>
            <a:pPr eaLnBrk="1" hangingPunct="1">
              <a:lnSpc>
                <a:spcPct val="90000"/>
              </a:lnSpc>
              <a:buFont typeface="Wingdings" pitchFamily="2" charset="2"/>
              <a:buNone/>
            </a:pPr>
            <a:r>
              <a:rPr lang="bg-BG"/>
              <a:t>int ferror(FILE *fp)</a:t>
            </a:r>
          </a:p>
          <a:p>
            <a:pPr eaLnBrk="1" hangingPunct="1">
              <a:lnSpc>
                <a:spcPct val="90000"/>
              </a:lnSpc>
            </a:pPr>
            <a:r>
              <a:rPr lang="bg-BG"/>
              <a:t>Въпреки че при изхода рядко се срещат грешки, те не са невъзможни (например, ако дискът се препълни), ето защо програмата трябва да проверява и за тях.</a:t>
            </a:r>
          </a:p>
        </p:txBody>
      </p:sp>
      <p:sp>
        <p:nvSpPr>
          <p:cNvPr id="2663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C4FF227-F6B2-425F-9A0C-CA370BE00B40}" type="slidenum">
              <a:rPr lang="bg-BG" smtClean="0"/>
              <a:pPr eaLnBrk="1" hangingPunct="1"/>
              <a:t>44</a:t>
            </a:fld>
            <a:endParaRPr lang="bg-BG"/>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bg-BG" dirty="0"/>
              <a:t>Обработка на грешки - stderr и exit</a:t>
            </a:r>
          </a:p>
        </p:txBody>
      </p:sp>
      <p:sp>
        <p:nvSpPr>
          <p:cNvPr id="27651" name="Content Placeholder 2"/>
          <p:cNvSpPr>
            <a:spLocks noGrp="1"/>
          </p:cNvSpPr>
          <p:nvPr>
            <p:ph idx="1"/>
          </p:nvPr>
        </p:nvSpPr>
        <p:spPr/>
        <p:txBody>
          <a:bodyPr/>
          <a:lstStyle/>
          <a:p>
            <a:pPr eaLnBrk="1" hangingPunct="1"/>
            <a:r>
              <a:rPr lang="en-US" b="1"/>
              <a:t>clearerr()</a:t>
            </a:r>
            <a:endParaRPr lang="bg-BG" b="1"/>
          </a:p>
          <a:p>
            <a:pPr lvl="1" eaLnBrk="1" hangingPunct="1"/>
            <a:r>
              <a:rPr lang="bg-BG"/>
              <a:t>Изиства индикаторът за грешка за даден поток.</a:t>
            </a:r>
          </a:p>
          <a:p>
            <a:pPr eaLnBrk="1" hangingPunct="1"/>
            <a:r>
              <a:rPr lang="en-US" b="1"/>
              <a:t>fileno()</a:t>
            </a:r>
            <a:endParaRPr lang="bg-BG"/>
          </a:p>
          <a:p>
            <a:pPr lvl="1" eaLnBrk="1" hangingPunct="1"/>
            <a:r>
              <a:rPr lang="bg-BG"/>
              <a:t>Връща целочислен файлов дескриптор, свурзан с именован поток.</a:t>
            </a:r>
          </a:p>
        </p:txBody>
      </p:sp>
      <p:sp>
        <p:nvSpPr>
          <p:cNvPr id="2765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5A55F2-2AC7-4597-BDF9-D855813FB378}" type="slidenum">
              <a:rPr lang="bg-BG" smtClean="0">
                <a:solidFill>
                  <a:srgbClr val="FFFFFF"/>
                </a:solidFill>
              </a:rPr>
              <a:pPr eaLnBrk="1" hangingPunct="1"/>
              <a:t>45</a:t>
            </a:fld>
            <a:endParaRPr lang="bg-BG">
              <a:solidFill>
                <a:srgbClr val="FFFFF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p:txBody>
          <a:bodyPr/>
          <a:lstStyle/>
          <a:p>
            <a:pPr eaLnBrk="1" fontAlgn="auto" hangingPunct="1">
              <a:spcAft>
                <a:spcPts val="0"/>
              </a:spcAft>
              <a:defRPr/>
            </a:pPr>
            <a:r>
              <a:rPr lang="bg-BG"/>
              <a:t>Обработка на грешки - stderr и exit</a:t>
            </a:r>
          </a:p>
        </p:txBody>
      </p:sp>
      <p:sp>
        <p:nvSpPr>
          <p:cNvPr id="28675" name="Rectangle 3"/>
          <p:cNvSpPr>
            <a:spLocks noGrp="1" noChangeArrowheads="1"/>
          </p:cNvSpPr>
          <p:nvPr>
            <p:ph idx="1"/>
          </p:nvPr>
        </p:nvSpPr>
        <p:spPr/>
        <p:txBody>
          <a:bodyPr/>
          <a:lstStyle/>
          <a:p>
            <a:pPr eaLnBrk="1" hangingPunct="1"/>
            <a:r>
              <a:rPr lang="bg-BG"/>
              <a:t>Функцията feof (FILE *) е аналогична на ferror; тя връща ненулева стойност, ако е достигнат краят на зададения файл.</a:t>
            </a:r>
          </a:p>
          <a:p>
            <a:pPr eaLnBrk="1" hangingPunct="1">
              <a:buFont typeface="Wingdings" pitchFamily="2" charset="2"/>
              <a:buNone/>
            </a:pPr>
            <a:r>
              <a:rPr lang="bg-BG"/>
              <a:t>int feof(FILE *fp)</a:t>
            </a:r>
          </a:p>
          <a:p>
            <a:pPr eaLnBrk="1" hangingPunct="1"/>
            <a:r>
              <a:rPr lang="bg-BG"/>
              <a:t>Всички сериозни програми трябва да връщат смислени и полезни стойности за състоянието си.</a:t>
            </a:r>
          </a:p>
        </p:txBody>
      </p:sp>
      <p:sp>
        <p:nvSpPr>
          <p:cNvPr id="2867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A3EDF42-2441-4595-A6C5-2E1D99B3F7CC}" type="slidenum">
              <a:rPr lang="bg-BG" smtClean="0"/>
              <a:pPr eaLnBrk="1" hangingPunct="1"/>
              <a:t>46</a:t>
            </a:fld>
            <a:endParaRPr lang="bg-BG"/>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pPr eaLnBrk="1" fontAlgn="auto" hangingPunct="1">
              <a:spcAft>
                <a:spcPts val="0"/>
              </a:spcAft>
              <a:defRPr/>
            </a:pPr>
            <a:r>
              <a:rPr lang="bg-BG" sz="3400"/>
              <a:t>Вход и изход, организирани в редове</a:t>
            </a:r>
          </a:p>
        </p:txBody>
      </p:sp>
      <p:sp>
        <p:nvSpPr>
          <p:cNvPr id="29699" name="Rectangle 3"/>
          <p:cNvSpPr>
            <a:spLocks noGrp="1" noChangeArrowheads="1"/>
          </p:cNvSpPr>
          <p:nvPr>
            <p:ph idx="1"/>
          </p:nvPr>
        </p:nvSpPr>
        <p:spPr/>
        <p:txBody>
          <a:bodyPr>
            <a:normAutofit fontScale="85000" lnSpcReduction="20000"/>
          </a:bodyPr>
          <a:lstStyle/>
          <a:p>
            <a:pPr eaLnBrk="1" hangingPunct="1">
              <a:lnSpc>
                <a:spcPct val="90000"/>
              </a:lnSpc>
            </a:pPr>
            <a:r>
              <a:rPr lang="bg-BG" sz="2800"/>
              <a:t>Стандартната библиотека предоставя функцията за вход fgets, подобна на функцията getline, която вече използвахме:</a:t>
            </a:r>
          </a:p>
          <a:p>
            <a:pPr eaLnBrk="1" hangingPunct="1">
              <a:lnSpc>
                <a:spcPct val="90000"/>
              </a:lnSpc>
              <a:buFont typeface="Wingdings" pitchFamily="2" charset="2"/>
              <a:buNone/>
            </a:pPr>
            <a:r>
              <a:rPr lang="bg-BG" sz="2800"/>
              <a:t>char *fgets(char *line, int maxline, FILE *fp)</a:t>
            </a:r>
          </a:p>
          <a:p>
            <a:pPr eaLnBrk="1" hangingPunct="1">
              <a:lnSpc>
                <a:spcPct val="90000"/>
              </a:lnSpc>
            </a:pPr>
            <a:r>
              <a:rPr lang="bg-BG" sz="2800"/>
              <a:t>fgets чете следващия входен ред (включително и символа за нов ред) от файла f р и го записва в символния масив line; тя прочита най-много maxline-1 символа. Резултатният ред завършва с '\0 ' . Обикновено fgets връща line; при край на файл или при грешка връща NULL.</a:t>
            </a:r>
          </a:p>
        </p:txBody>
      </p:sp>
      <p:sp>
        <p:nvSpPr>
          <p:cNvPr id="2970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2F053A-3909-456F-BA95-13F70982B771}" type="slidenum">
              <a:rPr lang="bg-BG" smtClean="0"/>
              <a:pPr eaLnBrk="1" hangingPunct="1"/>
              <a:t>47</a:t>
            </a:fld>
            <a:endParaRPr lang="bg-BG"/>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p:txBody>
          <a:bodyPr/>
          <a:lstStyle/>
          <a:p>
            <a:pPr eaLnBrk="1" fontAlgn="auto" hangingPunct="1">
              <a:spcAft>
                <a:spcPts val="0"/>
              </a:spcAft>
              <a:defRPr/>
            </a:pPr>
            <a:r>
              <a:rPr lang="bg-BG" sz="3400"/>
              <a:t>Вход и изход, организирани в редове</a:t>
            </a:r>
          </a:p>
        </p:txBody>
      </p:sp>
      <p:sp>
        <p:nvSpPr>
          <p:cNvPr id="30723" name="Rectangle 3"/>
          <p:cNvSpPr>
            <a:spLocks noGrp="1" noChangeArrowheads="1"/>
          </p:cNvSpPr>
          <p:nvPr>
            <p:ph idx="1"/>
          </p:nvPr>
        </p:nvSpPr>
        <p:spPr/>
        <p:txBody>
          <a:bodyPr>
            <a:normAutofit fontScale="92500" lnSpcReduction="20000"/>
          </a:bodyPr>
          <a:lstStyle/>
          <a:p>
            <a:pPr eaLnBrk="1" hangingPunct="1">
              <a:lnSpc>
                <a:spcPct val="80000"/>
              </a:lnSpc>
            </a:pPr>
            <a:r>
              <a:rPr lang="bg-BG" sz="2800"/>
              <a:t>При работа с изход функцията fputs записва някакъв низ (който може и да не съдържа символ за нов ред) в даден файл:</a:t>
            </a:r>
          </a:p>
          <a:p>
            <a:pPr eaLnBrk="1" hangingPunct="1">
              <a:lnSpc>
                <a:spcPct val="80000"/>
              </a:lnSpc>
              <a:buFont typeface="Wingdings" pitchFamily="2" charset="2"/>
              <a:buNone/>
            </a:pPr>
            <a:r>
              <a:rPr lang="bg-BG" sz="2800"/>
              <a:t>int fputs(char *line, FILE *fp)</a:t>
            </a:r>
          </a:p>
          <a:p>
            <a:pPr eaLnBrk="1" hangingPunct="1">
              <a:lnSpc>
                <a:spcPct val="80000"/>
              </a:lnSpc>
            </a:pPr>
            <a:r>
              <a:rPr lang="bg-BG" sz="2800"/>
              <a:t>Тя връща EOF, ако се появи някаква грешка; в противен случай връща нула.</a:t>
            </a:r>
          </a:p>
          <a:p>
            <a:pPr eaLnBrk="1" hangingPunct="1">
              <a:lnSpc>
                <a:spcPct val="80000"/>
              </a:lnSpc>
            </a:pPr>
            <a:r>
              <a:rPr lang="bg-BG" sz="2800"/>
              <a:t>Библиотечните функции gets и puts са близки до fgets и fputs, но работят със stdin и stdout. Колкото и объркващо да изглежда, gets изтрива крайния символ за нов ред '\n', а puts го добавя. </a:t>
            </a:r>
          </a:p>
        </p:txBody>
      </p:sp>
      <p:sp>
        <p:nvSpPr>
          <p:cNvPr id="307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DBDDF95-74F2-4708-97CD-4100482761D5}" type="slidenum">
              <a:rPr lang="bg-BG" smtClean="0"/>
              <a:pPr eaLnBrk="1" hangingPunct="1"/>
              <a:t>48</a:t>
            </a:fld>
            <a:endParaRPr lang="bg-BG"/>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p:txBody>
          <a:bodyPr/>
          <a:lstStyle/>
          <a:p>
            <a:pPr eaLnBrk="1" fontAlgn="auto" hangingPunct="1">
              <a:spcAft>
                <a:spcPts val="0"/>
              </a:spcAft>
              <a:defRPr/>
            </a:pPr>
            <a:r>
              <a:rPr lang="bg-BG" sz="3400"/>
              <a:t>Вход и изход, организирани в редове</a:t>
            </a:r>
          </a:p>
        </p:txBody>
      </p:sp>
      <p:sp>
        <p:nvSpPr>
          <p:cNvPr id="31747" name="Rectangle 3"/>
          <p:cNvSpPr>
            <a:spLocks noGrp="1" noChangeArrowheads="1"/>
          </p:cNvSpPr>
          <p:nvPr>
            <p:ph idx="1"/>
          </p:nvPr>
        </p:nvSpPr>
        <p:spPr/>
        <p:txBody>
          <a:bodyPr/>
          <a:lstStyle/>
          <a:p>
            <a:pPr eaLnBrk="1" hangingPunct="1"/>
            <a:r>
              <a:rPr lang="bg-BG"/>
              <a:t>Функция getline с помощта на fgets:</a:t>
            </a:r>
          </a:p>
        </p:txBody>
      </p:sp>
      <p:sp>
        <p:nvSpPr>
          <p:cNvPr id="3175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47F6989-3BF3-43B3-9875-C8C9DCE41F2A}" type="slidenum">
              <a:rPr lang="bg-BG" smtClean="0"/>
              <a:pPr eaLnBrk="1" hangingPunct="1"/>
              <a:t>49</a:t>
            </a:fld>
            <a:endParaRPr lang="bg-BG"/>
          </a:p>
        </p:txBody>
      </p:sp>
      <p:pic>
        <p:nvPicPr>
          <p:cNvPr id="317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276475"/>
            <a:ext cx="6624637" cy="209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CF64BA2-E04F-4E96-9050-882E0493C9BC}"/>
              </a:ext>
            </a:extLst>
          </p:cNvPr>
          <p:cNvSpPr>
            <a:spLocks noGrp="1" noChangeArrowheads="1"/>
          </p:cNvSpPr>
          <p:nvPr>
            <p:ph type="title"/>
          </p:nvPr>
        </p:nvSpPr>
        <p:spPr/>
        <p:txBody>
          <a:bodyPr/>
          <a:lstStyle/>
          <a:p>
            <a:r>
              <a:rPr lang="bg-BG" altLang="en-US"/>
              <a:t>Стандартен вход и изход</a:t>
            </a:r>
          </a:p>
        </p:txBody>
      </p:sp>
      <p:sp>
        <p:nvSpPr>
          <p:cNvPr id="13315" name="Rectangle 3">
            <a:extLst>
              <a:ext uri="{FF2B5EF4-FFF2-40B4-BE49-F238E27FC236}">
                <a16:creationId xmlns:a16="http://schemas.microsoft.com/office/drawing/2014/main" id="{2D70C737-180D-4F87-8735-3F6E59D10501}"/>
              </a:ext>
            </a:extLst>
          </p:cNvPr>
          <p:cNvSpPr>
            <a:spLocks noGrp="1" noChangeArrowheads="1"/>
          </p:cNvSpPr>
          <p:nvPr>
            <p:ph idx="1"/>
          </p:nvPr>
        </p:nvSpPr>
        <p:spPr/>
        <p:txBody>
          <a:bodyPr/>
          <a:lstStyle/>
          <a:p>
            <a:pPr>
              <a:lnSpc>
                <a:spcPct val="90000"/>
              </a:lnSpc>
            </a:pPr>
            <a:r>
              <a:rPr lang="bg-BG" altLang="en-US"/>
              <a:t>Всеки път, когато бъде извикана, getchar връща следващия входен символ или EOF, когато достигне до края на файла. Символната константа EOF е дефинирана в &lt;stdio.h&gt;.</a:t>
            </a:r>
          </a:p>
          <a:p>
            <a:pPr>
              <a:lnSpc>
                <a:spcPct val="90000"/>
              </a:lnSpc>
            </a:pPr>
            <a:r>
              <a:rPr lang="bg-BG" altLang="en-US"/>
              <a:t>Обикновено стойността ѝ е -1, но проверките трябва да се записват с EOF, за да не зависят от специфичната стойност.</a:t>
            </a:r>
          </a:p>
        </p:txBody>
      </p:sp>
      <p:sp>
        <p:nvSpPr>
          <p:cNvPr id="6" name="Slide Number Placeholder 5">
            <a:extLst>
              <a:ext uri="{FF2B5EF4-FFF2-40B4-BE49-F238E27FC236}">
                <a16:creationId xmlns:a16="http://schemas.microsoft.com/office/drawing/2014/main" id="{F8DF42CE-C19C-4976-8B06-DC266196D211}"/>
              </a:ext>
            </a:extLst>
          </p:cNvPr>
          <p:cNvSpPr>
            <a:spLocks noGrp="1"/>
          </p:cNvSpPr>
          <p:nvPr>
            <p:ph type="sldNum" sz="quarter" idx="12"/>
          </p:nvPr>
        </p:nvSpPr>
        <p:spPr/>
        <p:txBody>
          <a:bodyPr/>
          <a:lstStyle/>
          <a:p>
            <a:fld id="{213E09B5-A057-4C91-B192-A47BC91F9CE1}" type="slidenum">
              <a:rPr lang="bg-BG" altLang="en-US"/>
              <a:pPr/>
              <a:t>5</a:t>
            </a:fld>
            <a:endParaRPr lang="bg-BG"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p:txBody>
          <a:bodyPr/>
          <a:lstStyle/>
          <a:p>
            <a:pPr eaLnBrk="1" fontAlgn="auto" hangingPunct="1">
              <a:spcAft>
                <a:spcPts val="0"/>
              </a:spcAft>
              <a:defRPr/>
            </a:pPr>
            <a:r>
              <a:rPr lang="bg-BG"/>
              <a:t>Ungetc</a:t>
            </a:r>
          </a:p>
        </p:txBody>
      </p:sp>
      <p:sp>
        <p:nvSpPr>
          <p:cNvPr id="32771" name="Rectangle 3"/>
          <p:cNvSpPr>
            <a:spLocks noGrp="1" noChangeArrowheads="1"/>
          </p:cNvSpPr>
          <p:nvPr>
            <p:ph idx="1"/>
          </p:nvPr>
        </p:nvSpPr>
        <p:spPr/>
        <p:txBody>
          <a:bodyPr>
            <a:normAutofit fontScale="92500" lnSpcReduction="20000"/>
          </a:bodyPr>
          <a:lstStyle/>
          <a:p>
            <a:pPr eaLnBrk="1" hangingPunct="1">
              <a:lnSpc>
                <a:spcPct val="80000"/>
              </a:lnSpc>
            </a:pPr>
            <a:r>
              <a:rPr lang="bg-BG" sz="2800"/>
              <a:t>Стандартната библиотека предоставя доста ограничена версия на функцията ungetch, нарича се ungetc.</a:t>
            </a:r>
          </a:p>
          <a:p>
            <a:pPr eaLnBrk="1" hangingPunct="1">
              <a:lnSpc>
                <a:spcPct val="80000"/>
              </a:lnSpc>
              <a:buFont typeface="Wingdings" pitchFamily="2" charset="2"/>
              <a:buNone/>
            </a:pPr>
            <a:r>
              <a:rPr lang="bg-BG" sz="2800"/>
              <a:t>int ungetc(int c, FILE *fp)</a:t>
            </a:r>
          </a:p>
          <a:p>
            <a:pPr eaLnBrk="1" hangingPunct="1">
              <a:lnSpc>
                <a:spcPct val="80000"/>
              </a:lnSpc>
            </a:pPr>
            <a:r>
              <a:rPr lang="bg-BG" sz="2800"/>
              <a:t>Тя връща символа c обратно във файла fp, като връща с; ако е възникнала някаква грешка, връща EOF. Функцията гарантира връщането на един-единствен символ за файл.</a:t>
            </a:r>
          </a:p>
          <a:p>
            <a:pPr eaLnBrk="1" hangingPunct="1">
              <a:lnSpc>
                <a:spcPct val="80000"/>
              </a:lnSpc>
            </a:pPr>
            <a:r>
              <a:rPr lang="bg-BG" sz="2800"/>
              <a:t>ungetc може да се използва с всяка от входните функции, например scanf, getc или getchar.</a:t>
            </a:r>
          </a:p>
        </p:txBody>
      </p:sp>
      <p:sp>
        <p:nvSpPr>
          <p:cNvPr id="3277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804F9AC-AAC2-4FEE-9D5C-E8A6F9417219}" type="slidenum">
              <a:rPr lang="bg-BG" smtClean="0"/>
              <a:pPr eaLnBrk="1" hangingPunct="1"/>
              <a:t>50</a:t>
            </a:fld>
            <a:endParaRPr lang="bg-BG"/>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p:txBody>
          <a:bodyPr/>
          <a:lstStyle/>
          <a:p>
            <a:pPr eaLnBrk="1" fontAlgn="auto" hangingPunct="1">
              <a:spcAft>
                <a:spcPts val="0"/>
              </a:spcAft>
              <a:defRPr/>
            </a:pPr>
            <a:r>
              <a:rPr lang="bg-BG"/>
              <a:t>Двоични файлове</a:t>
            </a:r>
          </a:p>
        </p:txBody>
      </p:sp>
      <p:sp>
        <p:nvSpPr>
          <p:cNvPr id="33795" name="Rectangle 3"/>
          <p:cNvSpPr>
            <a:spLocks noGrp="1" noChangeArrowheads="1"/>
          </p:cNvSpPr>
          <p:nvPr>
            <p:ph idx="1"/>
          </p:nvPr>
        </p:nvSpPr>
        <p:spPr/>
        <p:txBody>
          <a:bodyPr/>
          <a:lstStyle/>
          <a:p>
            <a:pPr eaLnBrk="1" hangingPunct="1"/>
            <a:r>
              <a:rPr lang="bg-BG"/>
              <a:t>Двоичните файлове са подобни на масиви от записи, като записите са на диска, а не в паметта. Това позволява създаване на много големи колекции, ограничени само от дисковото пространство. Недостатък на файловия четене/запис е по-бавния обмен на информация.</a:t>
            </a:r>
          </a:p>
        </p:txBody>
      </p:sp>
      <p:sp>
        <p:nvSpPr>
          <p:cNvPr id="3379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EC7A40A-F5A1-49AE-A135-6FF45FF92C34}" type="slidenum">
              <a:rPr lang="bg-BG" smtClean="0"/>
              <a:pPr eaLnBrk="1" hangingPunct="1"/>
              <a:t>51</a:t>
            </a:fld>
            <a:endParaRPr lang="bg-BG"/>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pPr eaLnBrk="1" fontAlgn="auto" hangingPunct="1">
              <a:spcAft>
                <a:spcPts val="0"/>
              </a:spcAft>
              <a:defRPr/>
            </a:pPr>
            <a:r>
              <a:rPr lang="bg-BG"/>
              <a:t>Двоични файлове</a:t>
            </a:r>
          </a:p>
        </p:txBody>
      </p:sp>
      <p:sp>
        <p:nvSpPr>
          <p:cNvPr id="34819" name="Rectangle 3"/>
          <p:cNvSpPr>
            <a:spLocks noGrp="1" noChangeArrowheads="1"/>
          </p:cNvSpPr>
          <p:nvPr>
            <p:ph idx="1"/>
          </p:nvPr>
        </p:nvSpPr>
        <p:spPr/>
        <p:txBody>
          <a:bodyPr>
            <a:normAutofit fontScale="85000" lnSpcReduction="20000"/>
          </a:bodyPr>
          <a:lstStyle/>
          <a:p>
            <a:pPr eaLnBrk="1" hangingPunct="1">
              <a:lnSpc>
                <a:spcPct val="80000"/>
              </a:lnSpc>
            </a:pPr>
            <a:r>
              <a:rPr lang="bg-BG" sz="2800"/>
              <a:t>Двоичните файлове имат 2 характеристики, които ги отличават от текстовите:</a:t>
            </a:r>
          </a:p>
          <a:p>
            <a:pPr lvl="1" eaLnBrk="1" hangingPunct="1">
              <a:lnSpc>
                <a:spcPct val="80000"/>
              </a:lnSpc>
            </a:pPr>
            <a:r>
              <a:rPr lang="bg-BG" sz="2300"/>
              <a:t>Произволен достъп до запис във файла – програмистът може да се позиционира на произволно място;</a:t>
            </a:r>
          </a:p>
          <a:p>
            <a:pPr lvl="1" eaLnBrk="1" hangingPunct="1">
              <a:lnSpc>
                <a:spcPct val="80000"/>
              </a:lnSpc>
            </a:pPr>
            <a:r>
              <a:rPr lang="bg-BG" sz="2300"/>
              <a:t>Промяна на произволен запис по всяко време.</a:t>
            </a:r>
          </a:p>
          <a:p>
            <a:pPr eaLnBrk="1" hangingPunct="1">
              <a:lnSpc>
                <a:spcPct val="80000"/>
              </a:lnSpc>
            </a:pPr>
            <a:r>
              <a:rPr lang="bg-BG" sz="2800"/>
              <a:t>Двоичните файлове имат по бърз запис/четене от текстовите, защото двоичния образ на записа се съхранява директно както е в паметта, без необходимост от преобразуване. При текстовия файл всички се преобразува към и от текст, което отнема време.</a:t>
            </a:r>
          </a:p>
        </p:txBody>
      </p:sp>
      <p:sp>
        <p:nvSpPr>
          <p:cNvPr id="3482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0C2AFCF-9F56-4277-9AE7-64562B550BA0}" type="slidenum">
              <a:rPr lang="bg-BG" smtClean="0"/>
              <a:pPr eaLnBrk="1" hangingPunct="1"/>
              <a:t>52</a:t>
            </a:fld>
            <a:endParaRPr lang="bg-BG"/>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pPr eaLnBrk="1" fontAlgn="auto" hangingPunct="1">
              <a:spcAft>
                <a:spcPts val="0"/>
              </a:spcAft>
              <a:defRPr/>
            </a:pPr>
            <a:r>
              <a:rPr lang="bg-BG"/>
              <a:t>Двоични файлове</a:t>
            </a:r>
          </a:p>
        </p:txBody>
      </p:sp>
      <p:sp>
        <p:nvSpPr>
          <p:cNvPr id="35843" name="Rectangle 3"/>
          <p:cNvSpPr>
            <a:spLocks noGrp="1" noChangeArrowheads="1"/>
          </p:cNvSpPr>
          <p:nvPr>
            <p:ph idx="1"/>
          </p:nvPr>
        </p:nvSpPr>
        <p:spPr/>
        <p:txBody>
          <a:bodyPr/>
          <a:lstStyle/>
          <a:p>
            <a:pPr eaLnBrk="1" hangingPunct="1">
              <a:lnSpc>
                <a:spcPct val="90000"/>
              </a:lnSpc>
            </a:pPr>
            <a:r>
              <a:rPr lang="bg-BG"/>
              <a:t>Реализацията на двоични файлове в C се свежда до файлове от блокове байтове, които се четат/записват на диска. C използва file pointer, но той може да сочи към произволно място във файла. </a:t>
            </a:r>
          </a:p>
          <a:p>
            <a:pPr eaLnBrk="1" hangingPunct="1">
              <a:lnSpc>
                <a:spcPct val="90000"/>
              </a:lnSpc>
            </a:pPr>
            <a:r>
              <a:rPr lang="bg-BG"/>
              <a:t>Двоичните файлове намират приложение при работа със структури и масиви от структури.</a:t>
            </a:r>
          </a:p>
        </p:txBody>
      </p:sp>
      <p:sp>
        <p:nvSpPr>
          <p:cNvPr id="3584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19DDDC5-6F9A-4912-8390-295332431B0E}" type="slidenum">
              <a:rPr lang="bg-BG" smtClean="0"/>
              <a:pPr eaLnBrk="1" hangingPunct="1"/>
              <a:t>53</a:t>
            </a:fld>
            <a:endParaRPr lang="bg-BG"/>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p:txBody>
          <a:bodyPr/>
          <a:lstStyle/>
          <a:p>
            <a:pPr eaLnBrk="1" fontAlgn="auto" hangingPunct="1">
              <a:spcAft>
                <a:spcPts val="0"/>
              </a:spcAft>
              <a:defRPr/>
            </a:pPr>
            <a:r>
              <a:rPr lang="bg-BG"/>
              <a:t>Работа с двоични файлове</a:t>
            </a:r>
          </a:p>
        </p:txBody>
      </p:sp>
      <p:sp>
        <p:nvSpPr>
          <p:cNvPr id="36867" name="Rectangle 3"/>
          <p:cNvSpPr>
            <a:spLocks noGrp="1" noChangeArrowheads="1"/>
          </p:cNvSpPr>
          <p:nvPr>
            <p:ph idx="1"/>
          </p:nvPr>
        </p:nvSpPr>
        <p:spPr/>
        <p:txBody>
          <a:bodyPr>
            <a:normAutofit lnSpcReduction="10000"/>
          </a:bodyPr>
          <a:lstStyle/>
          <a:p>
            <a:pPr eaLnBrk="1" hangingPunct="1">
              <a:lnSpc>
                <a:spcPct val="90000"/>
              </a:lnSpc>
            </a:pPr>
            <a:r>
              <a:rPr lang="bg-BG"/>
              <a:t>И при двоичните файлове файлът трябва да бъде отворен с </a:t>
            </a:r>
            <a:r>
              <a:rPr lang="en-US"/>
              <a:t>fopen</a:t>
            </a:r>
            <a:r>
              <a:rPr lang="bg-BG"/>
              <a:t>, като се ползва двоичен режим на работа:</a:t>
            </a:r>
          </a:p>
          <a:p>
            <a:pPr eaLnBrk="1" hangingPunct="1">
              <a:lnSpc>
                <a:spcPct val="90000"/>
              </a:lnSpc>
              <a:buFont typeface="Wingdings" pitchFamily="2" charset="2"/>
              <a:buNone/>
            </a:pPr>
            <a:r>
              <a:rPr lang="bg-BG"/>
              <a:t>FILE *fopen(const char *filename, const char *mode); </a:t>
            </a:r>
          </a:p>
          <a:p>
            <a:pPr eaLnBrk="1" hangingPunct="1">
              <a:lnSpc>
                <a:spcPct val="90000"/>
              </a:lnSpc>
            </a:pPr>
            <a:r>
              <a:rPr lang="en-US"/>
              <a:t>mode </a:t>
            </a:r>
            <a:r>
              <a:rPr lang="bg-BG"/>
              <a:t>трябва да бъде</a:t>
            </a:r>
          </a:p>
          <a:p>
            <a:pPr lvl="1" eaLnBrk="1" hangingPunct="1">
              <a:lnSpc>
                <a:spcPct val="90000"/>
              </a:lnSpc>
            </a:pPr>
            <a:r>
              <a:rPr lang="bg-BG"/>
              <a:t>r</a:t>
            </a:r>
            <a:r>
              <a:rPr lang="en-US"/>
              <a:t>b</a:t>
            </a:r>
            <a:r>
              <a:rPr lang="bg-BG"/>
              <a:t> – режим четене </a:t>
            </a:r>
            <a:endParaRPr lang="en-US"/>
          </a:p>
          <a:p>
            <a:pPr lvl="1" eaLnBrk="1" hangingPunct="1">
              <a:lnSpc>
                <a:spcPct val="90000"/>
              </a:lnSpc>
            </a:pPr>
            <a:r>
              <a:rPr lang="bg-BG"/>
              <a:t>w</a:t>
            </a:r>
            <a:r>
              <a:rPr lang="en-US"/>
              <a:t>b</a:t>
            </a:r>
            <a:r>
              <a:rPr lang="bg-BG"/>
              <a:t> – режим запис (файла може да не съществува) </a:t>
            </a:r>
            <a:endParaRPr lang="en-US"/>
          </a:p>
          <a:p>
            <a:pPr lvl="1" eaLnBrk="1" hangingPunct="1">
              <a:lnSpc>
                <a:spcPct val="90000"/>
              </a:lnSpc>
            </a:pPr>
            <a:r>
              <a:rPr lang="bg-BG"/>
              <a:t>a</a:t>
            </a:r>
            <a:r>
              <a:rPr lang="en-US"/>
              <a:t>b</a:t>
            </a:r>
            <a:r>
              <a:rPr lang="bg-BG"/>
              <a:t> – режим добавяне (файла може да не съществува) </a:t>
            </a:r>
            <a:endParaRPr lang="en-US"/>
          </a:p>
          <a:p>
            <a:pPr lvl="1" eaLnBrk="1" hangingPunct="1">
              <a:lnSpc>
                <a:spcPct val="90000"/>
              </a:lnSpc>
            </a:pPr>
            <a:r>
              <a:rPr lang="bg-BG"/>
              <a:t>r+</a:t>
            </a:r>
            <a:r>
              <a:rPr lang="en-US"/>
              <a:t>b</a:t>
            </a:r>
            <a:r>
              <a:rPr lang="bg-BG"/>
              <a:t> – режим четене и запис, файловия указател е в началото на файла </a:t>
            </a:r>
            <a:endParaRPr lang="en-US"/>
          </a:p>
          <a:p>
            <a:pPr lvl="1" eaLnBrk="1" hangingPunct="1">
              <a:lnSpc>
                <a:spcPct val="90000"/>
              </a:lnSpc>
            </a:pPr>
            <a:r>
              <a:rPr lang="bg-BG"/>
              <a:t>w+</a:t>
            </a:r>
            <a:r>
              <a:rPr lang="en-US"/>
              <a:t>b</a:t>
            </a:r>
            <a:r>
              <a:rPr lang="bg-BG"/>
              <a:t> - режим четене и запис (припокриване на файл) </a:t>
            </a:r>
            <a:endParaRPr lang="en-US"/>
          </a:p>
          <a:p>
            <a:pPr lvl="1" eaLnBrk="1" hangingPunct="1">
              <a:lnSpc>
                <a:spcPct val="90000"/>
              </a:lnSpc>
            </a:pPr>
            <a:r>
              <a:rPr lang="bg-BG"/>
              <a:t>a+</a:t>
            </a:r>
            <a:r>
              <a:rPr lang="en-US"/>
              <a:t>b</a:t>
            </a:r>
            <a:r>
              <a:rPr lang="bg-BG"/>
              <a:t> - режим четене и запис (добавя в края на файла, ако съществува) </a:t>
            </a:r>
          </a:p>
        </p:txBody>
      </p:sp>
      <p:sp>
        <p:nvSpPr>
          <p:cNvPr id="3687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E13A9D4-ABDB-450C-A0AD-4A9E5F441A60}" type="slidenum">
              <a:rPr lang="bg-BG" smtClean="0"/>
              <a:pPr eaLnBrk="1" hangingPunct="1"/>
              <a:t>54</a:t>
            </a:fld>
            <a:endParaRPr lang="bg-BG"/>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2"/>
          <p:cNvSpPr>
            <a:spLocks noGrp="1" noChangeArrowheads="1"/>
          </p:cNvSpPr>
          <p:nvPr>
            <p:ph type="title"/>
          </p:nvPr>
        </p:nvSpPr>
        <p:spPr/>
        <p:txBody>
          <a:bodyPr/>
          <a:lstStyle/>
          <a:p>
            <a:pPr eaLnBrk="1" fontAlgn="auto" hangingPunct="1">
              <a:spcAft>
                <a:spcPts val="0"/>
              </a:spcAft>
              <a:defRPr/>
            </a:pPr>
            <a:r>
              <a:rPr lang="bg-BG"/>
              <a:t>Работа с двоични файлове</a:t>
            </a:r>
          </a:p>
        </p:txBody>
      </p:sp>
      <p:sp>
        <p:nvSpPr>
          <p:cNvPr id="37891" name="Rectangle 3"/>
          <p:cNvSpPr>
            <a:spLocks noGrp="1" noChangeArrowheads="1"/>
          </p:cNvSpPr>
          <p:nvPr>
            <p:ph idx="1"/>
          </p:nvPr>
        </p:nvSpPr>
        <p:spPr/>
        <p:txBody>
          <a:bodyPr>
            <a:normAutofit fontScale="92500" lnSpcReduction="20000"/>
          </a:bodyPr>
          <a:lstStyle/>
          <a:p>
            <a:pPr eaLnBrk="1" hangingPunct="1">
              <a:lnSpc>
                <a:spcPct val="90000"/>
              </a:lnSpc>
            </a:pPr>
            <a:r>
              <a:rPr lang="bg-BG" sz="2800"/>
              <a:t>При двоични файлове </a:t>
            </a:r>
            <a:r>
              <a:rPr lang="en-US" sz="2800"/>
              <a:t>I/O</a:t>
            </a:r>
            <a:r>
              <a:rPr lang="bg-BG" sz="2800"/>
              <a:t> се извършва с fread и frwrite. </a:t>
            </a:r>
          </a:p>
          <a:p>
            <a:pPr eaLnBrk="1" hangingPunct="1">
              <a:lnSpc>
                <a:spcPct val="90000"/>
              </a:lnSpc>
              <a:buFont typeface="Wingdings" pitchFamily="2" charset="2"/>
              <a:buNone/>
            </a:pPr>
            <a:r>
              <a:rPr lang="bg-BG" sz="2800"/>
              <a:t>size_t fread(void *ptr, size_t size_of_elements, size_t number_of_elements, FILE *a_file);</a:t>
            </a:r>
            <a:br>
              <a:rPr lang="bg-BG" sz="2800"/>
            </a:br>
            <a:endParaRPr lang="bg-BG" sz="2800"/>
          </a:p>
          <a:p>
            <a:pPr eaLnBrk="1" hangingPunct="1">
              <a:lnSpc>
                <a:spcPct val="90000"/>
              </a:lnSpc>
              <a:buFont typeface="Wingdings" pitchFamily="2" charset="2"/>
              <a:buNone/>
            </a:pPr>
            <a:r>
              <a:rPr lang="bg-BG" sz="2800"/>
              <a:t>size_t fwrite(const void *ptr, size_t size_of_elements, size_t number_of_elements, FILE *a_file); </a:t>
            </a:r>
          </a:p>
          <a:p>
            <a:pPr eaLnBrk="1" hangingPunct="1">
              <a:lnSpc>
                <a:spcPct val="90000"/>
              </a:lnSpc>
            </a:pPr>
            <a:r>
              <a:rPr lang="bg-BG" sz="2800"/>
              <a:t>И двете функции работят с блокове от паметта – обикновено масиви или структури.</a:t>
            </a:r>
          </a:p>
        </p:txBody>
      </p:sp>
      <p:sp>
        <p:nvSpPr>
          <p:cNvPr id="3789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5C687A1-F791-4E3C-AE38-3112CA3A9A57}" type="slidenum">
              <a:rPr lang="bg-BG" smtClean="0"/>
              <a:pPr eaLnBrk="1" hangingPunct="1"/>
              <a:t>55</a:t>
            </a:fld>
            <a:endParaRPr lang="bg-BG"/>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2"/>
          <p:cNvSpPr>
            <a:spLocks noGrp="1" noChangeArrowheads="1"/>
          </p:cNvSpPr>
          <p:nvPr>
            <p:ph type="title"/>
          </p:nvPr>
        </p:nvSpPr>
        <p:spPr/>
        <p:txBody>
          <a:bodyPr/>
          <a:lstStyle/>
          <a:p>
            <a:pPr eaLnBrk="1" fontAlgn="auto" hangingPunct="1">
              <a:spcAft>
                <a:spcPts val="0"/>
              </a:spcAft>
              <a:defRPr/>
            </a:pPr>
            <a:r>
              <a:rPr lang="bg-BG"/>
              <a:t>Работа с двоични файлове</a:t>
            </a:r>
          </a:p>
        </p:txBody>
      </p:sp>
      <p:sp>
        <p:nvSpPr>
          <p:cNvPr id="38915" name="Rectangle 3"/>
          <p:cNvSpPr>
            <a:spLocks noGrp="1" noChangeArrowheads="1"/>
          </p:cNvSpPr>
          <p:nvPr>
            <p:ph idx="1"/>
          </p:nvPr>
        </p:nvSpPr>
        <p:spPr>
          <a:xfrm>
            <a:off x="457200" y="1600200"/>
            <a:ext cx="8229600" cy="4781550"/>
          </a:xfrm>
        </p:spPr>
        <p:txBody>
          <a:bodyPr/>
          <a:lstStyle/>
          <a:p>
            <a:pPr eaLnBrk="1" hangingPunct="1">
              <a:lnSpc>
                <a:spcPct val="80000"/>
              </a:lnSpc>
            </a:pPr>
            <a:r>
              <a:rPr lang="en-US"/>
              <a:t>f</a:t>
            </a:r>
            <a:r>
              <a:rPr lang="bg-BG"/>
              <a:t>read() има 4 аргумента:</a:t>
            </a:r>
          </a:p>
          <a:p>
            <a:pPr lvl="1" eaLnBrk="1" hangingPunct="1">
              <a:lnSpc>
                <a:spcPct val="80000"/>
              </a:lnSpc>
            </a:pPr>
            <a:r>
              <a:rPr lang="bg-BG"/>
              <a:t>Първият (void *ptr) сочи към приемника на данните в паметта. Той е име на масив или адреса на структура.</a:t>
            </a:r>
          </a:p>
          <a:p>
            <a:pPr lvl="1" eaLnBrk="1" hangingPunct="1">
              <a:lnSpc>
                <a:spcPct val="80000"/>
              </a:lnSpc>
            </a:pPr>
            <a:r>
              <a:rPr lang="bg-BG"/>
              <a:t>Вторият (size_of_elements) е размера на всеки елемент в брой байтове. За получаване на размера е добре да се ползва sizeof операция.</a:t>
            </a:r>
          </a:p>
          <a:p>
            <a:pPr lvl="1" eaLnBrk="1" hangingPunct="1">
              <a:lnSpc>
                <a:spcPct val="80000"/>
              </a:lnSpc>
            </a:pPr>
            <a:r>
              <a:rPr lang="bg-BG"/>
              <a:t>Третият е броя на елементите, които ще се четат.</a:t>
            </a:r>
          </a:p>
          <a:p>
            <a:pPr lvl="1" eaLnBrk="1" hangingPunct="1">
              <a:lnSpc>
                <a:spcPct val="80000"/>
              </a:lnSpc>
            </a:pPr>
            <a:r>
              <a:rPr lang="bg-BG"/>
              <a:t>Последният е файлов указател, върнат от </a:t>
            </a:r>
            <a:r>
              <a:rPr lang="en-US"/>
              <a:t>fopen.</a:t>
            </a:r>
          </a:p>
          <a:p>
            <a:pPr eaLnBrk="1" hangingPunct="1">
              <a:lnSpc>
                <a:spcPct val="80000"/>
              </a:lnSpc>
            </a:pPr>
            <a:r>
              <a:rPr lang="bg-BG"/>
              <a:t>Функцията връща реално прочетения брой елементи.</a:t>
            </a:r>
          </a:p>
          <a:p>
            <a:pPr eaLnBrk="1" hangingPunct="1">
              <a:lnSpc>
                <a:spcPct val="80000"/>
              </a:lnSpc>
            </a:pPr>
            <a:r>
              <a:rPr lang="bg-BG"/>
              <a:t>За проверка дали е достигнат край на файла се ползва feof() функция (връща !=0 при достигнат край на файла).</a:t>
            </a:r>
            <a:br>
              <a:rPr lang="bg-BG"/>
            </a:br>
            <a:endParaRPr lang="bg-BG"/>
          </a:p>
          <a:p>
            <a:pPr eaLnBrk="1" hangingPunct="1">
              <a:lnSpc>
                <a:spcPct val="80000"/>
              </a:lnSpc>
            </a:pPr>
            <a:r>
              <a:rPr lang="bg-BG"/>
              <a:t>Аргументите на </a:t>
            </a:r>
            <a:r>
              <a:rPr lang="en-US"/>
              <a:t>fwrite</a:t>
            </a:r>
            <a:r>
              <a:rPr lang="bg-BG"/>
              <a:t>()</a:t>
            </a:r>
            <a:r>
              <a:rPr lang="en-US"/>
              <a:t> </a:t>
            </a:r>
            <a:r>
              <a:rPr lang="bg-BG"/>
              <a:t>са аналогични.</a:t>
            </a:r>
            <a:br>
              <a:rPr lang="bg-BG"/>
            </a:br>
            <a:endParaRPr lang="bg-BG"/>
          </a:p>
        </p:txBody>
      </p:sp>
      <p:sp>
        <p:nvSpPr>
          <p:cNvPr id="3891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6C88A86-DE53-448F-8F9F-A6B15461AF8F}" type="slidenum">
              <a:rPr lang="bg-BG" smtClean="0"/>
              <a:pPr eaLnBrk="1" hangingPunct="1"/>
              <a:t>56</a:t>
            </a:fld>
            <a:endParaRPr lang="bg-BG"/>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2"/>
          <p:cNvSpPr>
            <a:spLocks noGrp="1" noChangeArrowheads="1"/>
          </p:cNvSpPr>
          <p:nvPr>
            <p:ph type="title"/>
          </p:nvPr>
        </p:nvSpPr>
        <p:spPr/>
        <p:txBody>
          <a:bodyPr/>
          <a:lstStyle/>
          <a:p>
            <a:pPr eaLnBrk="1" fontAlgn="auto" hangingPunct="1">
              <a:spcAft>
                <a:spcPts val="0"/>
              </a:spcAft>
              <a:defRPr/>
            </a:pPr>
            <a:r>
              <a:rPr lang="bg-BG"/>
              <a:t>Работа с двоични файлове</a:t>
            </a:r>
          </a:p>
        </p:txBody>
      </p:sp>
      <p:sp>
        <p:nvSpPr>
          <p:cNvPr id="39939" name="Rectangle 3"/>
          <p:cNvSpPr>
            <a:spLocks noGrp="1" noChangeArrowheads="1"/>
          </p:cNvSpPr>
          <p:nvPr>
            <p:ph idx="1"/>
          </p:nvPr>
        </p:nvSpPr>
        <p:spPr/>
        <p:txBody>
          <a:bodyPr>
            <a:normAutofit fontScale="85000" lnSpcReduction="20000"/>
          </a:bodyPr>
          <a:lstStyle/>
          <a:p>
            <a:pPr eaLnBrk="1" hangingPunct="1"/>
            <a:r>
              <a:rPr lang="bg-BG" sz="2800"/>
              <a:t>Функцията </a:t>
            </a:r>
            <a:r>
              <a:rPr lang="bg-BG" sz="2800" b="1"/>
              <a:t>fseek</a:t>
            </a:r>
            <a:r>
              <a:rPr lang="bg-BG" sz="2800"/>
              <a:t> премества файловия указател на произволна позиция във файла спрямо параметър:</a:t>
            </a:r>
          </a:p>
          <a:p>
            <a:pPr lvl="1" eaLnBrk="1" hangingPunct="1"/>
            <a:r>
              <a:rPr lang="bg-BG" sz="2300"/>
              <a:t>SEEK_SET – началото на файла (започва се от 0).</a:t>
            </a:r>
          </a:p>
          <a:p>
            <a:pPr lvl="1" eaLnBrk="1" hangingPunct="1"/>
            <a:r>
              <a:rPr lang="bg-BG" sz="2300"/>
              <a:t>SEEK_CUR – текущата позиция.</a:t>
            </a:r>
          </a:p>
          <a:p>
            <a:pPr lvl="1" eaLnBrk="1" hangingPunct="1"/>
            <a:r>
              <a:rPr lang="bg-BG" sz="2300"/>
              <a:t>SEEK_END – края на файла (отместването е отрицателно).</a:t>
            </a:r>
          </a:p>
          <a:p>
            <a:pPr eaLnBrk="1" hangingPunct="1"/>
            <a:r>
              <a:rPr lang="bg-BG" sz="2800"/>
              <a:t>Обикновено указателя се увеличава със </a:t>
            </a:r>
            <a:r>
              <a:rPr lang="bg-BG" sz="2800" b="1"/>
              <a:t>sizeof(struct ААА), </a:t>
            </a:r>
            <a:r>
              <a:rPr lang="bg-BG" sz="2800"/>
              <a:t>където </a:t>
            </a:r>
            <a:r>
              <a:rPr lang="bg-BG" sz="2800" b="1"/>
              <a:t>ААА</a:t>
            </a:r>
            <a:r>
              <a:rPr lang="bg-BG" sz="2800"/>
              <a:t> е типа на структурата.</a:t>
            </a:r>
          </a:p>
        </p:txBody>
      </p:sp>
      <p:sp>
        <p:nvSpPr>
          <p:cNvPr id="3994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0FEAC4C-C8B0-4B9E-991D-4EA5528E13CB}" type="slidenum">
              <a:rPr lang="bg-BG" smtClean="0"/>
              <a:pPr eaLnBrk="1" hangingPunct="1"/>
              <a:t>57</a:t>
            </a:fld>
            <a:endParaRPr lang="bg-BG"/>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pPr eaLnBrk="1" fontAlgn="auto" hangingPunct="1">
              <a:spcAft>
                <a:spcPts val="0"/>
              </a:spcAft>
              <a:defRPr/>
            </a:pPr>
            <a:r>
              <a:rPr lang="bg-BG"/>
              <a:t>Работа с двоични файлове</a:t>
            </a:r>
          </a:p>
        </p:txBody>
      </p:sp>
      <p:sp>
        <p:nvSpPr>
          <p:cNvPr id="40963" name="Rectangle 3"/>
          <p:cNvSpPr>
            <a:spLocks noGrp="1" noChangeArrowheads="1"/>
          </p:cNvSpPr>
          <p:nvPr>
            <p:ph idx="1"/>
          </p:nvPr>
        </p:nvSpPr>
        <p:spPr/>
        <p:txBody>
          <a:bodyPr>
            <a:normAutofit fontScale="92500" lnSpcReduction="20000"/>
          </a:bodyPr>
          <a:lstStyle/>
          <a:p>
            <a:pPr eaLnBrk="1" hangingPunct="1">
              <a:lnSpc>
                <a:spcPct val="90000"/>
              </a:lnSpc>
              <a:buFont typeface="Wingdings" pitchFamily="2" charset="2"/>
              <a:buNone/>
            </a:pPr>
            <a:r>
              <a:rPr lang="bg-BG" sz="2800"/>
              <a:t>long int ftell ( FILE * stream ); </a:t>
            </a:r>
          </a:p>
          <a:p>
            <a:pPr eaLnBrk="1" hangingPunct="1">
              <a:lnSpc>
                <a:spcPct val="90000"/>
              </a:lnSpc>
            </a:pPr>
            <a:r>
              <a:rPr lang="bg-BG" sz="2800"/>
              <a:t>Връща текущата позиция в </a:t>
            </a:r>
            <a:r>
              <a:rPr lang="bg-BG" sz="2800" i="1"/>
              <a:t>stream</a:t>
            </a:r>
            <a:r>
              <a:rPr lang="bg-BG" sz="2800"/>
              <a:t>.</a:t>
            </a:r>
            <a:br>
              <a:rPr lang="bg-BG" sz="2800"/>
            </a:br>
            <a:r>
              <a:rPr lang="bg-BG" sz="2800"/>
              <a:t>За двоични файлове стойността е броя байтове от началото на файла. За текстови файлове не се гарантира, че върната стойност е точния брой байтове, но тя може да се ползва във функция fseek. </a:t>
            </a:r>
          </a:p>
          <a:p>
            <a:pPr eaLnBrk="1" hangingPunct="1">
              <a:lnSpc>
                <a:spcPct val="90000"/>
              </a:lnSpc>
            </a:pPr>
            <a:r>
              <a:rPr lang="bg-BG" sz="2800"/>
              <a:t>При грешка функцията връща -1L и установява глобалната променлива errno. Стойността й може да се интерпретира от perror.</a:t>
            </a:r>
          </a:p>
        </p:txBody>
      </p:sp>
      <p:sp>
        <p:nvSpPr>
          <p:cNvPr id="4096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54DD144-D6D9-4736-A32F-D8B0CEBDE1DE}" type="slidenum">
              <a:rPr lang="bg-BG" smtClean="0"/>
              <a:pPr eaLnBrk="1" hangingPunct="1"/>
              <a:t>58</a:t>
            </a:fld>
            <a:endParaRPr lang="bg-BG"/>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pPr eaLnBrk="1" fontAlgn="auto" hangingPunct="1">
              <a:spcAft>
                <a:spcPts val="0"/>
              </a:spcAft>
              <a:defRPr/>
            </a:pPr>
            <a:r>
              <a:rPr lang="bg-BG"/>
              <a:t>Работа с двоични файлове</a:t>
            </a:r>
          </a:p>
        </p:txBody>
      </p:sp>
      <p:sp>
        <p:nvSpPr>
          <p:cNvPr id="41987" name="Rectangle 3"/>
          <p:cNvSpPr>
            <a:spLocks noGrp="1" noChangeArrowheads="1"/>
          </p:cNvSpPr>
          <p:nvPr>
            <p:ph idx="1"/>
          </p:nvPr>
        </p:nvSpPr>
        <p:spPr/>
        <p:txBody>
          <a:bodyPr>
            <a:normAutofit fontScale="85000" lnSpcReduction="20000"/>
          </a:bodyPr>
          <a:lstStyle/>
          <a:p>
            <a:pPr eaLnBrk="1" hangingPunct="1">
              <a:lnSpc>
                <a:spcPct val="90000"/>
              </a:lnSpc>
              <a:buFont typeface="Wingdings" pitchFamily="2" charset="2"/>
              <a:buNone/>
            </a:pPr>
            <a:r>
              <a:rPr lang="bg-BG" sz="2800"/>
              <a:t>void perror ( const char * str ); </a:t>
            </a:r>
          </a:p>
          <a:p>
            <a:pPr eaLnBrk="1" hangingPunct="1">
              <a:lnSpc>
                <a:spcPct val="90000"/>
              </a:lnSpc>
            </a:pPr>
            <a:r>
              <a:rPr lang="bg-BG" sz="2800"/>
              <a:t>Интерпретира стойността на errno като низ и го отпечатва в stderr (standard error output stream, обикновено екрана). Допуска се подаване на параметър </a:t>
            </a:r>
            <a:r>
              <a:rPr lang="bg-BG" sz="2800" i="1"/>
              <a:t>str</a:t>
            </a:r>
            <a:r>
              <a:rPr lang="bg-BG" sz="2800"/>
              <a:t>, който предхожда съобщението за грешка.</a:t>
            </a:r>
          </a:p>
          <a:p>
            <a:pPr eaLnBrk="1" hangingPunct="1">
              <a:lnSpc>
                <a:spcPct val="90000"/>
              </a:lnSpc>
            </a:pPr>
            <a:r>
              <a:rPr lang="bg-BG" sz="2800"/>
              <a:t>errno е цяла глобална променлива, която показва каква е последно възникналата грешка при извикване на библиотечна функция. Грешката, която се отпечава, зависи от платформата и компилатора.</a:t>
            </a:r>
          </a:p>
        </p:txBody>
      </p:sp>
      <p:sp>
        <p:nvSpPr>
          <p:cNvPr id="4199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B6CFE93-8222-435D-9F4B-AD04024FFE67}" type="slidenum">
              <a:rPr lang="bg-BG" smtClean="0"/>
              <a:pPr eaLnBrk="1" hangingPunct="1"/>
              <a:t>59</a:t>
            </a:fld>
            <a:endParaRPr lang="bg-BG"/>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6967D74-BE56-4704-9A0C-CEDF03B1F4F5}"/>
              </a:ext>
            </a:extLst>
          </p:cNvPr>
          <p:cNvSpPr>
            <a:spLocks noGrp="1" noChangeArrowheads="1"/>
          </p:cNvSpPr>
          <p:nvPr>
            <p:ph type="title"/>
          </p:nvPr>
        </p:nvSpPr>
        <p:spPr/>
        <p:txBody>
          <a:bodyPr/>
          <a:lstStyle/>
          <a:p>
            <a:r>
              <a:rPr lang="bg-BG" altLang="en-US"/>
              <a:t>Стандартен вход и изход</a:t>
            </a:r>
          </a:p>
        </p:txBody>
      </p:sp>
      <p:sp>
        <p:nvSpPr>
          <p:cNvPr id="15363" name="Rectangle 3">
            <a:extLst>
              <a:ext uri="{FF2B5EF4-FFF2-40B4-BE49-F238E27FC236}">
                <a16:creationId xmlns:a16="http://schemas.microsoft.com/office/drawing/2014/main" id="{2D6B3F22-AC45-4940-8B6F-9A38C0A787F9}"/>
              </a:ext>
            </a:extLst>
          </p:cNvPr>
          <p:cNvSpPr>
            <a:spLocks noGrp="1" noChangeArrowheads="1"/>
          </p:cNvSpPr>
          <p:nvPr>
            <p:ph idx="1"/>
          </p:nvPr>
        </p:nvSpPr>
        <p:spPr/>
        <p:txBody>
          <a:bodyPr>
            <a:normAutofit fontScale="92500" lnSpcReduction="20000"/>
          </a:bodyPr>
          <a:lstStyle/>
          <a:p>
            <a:pPr>
              <a:lnSpc>
                <a:spcPct val="90000"/>
              </a:lnSpc>
            </a:pPr>
            <a:r>
              <a:rPr lang="bg-BG" altLang="en-US" sz="2400"/>
              <a:t>Функцията</a:t>
            </a:r>
          </a:p>
          <a:p>
            <a:pPr>
              <a:lnSpc>
                <a:spcPct val="90000"/>
              </a:lnSpc>
              <a:buFont typeface="Wingdings" panose="05000000000000000000" pitchFamily="2" charset="2"/>
              <a:buNone/>
            </a:pPr>
            <a:r>
              <a:rPr lang="bg-BG" altLang="en-US" sz="2400"/>
              <a:t>int putchar(int)</a:t>
            </a:r>
          </a:p>
          <a:p>
            <a:pPr>
              <a:lnSpc>
                <a:spcPct val="90000"/>
              </a:lnSpc>
            </a:pPr>
            <a:r>
              <a:rPr lang="bg-BG" altLang="en-US" sz="2400"/>
              <a:t>се използва за изход: putchar (с) поставя символа с на стандартния изход, който по подразбиране е екранът, putchar връща написания символ или EOF, ако се появи някаква грешка. </a:t>
            </a:r>
          </a:p>
          <a:p>
            <a:pPr>
              <a:lnSpc>
                <a:spcPct val="90000"/>
              </a:lnSpc>
            </a:pPr>
            <a:r>
              <a:rPr lang="bg-BG" altLang="en-US" sz="2400"/>
              <a:t>Изходът също може да се пренасочи към файл посредством &gt;име-на-файл: ако prog използва putchar, то</a:t>
            </a:r>
          </a:p>
          <a:p>
            <a:pPr>
              <a:lnSpc>
                <a:spcPct val="90000"/>
              </a:lnSpc>
              <a:buFont typeface="Wingdings" panose="05000000000000000000" pitchFamily="2" charset="2"/>
              <a:buNone/>
            </a:pPr>
            <a:r>
              <a:rPr lang="bg-BG" altLang="en-US" sz="2400"/>
              <a:t>prog &gt;outfile</a:t>
            </a:r>
          </a:p>
          <a:p>
            <a:pPr>
              <a:lnSpc>
                <a:spcPct val="90000"/>
              </a:lnSpc>
            </a:pPr>
            <a:r>
              <a:rPr lang="bg-BG" altLang="en-US" sz="2400"/>
              <a:t>ще изпише стандартния изход във файла outfile, вместо на екрана.</a:t>
            </a:r>
          </a:p>
        </p:txBody>
      </p:sp>
      <p:sp>
        <p:nvSpPr>
          <p:cNvPr id="6" name="Slide Number Placeholder 5">
            <a:extLst>
              <a:ext uri="{FF2B5EF4-FFF2-40B4-BE49-F238E27FC236}">
                <a16:creationId xmlns:a16="http://schemas.microsoft.com/office/drawing/2014/main" id="{A196925B-093A-4D91-A7F6-F6ABEAC0A6E7}"/>
              </a:ext>
            </a:extLst>
          </p:cNvPr>
          <p:cNvSpPr>
            <a:spLocks noGrp="1"/>
          </p:cNvSpPr>
          <p:nvPr>
            <p:ph type="sldNum" sz="quarter" idx="12"/>
          </p:nvPr>
        </p:nvSpPr>
        <p:spPr/>
        <p:txBody>
          <a:bodyPr/>
          <a:lstStyle/>
          <a:p>
            <a:fld id="{728DF389-3F12-4670-81DD-9C0105F7E295}" type="slidenum">
              <a:rPr lang="bg-BG" altLang="en-US"/>
              <a:pPr/>
              <a:t>6</a:t>
            </a:fld>
            <a:endParaRPr lang="bg-BG"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4"/>
          <p:cNvSpPr>
            <a:spLocks noGrp="1" noChangeArrowheads="1"/>
          </p:cNvSpPr>
          <p:nvPr>
            <p:ph type="title"/>
          </p:nvPr>
        </p:nvSpPr>
        <p:spPr/>
        <p:txBody>
          <a:bodyPr/>
          <a:lstStyle/>
          <a:p>
            <a:pPr eaLnBrk="1" fontAlgn="auto" hangingPunct="1">
              <a:spcAft>
                <a:spcPts val="0"/>
              </a:spcAft>
              <a:defRPr/>
            </a:pPr>
            <a:r>
              <a:rPr lang="bg-BG"/>
              <a:t>Работа с двоични файлове</a:t>
            </a:r>
          </a:p>
        </p:txBody>
      </p:sp>
      <p:sp>
        <p:nvSpPr>
          <p:cNvPr id="43011" name="Rectangle 5"/>
          <p:cNvSpPr>
            <a:spLocks noGrp="1" noChangeArrowheads="1"/>
          </p:cNvSpPr>
          <p:nvPr>
            <p:ph idx="1"/>
          </p:nvPr>
        </p:nvSpPr>
        <p:spPr/>
        <p:txBody>
          <a:bodyPr/>
          <a:lstStyle/>
          <a:p>
            <a:pPr eaLnBrk="1" hangingPunct="1"/>
            <a:endParaRPr lang="bg-BG"/>
          </a:p>
        </p:txBody>
      </p:sp>
      <p:sp>
        <p:nvSpPr>
          <p:cNvPr id="4301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3DBFB4D-DCAA-4A6D-9688-E137719FBFC6}" type="slidenum">
              <a:rPr lang="bg-BG" smtClean="0"/>
              <a:pPr eaLnBrk="1" hangingPunct="1"/>
              <a:t>60</a:t>
            </a:fld>
            <a:endParaRPr lang="bg-BG"/>
          </a:p>
        </p:txBody>
      </p:sp>
      <p:pic>
        <p:nvPicPr>
          <p:cNvPr id="4301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773238"/>
            <a:ext cx="5256212" cy="405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p:txBody>
          <a:bodyPr/>
          <a:lstStyle/>
          <a:p>
            <a:pPr eaLnBrk="1" fontAlgn="auto" hangingPunct="1">
              <a:spcAft>
                <a:spcPts val="0"/>
              </a:spcAft>
              <a:defRPr/>
            </a:pPr>
            <a:r>
              <a:rPr lang="bg-BG"/>
              <a:t>Работа с двоични файлове</a:t>
            </a:r>
          </a:p>
        </p:txBody>
      </p:sp>
      <p:sp>
        <p:nvSpPr>
          <p:cNvPr id="44035" name="Rectangle 3"/>
          <p:cNvSpPr>
            <a:spLocks noGrp="1" noChangeArrowheads="1"/>
          </p:cNvSpPr>
          <p:nvPr>
            <p:ph idx="1"/>
          </p:nvPr>
        </p:nvSpPr>
        <p:spPr/>
        <p:txBody>
          <a:bodyPr>
            <a:normAutofit fontScale="92500" lnSpcReduction="20000"/>
          </a:bodyPr>
          <a:lstStyle/>
          <a:p>
            <a:pPr eaLnBrk="1" hangingPunct="1">
              <a:lnSpc>
                <a:spcPct val="80000"/>
              </a:lnSpc>
              <a:buFont typeface="Wingdings" pitchFamily="2" charset="2"/>
              <a:buNone/>
            </a:pPr>
            <a:r>
              <a:rPr lang="bg-BG" sz="2800"/>
              <a:t>void rewind ( FILE * stream ); </a:t>
            </a:r>
          </a:p>
          <a:p>
            <a:pPr eaLnBrk="1" hangingPunct="1">
              <a:lnSpc>
                <a:spcPct val="80000"/>
              </a:lnSpc>
            </a:pPr>
            <a:r>
              <a:rPr lang="bg-BG" sz="2800"/>
              <a:t>Установява файловия указател в началото на файла </a:t>
            </a:r>
            <a:r>
              <a:rPr lang="bg-BG" sz="2800" i="1"/>
              <a:t>stream</a:t>
            </a:r>
            <a:r>
              <a:rPr lang="bg-BG" sz="2800"/>
              <a:t>. Извикването на rewind е еквивалентно на:</a:t>
            </a:r>
            <a:br>
              <a:rPr lang="bg-BG" sz="2800"/>
            </a:br>
            <a:br>
              <a:rPr lang="bg-BG" sz="2800"/>
            </a:br>
            <a:r>
              <a:rPr lang="bg-BG" sz="2800"/>
              <a:t>fseek ( stream , 0L , SEEK_SET );</a:t>
            </a:r>
            <a:br>
              <a:rPr lang="bg-BG" sz="2800"/>
            </a:br>
            <a:br>
              <a:rPr lang="bg-BG" sz="2800"/>
            </a:br>
            <a:r>
              <a:rPr lang="bg-BG" sz="2800"/>
              <a:t>с изключение на това, че за разлика от fseek, rewind изчиства error indicator.</a:t>
            </a:r>
            <a:br>
              <a:rPr lang="bg-BG" sz="2800"/>
            </a:br>
            <a:r>
              <a:rPr lang="bg-BG" sz="2800"/>
              <a:t>Извикването на rewind при файлове, отворени за актуализация (read+write), превключва между операции четене и запис.</a:t>
            </a:r>
          </a:p>
        </p:txBody>
      </p:sp>
      <p:sp>
        <p:nvSpPr>
          <p:cNvPr id="4403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1092CD3-4338-4ABF-AAE0-ACA7C0EAB34D}" type="slidenum">
              <a:rPr lang="bg-BG" smtClean="0"/>
              <a:pPr eaLnBrk="1" hangingPunct="1"/>
              <a:t>61</a:t>
            </a:fld>
            <a:endParaRPr lang="bg-BG"/>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4"/>
          <p:cNvSpPr>
            <a:spLocks noGrp="1" noChangeArrowheads="1"/>
          </p:cNvSpPr>
          <p:nvPr>
            <p:ph type="title"/>
          </p:nvPr>
        </p:nvSpPr>
        <p:spPr/>
        <p:txBody>
          <a:bodyPr/>
          <a:lstStyle/>
          <a:p>
            <a:pPr eaLnBrk="1" fontAlgn="auto" hangingPunct="1">
              <a:spcAft>
                <a:spcPts val="0"/>
              </a:spcAft>
              <a:defRPr/>
            </a:pPr>
            <a:r>
              <a:rPr lang="bg-BG"/>
              <a:t>Работа с двоични файлове</a:t>
            </a:r>
          </a:p>
        </p:txBody>
      </p:sp>
      <p:sp>
        <p:nvSpPr>
          <p:cNvPr id="45059" name="Rectangle 5"/>
          <p:cNvSpPr>
            <a:spLocks noGrp="1" noChangeArrowheads="1"/>
          </p:cNvSpPr>
          <p:nvPr>
            <p:ph idx="1"/>
          </p:nvPr>
        </p:nvSpPr>
        <p:spPr/>
        <p:txBody>
          <a:bodyPr/>
          <a:lstStyle/>
          <a:p>
            <a:pPr eaLnBrk="1" hangingPunct="1"/>
            <a:endParaRPr lang="bg-BG"/>
          </a:p>
        </p:txBody>
      </p:sp>
      <p:sp>
        <p:nvSpPr>
          <p:cNvPr id="4506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EC4127C-F6D9-4A4D-A551-32D12902BFD0}" type="slidenum">
              <a:rPr lang="bg-BG" smtClean="0"/>
              <a:pPr eaLnBrk="1" hangingPunct="1"/>
              <a:t>62</a:t>
            </a:fld>
            <a:endParaRPr lang="bg-BG"/>
          </a:p>
        </p:txBody>
      </p:sp>
      <p:pic>
        <p:nvPicPr>
          <p:cNvPr id="4506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1700213"/>
            <a:ext cx="3889375" cy="440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p:txBody>
          <a:bodyPr/>
          <a:lstStyle/>
          <a:p>
            <a:pPr eaLnBrk="1" fontAlgn="auto" hangingPunct="1">
              <a:spcAft>
                <a:spcPts val="0"/>
              </a:spcAft>
              <a:defRPr/>
            </a:pPr>
            <a:r>
              <a:rPr lang="bg-BG"/>
              <a:t>Работа с двоични файлове</a:t>
            </a:r>
          </a:p>
        </p:txBody>
      </p:sp>
      <p:sp>
        <p:nvSpPr>
          <p:cNvPr id="46083" name="Rectangle 3"/>
          <p:cNvSpPr>
            <a:spLocks noGrp="1" noChangeArrowheads="1"/>
          </p:cNvSpPr>
          <p:nvPr>
            <p:ph idx="1"/>
          </p:nvPr>
        </p:nvSpPr>
        <p:spPr/>
        <p:txBody>
          <a:bodyPr>
            <a:normAutofit fontScale="77500" lnSpcReduction="20000"/>
          </a:bodyPr>
          <a:lstStyle/>
          <a:p>
            <a:pPr eaLnBrk="1" hangingPunct="1">
              <a:lnSpc>
                <a:spcPct val="90000"/>
              </a:lnSpc>
              <a:buFont typeface="Wingdings" pitchFamily="2" charset="2"/>
              <a:buNone/>
            </a:pPr>
            <a:r>
              <a:rPr lang="bg-BG" sz="2800"/>
              <a:t>int fsetpos ( FILE * stream, const fpos_t * pos ); </a:t>
            </a:r>
          </a:p>
          <a:p>
            <a:pPr eaLnBrk="1" hangingPunct="1">
              <a:lnSpc>
                <a:spcPct val="90000"/>
              </a:lnSpc>
              <a:buFont typeface="Wingdings" pitchFamily="2" charset="2"/>
              <a:buNone/>
            </a:pPr>
            <a:r>
              <a:rPr lang="bg-BG" sz="2800"/>
              <a:t>int fgetpos ( FILE * stream, fpos_t * position ); </a:t>
            </a:r>
          </a:p>
          <a:p>
            <a:pPr eaLnBrk="1" hangingPunct="1">
              <a:lnSpc>
                <a:spcPct val="90000"/>
              </a:lnSpc>
            </a:pPr>
            <a:r>
              <a:rPr lang="bg-BG" sz="2800"/>
              <a:t>fsetpos променя файловия указател в </a:t>
            </a:r>
            <a:r>
              <a:rPr lang="bg-BG" sz="2800" i="1"/>
              <a:t>stream</a:t>
            </a:r>
            <a:r>
              <a:rPr lang="bg-BG" sz="2800"/>
              <a:t> на нова позиция. Параметърът </a:t>
            </a:r>
            <a:r>
              <a:rPr lang="bg-BG" sz="2800" i="1"/>
              <a:t>pos</a:t>
            </a:r>
            <a:r>
              <a:rPr lang="bg-BG" sz="2800"/>
              <a:t> е указател, чиято стойност е попълнена с предхождащо извикване на fgetpos.</a:t>
            </a:r>
          </a:p>
          <a:p>
            <a:pPr eaLnBrk="1" hangingPunct="1">
              <a:lnSpc>
                <a:spcPct val="90000"/>
              </a:lnSpc>
            </a:pPr>
            <a:r>
              <a:rPr lang="bg-BG" sz="2800"/>
              <a:t>Извикването на fsetpos при файлове, отворени за update (read+write), води до смяна на режима на работа.</a:t>
            </a:r>
          </a:p>
          <a:p>
            <a:pPr eaLnBrk="1" hangingPunct="1">
              <a:lnSpc>
                <a:spcPct val="90000"/>
              </a:lnSpc>
            </a:pPr>
            <a:r>
              <a:rPr lang="bg-BG" sz="2800"/>
              <a:t>Функциите връщат 0 при успех. </a:t>
            </a:r>
          </a:p>
        </p:txBody>
      </p:sp>
      <p:sp>
        <p:nvSpPr>
          <p:cNvPr id="4608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B07B1C6-52B2-40F9-BE66-F10C6FFB9E74}" type="slidenum">
              <a:rPr lang="bg-BG" smtClean="0"/>
              <a:pPr eaLnBrk="1" hangingPunct="1"/>
              <a:t>63</a:t>
            </a:fld>
            <a:endParaRPr lang="bg-BG"/>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4"/>
          <p:cNvSpPr>
            <a:spLocks noGrp="1" noChangeArrowheads="1"/>
          </p:cNvSpPr>
          <p:nvPr>
            <p:ph type="title"/>
          </p:nvPr>
        </p:nvSpPr>
        <p:spPr/>
        <p:txBody>
          <a:bodyPr/>
          <a:lstStyle/>
          <a:p>
            <a:pPr eaLnBrk="1" fontAlgn="auto" hangingPunct="1">
              <a:spcAft>
                <a:spcPts val="0"/>
              </a:spcAft>
              <a:defRPr/>
            </a:pPr>
            <a:r>
              <a:rPr lang="bg-BG"/>
              <a:t>Работа с двоични файлове</a:t>
            </a:r>
          </a:p>
        </p:txBody>
      </p:sp>
      <p:sp>
        <p:nvSpPr>
          <p:cNvPr id="47107" name="Rectangle 5"/>
          <p:cNvSpPr>
            <a:spLocks noGrp="1" noChangeArrowheads="1"/>
          </p:cNvSpPr>
          <p:nvPr>
            <p:ph idx="1"/>
          </p:nvPr>
        </p:nvSpPr>
        <p:spPr/>
        <p:txBody>
          <a:bodyPr/>
          <a:lstStyle/>
          <a:p>
            <a:pPr eaLnBrk="1" hangingPunct="1"/>
            <a:endParaRPr lang="bg-BG"/>
          </a:p>
        </p:txBody>
      </p:sp>
      <p:sp>
        <p:nvSpPr>
          <p:cNvPr id="4711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FF0D4A5-46A6-4796-A0C1-C272BA1B2628}" type="slidenum">
              <a:rPr lang="bg-BG" smtClean="0"/>
              <a:pPr eaLnBrk="1" hangingPunct="1"/>
              <a:t>64</a:t>
            </a:fld>
            <a:endParaRPr lang="bg-BG"/>
          </a:p>
        </p:txBody>
      </p:sp>
      <p:pic>
        <p:nvPicPr>
          <p:cNvPr id="4711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1773238"/>
            <a:ext cx="3989388" cy="390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p:txBody>
          <a:bodyPr/>
          <a:lstStyle/>
          <a:p>
            <a:pPr eaLnBrk="1" fontAlgn="auto" hangingPunct="1">
              <a:spcAft>
                <a:spcPts val="0"/>
              </a:spcAft>
              <a:defRPr/>
            </a:pPr>
            <a:r>
              <a:rPr lang="bg-BG"/>
              <a:t>Работа с двоични файлове</a:t>
            </a:r>
          </a:p>
        </p:txBody>
      </p:sp>
      <p:sp>
        <p:nvSpPr>
          <p:cNvPr id="48131" name="Rectangle 4"/>
          <p:cNvSpPr>
            <a:spLocks noGrp="1" noChangeArrowheads="1"/>
          </p:cNvSpPr>
          <p:nvPr>
            <p:ph idx="1"/>
          </p:nvPr>
        </p:nvSpPr>
        <p:spPr/>
        <p:txBody>
          <a:bodyPr/>
          <a:lstStyle/>
          <a:p>
            <a:pPr eaLnBrk="1" hangingPunct="1"/>
            <a:endParaRPr lang="bg-BG"/>
          </a:p>
        </p:txBody>
      </p:sp>
      <p:sp>
        <p:nvSpPr>
          <p:cNvPr id="4813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BFCA343-4B57-4BA0-8856-D9694B8A1A96}" type="slidenum">
              <a:rPr lang="bg-BG" smtClean="0"/>
              <a:pPr eaLnBrk="1" hangingPunct="1"/>
              <a:t>65</a:t>
            </a:fld>
            <a:endParaRPr lang="bg-BG"/>
          </a:p>
        </p:txBody>
      </p:sp>
      <p:pic>
        <p:nvPicPr>
          <p:cNvPr id="4813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844675"/>
            <a:ext cx="6840537" cy="407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p:txBody>
          <a:bodyPr/>
          <a:lstStyle/>
          <a:p>
            <a:pPr eaLnBrk="1" fontAlgn="auto" hangingPunct="1">
              <a:spcAft>
                <a:spcPts val="0"/>
              </a:spcAft>
              <a:defRPr/>
            </a:pPr>
            <a:r>
              <a:rPr lang="bg-BG"/>
              <a:t>Работа с двоични файлове</a:t>
            </a:r>
          </a:p>
        </p:txBody>
      </p:sp>
      <p:sp>
        <p:nvSpPr>
          <p:cNvPr id="49155" name="Rectangle 3"/>
          <p:cNvSpPr>
            <a:spLocks noGrp="1" noChangeArrowheads="1"/>
          </p:cNvSpPr>
          <p:nvPr>
            <p:ph idx="1"/>
          </p:nvPr>
        </p:nvSpPr>
        <p:spPr/>
        <p:txBody>
          <a:bodyPr>
            <a:normAutofit fontScale="92500" lnSpcReduction="20000"/>
          </a:bodyPr>
          <a:lstStyle/>
          <a:p>
            <a:pPr eaLnBrk="1" hangingPunct="1">
              <a:lnSpc>
                <a:spcPct val="90000"/>
              </a:lnSpc>
              <a:buFont typeface="Wingdings" pitchFamily="2" charset="2"/>
              <a:buNone/>
            </a:pPr>
            <a:r>
              <a:rPr lang="bg-BG" sz="2800"/>
              <a:t>int fflush ( FILE * stream ); </a:t>
            </a:r>
          </a:p>
          <a:p>
            <a:pPr eaLnBrk="1" hangingPunct="1">
              <a:lnSpc>
                <a:spcPct val="90000"/>
              </a:lnSpc>
            </a:pPr>
            <a:r>
              <a:rPr lang="bg-BG" sz="2800"/>
              <a:t>При буфериран вход/изход предизвиква запис на буфера на диска. Файлът продължава да бъде отворен след приключване на функцията. Ако параметърът е null pointer, всички отворени файлове се записват на диска.</a:t>
            </a:r>
            <a:br>
              <a:rPr lang="bg-BG" sz="2800"/>
            </a:br>
            <a:r>
              <a:rPr lang="bg-BG" sz="2800"/>
              <a:t>При затваряне на файла буферът му се записва на доска автоматично.</a:t>
            </a:r>
          </a:p>
          <a:p>
            <a:pPr eaLnBrk="1" hangingPunct="1">
              <a:lnSpc>
                <a:spcPct val="90000"/>
              </a:lnSpc>
            </a:pPr>
            <a:r>
              <a:rPr lang="bg-BG" sz="2800"/>
              <a:t>Функцията връща 0 при успех и </a:t>
            </a:r>
            <a:r>
              <a:rPr lang="en-US" sz="2800"/>
              <a:t>EOF</a:t>
            </a:r>
            <a:r>
              <a:rPr lang="bg-BG" sz="2800"/>
              <a:t> при грешка.</a:t>
            </a:r>
          </a:p>
        </p:txBody>
      </p:sp>
      <p:sp>
        <p:nvSpPr>
          <p:cNvPr id="4915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ECBD802-6003-4A6B-801E-0BD0DC99AC7C}" type="slidenum">
              <a:rPr lang="bg-BG" smtClean="0"/>
              <a:pPr eaLnBrk="1" hangingPunct="1"/>
              <a:t>66</a:t>
            </a:fld>
            <a:endParaRPr lang="bg-BG"/>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1FE6C168-9059-468B-B610-562F07A0217E}"/>
              </a:ext>
            </a:extLst>
          </p:cNvPr>
          <p:cNvSpPr>
            <a:spLocks noGrp="1" noChangeArrowheads="1"/>
          </p:cNvSpPr>
          <p:nvPr>
            <p:ph type="title"/>
          </p:nvPr>
        </p:nvSpPr>
        <p:spPr/>
        <p:txBody>
          <a:bodyPr/>
          <a:lstStyle/>
          <a:p>
            <a:r>
              <a:rPr lang="bg-BG" altLang="en-US"/>
              <a:t>Други функции</a:t>
            </a:r>
          </a:p>
        </p:txBody>
      </p:sp>
      <p:sp>
        <p:nvSpPr>
          <p:cNvPr id="89091" name="Rectangle 3">
            <a:extLst>
              <a:ext uri="{FF2B5EF4-FFF2-40B4-BE49-F238E27FC236}">
                <a16:creationId xmlns:a16="http://schemas.microsoft.com/office/drawing/2014/main" id="{D926FCA4-B3BC-4C89-8B56-986FB92E6FD9}"/>
              </a:ext>
            </a:extLst>
          </p:cNvPr>
          <p:cNvSpPr>
            <a:spLocks noGrp="1" noChangeArrowheads="1"/>
          </p:cNvSpPr>
          <p:nvPr>
            <p:ph idx="1"/>
          </p:nvPr>
        </p:nvSpPr>
        <p:spPr/>
        <p:txBody>
          <a:bodyPr/>
          <a:lstStyle/>
          <a:p>
            <a:r>
              <a:rPr lang="bg-BG" altLang="en-US"/>
              <a:t>Стандартната библиотека предоставя голямо разнообразие от функции. Тук ще направим кратък обзор на най-често използваните.</a:t>
            </a:r>
          </a:p>
        </p:txBody>
      </p:sp>
      <p:sp>
        <p:nvSpPr>
          <p:cNvPr id="6" name="Slide Number Placeholder 5">
            <a:extLst>
              <a:ext uri="{FF2B5EF4-FFF2-40B4-BE49-F238E27FC236}">
                <a16:creationId xmlns:a16="http://schemas.microsoft.com/office/drawing/2014/main" id="{BE809113-EC51-46E0-B651-2A12507EB36B}"/>
              </a:ext>
            </a:extLst>
          </p:cNvPr>
          <p:cNvSpPr>
            <a:spLocks noGrp="1"/>
          </p:cNvSpPr>
          <p:nvPr>
            <p:ph type="sldNum" sz="quarter" idx="12"/>
          </p:nvPr>
        </p:nvSpPr>
        <p:spPr/>
        <p:txBody>
          <a:bodyPr/>
          <a:lstStyle/>
          <a:p>
            <a:fld id="{C6D017C8-B680-4E8F-BB1B-AC1F13284379}" type="slidenum">
              <a:rPr lang="bg-BG" altLang="en-US"/>
              <a:pPr/>
              <a:t>67</a:t>
            </a:fld>
            <a:endParaRPr lang="bg-BG"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0C3CC2AF-EEE7-4E83-8FFA-364D22ECCF5E}"/>
              </a:ext>
            </a:extLst>
          </p:cNvPr>
          <p:cNvSpPr>
            <a:spLocks noGrp="1" noChangeArrowheads="1"/>
          </p:cNvSpPr>
          <p:nvPr>
            <p:ph type="title"/>
          </p:nvPr>
        </p:nvSpPr>
        <p:spPr/>
        <p:txBody>
          <a:bodyPr/>
          <a:lstStyle/>
          <a:p>
            <a:r>
              <a:rPr lang="bg-BG" altLang="en-US"/>
              <a:t>Изпълнение на команди</a:t>
            </a:r>
          </a:p>
        </p:txBody>
      </p:sp>
      <p:sp>
        <p:nvSpPr>
          <p:cNvPr id="93187" name="Rectangle 3">
            <a:extLst>
              <a:ext uri="{FF2B5EF4-FFF2-40B4-BE49-F238E27FC236}">
                <a16:creationId xmlns:a16="http://schemas.microsoft.com/office/drawing/2014/main" id="{D8ED42F2-51B9-47B6-B8C4-26EAB1D1D0D6}"/>
              </a:ext>
            </a:extLst>
          </p:cNvPr>
          <p:cNvSpPr>
            <a:spLocks noGrp="1" noChangeArrowheads="1"/>
          </p:cNvSpPr>
          <p:nvPr>
            <p:ph idx="1"/>
          </p:nvPr>
        </p:nvSpPr>
        <p:spPr/>
        <p:txBody>
          <a:bodyPr>
            <a:normAutofit fontScale="92500" lnSpcReduction="20000"/>
          </a:bodyPr>
          <a:lstStyle/>
          <a:p>
            <a:pPr>
              <a:lnSpc>
                <a:spcPct val="80000"/>
              </a:lnSpc>
            </a:pPr>
            <a:r>
              <a:rPr lang="bg-BG" altLang="en-US" sz="2400"/>
              <a:t>Функцията system (char * s) изпълнява командата, която се съдържа в символния низ s, после продължава изпълнението на текущата програма. Съдържанието на s силно зависи от</a:t>
            </a:r>
          </a:p>
          <a:p>
            <a:pPr>
              <a:lnSpc>
                <a:spcPct val="80000"/>
              </a:lnSpc>
            </a:pPr>
            <a:r>
              <a:rPr lang="bg-BG" altLang="en-US" sz="2400"/>
              <a:t>локалната операционна система. Ето един тривиален пример: на UNIX системи операторът</a:t>
            </a:r>
          </a:p>
          <a:p>
            <a:pPr>
              <a:lnSpc>
                <a:spcPct val="80000"/>
              </a:lnSpc>
              <a:buFont typeface="Wingdings" panose="05000000000000000000" pitchFamily="2" charset="2"/>
              <a:buNone/>
            </a:pPr>
            <a:r>
              <a:rPr lang="bg-BG" altLang="en-US" sz="2400"/>
              <a:t>system("date");</a:t>
            </a:r>
          </a:p>
          <a:p>
            <a:pPr>
              <a:lnSpc>
                <a:spcPct val="80000"/>
              </a:lnSpc>
            </a:pPr>
            <a:r>
              <a:rPr lang="bg-BG" altLang="en-US" sz="2400"/>
              <a:t>стартира програмата date; тя отпечатва на стандартния изход датата и часа от денонощието, system връща състоянието си от изпълнената команда под формата на цяло число, зависещо от системата. При UNIX системи върнатото състояние представлява стойността, върната от exit.</a:t>
            </a:r>
          </a:p>
        </p:txBody>
      </p:sp>
      <p:sp>
        <p:nvSpPr>
          <p:cNvPr id="6" name="Slide Number Placeholder 5">
            <a:extLst>
              <a:ext uri="{FF2B5EF4-FFF2-40B4-BE49-F238E27FC236}">
                <a16:creationId xmlns:a16="http://schemas.microsoft.com/office/drawing/2014/main" id="{F974DB31-B376-486B-AA88-E6C48E9E4B0D}"/>
              </a:ext>
            </a:extLst>
          </p:cNvPr>
          <p:cNvSpPr>
            <a:spLocks noGrp="1"/>
          </p:cNvSpPr>
          <p:nvPr>
            <p:ph type="sldNum" sz="quarter" idx="12"/>
          </p:nvPr>
        </p:nvSpPr>
        <p:spPr/>
        <p:txBody>
          <a:bodyPr/>
          <a:lstStyle/>
          <a:p>
            <a:fld id="{594DB867-A087-4D9C-BFA1-E75C863E0133}" type="slidenum">
              <a:rPr lang="bg-BG" altLang="en-US"/>
              <a:pPr/>
              <a:t>68</a:t>
            </a:fld>
            <a:endParaRPr lang="bg-BG"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852CEB6B-C727-42B4-8202-56EE92508869}"/>
              </a:ext>
            </a:extLst>
          </p:cNvPr>
          <p:cNvSpPr>
            <a:spLocks noGrp="1" noChangeArrowheads="1"/>
          </p:cNvSpPr>
          <p:nvPr>
            <p:ph type="title"/>
          </p:nvPr>
        </p:nvSpPr>
        <p:spPr/>
        <p:txBody>
          <a:bodyPr/>
          <a:lstStyle/>
          <a:p>
            <a:r>
              <a:rPr lang="bg-BG" altLang="en-US"/>
              <a:t>Математически функции</a:t>
            </a:r>
          </a:p>
        </p:txBody>
      </p:sp>
      <p:sp>
        <p:nvSpPr>
          <p:cNvPr id="101379" name="Rectangle 3">
            <a:extLst>
              <a:ext uri="{FF2B5EF4-FFF2-40B4-BE49-F238E27FC236}">
                <a16:creationId xmlns:a16="http://schemas.microsoft.com/office/drawing/2014/main" id="{75511DA8-CB1D-4492-849A-B0C29CB7B91F}"/>
              </a:ext>
            </a:extLst>
          </p:cNvPr>
          <p:cNvSpPr>
            <a:spLocks noGrp="1" noChangeArrowheads="1"/>
          </p:cNvSpPr>
          <p:nvPr>
            <p:ph type="body" sz="half" idx="1"/>
          </p:nvPr>
        </p:nvSpPr>
        <p:spPr/>
        <p:txBody>
          <a:bodyPr/>
          <a:lstStyle/>
          <a:p>
            <a:r>
              <a:rPr lang="bg-BG" altLang="en-US" sz="2400"/>
              <a:t>Съществуват повече от двадесет математически функции, декларирани в &lt;math. h&gt;; тук ви представяме някои от най-често използваните. Всяка от тях приема един или два double аргумента и връща double стойност.</a:t>
            </a:r>
          </a:p>
        </p:txBody>
      </p:sp>
      <p:sp>
        <p:nvSpPr>
          <p:cNvPr id="101380" name="Rectangle 4">
            <a:extLst>
              <a:ext uri="{FF2B5EF4-FFF2-40B4-BE49-F238E27FC236}">
                <a16:creationId xmlns:a16="http://schemas.microsoft.com/office/drawing/2014/main" id="{9D78F402-0D3E-45D0-BBEF-3B6FA2732B56}"/>
              </a:ext>
            </a:extLst>
          </p:cNvPr>
          <p:cNvSpPr>
            <a:spLocks noGrp="1" noChangeArrowheads="1"/>
          </p:cNvSpPr>
          <p:nvPr>
            <p:ph sz="half" idx="2"/>
          </p:nvPr>
        </p:nvSpPr>
        <p:spPr/>
        <p:txBody>
          <a:bodyPr/>
          <a:lstStyle/>
          <a:p>
            <a:endParaRPr lang="en-US" altLang="en-US" sz="2800"/>
          </a:p>
        </p:txBody>
      </p:sp>
      <p:sp>
        <p:nvSpPr>
          <p:cNvPr id="8" name="Slide Number Placeholder 6">
            <a:extLst>
              <a:ext uri="{FF2B5EF4-FFF2-40B4-BE49-F238E27FC236}">
                <a16:creationId xmlns:a16="http://schemas.microsoft.com/office/drawing/2014/main" id="{F9E12C86-B852-410C-BA03-2C3D5296684E}"/>
              </a:ext>
            </a:extLst>
          </p:cNvPr>
          <p:cNvSpPr>
            <a:spLocks noGrp="1"/>
          </p:cNvSpPr>
          <p:nvPr>
            <p:ph type="sldNum" sz="quarter" idx="12"/>
          </p:nvPr>
        </p:nvSpPr>
        <p:spPr/>
        <p:txBody>
          <a:bodyPr/>
          <a:lstStyle/>
          <a:p>
            <a:fld id="{BB72A92C-D987-4626-A38C-BDCC60C23C0E}" type="slidenum">
              <a:rPr lang="bg-BG" altLang="en-US"/>
              <a:pPr/>
              <a:t>69</a:t>
            </a:fld>
            <a:endParaRPr lang="bg-BG" altLang="en-US"/>
          </a:p>
        </p:txBody>
      </p:sp>
      <p:pic>
        <p:nvPicPr>
          <p:cNvPr id="101381" name="Picture 5">
            <a:extLst>
              <a:ext uri="{FF2B5EF4-FFF2-40B4-BE49-F238E27FC236}">
                <a16:creationId xmlns:a16="http://schemas.microsoft.com/office/drawing/2014/main" id="{E70ED56C-BA87-4927-9564-436396E30E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573463"/>
            <a:ext cx="6408737"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30A7599-642C-4ED2-AB7A-3C616CC30624}"/>
              </a:ext>
            </a:extLst>
          </p:cNvPr>
          <p:cNvSpPr>
            <a:spLocks noGrp="1" noChangeArrowheads="1"/>
          </p:cNvSpPr>
          <p:nvPr>
            <p:ph type="title"/>
          </p:nvPr>
        </p:nvSpPr>
        <p:spPr/>
        <p:txBody>
          <a:bodyPr/>
          <a:lstStyle/>
          <a:p>
            <a:r>
              <a:rPr lang="bg-BG" altLang="en-US"/>
              <a:t>Стандартен вход и изход</a:t>
            </a:r>
          </a:p>
        </p:txBody>
      </p:sp>
      <p:sp>
        <p:nvSpPr>
          <p:cNvPr id="16387" name="Rectangle 3">
            <a:extLst>
              <a:ext uri="{FF2B5EF4-FFF2-40B4-BE49-F238E27FC236}">
                <a16:creationId xmlns:a16="http://schemas.microsoft.com/office/drawing/2014/main" id="{1F209A75-B738-4C84-9D3C-633FC6331D07}"/>
              </a:ext>
            </a:extLst>
          </p:cNvPr>
          <p:cNvSpPr>
            <a:spLocks noGrp="1" noChangeArrowheads="1"/>
          </p:cNvSpPr>
          <p:nvPr>
            <p:ph idx="1"/>
          </p:nvPr>
        </p:nvSpPr>
        <p:spPr/>
        <p:txBody>
          <a:bodyPr>
            <a:normAutofit fontScale="92500" lnSpcReduction="20000"/>
          </a:bodyPr>
          <a:lstStyle/>
          <a:p>
            <a:pPr>
              <a:lnSpc>
                <a:spcPct val="90000"/>
              </a:lnSpc>
            </a:pPr>
            <a:r>
              <a:rPr lang="bg-BG" altLang="en-US" sz="2400"/>
              <a:t>Изход, получен от printf, също достига до стандартния изход. Извикването на putchar и на printf може да се редува - изходът се появява в реда, в който са извикани функциите.</a:t>
            </a:r>
          </a:p>
          <a:p>
            <a:pPr>
              <a:lnSpc>
                <a:spcPct val="90000"/>
              </a:lnSpc>
            </a:pPr>
            <a:r>
              <a:rPr lang="bg-BG" altLang="en-US" sz="2400"/>
              <a:t>Всеки изходен програмен файл, който се отнася до някоя библиотечна функция за вход/изход, трябва да съдържа реда</a:t>
            </a:r>
          </a:p>
          <a:p>
            <a:pPr>
              <a:lnSpc>
                <a:spcPct val="90000"/>
              </a:lnSpc>
              <a:buFont typeface="Wingdings" panose="05000000000000000000" pitchFamily="2" charset="2"/>
              <a:buNone/>
            </a:pPr>
            <a:r>
              <a:rPr lang="bg-BG" altLang="en-US" sz="2400"/>
              <a:t>#include &lt;stdio.h&gt;</a:t>
            </a:r>
          </a:p>
          <a:p>
            <a:pPr>
              <a:lnSpc>
                <a:spcPct val="90000"/>
              </a:lnSpc>
            </a:pPr>
            <a:r>
              <a:rPr lang="bg-BG" altLang="en-US" sz="2400"/>
              <a:t>преди първото споменаване на функцията. Когато името е загредено от скобите &lt; и &gt;, търсенето на заглавния файл се извършва в стандартен набор от директории.</a:t>
            </a:r>
          </a:p>
        </p:txBody>
      </p:sp>
      <p:sp>
        <p:nvSpPr>
          <p:cNvPr id="6" name="Slide Number Placeholder 5">
            <a:extLst>
              <a:ext uri="{FF2B5EF4-FFF2-40B4-BE49-F238E27FC236}">
                <a16:creationId xmlns:a16="http://schemas.microsoft.com/office/drawing/2014/main" id="{3C89F02F-CE6C-40CB-822D-2D75FBBDCD84}"/>
              </a:ext>
            </a:extLst>
          </p:cNvPr>
          <p:cNvSpPr>
            <a:spLocks noGrp="1"/>
          </p:cNvSpPr>
          <p:nvPr>
            <p:ph type="sldNum" sz="quarter" idx="12"/>
          </p:nvPr>
        </p:nvSpPr>
        <p:spPr/>
        <p:txBody>
          <a:bodyPr/>
          <a:lstStyle/>
          <a:p>
            <a:fld id="{EEFCFB97-8FB5-4022-864D-7C064344A56A}" type="slidenum">
              <a:rPr lang="bg-BG" altLang="en-US"/>
              <a:pPr/>
              <a:t>7</a:t>
            </a:fld>
            <a:endParaRPr lang="bg-BG"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367C97C4-C0AE-44F6-80BA-3078C35762DA}"/>
              </a:ext>
            </a:extLst>
          </p:cNvPr>
          <p:cNvSpPr>
            <a:spLocks noGrp="1" noChangeArrowheads="1"/>
          </p:cNvSpPr>
          <p:nvPr>
            <p:ph type="title"/>
          </p:nvPr>
        </p:nvSpPr>
        <p:spPr/>
        <p:txBody>
          <a:bodyPr/>
          <a:lstStyle/>
          <a:p>
            <a:r>
              <a:rPr lang="bg-BG" altLang="en-US"/>
              <a:t>Генериране на случайни числа</a:t>
            </a:r>
          </a:p>
        </p:txBody>
      </p:sp>
      <p:sp>
        <p:nvSpPr>
          <p:cNvPr id="103427" name="Rectangle 3">
            <a:extLst>
              <a:ext uri="{FF2B5EF4-FFF2-40B4-BE49-F238E27FC236}">
                <a16:creationId xmlns:a16="http://schemas.microsoft.com/office/drawing/2014/main" id="{99DE8205-79EB-439F-B8A8-AB3E95FBE64D}"/>
              </a:ext>
            </a:extLst>
          </p:cNvPr>
          <p:cNvSpPr>
            <a:spLocks noGrp="1" noChangeArrowheads="1"/>
          </p:cNvSpPr>
          <p:nvPr>
            <p:ph idx="1"/>
          </p:nvPr>
        </p:nvSpPr>
        <p:spPr/>
        <p:txBody>
          <a:bodyPr>
            <a:normAutofit fontScale="92500" lnSpcReduction="20000"/>
          </a:bodyPr>
          <a:lstStyle/>
          <a:p>
            <a:pPr>
              <a:lnSpc>
                <a:spcPct val="80000"/>
              </a:lnSpc>
            </a:pPr>
            <a:r>
              <a:rPr lang="bg-BG" altLang="en-US" sz="2400"/>
              <a:t>Функцията rand () създава поредица от псевдослучайни цели числа между 0 и стойността на RAND_MAX, дефинирана в &lt;stdlib. h&gt;. Един от начините да получите случайни числа с плаваща запетая, по-големи или равни на нула, но по-малки от единица, е</a:t>
            </a:r>
          </a:p>
          <a:p>
            <a:pPr>
              <a:lnSpc>
                <a:spcPct val="80000"/>
              </a:lnSpc>
              <a:buFont typeface="Wingdings" panose="05000000000000000000" pitchFamily="2" charset="2"/>
              <a:buNone/>
            </a:pPr>
            <a:r>
              <a:rPr lang="bg-BG" altLang="en-US" sz="2400"/>
              <a:t>#define frand() ((double) rand() / (RAND MAX+1.0))</a:t>
            </a:r>
          </a:p>
          <a:p>
            <a:pPr>
              <a:lnSpc>
                <a:spcPct val="80000"/>
              </a:lnSpc>
            </a:pPr>
            <a:r>
              <a:rPr lang="bg-BG" altLang="en-US" sz="2400"/>
              <a:t>(Ако вашата библиотека предоставя функция за генериране на случайни числа с плаваща запетая, то тя вероятно притежава по-добри статистически свойства от показаната по-горе.)</a:t>
            </a:r>
          </a:p>
          <a:p>
            <a:pPr>
              <a:lnSpc>
                <a:spcPct val="80000"/>
              </a:lnSpc>
            </a:pPr>
            <a:r>
              <a:rPr lang="bg-BG" altLang="en-US" sz="2400"/>
              <a:t>Функцията srand (unsigned) задава изходната стойност за rand.</a:t>
            </a:r>
          </a:p>
        </p:txBody>
      </p:sp>
      <p:sp>
        <p:nvSpPr>
          <p:cNvPr id="6" name="Slide Number Placeholder 5">
            <a:extLst>
              <a:ext uri="{FF2B5EF4-FFF2-40B4-BE49-F238E27FC236}">
                <a16:creationId xmlns:a16="http://schemas.microsoft.com/office/drawing/2014/main" id="{453DE24B-9AE4-4E22-ADC6-0EF6E9FD822B}"/>
              </a:ext>
            </a:extLst>
          </p:cNvPr>
          <p:cNvSpPr>
            <a:spLocks noGrp="1"/>
          </p:cNvSpPr>
          <p:nvPr>
            <p:ph type="sldNum" sz="quarter" idx="12"/>
          </p:nvPr>
        </p:nvSpPr>
        <p:spPr/>
        <p:txBody>
          <a:bodyPr/>
          <a:lstStyle/>
          <a:p>
            <a:fld id="{C4AD29FB-B59B-4200-933A-E7D57A0D3DFF}" type="slidenum">
              <a:rPr lang="bg-BG" altLang="en-US"/>
              <a:pPr/>
              <a:t>70</a:t>
            </a:fld>
            <a:endParaRPr lang="bg-BG"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7E87397-0A8B-40EF-B80D-9E210D716C97}"/>
              </a:ext>
            </a:extLst>
          </p:cNvPr>
          <p:cNvSpPr>
            <a:spLocks noGrp="1" noChangeArrowheads="1"/>
          </p:cNvSpPr>
          <p:nvPr>
            <p:ph type="title"/>
          </p:nvPr>
        </p:nvSpPr>
        <p:spPr/>
        <p:txBody>
          <a:bodyPr/>
          <a:lstStyle/>
          <a:p>
            <a:r>
              <a:rPr lang="bg-BG" altLang="en-US"/>
              <a:t>Задачи</a:t>
            </a:r>
          </a:p>
        </p:txBody>
      </p:sp>
      <p:sp>
        <p:nvSpPr>
          <p:cNvPr id="28675" name="Rectangle 3">
            <a:extLst>
              <a:ext uri="{FF2B5EF4-FFF2-40B4-BE49-F238E27FC236}">
                <a16:creationId xmlns:a16="http://schemas.microsoft.com/office/drawing/2014/main" id="{D32FEB07-E865-425A-8C52-41E14B6D41D9}"/>
              </a:ext>
            </a:extLst>
          </p:cNvPr>
          <p:cNvSpPr>
            <a:spLocks noGrp="1" noChangeArrowheads="1"/>
          </p:cNvSpPr>
          <p:nvPr>
            <p:ph idx="1"/>
          </p:nvPr>
        </p:nvSpPr>
        <p:spPr/>
        <p:txBody>
          <a:bodyPr>
            <a:normAutofit fontScale="92500" lnSpcReduction="20000"/>
          </a:bodyPr>
          <a:lstStyle/>
          <a:p>
            <a:pPr>
              <a:lnSpc>
                <a:spcPct val="90000"/>
              </a:lnSpc>
            </a:pPr>
            <a:r>
              <a:rPr lang="bg-BG" altLang="en-US" sz="2800"/>
              <a:t>Напишете програма, която преобразува главните букви в малки или обратното, в зависимост от името, с което е извикана (записано в argv[0]).</a:t>
            </a:r>
          </a:p>
          <a:p>
            <a:pPr>
              <a:lnSpc>
                <a:spcPct val="90000"/>
              </a:lnSpc>
            </a:pPr>
            <a:r>
              <a:rPr lang="bg-BG" altLang="en-US" sz="2800"/>
              <a:t>Напишете програма, която отпечатва произволен вход по смислен начин. Най-малкото, тя трябва да отпечатва неграфичните символи като осмични или шестнадесетични в зависимост от предпочитанието на потребителя и да пренася дългите текстови редове.</a:t>
            </a:r>
          </a:p>
        </p:txBody>
      </p:sp>
      <p:sp>
        <p:nvSpPr>
          <p:cNvPr id="6" name="Slide Number Placeholder 5">
            <a:extLst>
              <a:ext uri="{FF2B5EF4-FFF2-40B4-BE49-F238E27FC236}">
                <a16:creationId xmlns:a16="http://schemas.microsoft.com/office/drawing/2014/main" id="{695707C1-636D-4F7B-A2AA-43D27E4D3DB6}"/>
              </a:ext>
            </a:extLst>
          </p:cNvPr>
          <p:cNvSpPr>
            <a:spLocks noGrp="1"/>
          </p:cNvSpPr>
          <p:nvPr>
            <p:ph type="sldNum" sz="quarter" idx="12"/>
          </p:nvPr>
        </p:nvSpPr>
        <p:spPr/>
        <p:txBody>
          <a:bodyPr/>
          <a:lstStyle/>
          <a:p>
            <a:fld id="{FB03063A-A549-4025-9515-C0EE888EE74D}" type="slidenum">
              <a:rPr lang="bg-BG" altLang="en-US"/>
              <a:pPr/>
              <a:t>71</a:t>
            </a:fld>
            <a:endParaRPr lang="bg-BG"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33DBF255-8D0D-4B13-AC43-08E53B68466A}"/>
              </a:ext>
            </a:extLst>
          </p:cNvPr>
          <p:cNvSpPr>
            <a:spLocks noGrp="1" noChangeArrowheads="1"/>
          </p:cNvSpPr>
          <p:nvPr>
            <p:ph type="title"/>
          </p:nvPr>
        </p:nvSpPr>
        <p:spPr/>
        <p:txBody>
          <a:bodyPr/>
          <a:lstStyle/>
          <a:p>
            <a:r>
              <a:rPr lang="bg-BG" altLang="en-US"/>
              <a:t>Задачи</a:t>
            </a:r>
          </a:p>
        </p:txBody>
      </p:sp>
      <p:sp>
        <p:nvSpPr>
          <p:cNvPr id="47107" name="Rectangle 3">
            <a:extLst>
              <a:ext uri="{FF2B5EF4-FFF2-40B4-BE49-F238E27FC236}">
                <a16:creationId xmlns:a16="http://schemas.microsoft.com/office/drawing/2014/main" id="{CD4E4D38-ACDC-444C-B716-386F836B94C9}"/>
              </a:ext>
            </a:extLst>
          </p:cNvPr>
          <p:cNvSpPr>
            <a:spLocks noGrp="1" noChangeArrowheads="1"/>
          </p:cNvSpPr>
          <p:nvPr>
            <p:ph idx="1"/>
          </p:nvPr>
        </p:nvSpPr>
        <p:spPr/>
        <p:txBody>
          <a:bodyPr>
            <a:normAutofit fontScale="92500" lnSpcReduction="20000"/>
          </a:bodyPr>
          <a:lstStyle/>
          <a:p>
            <a:r>
              <a:rPr lang="bg-BG" altLang="en-US" sz="2800"/>
              <a:t>Преработете minprintf, така че да използва и другите възможности на printf.</a:t>
            </a:r>
          </a:p>
          <a:p>
            <a:r>
              <a:rPr lang="bg-BG" altLang="en-US" sz="2800"/>
              <a:t>Напишете програма, която сравнява два файла, като отпечатва първия ред, с който те се различават.</a:t>
            </a:r>
          </a:p>
          <a:p>
            <a:r>
              <a:rPr lang="bg-BG" altLang="en-US" sz="2800"/>
              <a:t>Напишете програма, която отпечатва няколко файла, като всеки нов файл се отпечатва на нова страница и за всеки файл се изписва заглавие и се отброяват страниците.</a:t>
            </a:r>
          </a:p>
        </p:txBody>
      </p:sp>
      <p:sp>
        <p:nvSpPr>
          <p:cNvPr id="6" name="Slide Number Placeholder 5">
            <a:extLst>
              <a:ext uri="{FF2B5EF4-FFF2-40B4-BE49-F238E27FC236}">
                <a16:creationId xmlns:a16="http://schemas.microsoft.com/office/drawing/2014/main" id="{B8C8CEE2-079F-4B30-8764-66ED54E9DCD7}"/>
              </a:ext>
            </a:extLst>
          </p:cNvPr>
          <p:cNvSpPr>
            <a:spLocks noGrp="1"/>
          </p:cNvSpPr>
          <p:nvPr>
            <p:ph type="sldNum" sz="quarter" idx="12"/>
          </p:nvPr>
        </p:nvSpPr>
        <p:spPr/>
        <p:txBody>
          <a:bodyPr/>
          <a:lstStyle/>
          <a:p>
            <a:fld id="{197D5925-C497-4989-A2E0-F6FECD9D34B2}" type="slidenum">
              <a:rPr lang="bg-BG" altLang="en-US"/>
              <a:pPr/>
              <a:t>72</a:t>
            </a:fld>
            <a:endParaRPr lang="bg-BG"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p:nvPr>
        </p:nvSpPr>
        <p:spPr/>
        <p:txBody>
          <a:bodyPr/>
          <a:lstStyle/>
          <a:p>
            <a:pPr eaLnBrk="1" fontAlgn="auto" hangingPunct="1">
              <a:spcAft>
                <a:spcPts val="0"/>
              </a:spcAft>
              <a:defRPr/>
            </a:pPr>
            <a:r>
              <a:rPr lang="bg-BG" dirty="0"/>
              <a:t>Задачи</a:t>
            </a:r>
          </a:p>
        </p:txBody>
      </p:sp>
      <p:sp>
        <p:nvSpPr>
          <p:cNvPr id="56323" name="Rectangle 3"/>
          <p:cNvSpPr>
            <a:spLocks noGrp="1" noChangeArrowheads="1"/>
          </p:cNvSpPr>
          <p:nvPr>
            <p:ph idx="1"/>
          </p:nvPr>
        </p:nvSpPr>
        <p:spPr/>
        <p:txBody>
          <a:bodyPr/>
          <a:lstStyle/>
          <a:p>
            <a:pPr eaLnBrk="1" hangingPunct="1"/>
            <a:r>
              <a:rPr lang="ru-RU" dirty="0" err="1"/>
              <a:t>Съставете</a:t>
            </a:r>
            <a:r>
              <a:rPr lang="ru-RU" dirty="0"/>
              <a:t> </a:t>
            </a:r>
            <a:r>
              <a:rPr lang="ru-RU" dirty="0" err="1"/>
              <a:t>програма</a:t>
            </a:r>
            <a:r>
              <a:rPr lang="ru-RU" dirty="0"/>
              <a:t>, </a:t>
            </a:r>
            <a:r>
              <a:rPr lang="ru-RU" dirty="0" err="1"/>
              <a:t>която</a:t>
            </a:r>
            <a:r>
              <a:rPr lang="ru-RU" dirty="0"/>
              <a:t> </a:t>
            </a:r>
            <a:r>
              <a:rPr lang="ru-RU" dirty="0" err="1"/>
              <a:t>създава</a:t>
            </a:r>
            <a:r>
              <a:rPr lang="ru-RU" dirty="0"/>
              <a:t> </a:t>
            </a:r>
            <a:r>
              <a:rPr lang="ru-RU" dirty="0" err="1"/>
              <a:t>двоичен</a:t>
            </a:r>
            <a:r>
              <a:rPr lang="ru-RU" dirty="0"/>
              <a:t> файл с </a:t>
            </a:r>
            <a:r>
              <a:rPr lang="ru-RU" dirty="0" err="1"/>
              <a:t>елементи</a:t>
            </a:r>
            <a:r>
              <a:rPr lang="ru-RU" dirty="0"/>
              <a:t> – </a:t>
            </a:r>
            <a:r>
              <a:rPr lang="ru-RU" dirty="0" err="1"/>
              <a:t>студенти</a:t>
            </a:r>
            <a:r>
              <a:rPr lang="ru-RU" dirty="0"/>
              <a:t>, </a:t>
            </a:r>
            <a:r>
              <a:rPr lang="ru-RU" dirty="0" err="1"/>
              <a:t>представляващи</a:t>
            </a:r>
            <a:r>
              <a:rPr lang="ru-RU" dirty="0"/>
              <a:t> </a:t>
            </a:r>
            <a:r>
              <a:rPr lang="ru-RU" dirty="0" err="1"/>
              <a:t>структури</a:t>
            </a:r>
            <a:r>
              <a:rPr lang="ru-RU" dirty="0"/>
              <a:t> от </a:t>
            </a:r>
            <a:r>
              <a:rPr lang="ru-RU" dirty="0" err="1"/>
              <a:t>данни</a:t>
            </a:r>
            <a:r>
              <a:rPr lang="ru-RU" dirty="0"/>
              <a:t>. Всяка структура </a:t>
            </a:r>
            <a:r>
              <a:rPr lang="ru-RU" dirty="0" err="1"/>
              <a:t>съдържа</a:t>
            </a:r>
            <a:r>
              <a:rPr lang="ru-RU" dirty="0"/>
              <a:t> </a:t>
            </a:r>
            <a:r>
              <a:rPr lang="ru-RU" dirty="0" err="1"/>
              <a:t>следните</a:t>
            </a:r>
            <a:r>
              <a:rPr lang="ru-RU" dirty="0"/>
              <a:t> полета: 1) </a:t>
            </a:r>
            <a:r>
              <a:rPr lang="ru-RU" dirty="0" err="1"/>
              <a:t>име</a:t>
            </a:r>
            <a:r>
              <a:rPr lang="ru-RU" dirty="0"/>
              <a:t>; 2) </a:t>
            </a:r>
            <a:r>
              <a:rPr lang="ru-RU" dirty="0" err="1"/>
              <a:t>група</a:t>
            </a:r>
            <a:r>
              <a:rPr lang="ru-RU" dirty="0"/>
              <a:t>; 3) </a:t>
            </a:r>
            <a:r>
              <a:rPr lang="ru-RU" dirty="0" err="1"/>
              <a:t>средна</a:t>
            </a:r>
            <a:r>
              <a:rPr lang="ru-RU" dirty="0"/>
              <a:t> оценка. </a:t>
            </a:r>
            <a:r>
              <a:rPr lang="ru-RU" dirty="0" err="1"/>
              <a:t>Определя</a:t>
            </a:r>
            <a:r>
              <a:rPr lang="ru-RU" dirty="0"/>
              <a:t> се </a:t>
            </a:r>
            <a:r>
              <a:rPr lang="ru-RU" dirty="0" err="1"/>
              <a:t>студентът</a:t>
            </a:r>
            <a:r>
              <a:rPr lang="ru-RU" dirty="0"/>
              <a:t> с </a:t>
            </a:r>
            <a:r>
              <a:rPr lang="ru-RU" dirty="0" err="1"/>
              <a:t>максималната</a:t>
            </a:r>
            <a:r>
              <a:rPr lang="ru-RU" dirty="0"/>
              <a:t> </a:t>
            </a:r>
            <a:r>
              <a:rPr lang="ru-RU" dirty="0" err="1"/>
              <a:t>средна</a:t>
            </a:r>
            <a:r>
              <a:rPr lang="ru-RU" dirty="0"/>
              <a:t> оценка и се </a:t>
            </a:r>
            <a:r>
              <a:rPr lang="ru-RU" dirty="0" err="1"/>
              <a:t>извежда</a:t>
            </a:r>
            <a:r>
              <a:rPr lang="ru-RU" dirty="0"/>
              <a:t> на </a:t>
            </a:r>
            <a:r>
              <a:rPr lang="ru-RU" dirty="0" err="1"/>
              <a:t>екрана</a:t>
            </a:r>
            <a:r>
              <a:rPr lang="ru-RU" dirty="0"/>
              <a:t> </a:t>
            </a:r>
            <a:r>
              <a:rPr lang="ru-RU" dirty="0" err="1"/>
              <a:t>информацията</a:t>
            </a:r>
            <a:r>
              <a:rPr lang="ru-RU" dirty="0"/>
              <a:t> за </a:t>
            </a:r>
            <a:r>
              <a:rPr lang="ru-RU" dirty="0" err="1"/>
              <a:t>този</a:t>
            </a:r>
            <a:r>
              <a:rPr lang="ru-RU" dirty="0"/>
              <a:t> студент.</a:t>
            </a:r>
            <a:endParaRPr lang="bg-BG" dirty="0"/>
          </a:p>
        </p:txBody>
      </p:sp>
      <p:sp>
        <p:nvSpPr>
          <p:cNvPr id="5632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C7761E8-8493-454E-A48A-6D5BC3D056F8}" type="slidenum">
              <a:rPr lang="bg-BG" smtClean="0"/>
              <a:pPr eaLnBrk="1" hangingPunct="1"/>
              <a:t>73</a:t>
            </a:fld>
            <a:endParaRPr lang="bg-BG"/>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6E906EB-D4CF-4252-9D93-D7F317F98502}"/>
              </a:ext>
            </a:extLst>
          </p:cNvPr>
          <p:cNvSpPr>
            <a:spLocks noGrp="1" noChangeArrowheads="1"/>
          </p:cNvSpPr>
          <p:nvPr>
            <p:ph type="title"/>
          </p:nvPr>
        </p:nvSpPr>
        <p:spPr/>
        <p:txBody>
          <a:bodyPr/>
          <a:lstStyle/>
          <a:p>
            <a:r>
              <a:rPr lang="bg-BG" altLang="en-US"/>
              <a:t>Стандартен вход и изход</a:t>
            </a:r>
          </a:p>
        </p:txBody>
      </p:sp>
      <p:sp>
        <p:nvSpPr>
          <p:cNvPr id="17411" name="Rectangle 3">
            <a:extLst>
              <a:ext uri="{FF2B5EF4-FFF2-40B4-BE49-F238E27FC236}">
                <a16:creationId xmlns:a16="http://schemas.microsoft.com/office/drawing/2014/main" id="{589906D2-1B0C-4C15-9BCC-C7E64ADC20C7}"/>
              </a:ext>
            </a:extLst>
          </p:cNvPr>
          <p:cNvSpPr>
            <a:spLocks noGrp="1" noChangeArrowheads="1"/>
          </p:cNvSpPr>
          <p:nvPr>
            <p:ph type="body" sz="half" idx="1"/>
          </p:nvPr>
        </p:nvSpPr>
        <p:spPr>
          <a:xfrm>
            <a:off x="457200" y="1600200"/>
            <a:ext cx="8229600" cy="3413125"/>
          </a:xfrm>
        </p:spPr>
        <p:txBody>
          <a:bodyPr/>
          <a:lstStyle/>
          <a:p>
            <a:pPr>
              <a:lnSpc>
                <a:spcPct val="90000"/>
              </a:lnSpc>
            </a:pPr>
            <a:r>
              <a:rPr lang="bg-BG" altLang="en-US" sz="2000"/>
              <a:t>Голяма част от програмите четат само един входен поток и изписват само един изходен поток; при такива програми входът и изходът с getchar, putchar и printf могат бъдат са напълно подходящи и определено са съвсем достатъчни като начало. </a:t>
            </a:r>
          </a:p>
          <a:p>
            <a:pPr>
              <a:lnSpc>
                <a:spcPct val="90000"/>
              </a:lnSpc>
            </a:pPr>
            <a:r>
              <a:rPr lang="bg-BG" altLang="en-US" sz="2000"/>
              <a:t>Това остава в сила и ако се използва пренасочване, за да се свърже изходът на една програма с входа на следващата.</a:t>
            </a:r>
          </a:p>
          <a:p>
            <a:pPr>
              <a:lnSpc>
                <a:spcPct val="90000"/>
              </a:lnSpc>
            </a:pPr>
            <a:r>
              <a:rPr lang="bg-BG" altLang="en-US" sz="2000"/>
              <a:t>Да приемем, че имаме програма lower, която преобразува своя символен вход във вход от символи само на долен регистър (малки букви):</a:t>
            </a:r>
          </a:p>
        </p:txBody>
      </p:sp>
      <p:sp>
        <p:nvSpPr>
          <p:cNvPr id="17413" name="Rectangle 5">
            <a:extLst>
              <a:ext uri="{FF2B5EF4-FFF2-40B4-BE49-F238E27FC236}">
                <a16:creationId xmlns:a16="http://schemas.microsoft.com/office/drawing/2014/main" id="{18378D9B-6CB2-4CB9-B4C2-805CB76AECE7}"/>
              </a:ext>
            </a:extLst>
          </p:cNvPr>
          <p:cNvSpPr>
            <a:spLocks noGrp="1" noChangeArrowheads="1"/>
          </p:cNvSpPr>
          <p:nvPr>
            <p:ph sz="half" idx="2"/>
          </p:nvPr>
        </p:nvSpPr>
        <p:spPr>
          <a:xfrm>
            <a:off x="457200" y="3946525"/>
            <a:ext cx="8229600" cy="2184400"/>
          </a:xfrm>
        </p:spPr>
        <p:txBody>
          <a:bodyPr/>
          <a:lstStyle/>
          <a:p>
            <a:endParaRPr lang="en-US" altLang="en-US" sz="2800"/>
          </a:p>
        </p:txBody>
      </p:sp>
      <p:sp>
        <p:nvSpPr>
          <p:cNvPr id="8" name="Slide Number Placeholder 6">
            <a:extLst>
              <a:ext uri="{FF2B5EF4-FFF2-40B4-BE49-F238E27FC236}">
                <a16:creationId xmlns:a16="http://schemas.microsoft.com/office/drawing/2014/main" id="{FAC26228-975C-4C64-921D-4963FDBAE88B}"/>
              </a:ext>
            </a:extLst>
          </p:cNvPr>
          <p:cNvSpPr>
            <a:spLocks noGrp="1"/>
          </p:cNvSpPr>
          <p:nvPr>
            <p:ph type="sldNum" sz="quarter" idx="12"/>
          </p:nvPr>
        </p:nvSpPr>
        <p:spPr/>
        <p:txBody>
          <a:bodyPr/>
          <a:lstStyle/>
          <a:p>
            <a:fld id="{03FFBA74-1E5E-423D-B4D2-0D6307D8F647}" type="slidenum">
              <a:rPr lang="bg-BG" altLang="en-US"/>
              <a:pPr/>
              <a:t>8</a:t>
            </a:fld>
            <a:endParaRPr lang="bg-BG" altLang="en-US"/>
          </a:p>
        </p:txBody>
      </p:sp>
      <p:pic>
        <p:nvPicPr>
          <p:cNvPr id="17412" name="Picture 4">
            <a:extLst>
              <a:ext uri="{FF2B5EF4-FFF2-40B4-BE49-F238E27FC236}">
                <a16:creationId xmlns:a16="http://schemas.microsoft.com/office/drawing/2014/main" id="{828AC6EC-375E-42EF-991F-6E57211FDE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4221163"/>
            <a:ext cx="611505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C6E41C6-ED26-4BF6-990E-C826AE279DF5}"/>
              </a:ext>
            </a:extLst>
          </p:cNvPr>
          <p:cNvSpPr>
            <a:spLocks noGrp="1" noChangeArrowheads="1"/>
          </p:cNvSpPr>
          <p:nvPr>
            <p:ph type="title"/>
          </p:nvPr>
        </p:nvSpPr>
        <p:spPr/>
        <p:txBody>
          <a:bodyPr/>
          <a:lstStyle/>
          <a:p>
            <a:r>
              <a:rPr lang="bg-BG" altLang="en-US"/>
              <a:t>Форматиран изход - printf</a:t>
            </a:r>
          </a:p>
        </p:txBody>
      </p:sp>
      <p:sp>
        <p:nvSpPr>
          <p:cNvPr id="19459" name="Rectangle 3">
            <a:extLst>
              <a:ext uri="{FF2B5EF4-FFF2-40B4-BE49-F238E27FC236}">
                <a16:creationId xmlns:a16="http://schemas.microsoft.com/office/drawing/2014/main" id="{2313D459-40B6-4375-A543-ECA08ED1EDE6}"/>
              </a:ext>
            </a:extLst>
          </p:cNvPr>
          <p:cNvSpPr>
            <a:spLocks noGrp="1" noChangeArrowheads="1"/>
          </p:cNvSpPr>
          <p:nvPr>
            <p:ph idx="1"/>
          </p:nvPr>
        </p:nvSpPr>
        <p:spPr/>
        <p:txBody>
          <a:bodyPr>
            <a:normAutofit fontScale="92500" lnSpcReduction="20000"/>
          </a:bodyPr>
          <a:lstStyle/>
          <a:p>
            <a:pPr>
              <a:lnSpc>
                <a:spcPct val="90000"/>
              </a:lnSpc>
            </a:pPr>
            <a:r>
              <a:rPr lang="bg-BG" altLang="en-US" sz="2400"/>
              <a:t>Функцията за изход printf превежда вътрешните стойности в символи.</a:t>
            </a:r>
          </a:p>
          <a:p>
            <a:pPr>
              <a:lnSpc>
                <a:spcPct val="90000"/>
              </a:lnSpc>
              <a:buFont typeface="Wingdings" panose="05000000000000000000" pitchFamily="2" charset="2"/>
              <a:buNone/>
            </a:pPr>
            <a:r>
              <a:rPr lang="bg-BG" altLang="en-US" sz="2400"/>
              <a:t>int printf (char *format, arg1 arg2, . . . ) ;</a:t>
            </a:r>
          </a:p>
          <a:p>
            <a:pPr>
              <a:lnSpc>
                <a:spcPct val="90000"/>
              </a:lnSpc>
            </a:pPr>
            <a:r>
              <a:rPr lang="bg-BG" altLang="en-US" sz="2400"/>
              <a:t>printf преобразува, форматира и отпечатва аргументите си на стандартния изход, като се управлява от format. Тя връща броя на отпечатаните символи.</a:t>
            </a:r>
          </a:p>
          <a:p>
            <a:pPr>
              <a:lnSpc>
                <a:spcPct val="90000"/>
              </a:lnSpc>
            </a:pPr>
            <a:r>
              <a:rPr lang="bg-BG" altLang="en-US" sz="2400"/>
              <a:t>Форматиращият низ съдържа два вида обекти: обикновени символи, които се копират в изходния поток, и форматни спецификации, всяка от които предизвиква преобразуването и отпечатването на следващия по ред аргумент на printf.</a:t>
            </a:r>
          </a:p>
        </p:txBody>
      </p:sp>
      <p:sp>
        <p:nvSpPr>
          <p:cNvPr id="6" name="Slide Number Placeholder 5">
            <a:extLst>
              <a:ext uri="{FF2B5EF4-FFF2-40B4-BE49-F238E27FC236}">
                <a16:creationId xmlns:a16="http://schemas.microsoft.com/office/drawing/2014/main" id="{A068E8B2-75EA-430B-9762-0102E1FE9FC8}"/>
              </a:ext>
            </a:extLst>
          </p:cNvPr>
          <p:cNvSpPr>
            <a:spLocks noGrp="1"/>
          </p:cNvSpPr>
          <p:nvPr>
            <p:ph type="sldNum" sz="quarter" idx="12"/>
          </p:nvPr>
        </p:nvSpPr>
        <p:spPr/>
        <p:txBody>
          <a:bodyPr/>
          <a:lstStyle/>
          <a:p>
            <a:fld id="{89DE2860-B842-487A-A619-BBD6103D8CEE}" type="slidenum">
              <a:rPr lang="bg-BG" altLang="en-US"/>
              <a:pPr/>
              <a:t>9</a:t>
            </a:fld>
            <a:endParaRPr lang="bg-BG" alt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346</TotalTime>
  <Words>5290</Words>
  <Application>Microsoft Office PowerPoint</Application>
  <PresentationFormat>On-screen Show (4:3)</PresentationFormat>
  <Paragraphs>344</Paragraphs>
  <Slides>73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Arial</vt:lpstr>
      <vt:lpstr>Calibri</vt:lpstr>
      <vt:lpstr>Trebuchet MS</vt:lpstr>
      <vt:lpstr>Wingdings</vt:lpstr>
      <vt:lpstr>Wingdings 3</vt:lpstr>
      <vt:lpstr>Facet</vt:lpstr>
      <vt:lpstr>Базови програмни езици</vt:lpstr>
      <vt:lpstr>Вход и изход</vt:lpstr>
      <vt:lpstr>Вход/изход</vt:lpstr>
      <vt:lpstr>Стандартен вход и изход</vt:lpstr>
      <vt:lpstr>Стандартен вход и изход</vt:lpstr>
      <vt:lpstr>Стандартен вход и изход</vt:lpstr>
      <vt:lpstr>Стандартен вход и изход</vt:lpstr>
      <vt:lpstr>Стандартен вход и изход</vt:lpstr>
      <vt:lpstr>Форматиран изход - printf</vt:lpstr>
      <vt:lpstr>Форматиран изход - printf</vt:lpstr>
      <vt:lpstr>Форматиран изход - printf</vt:lpstr>
      <vt:lpstr>Форматиран изход - printf</vt:lpstr>
      <vt:lpstr>Форматиран изход - printf</vt:lpstr>
      <vt:lpstr>Форматиран изход - printf</vt:lpstr>
      <vt:lpstr>Списъци с аргументи с променлива дължина</vt:lpstr>
      <vt:lpstr>Списъци с аргументи с променлива дължина</vt:lpstr>
      <vt:lpstr>PowerPoint Presentation</vt:lpstr>
      <vt:lpstr>Форматиран вход - scanf</vt:lpstr>
      <vt:lpstr>Форматиран вход - scanf</vt:lpstr>
      <vt:lpstr>Форматиран вход - scanf</vt:lpstr>
      <vt:lpstr>Форматиран вход - scanf</vt:lpstr>
      <vt:lpstr>PowerPoint Presentation</vt:lpstr>
      <vt:lpstr>Форматиран вход - scanf</vt:lpstr>
      <vt:lpstr>Форматиран вход - scanf</vt:lpstr>
      <vt:lpstr>Форматиран вход - scanf</vt:lpstr>
      <vt:lpstr>Достъп до файлове</vt:lpstr>
      <vt:lpstr>Достъп до файлове</vt:lpstr>
      <vt:lpstr>Достъп до файлове</vt:lpstr>
      <vt:lpstr>Достъп до файлове</vt:lpstr>
      <vt:lpstr>Достъп до файлове</vt:lpstr>
      <vt:lpstr>Достъп до файлове</vt:lpstr>
      <vt:lpstr>Достъп до файлове</vt:lpstr>
      <vt:lpstr>Достъп до файлове</vt:lpstr>
      <vt:lpstr>sprintf и sscanf</vt:lpstr>
      <vt:lpstr>Достъп до файлове</vt:lpstr>
      <vt:lpstr>PowerPoint Presentation</vt:lpstr>
      <vt:lpstr>Достъп до файлове</vt:lpstr>
      <vt:lpstr>Достъп до файлове</vt:lpstr>
      <vt:lpstr>Обработка на грешки - stderr и exit</vt:lpstr>
      <vt:lpstr>PowerPoint Presentation</vt:lpstr>
      <vt:lpstr>Обработка на грешки - stderr и exit</vt:lpstr>
      <vt:lpstr>Обработка на грешки - stderr и exit</vt:lpstr>
      <vt:lpstr>Обработка на грешки - stderr и exit</vt:lpstr>
      <vt:lpstr>Обработка на грешки - stderr и exit</vt:lpstr>
      <vt:lpstr>Обработка на грешки - stderr и exit</vt:lpstr>
      <vt:lpstr>Обработка на грешки - stderr и exit</vt:lpstr>
      <vt:lpstr>Вход и изход, организирани в редове</vt:lpstr>
      <vt:lpstr>Вход и изход, организирани в редове</vt:lpstr>
      <vt:lpstr>Вход и изход, организирани в редове</vt:lpstr>
      <vt:lpstr>Ungetc</vt:lpstr>
      <vt:lpstr>Двоични файлове</vt:lpstr>
      <vt:lpstr>Двоични файлове</vt:lpstr>
      <vt:lpstr>Двоични файлове</vt:lpstr>
      <vt:lpstr>Работа с двоични файлове</vt:lpstr>
      <vt:lpstr>Работа с двоични файлове</vt:lpstr>
      <vt:lpstr>Работа с двоични файлове</vt:lpstr>
      <vt:lpstr>Работа с двоични файлове</vt:lpstr>
      <vt:lpstr>Работа с двоични файлове</vt:lpstr>
      <vt:lpstr>Работа с двоични файлове</vt:lpstr>
      <vt:lpstr>Работа с двоични файлове</vt:lpstr>
      <vt:lpstr>Работа с двоични файлове</vt:lpstr>
      <vt:lpstr>Работа с двоични файлове</vt:lpstr>
      <vt:lpstr>Работа с двоични файлове</vt:lpstr>
      <vt:lpstr>Работа с двоични файлове</vt:lpstr>
      <vt:lpstr>Работа с двоични файлове</vt:lpstr>
      <vt:lpstr>Работа с двоични файлове</vt:lpstr>
      <vt:lpstr>Други функции</vt:lpstr>
      <vt:lpstr>Изпълнение на команди</vt:lpstr>
      <vt:lpstr>Математически функции</vt:lpstr>
      <vt:lpstr>Генериране на случайни числа</vt:lpstr>
      <vt:lpstr>Задачи</vt:lpstr>
      <vt:lpstr>Задачи</vt:lpstr>
      <vt:lpstr>Задачи</vt:lpstr>
    </vt:vector>
  </TitlesOfParts>
  <Company>Prestigio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ПИК 3</dc:title>
  <dc:creator>dgoceva</dc:creator>
  <cp:lastModifiedBy>Daniela Gotseva</cp:lastModifiedBy>
  <cp:revision>80</cp:revision>
  <dcterms:created xsi:type="dcterms:W3CDTF">2008-07-05T12:05:46Z</dcterms:created>
  <dcterms:modified xsi:type="dcterms:W3CDTF">2023-02-05T18:48:47Z</dcterms:modified>
</cp:coreProperties>
</file>