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80" r:id="rId18"/>
    <p:sldId id="274" r:id="rId19"/>
    <p:sldId id="271" r:id="rId20"/>
    <p:sldId id="281" r:id="rId21"/>
    <p:sldId id="286" r:id="rId22"/>
    <p:sldId id="276" r:id="rId23"/>
    <p:sldId id="278" r:id="rId24"/>
    <p:sldId id="282" r:id="rId25"/>
    <p:sldId id="287" r:id="rId26"/>
    <p:sldId id="277" r:id="rId27"/>
    <p:sldId id="279" r:id="rId28"/>
    <p:sldId id="283" r:id="rId29"/>
    <p:sldId id="284" r:id="rId30"/>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D5D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60"/>
  </p:normalViewPr>
  <p:slideViewPr>
    <p:cSldViewPr>
      <p:cViewPr varScale="1">
        <p:scale>
          <a:sx n="84" d="100"/>
          <a:sy n="84" d="100"/>
        </p:scale>
        <p:origin x="-1402" y="-6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Triangle isocè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540544" y="776288"/>
            <a:ext cx="8062912" cy="1470025"/>
          </a:xfrm>
        </p:spPr>
        <p:txBody>
          <a:bodyPr anchor="b">
            <a:normAutofit/>
          </a:bodyPr>
          <a:lstStyle>
            <a:lvl1pPr algn="r">
              <a:defRPr sz="4400"/>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1371600" y="6012656"/>
            <a:ext cx="5791200" cy="365125"/>
          </a:xfrm>
        </p:spPr>
        <p:txBody>
          <a:bodyPr tIns="0" bIns="0" anchor="t"/>
          <a:lstStyle>
            <a:lvl1pPr algn="r">
              <a:defRPr sz="1000"/>
            </a:lvl1pPr>
          </a:lstStyle>
          <a:p>
            <a:fld id="{0106B4A3-4212-4E39-93DE-E053E8F69C28}" type="datetimeFigureOut">
              <a:rPr lang="en-US" smtClean="0"/>
              <a:pPr/>
              <a:t>10/13/2014</a:t>
            </a:fld>
            <a:endParaRPr lang="en-US"/>
          </a:p>
        </p:txBody>
      </p:sp>
      <p:sp>
        <p:nvSpPr>
          <p:cNvPr id="17" name="Espace réservé du pied de page 16"/>
          <p:cNvSpPr>
            <a:spLocks noGrp="1"/>
          </p:cNvSpPr>
          <p:nvPr>
            <p:ph type="ftr" sz="quarter" idx="11"/>
          </p:nvPr>
        </p:nvSpPr>
        <p:spPr>
          <a:xfrm>
            <a:off x="1371600" y="5650704"/>
            <a:ext cx="5791200" cy="365125"/>
          </a:xfrm>
        </p:spPr>
        <p:txBody>
          <a:bodyPr tIns="0" bIns="0" anchor="b"/>
          <a:lstStyle>
            <a:lvl1pPr algn="r">
              <a:defRPr sz="1100"/>
            </a:lvl1pPr>
          </a:lstStyle>
          <a:p>
            <a:endParaRPr kumimoji="0" lang="en-US"/>
          </a:p>
        </p:txBody>
      </p:sp>
      <p:sp>
        <p:nvSpPr>
          <p:cNvPr id="29" name="Espace réservé du numéro de diapositive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A3DCDF73-85D2-4237-9B32-053DBDB0C312}" type="slidenum">
              <a:rPr kumimoji="0" lang="en-US" smtClean="0"/>
              <a:pPr/>
              <a:t>‹N°›</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0106B4A3-4212-4E39-93DE-E053E8F69C28}" type="datetimeFigureOut">
              <a:rPr lang="en-US" smtClean="0"/>
              <a:pPr/>
              <a:t>10/13/2014</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A3DCDF73-85D2-4237-9B32-053DBDB0C312}" type="slidenum">
              <a:rPr kumimoji="0" lang="en-US" smtClean="0"/>
              <a:pPr/>
              <a:t>‹N°›</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81800" y="381000"/>
            <a:ext cx="1905000" cy="5486400"/>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381000"/>
            <a:ext cx="6248400" cy="5486400"/>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0106B4A3-4212-4E39-93DE-E053E8F69C28}" type="datetimeFigureOut">
              <a:rPr lang="en-US" smtClean="0"/>
              <a:pPr/>
              <a:t>10/13/2014</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A3DCDF73-85D2-4237-9B32-053DBDB0C312}" type="slidenum">
              <a:rPr kumimoji="0" lang="en-US" smtClean="0"/>
              <a:pPr/>
              <a:t>‹N°›</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67494"/>
            <a:ext cx="8229600" cy="1399032"/>
          </a:xfrm>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a:xfrm>
            <a:off x="457200" y="1882808"/>
            <a:ext cx="8229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4791456" y="6480048"/>
            <a:ext cx="2133600" cy="301752"/>
          </a:xfrm>
        </p:spPr>
        <p:txBody>
          <a:bodyPr/>
          <a:lstStyle/>
          <a:p>
            <a:fld id="{0106B4A3-4212-4E39-93DE-E053E8F69C28}" type="datetimeFigureOut">
              <a:rPr lang="en-US" smtClean="0"/>
              <a:pPr/>
              <a:t>10/13/2014</a:t>
            </a:fld>
            <a:endParaRPr lang="en-US"/>
          </a:p>
        </p:txBody>
      </p:sp>
      <p:sp>
        <p:nvSpPr>
          <p:cNvPr id="5" name="Espace réservé du pied de page 4"/>
          <p:cNvSpPr>
            <a:spLocks noGrp="1"/>
          </p:cNvSpPr>
          <p:nvPr>
            <p:ph type="ftr" sz="quarter" idx="11"/>
          </p:nvPr>
        </p:nvSpPr>
        <p:spPr>
          <a:xfrm>
            <a:off x="457200" y="6480969"/>
            <a:ext cx="4260056" cy="300831"/>
          </a:xfrm>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A3DCDF73-85D2-4237-9B32-053DBDB0C312}" type="slidenum">
              <a:rPr kumimoji="0" lang="en-US" smtClean="0"/>
              <a:pPr/>
              <a:t>‹N°›</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1"/>
      </p:bgRef>
    </p:bg>
    <p:spTree>
      <p:nvGrpSpPr>
        <p:cNvPr id="1" name=""/>
        <p:cNvGrpSpPr/>
        <p:nvPr/>
      </p:nvGrpSpPr>
      <p:grpSpPr>
        <a:xfrm>
          <a:off x="0" y="0"/>
          <a:ext cx="0" cy="0"/>
          <a:chOff x="0" y="0"/>
          <a:chExt cx="0" cy="0"/>
        </a:xfrm>
      </p:grpSpPr>
      <p:sp>
        <p:nvSpPr>
          <p:cNvPr id="9" name="Triangle rect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Triangle isocè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Espace réservé de la date 3"/>
          <p:cNvSpPr>
            <a:spLocks noGrp="1"/>
          </p:cNvSpPr>
          <p:nvPr>
            <p:ph type="dt" sz="half" idx="10"/>
          </p:nvPr>
        </p:nvSpPr>
        <p:spPr>
          <a:xfrm>
            <a:off x="6955632" y="6477000"/>
            <a:ext cx="2133600" cy="304800"/>
          </a:xfrm>
        </p:spPr>
        <p:txBody>
          <a:bodyPr/>
          <a:lstStyle/>
          <a:p>
            <a:fld id="{0106B4A3-4212-4E39-93DE-E053E8F69C28}" type="datetimeFigureOut">
              <a:rPr lang="en-US" smtClean="0"/>
              <a:pPr/>
              <a:t>10/13/2014</a:t>
            </a:fld>
            <a:endParaRPr lang="en-US"/>
          </a:p>
        </p:txBody>
      </p:sp>
      <p:sp>
        <p:nvSpPr>
          <p:cNvPr id="5" name="Espace réservé du pied de page 4"/>
          <p:cNvSpPr>
            <a:spLocks noGrp="1"/>
          </p:cNvSpPr>
          <p:nvPr>
            <p:ph type="ftr" sz="quarter" idx="11"/>
          </p:nvPr>
        </p:nvSpPr>
        <p:spPr>
          <a:xfrm>
            <a:off x="2619376" y="6480969"/>
            <a:ext cx="4260056" cy="300831"/>
          </a:xfrm>
        </p:spPr>
        <p:txBody>
          <a:bodyPr/>
          <a:lstStyle/>
          <a:p>
            <a:endParaRPr kumimoji="0" lang="en-US"/>
          </a:p>
        </p:txBody>
      </p:sp>
      <p:sp>
        <p:nvSpPr>
          <p:cNvPr id="6" name="Espace réservé du numéro de diapositive 5"/>
          <p:cNvSpPr>
            <a:spLocks noGrp="1"/>
          </p:cNvSpPr>
          <p:nvPr>
            <p:ph type="sldNum" sz="quarter" idx="12"/>
          </p:nvPr>
        </p:nvSpPr>
        <p:spPr>
          <a:xfrm>
            <a:off x="8451056" y="809624"/>
            <a:ext cx="502920" cy="300831"/>
          </a:xfrm>
        </p:spPr>
        <p:txBody>
          <a:bodyPr/>
          <a:lstStyle/>
          <a:p>
            <a:fld id="{A3DCDF73-85D2-4237-9B32-053DBDB0C312}" type="slidenum">
              <a:rPr kumimoji="0" lang="en-US" smtClean="0"/>
              <a:pPr/>
              <a:t>‹N°›</a:t>
            </a:fld>
            <a:endParaRPr kumimoji="0" lang="en-US"/>
          </a:p>
        </p:txBody>
      </p:sp>
      <p:cxnSp>
        <p:nvCxnSpPr>
          <p:cNvPr id="11" name="Connecteur droit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Connecteur droit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r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marL="0" algn="l">
              <a:defRPr/>
            </a:lvl1p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4791456" y="6480969"/>
            <a:ext cx="2133600" cy="301752"/>
          </a:xfrm>
        </p:spPr>
        <p:txBody>
          <a:bodyPr/>
          <a:lstStyle/>
          <a:p>
            <a:fld id="{0106B4A3-4212-4E39-93DE-E053E8F69C28}" type="datetimeFigureOut">
              <a:rPr lang="en-US" smtClean="0"/>
              <a:pPr/>
              <a:t>10/13/2014</a:t>
            </a:fld>
            <a:endParaRPr lang="en-US"/>
          </a:p>
        </p:txBody>
      </p:sp>
      <p:sp>
        <p:nvSpPr>
          <p:cNvPr id="6" name="Espace réservé du pied de page 5"/>
          <p:cNvSpPr>
            <a:spLocks noGrp="1"/>
          </p:cNvSpPr>
          <p:nvPr>
            <p:ph type="ftr" sz="quarter" idx="11"/>
          </p:nvPr>
        </p:nvSpPr>
        <p:spPr>
          <a:xfrm>
            <a:off x="457200" y="6480969"/>
            <a:ext cx="4260056" cy="301752"/>
          </a:xfrm>
        </p:spPr>
        <p:txBody>
          <a:bodyPr/>
          <a:lstStyle/>
          <a:p>
            <a:endParaRPr kumimoji="0" lang="en-US"/>
          </a:p>
        </p:txBody>
      </p:sp>
      <p:sp>
        <p:nvSpPr>
          <p:cNvPr id="7" name="Espace réservé du numéro de diapositive 6"/>
          <p:cNvSpPr>
            <a:spLocks noGrp="1"/>
          </p:cNvSpPr>
          <p:nvPr>
            <p:ph type="sldNum" sz="quarter" idx="12"/>
          </p:nvPr>
        </p:nvSpPr>
        <p:spPr>
          <a:xfrm>
            <a:off x="7589520" y="6480969"/>
            <a:ext cx="502920" cy="301752"/>
          </a:xfrm>
        </p:spPr>
        <p:txBody>
          <a:bodyPr/>
          <a:lstStyle/>
          <a:p>
            <a:fld id="{A3DCDF73-85D2-4237-9B32-053DBDB0C312}" type="slidenum">
              <a:rPr kumimoji="0" lang="en-US" smtClean="0"/>
              <a:pPr/>
              <a:t>‹N°›</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a:xfrm>
            <a:off x="4791456" y="6480969"/>
            <a:ext cx="2130552" cy="301752"/>
          </a:xfrm>
        </p:spPr>
        <p:txBody>
          <a:bodyPr/>
          <a:lstStyle/>
          <a:p>
            <a:fld id="{0106B4A3-4212-4E39-93DE-E053E8F69C28}" type="datetimeFigureOut">
              <a:rPr lang="en-US" smtClean="0"/>
              <a:pPr/>
              <a:t>10/13/2014</a:t>
            </a:fld>
            <a:endParaRPr lang="en-US"/>
          </a:p>
        </p:txBody>
      </p:sp>
      <p:sp>
        <p:nvSpPr>
          <p:cNvPr id="8" name="Espace réservé du pied de page 7"/>
          <p:cNvSpPr>
            <a:spLocks noGrp="1"/>
          </p:cNvSpPr>
          <p:nvPr>
            <p:ph type="ftr" sz="quarter" idx="11"/>
          </p:nvPr>
        </p:nvSpPr>
        <p:spPr>
          <a:xfrm>
            <a:off x="457200" y="6480969"/>
            <a:ext cx="4261104" cy="301752"/>
          </a:xfrm>
        </p:spPr>
        <p:txBody>
          <a:bodyPr/>
          <a:lstStyle/>
          <a:p>
            <a:endParaRPr kumimoji="0" lang="en-US"/>
          </a:p>
        </p:txBody>
      </p:sp>
      <p:sp>
        <p:nvSpPr>
          <p:cNvPr id="9" name="Espace réservé du numéro de diapositive 8"/>
          <p:cNvSpPr>
            <a:spLocks noGrp="1"/>
          </p:cNvSpPr>
          <p:nvPr>
            <p:ph type="sldNum" sz="quarter" idx="12"/>
          </p:nvPr>
        </p:nvSpPr>
        <p:spPr>
          <a:xfrm>
            <a:off x="7589520" y="6483096"/>
            <a:ext cx="502920" cy="301752"/>
          </a:xfrm>
        </p:spPr>
        <p:txBody>
          <a:bodyPr/>
          <a:lstStyle>
            <a:lvl1pPr algn="ctr">
              <a:defRPr/>
            </a:lvl1pPr>
          </a:lstStyle>
          <a:p>
            <a:fld id="{A3DCDF73-85D2-4237-9B32-053DBDB0C312}" type="slidenum">
              <a:rPr kumimoji="0" lang="en-US" smtClean="0"/>
              <a:pPr/>
              <a:t>‹N°›</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b="0"/>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0106B4A3-4212-4E39-93DE-E053E8F69C28}" type="datetimeFigureOut">
              <a:rPr lang="en-US" smtClean="0"/>
              <a:pPr/>
              <a:t>10/13/2014</a:t>
            </a:fld>
            <a:endParaRPr lang="en-US"/>
          </a:p>
        </p:txBody>
      </p:sp>
      <p:sp>
        <p:nvSpPr>
          <p:cNvPr id="4" name="Espace réservé du pied de page 3"/>
          <p:cNvSpPr>
            <a:spLocks noGrp="1"/>
          </p:cNvSpPr>
          <p:nvPr>
            <p:ph type="ftr" sz="quarter" idx="11"/>
          </p:nvPr>
        </p:nvSpPr>
        <p:spPr/>
        <p:txBody>
          <a:bodyPr/>
          <a:lstStyle/>
          <a:p>
            <a:endParaRPr kumimoji="0" lang="en-US"/>
          </a:p>
        </p:txBody>
      </p:sp>
      <p:sp>
        <p:nvSpPr>
          <p:cNvPr id="5" name="Espace réservé du numéro de diapositive 4"/>
          <p:cNvSpPr>
            <a:spLocks noGrp="1"/>
          </p:cNvSpPr>
          <p:nvPr>
            <p:ph type="sldNum" sz="quarter" idx="12"/>
          </p:nvPr>
        </p:nvSpPr>
        <p:spPr/>
        <p:txBody>
          <a:bodyPr/>
          <a:lstStyle/>
          <a:p>
            <a:fld id="{A3DCDF73-85D2-4237-9B32-053DBDB0C312}" type="slidenum">
              <a:rPr kumimoji="0" lang="en-US" smtClean="0"/>
              <a:pPr/>
              <a:t>‹N°›</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791456" y="6480969"/>
            <a:ext cx="2133600" cy="301752"/>
          </a:xfrm>
        </p:spPr>
        <p:txBody>
          <a:bodyPr/>
          <a:lstStyle/>
          <a:p>
            <a:fld id="{0106B4A3-4212-4E39-93DE-E053E8F69C28}" type="datetimeFigureOut">
              <a:rPr lang="en-US" smtClean="0"/>
              <a:pPr/>
              <a:t>10/13/2014</a:t>
            </a:fld>
            <a:endParaRPr lang="en-US"/>
          </a:p>
        </p:txBody>
      </p:sp>
      <p:sp>
        <p:nvSpPr>
          <p:cNvPr id="3" name="Espace réservé du pied de page 2"/>
          <p:cNvSpPr>
            <a:spLocks noGrp="1"/>
          </p:cNvSpPr>
          <p:nvPr>
            <p:ph type="ftr" sz="quarter" idx="11"/>
          </p:nvPr>
        </p:nvSpPr>
        <p:spPr>
          <a:xfrm>
            <a:off x="457200" y="6481890"/>
            <a:ext cx="4260056" cy="300831"/>
          </a:xfrm>
        </p:spPr>
        <p:txBody>
          <a:bodyPr/>
          <a:lstStyle/>
          <a:p>
            <a:endParaRPr kumimoji="0" lang="en-US"/>
          </a:p>
        </p:txBody>
      </p:sp>
      <p:sp>
        <p:nvSpPr>
          <p:cNvPr id="4" name="Espace réservé du numéro de diapositive 3"/>
          <p:cNvSpPr>
            <a:spLocks noGrp="1"/>
          </p:cNvSpPr>
          <p:nvPr>
            <p:ph type="sldNum" sz="quarter" idx="12"/>
          </p:nvPr>
        </p:nvSpPr>
        <p:spPr>
          <a:xfrm>
            <a:off x="7589520" y="6480969"/>
            <a:ext cx="502920" cy="301752"/>
          </a:xfrm>
        </p:spPr>
        <p:txBody>
          <a:bodyPr/>
          <a:lstStyle/>
          <a:p>
            <a:fld id="{A3DCDF73-85D2-4237-9B32-053DBDB0C312}" type="slidenum">
              <a:rPr kumimoji="0" lang="en-US" smtClean="0"/>
              <a:pPr/>
              <a:t>‹N°›</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278976" y="6556248"/>
            <a:ext cx="2133600" cy="301752"/>
          </a:xfrm>
        </p:spPr>
        <p:txBody>
          <a:bodyPr/>
          <a:lstStyle>
            <a:lvl1pPr>
              <a:defRPr sz="900"/>
            </a:lvl1pPr>
          </a:lstStyle>
          <a:p>
            <a:fld id="{0106B4A3-4212-4E39-93DE-E053E8F69C28}" type="datetimeFigureOut">
              <a:rPr lang="en-US" smtClean="0"/>
              <a:pPr/>
              <a:t>10/13/2014</a:t>
            </a:fld>
            <a:endParaRPr lang="en-US"/>
          </a:p>
        </p:txBody>
      </p:sp>
      <p:sp>
        <p:nvSpPr>
          <p:cNvPr id="6" name="Espace réservé du pied de page 5"/>
          <p:cNvSpPr>
            <a:spLocks noGrp="1"/>
          </p:cNvSpPr>
          <p:nvPr>
            <p:ph type="ftr" sz="quarter" idx="11"/>
          </p:nvPr>
        </p:nvSpPr>
        <p:spPr>
          <a:xfrm>
            <a:off x="1135856" y="6556248"/>
            <a:ext cx="5143120" cy="301752"/>
          </a:xfrm>
        </p:spPr>
        <p:txBody>
          <a:bodyPr/>
          <a:lstStyle>
            <a:lvl1pPr>
              <a:defRPr sz="900"/>
            </a:lvl1pPr>
          </a:lstStyle>
          <a:p>
            <a:endParaRPr kumimoji="0" lang="en-US"/>
          </a:p>
        </p:txBody>
      </p:sp>
      <p:sp>
        <p:nvSpPr>
          <p:cNvPr id="7" name="Espace réservé du numéro de diapositive 6"/>
          <p:cNvSpPr>
            <a:spLocks noGrp="1"/>
          </p:cNvSpPr>
          <p:nvPr>
            <p:ph type="sldNum" sz="quarter" idx="12"/>
          </p:nvPr>
        </p:nvSpPr>
        <p:spPr>
          <a:xfrm>
            <a:off x="8410576" y="6556248"/>
            <a:ext cx="502920" cy="301752"/>
          </a:xfrm>
        </p:spPr>
        <p:txBody>
          <a:bodyPr/>
          <a:lstStyle>
            <a:lvl1pPr>
              <a:defRPr sz="900"/>
            </a:lvl1pPr>
          </a:lstStyle>
          <a:p>
            <a:fld id="{A3DCDF73-85D2-4237-9B32-053DBDB0C312}" type="slidenum">
              <a:rPr kumimoji="0" lang="en-US" smtClean="0"/>
              <a:pPr/>
              <a:t>‹N°›</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a:xfrm>
            <a:off x="6108192" y="6556248"/>
            <a:ext cx="2103120" cy="301752"/>
          </a:xfrm>
        </p:spPr>
        <p:txBody>
          <a:bodyPr/>
          <a:lstStyle>
            <a:lvl1pPr>
              <a:defRPr sz="900"/>
            </a:lvl1pPr>
          </a:lstStyle>
          <a:p>
            <a:fld id="{0106B4A3-4212-4E39-93DE-E053E8F69C28}" type="datetimeFigureOut">
              <a:rPr lang="en-US" smtClean="0"/>
              <a:pPr/>
              <a:t>10/13/2014</a:t>
            </a:fld>
            <a:endParaRPr lang="en-US"/>
          </a:p>
        </p:txBody>
      </p:sp>
      <p:sp>
        <p:nvSpPr>
          <p:cNvPr id="6" name="Espace réservé du pied de page 5"/>
          <p:cNvSpPr>
            <a:spLocks noGrp="1"/>
          </p:cNvSpPr>
          <p:nvPr>
            <p:ph type="ftr" sz="quarter" idx="11"/>
          </p:nvPr>
        </p:nvSpPr>
        <p:spPr>
          <a:xfrm>
            <a:off x="1170432" y="6557169"/>
            <a:ext cx="4948072" cy="301752"/>
          </a:xfrm>
        </p:spPr>
        <p:txBody>
          <a:bodyPr/>
          <a:lstStyle>
            <a:lvl1pPr>
              <a:defRPr sz="900"/>
            </a:lvl1pPr>
          </a:lstStyle>
          <a:p>
            <a:endParaRPr kumimoji="0" lang="en-US"/>
          </a:p>
        </p:txBody>
      </p:sp>
      <p:sp>
        <p:nvSpPr>
          <p:cNvPr id="7" name="Espace réservé du numéro de diapositive 6"/>
          <p:cNvSpPr>
            <a:spLocks noGrp="1"/>
          </p:cNvSpPr>
          <p:nvPr>
            <p:ph type="sldNum" sz="quarter" idx="12"/>
          </p:nvPr>
        </p:nvSpPr>
        <p:spPr>
          <a:xfrm>
            <a:off x="8217192" y="6556248"/>
            <a:ext cx="365760" cy="301752"/>
          </a:xfrm>
        </p:spPr>
        <p:txBody>
          <a:bodyPr/>
          <a:lstStyle>
            <a:lvl1pPr algn="ctr">
              <a:defRPr sz="900"/>
            </a:lvl1pPr>
          </a:lstStyle>
          <a:p>
            <a:fld id="{A3DCDF73-85D2-4237-9B32-053DBDB0C312}" type="slidenum">
              <a:rPr kumimoji="0" lang="en-US" smtClean="0"/>
              <a:pPr/>
              <a:t>‹N°›</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Triangle rect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Connecteur droit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Connecteur droit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Espace réservé du titre 21"/>
          <p:cNvSpPr>
            <a:spLocks noGrp="1"/>
          </p:cNvSpPr>
          <p:nvPr>
            <p:ph type="title"/>
          </p:nvPr>
        </p:nvSpPr>
        <p:spPr>
          <a:xfrm>
            <a:off x="457200" y="267494"/>
            <a:ext cx="8229600" cy="1399032"/>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0106B4A3-4212-4E39-93DE-E053E8F69C28}" type="datetimeFigureOut">
              <a:rPr lang="en-US" smtClean="0"/>
              <a:pPr/>
              <a:t>10/13/2014</a:t>
            </a:fld>
            <a:endParaRPr lang="en-US"/>
          </a:p>
        </p:txBody>
      </p:sp>
      <p:sp>
        <p:nvSpPr>
          <p:cNvPr id="3" name="Espace réservé du pied de page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kumimoji="0" lang="en-US"/>
          </a:p>
        </p:txBody>
      </p:sp>
      <p:sp>
        <p:nvSpPr>
          <p:cNvPr id="23" name="Espace réservé du numéro de diapositive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A3DCDF73-85D2-4237-9B32-053DBDB0C312}" type="slidenum">
              <a:rPr kumimoji="0" lang="en-US" smtClean="0"/>
              <a:pPr/>
              <a:t>‹N°›</a:t>
            </a:fld>
            <a:endParaRPr kumimoji="0" lang="en-US"/>
          </a:p>
        </p:txBody>
      </p:sp>
    </p:spTree>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323528" y="1196640"/>
            <a:ext cx="8422312" cy="1469160"/>
          </a:xfrm>
          <a:prstGeom prst="rect">
            <a:avLst/>
          </a:prstGeom>
          <a:noFill/>
          <a:ln>
            <a:noFill/>
          </a:ln>
        </p:spPr>
        <p:txBody>
          <a:bodyPr lIns="90000" tIns="45000" rIns="90000" bIns="45000" anchor="b"/>
          <a:lstStyle/>
          <a:p>
            <a:pPr marL="484632" algn="r">
              <a:lnSpc>
                <a:spcPct val="100000"/>
              </a:lnSpc>
              <a:spcBef>
                <a:spcPct val="0"/>
              </a:spcBef>
            </a:pPr>
            <a:r>
              <a:rPr lang="fr-FR" sz="7500" b="1"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Charte </a:t>
            </a:r>
            <a:r>
              <a:rPr lang="fr-FR" sz="7500" b="1"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Graphique</a:t>
            </a:r>
            <a:endParaRPr lang="fr-FR" sz="7500" b="1"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p:txBody>
      </p:sp>
      <p:sp>
        <p:nvSpPr>
          <p:cNvPr id="163" name="CustomShape 2"/>
          <p:cNvSpPr/>
          <p:nvPr/>
        </p:nvSpPr>
        <p:spPr>
          <a:xfrm>
            <a:off x="0" y="2709000"/>
            <a:ext cx="8891640" cy="1751760"/>
          </a:xfrm>
          <a:prstGeom prst="rect">
            <a:avLst/>
          </a:prstGeom>
          <a:noFill/>
          <a:ln>
            <a:noFill/>
          </a:ln>
        </p:spPr>
        <p:txBody>
          <a:bodyPr lIns="90000" tIns="45000" rIns="90000" bIns="45000"/>
          <a:lstStyle/>
          <a:p>
            <a:pPr algn="r">
              <a:lnSpc>
                <a:spcPct val="100000"/>
              </a:lnSpc>
            </a:pPr>
            <a:r>
              <a:rPr lang="fr-FR" sz="3000" dirty="0">
                <a:solidFill>
                  <a:srgbClr val="FFFFFF"/>
                </a:solidFill>
                <a:latin typeface="Century Gothic"/>
              </a:rPr>
              <a:t>Projet de développement du site web du pôle universitaire Français de Hô Chi Minh Ville</a:t>
            </a:r>
            <a:endParaRPr dirty="0"/>
          </a:p>
        </p:txBody>
      </p:sp>
      <p:pic>
        <p:nvPicPr>
          <p:cNvPr id="164" name="Image 3"/>
          <p:cNvPicPr/>
          <p:nvPr/>
        </p:nvPicPr>
        <p:blipFill>
          <a:blip r:embed="rId2" cstate="print"/>
          <a:stretch>
            <a:fillRect/>
          </a:stretch>
        </p:blipFill>
        <p:spPr>
          <a:xfrm>
            <a:off x="0" y="5445360"/>
            <a:ext cx="3295800" cy="1411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91680" y="3068960"/>
            <a:ext cx="6046920" cy="1499760"/>
          </a:xfrm>
          <a:prstGeom prst="rect">
            <a:avLst/>
          </a:prstGeom>
          <a:noFill/>
          <a:ln>
            <a:noFill/>
          </a:ln>
        </p:spPr>
        <p:txBody>
          <a:bodyPr lIns="90000" tIns="45000" rIns="90000" bIns="45000" anchor="b"/>
          <a:lstStyle/>
          <a:p>
            <a:pPr marL="484632" algn="r">
              <a:lnSpc>
                <a:spcPct val="100000"/>
              </a:lnSpc>
              <a:spcBef>
                <a:spcPct val="0"/>
              </a:spcBef>
            </a:pPr>
            <a:r>
              <a:rPr lang="fr-FR" sz="7500" b="1"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Code </a:t>
            </a:r>
            <a:r>
              <a:rPr lang="fr-FR" sz="7500" b="1"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couleur</a:t>
            </a:r>
            <a:endParaRPr lang="fr-FR" sz="7500" b="1"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0" y="267480"/>
            <a:ext cx="9144000" cy="1398240"/>
          </a:xfrm>
          <a:prstGeom prst="rect">
            <a:avLst/>
          </a:prstGeom>
          <a:noFill/>
          <a:ln>
            <a:noFill/>
          </a:ln>
        </p:spPr>
        <p:txBody>
          <a:bodyPr lIns="90000" tIns="45000" rIns="90000" bIns="45000" anchor="ctr"/>
          <a:lstStyle/>
          <a:p>
            <a:pPr marL="484632" algn="ctr">
              <a:spcBef>
                <a:spcPct val="0"/>
              </a:spcBef>
            </a:pPr>
            <a:r>
              <a:rPr lang="fr-FR" sz="5000" b="1"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Référence </a:t>
            </a:r>
            <a:r>
              <a:rPr lang="fr-FR" sz="5000" b="1"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couleur</a:t>
            </a:r>
            <a:endParaRPr lang="fr-FR" sz="5000" b="1"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p:txBody>
      </p:sp>
      <p:sp>
        <p:nvSpPr>
          <p:cNvPr id="202" name="CustomShape 2"/>
          <p:cNvSpPr/>
          <p:nvPr/>
        </p:nvSpPr>
        <p:spPr>
          <a:xfrm>
            <a:off x="251520" y="1628800"/>
            <a:ext cx="8604480" cy="753480"/>
          </a:xfrm>
          <a:prstGeom prst="rect">
            <a:avLst/>
          </a:prstGeom>
          <a:noFill/>
          <a:ln>
            <a:noFill/>
          </a:ln>
        </p:spPr>
        <p:txBody>
          <a:bodyPr lIns="90000" tIns="45000" rIns="90000" bIns="45000"/>
          <a:lstStyle/>
          <a:p>
            <a:pPr>
              <a:lnSpc>
                <a:spcPct val="100000"/>
              </a:lnSpc>
            </a:pPr>
            <a:r>
              <a:rPr lang="fr-FR" sz="2200" dirty="0">
                <a:solidFill>
                  <a:srgbClr val="FFFFFF"/>
                </a:solidFill>
                <a:latin typeface="Century Gothic"/>
              </a:rPr>
              <a:t>L’identité visuelle du PUF est défini par du bleu qui rappelle les nouvelles technologies et donc l’informatique, le gris pour le calme et la sobriété et le blanc pour l'équilibre.</a:t>
            </a:r>
            <a:endParaRPr dirty="0"/>
          </a:p>
          <a:p>
            <a:pPr>
              <a:lnSpc>
                <a:spcPct val="100000"/>
              </a:lnSpc>
            </a:pPr>
            <a:endParaRPr dirty="0"/>
          </a:p>
        </p:txBody>
      </p:sp>
      <p:sp>
        <p:nvSpPr>
          <p:cNvPr id="203" name="CustomShape 3"/>
          <p:cNvSpPr/>
          <p:nvPr/>
        </p:nvSpPr>
        <p:spPr>
          <a:xfrm>
            <a:off x="672408" y="3103064"/>
            <a:ext cx="2951640" cy="791280"/>
          </a:xfrm>
          <a:prstGeom prst="rect">
            <a:avLst/>
          </a:prstGeom>
          <a:solidFill>
            <a:srgbClr val="0061A1"/>
          </a:solidFill>
          <a:ln w="25560">
            <a:solidFill>
              <a:srgbClr val="000000"/>
            </a:solidFill>
            <a:round/>
          </a:ln>
        </p:spPr>
      </p:sp>
      <p:sp>
        <p:nvSpPr>
          <p:cNvPr id="204" name="CustomShape 4"/>
          <p:cNvSpPr/>
          <p:nvPr/>
        </p:nvSpPr>
        <p:spPr>
          <a:xfrm>
            <a:off x="3887136" y="3114168"/>
            <a:ext cx="4247640" cy="864096"/>
          </a:xfrm>
          <a:prstGeom prst="rect">
            <a:avLst/>
          </a:prstGeom>
          <a:noFill/>
          <a:ln>
            <a:noFill/>
          </a:ln>
        </p:spPr>
        <p:txBody>
          <a:bodyPr lIns="90000" tIns="45000" rIns="90000" bIns="45000"/>
          <a:lstStyle/>
          <a:p>
            <a:pPr>
              <a:lnSpc>
                <a:spcPct val="100000"/>
              </a:lnSpc>
            </a:pPr>
            <a:r>
              <a:rPr lang="fr-FR" sz="1500" dirty="0" smtClean="0">
                <a:solidFill>
                  <a:srgbClr val="FFFFFF"/>
                </a:solidFill>
                <a:latin typeface="+mj-lt"/>
              </a:rPr>
              <a:t>Couleur RVB : R0 / V97 / B161</a:t>
            </a:r>
            <a:endParaRPr sz="1500" dirty="0" smtClean="0">
              <a:latin typeface="+mj-lt"/>
            </a:endParaRPr>
          </a:p>
          <a:p>
            <a:pPr>
              <a:lnSpc>
                <a:spcPct val="100000"/>
              </a:lnSpc>
            </a:pPr>
            <a:r>
              <a:rPr lang="fr-FR" sz="1500" dirty="0" smtClean="0">
                <a:solidFill>
                  <a:srgbClr val="FFFFFF"/>
                </a:solidFill>
                <a:latin typeface="+mj-lt"/>
              </a:rPr>
              <a:t>Couleur CMJN : C100 / M39,8 / J0 / N36,9</a:t>
            </a:r>
            <a:endParaRPr sz="1500" dirty="0" smtClean="0">
              <a:latin typeface="+mj-lt"/>
            </a:endParaRPr>
          </a:p>
          <a:p>
            <a:pPr>
              <a:lnSpc>
                <a:spcPct val="100000"/>
              </a:lnSpc>
            </a:pPr>
            <a:r>
              <a:rPr lang="fr-FR" sz="1500" dirty="0" smtClean="0">
                <a:solidFill>
                  <a:srgbClr val="FFFFFF"/>
                </a:solidFill>
                <a:latin typeface="+mj-lt"/>
              </a:rPr>
              <a:t>Couleur </a:t>
            </a:r>
            <a:r>
              <a:rPr lang="fr-FR" sz="1500" dirty="0">
                <a:solidFill>
                  <a:srgbClr val="FFFFFF"/>
                </a:solidFill>
                <a:latin typeface="+mj-lt"/>
              </a:rPr>
              <a:t>web sécurisé : #0061A1</a:t>
            </a:r>
            <a:endParaRPr sz="1500" dirty="0">
              <a:latin typeface="+mj-lt"/>
            </a:endParaRPr>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205" name="CustomShape 5"/>
          <p:cNvSpPr/>
          <p:nvPr/>
        </p:nvSpPr>
        <p:spPr>
          <a:xfrm>
            <a:off x="672408" y="4254704"/>
            <a:ext cx="2951640" cy="791280"/>
          </a:xfrm>
          <a:prstGeom prst="rect">
            <a:avLst/>
          </a:prstGeom>
          <a:solidFill>
            <a:srgbClr val="D5D5D5"/>
          </a:solidFill>
          <a:ln w="25560">
            <a:solidFill>
              <a:srgbClr val="000000"/>
            </a:solidFill>
            <a:round/>
          </a:ln>
        </p:spPr>
      </p:sp>
      <p:sp>
        <p:nvSpPr>
          <p:cNvPr id="206" name="CustomShape 6"/>
          <p:cNvSpPr/>
          <p:nvPr/>
        </p:nvSpPr>
        <p:spPr>
          <a:xfrm>
            <a:off x="3851208" y="4266296"/>
            <a:ext cx="4247640" cy="818928"/>
          </a:xfrm>
          <a:prstGeom prst="rect">
            <a:avLst/>
          </a:prstGeom>
          <a:noFill/>
          <a:ln>
            <a:noFill/>
          </a:ln>
        </p:spPr>
        <p:txBody>
          <a:bodyPr lIns="90000" tIns="45000" rIns="90000" bIns="45000"/>
          <a:lstStyle/>
          <a:p>
            <a:pPr>
              <a:lnSpc>
                <a:spcPct val="100000"/>
              </a:lnSpc>
            </a:pPr>
            <a:r>
              <a:rPr lang="fr-FR" sz="1500" dirty="0">
                <a:solidFill>
                  <a:srgbClr val="FFFFFF"/>
                </a:solidFill>
                <a:latin typeface="+mj-lt"/>
              </a:rPr>
              <a:t>Couleur RVB : R213 / V213 / B213</a:t>
            </a:r>
            <a:endParaRPr sz="1500" dirty="0">
              <a:latin typeface="+mj-lt"/>
            </a:endParaRPr>
          </a:p>
          <a:p>
            <a:pPr>
              <a:lnSpc>
                <a:spcPct val="100000"/>
              </a:lnSpc>
            </a:pPr>
            <a:r>
              <a:rPr lang="fr-FR" sz="1500" dirty="0">
                <a:solidFill>
                  <a:srgbClr val="FFFFFF"/>
                </a:solidFill>
                <a:latin typeface="+mj-lt"/>
              </a:rPr>
              <a:t>Couleur CMJN : C0/ M0 / J0 / N16,5</a:t>
            </a:r>
            <a:endParaRPr sz="1500" dirty="0">
              <a:latin typeface="+mj-lt"/>
            </a:endParaRPr>
          </a:p>
          <a:p>
            <a:pPr>
              <a:lnSpc>
                <a:spcPct val="100000"/>
              </a:lnSpc>
            </a:pPr>
            <a:r>
              <a:rPr lang="fr-FR" sz="1500" dirty="0">
                <a:solidFill>
                  <a:srgbClr val="FFFFFF"/>
                </a:solidFill>
                <a:latin typeface="+mj-lt"/>
              </a:rPr>
              <a:t>Couleur web sécurisé : #</a:t>
            </a:r>
            <a:r>
              <a:rPr lang="fr-FR" sz="1500" dirty="0" smtClean="0">
                <a:solidFill>
                  <a:srgbClr val="FFFFFF"/>
                </a:solidFill>
                <a:latin typeface="+mj-lt"/>
              </a:rPr>
              <a:t>D5D5D5</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207" name="CustomShape 7"/>
          <p:cNvSpPr/>
          <p:nvPr/>
        </p:nvSpPr>
        <p:spPr>
          <a:xfrm>
            <a:off x="683568" y="5445224"/>
            <a:ext cx="2951640" cy="791280"/>
          </a:xfrm>
          <a:prstGeom prst="rect">
            <a:avLst/>
          </a:prstGeom>
          <a:solidFill>
            <a:schemeClr val="tx1"/>
          </a:solidFill>
          <a:ln w="25560">
            <a:solidFill>
              <a:srgbClr val="000000"/>
            </a:solidFill>
            <a:round/>
          </a:ln>
        </p:spPr>
      </p:sp>
      <p:sp>
        <p:nvSpPr>
          <p:cNvPr id="208" name="CustomShape 8"/>
          <p:cNvSpPr/>
          <p:nvPr/>
        </p:nvSpPr>
        <p:spPr>
          <a:xfrm>
            <a:off x="3851568" y="5490432"/>
            <a:ext cx="4247640" cy="739232"/>
          </a:xfrm>
          <a:prstGeom prst="rect">
            <a:avLst/>
          </a:prstGeom>
          <a:noFill/>
          <a:ln>
            <a:noFill/>
          </a:ln>
        </p:spPr>
        <p:txBody>
          <a:bodyPr lIns="90000" tIns="45000" rIns="90000" bIns="45000"/>
          <a:lstStyle/>
          <a:p>
            <a:pPr>
              <a:lnSpc>
                <a:spcPct val="100000"/>
              </a:lnSpc>
            </a:pPr>
            <a:r>
              <a:rPr lang="fr-FR" sz="1500" dirty="0">
                <a:solidFill>
                  <a:srgbClr val="FFFFFF"/>
                </a:solidFill>
                <a:latin typeface="+mj-lt"/>
              </a:rPr>
              <a:t>Couleur RVB : R0 / V97 / B161</a:t>
            </a:r>
            <a:endParaRPr sz="1500" dirty="0">
              <a:latin typeface="+mj-lt"/>
            </a:endParaRPr>
          </a:p>
          <a:p>
            <a:pPr>
              <a:lnSpc>
                <a:spcPct val="100000"/>
              </a:lnSpc>
            </a:pPr>
            <a:r>
              <a:rPr lang="fr-FR" sz="1500" dirty="0">
                <a:solidFill>
                  <a:srgbClr val="FFFFFF"/>
                </a:solidFill>
                <a:latin typeface="+mj-lt"/>
              </a:rPr>
              <a:t>Couleur CMJN : C100 / M39,8 / J0 / N36,9</a:t>
            </a:r>
            <a:endParaRPr sz="1500" dirty="0">
              <a:latin typeface="+mj-lt"/>
            </a:endParaRPr>
          </a:p>
          <a:p>
            <a:pPr>
              <a:lnSpc>
                <a:spcPct val="100000"/>
              </a:lnSpc>
            </a:pPr>
            <a:r>
              <a:rPr lang="fr-FR" sz="1500" dirty="0">
                <a:solidFill>
                  <a:srgbClr val="FFFFFF"/>
                </a:solidFill>
                <a:latin typeface="+mj-lt"/>
              </a:rPr>
              <a:t>Couleur web sécurisé : #0061A1</a:t>
            </a:r>
            <a:endParaRPr sz="1500" dirty="0">
              <a:latin typeface="+mj-lt"/>
            </a:endParaRPr>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1403648" y="2709000"/>
            <a:ext cx="6552728" cy="1499760"/>
          </a:xfrm>
          <a:prstGeom prst="rect">
            <a:avLst/>
          </a:prstGeom>
          <a:noFill/>
          <a:ln>
            <a:noFill/>
          </a:ln>
        </p:spPr>
        <p:txBody>
          <a:bodyPr lIns="90000" tIns="45000" rIns="90000" bIns="45000" anchor="b"/>
          <a:lstStyle/>
          <a:p>
            <a:pPr marL="484632" algn="r">
              <a:lnSpc>
                <a:spcPct val="100000"/>
              </a:lnSpc>
              <a:spcBef>
                <a:spcPct val="0"/>
              </a:spcBef>
            </a:pPr>
            <a:r>
              <a:rPr lang="fr-FR" sz="7500" b="1"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Typographie</a:t>
            </a:r>
            <a:endParaRPr lang="fr-FR" sz="7500" b="1"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0" y="267480"/>
            <a:ext cx="9144000" cy="1398240"/>
          </a:xfrm>
          <a:prstGeom prst="rect">
            <a:avLst/>
          </a:prstGeom>
          <a:noFill/>
          <a:ln>
            <a:noFill/>
          </a:ln>
        </p:spPr>
        <p:txBody>
          <a:bodyPr lIns="90000" tIns="45000" rIns="90000" bIns="45000" anchor="ctr"/>
          <a:lstStyle/>
          <a:p>
            <a:pPr algn="ctr">
              <a:lnSpc>
                <a:spcPct val="100000"/>
              </a:lnSpc>
            </a:pPr>
            <a:r>
              <a:rPr lang="fr-FR" sz="5000" b="1"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Polices </a:t>
            </a:r>
            <a:r>
              <a:rPr lang="fr-FR" sz="5000" b="1"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utilisées</a:t>
            </a:r>
            <a:endParaRPr lang="fr-FR" sz="5000" b="1"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p:txBody>
      </p:sp>
      <p:sp>
        <p:nvSpPr>
          <p:cNvPr id="211" name="CustomShape 2"/>
          <p:cNvSpPr/>
          <p:nvPr/>
        </p:nvSpPr>
        <p:spPr>
          <a:xfrm>
            <a:off x="467544" y="2132856"/>
            <a:ext cx="8228880" cy="753480"/>
          </a:xfrm>
          <a:prstGeom prst="rect">
            <a:avLst/>
          </a:prstGeom>
          <a:noFill/>
          <a:ln>
            <a:noFill/>
          </a:ln>
        </p:spPr>
        <p:txBody>
          <a:bodyPr lIns="90000" tIns="45000" rIns="90000" bIns="45000"/>
          <a:lstStyle/>
          <a:p>
            <a:pPr>
              <a:lnSpc>
                <a:spcPct val="100000"/>
              </a:lnSpc>
            </a:pPr>
            <a:r>
              <a:rPr lang="fr-FR" sz="2200" dirty="0">
                <a:solidFill>
                  <a:srgbClr val="FFFFFF"/>
                </a:solidFill>
                <a:latin typeface="Century Gothic"/>
              </a:rPr>
              <a:t>Les typographies utilisées pour le logotype sont :</a:t>
            </a:r>
            <a:endParaRPr dirty="0"/>
          </a:p>
          <a:p>
            <a:pPr>
              <a:lnSpc>
                <a:spcPct val="100000"/>
              </a:lnSpc>
            </a:pPr>
            <a:endParaRPr dirty="0"/>
          </a:p>
          <a:p>
            <a:pPr>
              <a:lnSpc>
                <a:spcPct val="100000"/>
              </a:lnSpc>
            </a:pPr>
            <a:endParaRPr dirty="0"/>
          </a:p>
        </p:txBody>
      </p:sp>
      <p:sp>
        <p:nvSpPr>
          <p:cNvPr id="212" name="CustomShape 3"/>
          <p:cNvSpPr/>
          <p:nvPr/>
        </p:nvSpPr>
        <p:spPr>
          <a:xfrm>
            <a:off x="467544" y="4221088"/>
            <a:ext cx="8228880" cy="753480"/>
          </a:xfrm>
          <a:prstGeom prst="rect">
            <a:avLst/>
          </a:prstGeom>
          <a:noFill/>
          <a:ln>
            <a:noFill/>
          </a:ln>
        </p:spPr>
        <p:txBody>
          <a:bodyPr lIns="90000" tIns="45000" rIns="90000" bIns="45000"/>
          <a:lstStyle/>
          <a:p>
            <a:pPr>
              <a:lnSpc>
                <a:spcPct val="100000"/>
              </a:lnSpc>
            </a:pPr>
            <a:r>
              <a:rPr lang="fr-FR" sz="2200" dirty="0">
                <a:solidFill>
                  <a:srgbClr val="FFFFFF"/>
                </a:solidFill>
                <a:latin typeface="Century Gothic"/>
              </a:rPr>
              <a:t>Les typographies utilisées pour le site internet sont :</a:t>
            </a:r>
            <a:endParaRPr dirty="0"/>
          </a:p>
        </p:txBody>
      </p:sp>
      <p:pic>
        <p:nvPicPr>
          <p:cNvPr id="213" name="Image 212"/>
          <p:cNvPicPr/>
          <p:nvPr/>
        </p:nvPicPr>
        <p:blipFill>
          <a:blip r:embed="rId2" cstate="print"/>
          <a:stretch>
            <a:fillRect/>
          </a:stretch>
        </p:blipFill>
        <p:spPr>
          <a:xfrm>
            <a:off x="3635536" y="2750032"/>
            <a:ext cx="2187360" cy="462960"/>
          </a:xfrm>
          <a:prstGeom prst="rect">
            <a:avLst/>
          </a:prstGeom>
          <a:ln>
            <a:noFill/>
          </a:ln>
        </p:spPr>
      </p:pic>
      <p:pic>
        <p:nvPicPr>
          <p:cNvPr id="214" name="Image 213"/>
          <p:cNvPicPr/>
          <p:nvPr/>
        </p:nvPicPr>
        <p:blipFill>
          <a:blip r:embed="rId3" cstate="print"/>
          <a:stretch>
            <a:fillRect/>
          </a:stretch>
        </p:blipFill>
        <p:spPr>
          <a:xfrm>
            <a:off x="3635896" y="3356992"/>
            <a:ext cx="3671640" cy="288000"/>
          </a:xfrm>
          <a:prstGeom prst="rect">
            <a:avLst/>
          </a:prstGeom>
          <a:ln>
            <a:noFill/>
          </a:ln>
        </p:spPr>
      </p:pic>
      <p:sp>
        <p:nvSpPr>
          <p:cNvPr id="215" name="TextShape 4"/>
          <p:cNvSpPr txBox="1"/>
          <p:nvPr/>
        </p:nvSpPr>
        <p:spPr>
          <a:xfrm>
            <a:off x="1872000" y="2741040"/>
            <a:ext cx="648000" cy="426960"/>
          </a:xfrm>
          <a:prstGeom prst="rect">
            <a:avLst/>
          </a:prstGeom>
        </p:spPr>
        <p:txBody>
          <a:bodyPr wrap="none" lIns="90000" tIns="45000" rIns="90000" bIns="45000"/>
          <a:lstStyle/>
          <a:p>
            <a:pPr>
              <a:lnSpc>
                <a:spcPct val="100000"/>
              </a:lnSpc>
            </a:pPr>
            <a:r>
              <a:rPr lang="fr-FR" dirty="0">
                <a:solidFill>
                  <a:srgbClr val="FFFFFF"/>
                </a:solidFill>
                <a:latin typeface="Century Gothic"/>
              </a:rPr>
              <a:t>Sans</a:t>
            </a:r>
            <a:endParaRPr dirty="0"/>
          </a:p>
        </p:txBody>
      </p:sp>
      <p:sp>
        <p:nvSpPr>
          <p:cNvPr id="216" name="TextShape 5"/>
          <p:cNvSpPr txBox="1"/>
          <p:nvPr/>
        </p:nvSpPr>
        <p:spPr>
          <a:xfrm>
            <a:off x="1411200" y="3240000"/>
            <a:ext cx="1108800" cy="426960"/>
          </a:xfrm>
          <a:prstGeom prst="rect">
            <a:avLst/>
          </a:prstGeom>
        </p:spPr>
        <p:txBody>
          <a:bodyPr wrap="none" lIns="90000" tIns="45000" rIns="90000" bIns="45000"/>
          <a:lstStyle/>
          <a:p>
            <a:pPr>
              <a:lnSpc>
                <a:spcPct val="100000"/>
              </a:lnSpc>
            </a:pPr>
            <a:r>
              <a:rPr lang="fr-FR" sz="2000" dirty="0" err="1">
                <a:solidFill>
                  <a:srgbClr val="FFFFFF"/>
                </a:solidFill>
                <a:latin typeface="Century Gothic"/>
              </a:rPr>
              <a:t>Ams</a:t>
            </a:r>
            <a:r>
              <a:rPr lang="fr-FR" sz="2000" dirty="0">
                <a:solidFill>
                  <a:srgbClr val="FFFFFF"/>
                </a:solidFill>
                <a:latin typeface="Century Gothic"/>
              </a:rPr>
              <a:t> Trame</a:t>
            </a:r>
            <a:endParaRPr sz="2000" dirty="0"/>
          </a:p>
        </p:txBody>
      </p:sp>
      <p:pic>
        <p:nvPicPr>
          <p:cNvPr id="217" name="Image 216"/>
          <p:cNvPicPr/>
          <p:nvPr/>
        </p:nvPicPr>
        <p:blipFill>
          <a:blip r:embed="rId4" cstate="print"/>
          <a:stretch>
            <a:fillRect/>
          </a:stretch>
        </p:blipFill>
        <p:spPr>
          <a:xfrm>
            <a:off x="3635896" y="4781384"/>
            <a:ext cx="3071160" cy="509760"/>
          </a:xfrm>
          <a:prstGeom prst="rect">
            <a:avLst/>
          </a:prstGeom>
          <a:ln>
            <a:noFill/>
          </a:ln>
        </p:spPr>
      </p:pic>
      <p:sp>
        <p:nvSpPr>
          <p:cNvPr id="218" name="TextShape 6"/>
          <p:cNvSpPr txBox="1"/>
          <p:nvPr/>
        </p:nvSpPr>
        <p:spPr>
          <a:xfrm>
            <a:off x="899592" y="4797152"/>
            <a:ext cx="1512000" cy="426960"/>
          </a:xfrm>
          <a:prstGeom prst="rect">
            <a:avLst/>
          </a:prstGeom>
        </p:spPr>
        <p:txBody>
          <a:bodyPr wrap="none" lIns="90000" tIns="45000" rIns="90000" bIns="45000"/>
          <a:lstStyle/>
          <a:p>
            <a:pPr>
              <a:lnSpc>
                <a:spcPct val="100000"/>
              </a:lnSpc>
            </a:pPr>
            <a:r>
              <a:rPr lang="fr-FR" sz="2000" dirty="0">
                <a:solidFill>
                  <a:srgbClr val="FFFFFF"/>
                </a:solidFill>
                <a:latin typeface="Century Gothic"/>
              </a:rPr>
              <a:t>Source sans pro</a:t>
            </a:r>
            <a:endParaRPr sz="2000" dirty="0"/>
          </a:p>
        </p:txBody>
      </p:sp>
      <p:pic>
        <p:nvPicPr>
          <p:cNvPr id="219" name="Image 218"/>
          <p:cNvPicPr/>
          <p:nvPr/>
        </p:nvPicPr>
        <p:blipFill>
          <a:blip r:embed="rId5" cstate="print"/>
          <a:stretch>
            <a:fillRect/>
          </a:stretch>
        </p:blipFill>
        <p:spPr>
          <a:xfrm>
            <a:off x="3635896" y="5445224"/>
            <a:ext cx="3096000" cy="493920"/>
          </a:xfrm>
          <a:prstGeom prst="rect">
            <a:avLst/>
          </a:prstGeom>
          <a:ln>
            <a:noFill/>
          </a:ln>
        </p:spPr>
      </p:pic>
      <p:sp>
        <p:nvSpPr>
          <p:cNvPr id="220" name="TextShape 7"/>
          <p:cNvSpPr txBox="1"/>
          <p:nvPr/>
        </p:nvSpPr>
        <p:spPr>
          <a:xfrm>
            <a:off x="1800000" y="5482080"/>
            <a:ext cx="1512000" cy="426960"/>
          </a:xfrm>
          <a:prstGeom prst="rect">
            <a:avLst/>
          </a:prstGeom>
        </p:spPr>
        <p:txBody>
          <a:bodyPr wrap="none" lIns="90000" tIns="45000" rIns="90000" bIns="45000"/>
          <a:lstStyle/>
          <a:p>
            <a:pPr>
              <a:lnSpc>
                <a:spcPct val="100000"/>
              </a:lnSpc>
            </a:pPr>
            <a:r>
              <a:rPr lang="fr-FR" sz="2000" dirty="0">
                <a:solidFill>
                  <a:srgbClr val="FFFFFF"/>
                </a:solidFill>
                <a:latin typeface="Century Gothic"/>
              </a:rPr>
              <a:t>Jura</a:t>
            </a:r>
            <a:endParaRPr sz="2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1763640" y="2709000"/>
            <a:ext cx="6046920" cy="1499760"/>
          </a:xfrm>
          <a:prstGeom prst="rect">
            <a:avLst/>
          </a:prstGeom>
          <a:noFill/>
          <a:ln>
            <a:noFill/>
          </a:ln>
        </p:spPr>
        <p:txBody>
          <a:bodyPr lIns="90000" tIns="45000" rIns="90000" bIns="45000" anchor="b"/>
          <a:lstStyle/>
          <a:p>
            <a:pPr algn="r"/>
            <a:r>
              <a:rPr lang="fr-FR" sz="7500" b="1"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Illustrations</a:t>
            </a:r>
            <a:endParaRPr lang="fr-FR" sz="7500" b="1"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0" y="260648"/>
            <a:ext cx="9144000" cy="1398240"/>
          </a:xfrm>
          <a:prstGeom prst="rect">
            <a:avLst/>
          </a:prstGeom>
          <a:noFill/>
          <a:ln>
            <a:noFill/>
          </a:ln>
        </p:spPr>
        <p:txBody>
          <a:bodyPr lIns="90000" tIns="45000" rIns="90000" bIns="45000" anchor="ctr"/>
          <a:lstStyle/>
          <a:p>
            <a:pPr algn="ctr">
              <a:lnSpc>
                <a:spcPct val="100000"/>
              </a:lnSpc>
            </a:pPr>
            <a:r>
              <a:rPr lang="fr-FR" sz="5000" b="1"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Icônes et </a:t>
            </a:r>
            <a:r>
              <a:rPr lang="fr-FR" sz="5000" b="1"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boutons</a:t>
            </a:r>
            <a:endParaRPr lang="fr-FR" sz="5000" b="1"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p:txBody>
      </p:sp>
      <p:sp>
        <p:nvSpPr>
          <p:cNvPr id="223" name="CustomShape 2"/>
          <p:cNvSpPr/>
          <p:nvPr/>
        </p:nvSpPr>
        <p:spPr>
          <a:xfrm>
            <a:off x="457200" y="1882800"/>
            <a:ext cx="8228880" cy="4571280"/>
          </a:xfrm>
          <a:prstGeom prst="rect">
            <a:avLst/>
          </a:prstGeom>
          <a:noFill/>
          <a:ln>
            <a:noFill/>
          </a:ln>
        </p:spPr>
      </p:sp>
      <p:pic>
        <p:nvPicPr>
          <p:cNvPr id="224" name="Image 223"/>
          <p:cNvPicPr/>
          <p:nvPr/>
        </p:nvPicPr>
        <p:blipFill>
          <a:blip r:embed="rId2" cstate="print"/>
          <a:stretch>
            <a:fillRect/>
          </a:stretch>
        </p:blipFill>
        <p:spPr>
          <a:xfrm>
            <a:off x="4139952" y="2708920"/>
            <a:ext cx="1620024" cy="758176"/>
          </a:xfrm>
          <a:prstGeom prst="rect">
            <a:avLst/>
          </a:prstGeom>
          <a:ln>
            <a:noFill/>
          </a:ln>
        </p:spPr>
      </p:pic>
      <p:sp>
        <p:nvSpPr>
          <p:cNvPr id="5" name="CustomShape 2"/>
          <p:cNvSpPr/>
          <p:nvPr/>
        </p:nvSpPr>
        <p:spPr>
          <a:xfrm>
            <a:off x="467544" y="2132856"/>
            <a:ext cx="8228880" cy="753480"/>
          </a:xfrm>
          <a:prstGeom prst="rect">
            <a:avLst/>
          </a:prstGeom>
          <a:noFill/>
          <a:ln>
            <a:noFill/>
          </a:ln>
        </p:spPr>
        <p:txBody>
          <a:bodyPr lIns="90000" tIns="45000" rIns="90000" bIns="45000"/>
          <a:lstStyle/>
          <a:p>
            <a:pPr>
              <a:lnSpc>
                <a:spcPct val="100000"/>
              </a:lnSpc>
            </a:pPr>
            <a:r>
              <a:rPr lang="fr-FR" sz="2200" dirty="0" smtClean="0">
                <a:solidFill>
                  <a:srgbClr val="FFFFFF"/>
                </a:solidFill>
                <a:latin typeface="Century Gothic"/>
              </a:rPr>
              <a:t>Exemple bouton connexion :</a:t>
            </a:r>
            <a:endParaRPr dirty="0"/>
          </a:p>
          <a:p>
            <a:pPr>
              <a:lnSpc>
                <a:spcPct val="100000"/>
              </a:lnSpc>
            </a:pPr>
            <a:endParaRPr dirty="0"/>
          </a:p>
          <a:p>
            <a:pPr>
              <a:lnSpc>
                <a:spcPct val="100000"/>
              </a:lnSpc>
            </a:pPr>
            <a:endParaRPr dirty="0"/>
          </a:p>
        </p:txBody>
      </p:sp>
      <p:sp>
        <p:nvSpPr>
          <p:cNvPr id="6" name="CustomShape 2"/>
          <p:cNvSpPr/>
          <p:nvPr/>
        </p:nvSpPr>
        <p:spPr>
          <a:xfrm>
            <a:off x="467544" y="3717032"/>
            <a:ext cx="8228880" cy="753480"/>
          </a:xfrm>
          <a:prstGeom prst="rect">
            <a:avLst/>
          </a:prstGeom>
          <a:noFill/>
          <a:ln>
            <a:noFill/>
          </a:ln>
        </p:spPr>
        <p:txBody>
          <a:bodyPr lIns="90000" tIns="45000" rIns="90000" bIns="45000"/>
          <a:lstStyle/>
          <a:p>
            <a:pPr>
              <a:lnSpc>
                <a:spcPct val="100000"/>
              </a:lnSpc>
            </a:pPr>
            <a:r>
              <a:rPr lang="fr-FR" sz="2200" dirty="0" err="1" smtClean="0">
                <a:solidFill>
                  <a:srgbClr val="FFFFFF"/>
                </a:solidFill>
                <a:latin typeface="Century Gothic"/>
              </a:rPr>
              <a:t>Favicon</a:t>
            </a:r>
            <a:r>
              <a:rPr lang="fr-FR" sz="2200" dirty="0" smtClean="0">
                <a:solidFill>
                  <a:srgbClr val="FFFFFF"/>
                </a:solidFill>
                <a:latin typeface="Century Gothic"/>
              </a:rPr>
              <a:t> (icône symbolisant un site web présente dans l’onglet du navigateur) :</a:t>
            </a:r>
            <a:endParaRPr dirty="0"/>
          </a:p>
          <a:p>
            <a:pPr>
              <a:lnSpc>
                <a:spcPct val="100000"/>
              </a:lnSpc>
            </a:pPr>
            <a:endParaRPr dirty="0"/>
          </a:p>
          <a:p>
            <a:pPr>
              <a:lnSpc>
                <a:spcPct val="100000"/>
              </a:lnSpc>
            </a:pPr>
            <a:endParaRPr dirty="0"/>
          </a:p>
        </p:txBody>
      </p:sp>
      <p:pic>
        <p:nvPicPr>
          <p:cNvPr id="1027" name="Picture 3" descr="C:\Users\Yanick\Google Drive\ProjetWeb\ongletFavicon.png"/>
          <p:cNvPicPr>
            <a:picLocks noChangeAspect="1" noChangeArrowheads="1"/>
          </p:cNvPicPr>
          <p:nvPr/>
        </p:nvPicPr>
        <p:blipFill>
          <a:blip r:embed="rId3" cstate="print"/>
          <a:srcRect/>
          <a:stretch>
            <a:fillRect/>
          </a:stretch>
        </p:blipFill>
        <p:spPr bwMode="auto">
          <a:xfrm>
            <a:off x="3563888" y="4725144"/>
            <a:ext cx="2943225" cy="638175"/>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0" y="3140968"/>
            <a:ext cx="8352928" cy="1499760"/>
          </a:xfrm>
          <a:prstGeom prst="rect">
            <a:avLst/>
          </a:prstGeom>
          <a:noFill/>
          <a:ln>
            <a:noFill/>
          </a:ln>
        </p:spPr>
        <p:txBody>
          <a:bodyPr lIns="90000" tIns="45000" rIns="90000" bIns="45000" anchor="b"/>
          <a:lstStyle/>
          <a:p>
            <a:pPr algn="r">
              <a:lnSpc>
                <a:spcPct val="100000"/>
              </a:lnSpc>
            </a:pPr>
            <a:r>
              <a:rPr lang="fr-FR" sz="7500" b="1"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Maquettes</a:t>
            </a:r>
            <a:endParaRPr lang="fr-FR" sz="7500" b="1"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0" y="260648"/>
            <a:ext cx="9144000" cy="1398240"/>
          </a:xfrm>
          <a:prstGeom prst="rect">
            <a:avLst/>
          </a:prstGeom>
          <a:noFill/>
          <a:ln>
            <a:noFill/>
          </a:ln>
        </p:spPr>
        <p:txBody>
          <a:bodyPr lIns="90000" tIns="45000" rIns="90000" bIns="45000" anchor="ctr"/>
          <a:lstStyle/>
          <a:p>
            <a:pPr algn="ctr">
              <a:lnSpc>
                <a:spcPct val="100000"/>
              </a:lnSpc>
            </a:pPr>
            <a:r>
              <a:rPr lang="fr-FR" sz="5000" b="1"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Arborescence</a:t>
            </a:r>
            <a:endParaRPr lang="fr-FR" sz="5000" b="1"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p:txBody>
      </p:sp>
      <p:sp>
        <p:nvSpPr>
          <p:cNvPr id="223" name="CustomShape 2"/>
          <p:cNvSpPr/>
          <p:nvPr/>
        </p:nvSpPr>
        <p:spPr>
          <a:xfrm>
            <a:off x="457200" y="1882800"/>
            <a:ext cx="8228880" cy="4571280"/>
          </a:xfrm>
          <a:prstGeom prst="rect">
            <a:avLst/>
          </a:prstGeom>
          <a:noFill/>
          <a:ln>
            <a:noFill/>
          </a:ln>
        </p:spPr>
      </p:sp>
      <p:pic>
        <p:nvPicPr>
          <p:cNvPr id="4098" name="Picture 2" descr="C:\Users\Yanick\Desktop\mockup.png"/>
          <p:cNvPicPr>
            <a:picLocks noChangeAspect="1" noChangeArrowheads="1"/>
          </p:cNvPicPr>
          <p:nvPr/>
        </p:nvPicPr>
        <p:blipFill>
          <a:blip r:embed="rId2" cstate="print"/>
          <a:srcRect/>
          <a:stretch>
            <a:fillRect/>
          </a:stretch>
        </p:blipFill>
        <p:spPr bwMode="auto">
          <a:xfrm>
            <a:off x="179512" y="1628800"/>
            <a:ext cx="8777769" cy="1582960"/>
          </a:xfrm>
          <a:prstGeom prst="rect">
            <a:avLst/>
          </a:prstGeom>
          <a:noFill/>
        </p:spPr>
      </p:pic>
      <p:sp>
        <p:nvSpPr>
          <p:cNvPr id="7" name="CustomShape 2"/>
          <p:cNvSpPr/>
          <p:nvPr/>
        </p:nvSpPr>
        <p:spPr>
          <a:xfrm>
            <a:off x="107504" y="3356992"/>
            <a:ext cx="8784976" cy="2016224"/>
          </a:xfrm>
          <a:prstGeom prst="rect">
            <a:avLst/>
          </a:prstGeom>
          <a:noFill/>
          <a:ln>
            <a:noFill/>
          </a:ln>
        </p:spPr>
        <p:txBody>
          <a:bodyPr lIns="90000" tIns="45000" rIns="90000" bIns="45000"/>
          <a:lstStyle/>
          <a:p>
            <a:pPr algn="just">
              <a:lnSpc>
                <a:spcPct val="100000"/>
              </a:lnSpc>
            </a:pPr>
            <a:r>
              <a:rPr lang="fr-FR" sz="2200" dirty="0" smtClean="0">
                <a:solidFill>
                  <a:srgbClr val="FFFFFF"/>
                </a:solidFill>
                <a:latin typeface="Century Gothic"/>
              </a:rPr>
              <a:t>Les pages « vous êtes un étudiant » et « vous êtes un professionnel » auront pour but d’orienter les 2 différentes cibles principales de notre site vers une page résumant :</a:t>
            </a:r>
          </a:p>
          <a:p>
            <a:pPr lvl="1" algn="just">
              <a:buClr>
                <a:srgbClr val="005BA1"/>
              </a:buClr>
              <a:buFont typeface="Wingdings" pitchFamily="2" charset="2"/>
              <a:buChar char="ü"/>
            </a:pPr>
            <a:r>
              <a:rPr lang="fr-FR" sz="2200" dirty="0" smtClean="0">
                <a:solidFill>
                  <a:srgbClr val="FFFFFF"/>
                </a:solidFill>
                <a:latin typeface="Century Gothic"/>
              </a:rPr>
              <a:t>Pour les étudiants : les différentes formations et </a:t>
            </a:r>
            <a:r>
              <a:rPr lang="fr-FR" sz="2200" dirty="0" smtClean="0">
                <a:solidFill>
                  <a:srgbClr val="FFFFFF"/>
                </a:solidFill>
                <a:latin typeface="Century Gothic"/>
              </a:rPr>
              <a:t>leur </a:t>
            </a:r>
            <a:r>
              <a:rPr lang="fr-FR" sz="2200" dirty="0" smtClean="0">
                <a:solidFill>
                  <a:srgbClr val="FFFFFF"/>
                </a:solidFill>
                <a:latin typeface="Century Gothic"/>
              </a:rPr>
              <a:t>déroulement</a:t>
            </a:r>
          </a:p>
          <a:p>
            <a:pPr lvl="1" algn="just">
              <a:buClr>
                <a:srgbClr val="005BA1"/>
              </a:buClr>
              <a:buFont typeface="Wingdings" pitchFamily="2" charset="2"/>
              <a:buChar char="ü"/>
            </a:pPr>
            <a:r>
              <a:rPr lang="fr-FR" sz="2200" dirty="0" smtClean="0">
                <a:solidFill>
                  <a:srgbClr val="FFFFFF"/>
                </a:solidFill>
                <a:latin typeface="Century Gothic"/>
              </a:rPr>
              <a:t>Pour les professionnels : les objectifs des stages, </a:t>
            </a:r>
            <a:r>
              <a:rPr lang="fr-FR" sz="2200" dirty="0" smtClean="0">
                <a:solidFill>
                  <a:srgbClr val="FFFFFF"/>
                </a:solidFill>
                <a:latin typeface="Century Gothic"/>
              </a:rPr>
              <a:t>leur déroulement </a:t>
            </a:r>
            <a:r>
              <a:rPr lang="fr-FR" sz="2200" dirty="0" smtClean="0">
                <a:solidFill>
                  <a:srgbClr val="FFFFFF"/>
                </a:solidFill>
                <a:latin typeface="Century Gothic"/>
              </a:rPr>
              <a:t>et un lien pour les orienter vers la page contact </a:t>
            </a:r>
            <a:r>
              <a:rPr lang="fr-FR" sz="2200" dirty="0" smtClean="0">
                <a:solidFill>
                  <a:srgbClr val="FFFFFF"/>
                </a:solidFill>
                <a:latin typeface="Century Gothic"/>
              </a:rPr>
              <a:t>leur </a:t>
            </a:r>
            <a:r>
              <a:rPr lang="fr-FR" sz="2200" dirty="0" smtClean="0">
                <a:solidFill>
                  <a:srgbClr val="FFFFFF"/>
                </a:solidFill>
                <a:latin typeface="Century Gothic"/>
              </a:rPr>
              <a:t>permettant ainsi de proposer des offres de stages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323528" y="3573016"/>
            <a:ext cx="8352928" cy="1499760"/>
          </a:xfrm>
          <a:prstGeom prst="rect">
            <a:avLst/>
          </a:prstGeom>
          <a:noFill/>
          <a:ln>
            <a:noFill/>
          </a:ln>
        </p:spPr>
        <p:txBody>
          <a:bodyPr lIns="90000" tIns="45000" rIns="90000" bIns="45000" anchor="b"/>
          <a:lstStyle/>
          <a:p>
            <a:pPr algn="r"/>
            <a:r>
              <a:rPr lang="fr-FR" sz="7500" b="1"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Page accueil </a:t>
            </a:r>
          </a:p>
          <a:p>
            <a:pPr algn="r"/>
            <a:r>
              <a:rPr lang="fr-FR" sz="5000" b="1"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a:t>
            </a:r>
            <a:r>
              <a:rPr lang="fr-FR" sz="5000" b="1"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version pc, tablette, mobile</a:t>
            </a:r>
            <a:r>
              <a:rPr lang="fr-FR" sz="5000" b="1"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a:t>
            </a:r>
            <a:endParaRPr lang="fr-FR" sz="5000" b="1"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2"/>
          <p:cNvSpPr/>
          <p:nvPr/>
        </p:nvSpPr>
        <p:spPr>
          <a:xfrm>
            <a:off x="457200" y="1882800"/>
            <a:ext cx="8228880" cy="4571280"/>
          </a:xfrm>
          <a:prstGeom prst="rect">
            <a:avLst/>
          </a:prstGeom>
          <a:noFill/>
          <a:ln>
            <a:noFill/>
          </a:ln>
        </p:spPr>
      </p:sp>
      <p:pic>
        <p:nvPicPr>
          <p:cNvPr id="16386" name="Picture 2" descr="https://scontent-b.xx.fbcdn.net/hphotos-xfa1/l/t31.0-8/10661734_10204032667248851_992014912174400194_o.jpg"/>
          <p:cNvPicPr>
            <a:picLocks noChangeAspect="1" noChangeArrowheads="1"/>
          </p:cNvPicPr>
          <p:nvPr/>
        </p:nvPicPr>
        <p:blipFill>
          <a:blip r:embed="rId2" cstate="print"/>
          <a:srcRect/>
          <a:stretch>
            <a:fillRect/>
          </a:stretch>
        </p:blipFill>
        <p:spPr bwMode="auto">
          <a:xfrm>
            <a:off x="607701" y="116632"/>
            <a:ext cx="7928599" cy="6624736"/>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2"/>
          <p:cNvSpPr/>
          <p:nvPr/>
        </p:nvSpPr>
        <p:spPr>
          <a:xfrm>
            <a:off x="457200" y="2545560"/>
            <a:ext cx="8228880" cy="3934080"/>
          </a:xfrm>
          <a:prstGeom prst="rect">
            <a:avLst/>
          </a:prstGeom>
          <a:noFill/>
          <a:ln>
            <a:noFill/>
          </a:ln>
        </p:spPr>
        <p:txBody>
          <a:bodyPr lIns="90000" tIns="45000" rIns="90000" bIns="45000"/>
          <a:lstStyle/>
          <a:p>
            <a:pPr algn="just">
              <a:lnSpc>
                <a:spcPct val="100000"/>
              </a:lnSpc>
              <a:buSzPct val="25000"/>
              <a:buFont typeface="StarSymbol"/>
              <a:buChar char="l"/>
            </a:pPr>
            <a:r>
              <a:rPr lang="fr-FR" sz="2200" dirty="0"/>
              <a:t>Cette charte graphique </a:t>
            </a:r>
            <a:r>
              <a:rPr lang="fr-FR" sz="2200" dirty="0" smtClean="0"/>
              <a:t>a </a:t>
            </a:r>
            <a:r>
              <a:rPr lang="fr-FR" sz="2200" dirty="0"/>
              <a:t>comme objectif d'affirmer l'identité visuelle du pôle universitaire français de Hô Chi Minh Ville que ce soit sur son site internet ou lors de ses éventuelles actions de promotion et de communication. Il est donc fortement recommandé de se référencer à cette dernière avant tout utilisation du logotype.</a:t>
            </a:r>
            <a:endParaRPr dirty="0"/>
          </a:p>
        </p:txBody>
      </p:sp>
      <p:sp>
        <p:nvSpPr>
          <p:cNvPr id="4" name="Titre 3"/>
          <p:cNvSpPr>
            <a:spLocks noGrp="1"/>
          </p:cNvSpPr>
          <p:nvPr>
            <p:ph type="title"/>
          </p:nvPr>
        </p:nvSpPr>
        <p:spPr>
          <a:xfrm>
            <a:off x="0" y="267494"/>
            <a:ext cx="9144000" cy="1399032"/>
          </a:xfrm>
        </p:spPr>
        <p:txBody>
          <a:bodyPr>
            <a:normAutofit/>
          </a:bodyPr>
          <a:lstStyle/>
          <a:p>
            <a:pPr algn="ctr"/>
            <a:r>
              <a:rPr lang="fr-FR" sz="5000" b="1" dirty="0" smtClean="0"/>
              <a:t>Introduction</a:t>
            </a:r>
            <a:endParaRPr lang="fr-FR" sz="50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Yanick\Downloads\accueiltablette.jpg"/>
          <p:cNvPicPr>
            <a:picLocks noChangeAspect="1" noChangeArrowheads="1"/>
          </p:cNvPicPr>
          <p:nvPr/>
        </p:nvPicPr>
        <p:blipFill>
          <a:blip r:embed="rId2" cstate="print"/>
          <a:srcRect/>
          <a:stretch>
            <a:fillRect/>
          </a:stretch>
        </p:blipFill>
        <p:spPr bwMode="auto">
          <a:xfrm>
            <a:off x="791580" y="116632"/>
            <a:ext cx="7560840" cy="6583393"/>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79512" y="908720"/>
            <a:ext cx="8820472" cy="5259068"/>
          </a:xfrm>
          <a:prstGeom prst="rect">
            <a:avLst/>
          </a:prstGeom>
          <a:noFill/>
          <a:ln w="9525">
            <a:noFill/>
            <a:miter lim="800000"/>
            <a:headEnd/>
            <a:tailEnd/>
          </a:ln>
        </p:spPr>
      </p:pic>
      <p:sp>
        <p:nvSpPr>
          <p:cNvPr id="3" name="ZoneTexte 2"/>
          <p:cNvSpPr txBox="1"/>
          <p:nvPr/>
        </p:nvSpPr>
        <p:spPr>
          <a:xfrm>
            <a:off x="7596336" y="2060848"/>
            <a:ext cx="1451038" cy="553998"/>
          </a:xfrm>
          <a:prstGeom prst="rect">
            <a:avLst/>
          </a:prstGeom>
          <a:noFill/>
        </p:spPr>
        <p:txBody>
          <a:bodyPr wrap="none" rtlCol="0">
            <a:spAutoFit/>
          </a:bodyPr>
          <a:lstStyle/>
          <a:p>
            <a:r>
              <a:rPr lang="fr-FR" sz="1500" b="1" dirty="0" smtClean="0">
                <a:solidFill>
                  <a:schemeClr val="bg1"/>
                </a:solidFill>
              </a:rPr>
              <a:t>Changement</a:t>
            </a:r>
          </a:p>
          <a:p>
            <a:r>
              <a:rPr lang="fr-FR" sz="1500" b="1" dirty="0" smtClean="0">
                <a:solidFill>
                  <a:schemeClr val="bg1"/>
                </a:solidFill>
              </a:rPr>
              <a:t>de langue</a:t>
            </a:r>
            <a:endParaRPr lang="fr-FR" sz="1500" b="1"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323528" y="3573016"/>
            <a:ext cx="8352928" cy="1499760"/>
          </a:xfrm>
          <a:prstGeom prst="rect">
            <a:avLst/>
          </a:prstGeom>
          <a:noFill/>
          <a:ln>
            <a:noFill/>
          </a:ln>
        </p:spPr>
        <p:txBody>
          <a:bodyPr lIns="90000" tIns="45000" rIns="90000" bIns="45000" anchor="b"/>
          <a:lstStyle/>
          <a:p>
            <a:pPr algn="r">
              <a:lnSpc>
                <a:spcPct val="100000"/>
              </a:lnSpc>
            </a:pPr>
            <a:r>
              <a:rPr lang="fr-FR" sz="7500" b="1"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Page contact </a:t>
            </a:r>
          </a:p>
          <a:p>
            <a:pPr algn="r">
              <a:lnSpc>
                <a:spcPct val="100000"/>
              </a:lnSpc>
            </a:pPr>
            <a:r>
              <a:rPr lang="fr-FR" sz="5000" b="1"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(version pc, tablette, mobile</a:t>
            </a:r>
            <a:r>
              <a:rPr lang="fr-FR" sz="5000" b="1"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a:t>
            </a:r>
            <a:endParaRPr lang="fr-FR" sz="5000" b="1"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2"/>
          <p:cNvSpPr/>
          <p:nvPr/>
        </p:nvSpPr>
        <p:spPr>
          <a:xfrm>
            <a:off x="457200" y="1882800"/>
            <a:ext cx="8228880" cy="4571280"/>
          </a:xfrm>
          <a:prstGeom prst="rect">
            <a:avLst/>
          </a:prstGeom>
          <a:noFill/>
          <a:ln>
            <a:noFill/>
          </a:ln>
        </p:spPr>
      </p:sp>
      <p:pic>
        <p:nvPicPr>
          <p:cNvPr id="32771" name="Picture 3" descr="C:\Users\Yanick\Downloads\10520088_10204046915605051_7487150355528266920_n.jpg"/>
          <p:cNvPicPr>
            <a:picLocks noChangeAspect="1" noChangeArrowheads="1"/>
          </p:cNvPicPr>
          <p:nvPr/>
        </p:nvPicPr>
        <p:blipFill>
          <a:blip r:embed="rId2" cstate="print"/>
          <a:srcRect/>
          <a:stretch>
            <a:fillRect/>
          </a:stretch>
        </p:blipFill>
        <p:spPr bwMode="auto">
          <a:xfrm>
            <a:off x="1079612" y="134864"/>
            <a:ext cx="6984776" cy="6540951"/>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Yanick\Downloads\contacttablette.jpg"/>
          <p:cNvPicPr>
            <a:picLocks noChangeAspect="1" noChangeArrowheads="1"/>
          </p:cNvPicPr>
          <p:nvPr/>
        </p:nvPicPr>
        <p:blipFill>
          <a:blip r:embed="rId2" cstate="print"/>
          <a:srcRect/>
          <a:stretch>
            <a:fillRect/>
          </a:stretch>
        </p:blipFill>
        <p:spPr bwMode="auto">
          <a:xfrm>
            <a:off x="2375756" y="188639"/>
            <a:ext cx="4392488" cy="6531687"/>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095625" y="841375"/>
            <a:ext cx="2952750" cy="51752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323528" y="3573016"/>
            <a:ext cx="8352928" cy="1499760"/>
          </a:xfrm>
          <a:prstGeom prst="rect">
            <a:avLst/>
          </a:prstGeom>
          <a:noFill/>
          <a:ln>
            <a:noFill/>
          </a:ln>
        </p:spPr>
        <p:txBody>
          <a:bodyPr lIns="90000" tIns="45000" rIns="90000" bIns="45000" anchor="b"/>
          <a:lstStyle/>
          <a:p>
            <a:pPr algn="r"/>
            <a:r>
              <a:rPr lang="fr-FR" sz="7500" b="1"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Page Licence </a:t>
            </a:r>
          </a:p>
          <a:p>
            <a:pPr algn="r"/>
            <a:r>
              <a:rPr lang="fr-FR" sz="5000" b="1"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(version pc, tablette, mobile</a:t>
            </a:r>
            <a:r>
              <a:rPr lang="fr-FR" sz="5000" b="1"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a:t>
            </a:r>
            <a:endParaRPr lang="fr-FR" sz="5000" b="1"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2"/>
          <p:cNvSpPr/>
          <p:nvPr/>
        </p:nvSpPr>
        <p:spPr>
          <a:xfrm>
            <a:off x="457200" y="1882800"/>
            <a:ext cx="8228880" cy="4571280"/>
          </a:xfrm>
          <a:prstGeom prst="rect">
            <a:avLst/>
          </a:prstGeom>
          <a:noFill/>
          <a:ln>
            <a:noFill/>
          </a:ln>
        </p:spPr>
      </p:sp>
      <p:pic>
        <p:nvPicPr>
          <p:cNvPr id="31747" name="Picture 3" descr="C:\Users\Yanick\Downloads\10703524_10204046915645052_7313430887371684186_n.jpg"/>
          <p:cNvPicPr>
            <a:picLocks noChangeAspect="1" noChangeArrowheads="1"/>
          </p:cNvPicPr>
          <p:nvPr/>
        </p:nvPicPr>
        <p:blipFill>
          <a:blip r:embed="rId2" cstate="print"/>
          <a:srcRect/>
          <a:stretch>
            <a:fillRect/>
          </a:stretch>
        </p:blipFill>
        <p:spPr bwMode="auto">
          <a:xfrm>
            <a:off x="791580" y="188640"/>
            <a:ext cx="7560840" cy="6529100"/>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Yanick\Downloads\licencetablette.jpg"/>
          <p:cNvPicPr>
            <a:picLocks noChangeAspect="1" noChangeArrowheads="1"/>
          </p:cNvPicPr>
          <p:nvPr/>
        </p:nvPicPr>
        <p:blipFill>
          <a:blip r:embed="rId2" cstate="print"/>
          <a:srcRect/>
          <a:stretch>
            <a:fillRect/>
          </a:stretch>
        </p:blipFill>
        <p:spPr bwMode="auto">
          <a:xfrm>
            <a:off x="1187624" y="116632"/>
            <a:ext cx="6768752" cy="6561034"/>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520825" y="822325"/>
            <a:ext cx="6102350" cy="52133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0" y="271440"/>
            <a:ext cx="9144000" cy="1361520"/>
          </a:xfrm>
          <a:prstGeom prst="rect">
            <a:avLst/>
          </a:prstGeom>
          <a:noFill/>
          <a:ln>
            <a:noFill/>
          </a:ln>
        </p:spPr>
        <p:txBody>
          <a:bodyPr lIns="90000" tIns="45000" rIns="90000" bIns="45000" anchor="ctr"/>
          <a:lstStyle/>
          <a:p>
            <a:pPr marL="484632" algn="ctr">
              <a:lnSpc>
                <a:spcPct val="100000"/>
              </a:lnSpc>
              <a:spcBef>
                <a:spcPct val="0"/>
              </a:spcBef>
            </a:pPr>
            <a:r>
              <a:rPr lang="fr-FR" sz="5000" b="1"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Sommaire</a:t>
            </a:r>
          </a:p>
        </p:txBody>
      </p:sp>
      <p:sp>
        <p:nvSpPr>
          <p:cNvPr id="168" name="CustomShape 2"/>
          <p:cNvSpPr/>
          <p:nvPr/>
        </p:nvSpPr>
        <p:spPr>
          <a:xfrm>
            <a:off x="899640" y="1872000"/>
            <a:ext cx="7452000" cy="4490640"/>
          </a:xfrm>
          <a:prstGeom prst="rect">
            <a:avLst/>
          </a:prstGeom>
          <a:noFill/>
          <a:ln>
            <a:noFill/>
          </a:ln>
        </p:spPr>
        <p:txBody>
          <a:bodyPr lIns="90000" tIns="45000" rIns="90000" bIns="45000"/>
          <a:lstStyle/>
          <a:p>
            <a:pPr>
              <a:lnSpc>
                <a:spcPct val="100000"/>
              </a:lnSpc>
              <a:buClr>
                <a:srgbClr val="005BA1"/>
              </a:buClr>
              <a:buSzPct val="125000"/>
              <a:buFont typeface="Wingdings" pitchFamily="2" charset="2"/>
              <a:buChar char="ü"/>
            </a:pPr>
            <a:r>
              <a:rPr lang="fr-FR" sz="2200" dirty="0">
                <a:solidFill>
                  <a:srgbClr val="FFFFFF"/>
                </a:solidFill>
                <a:latin typeface="+mj-lt"/>
              </a:rPr>
              <a:t>Logotype</a:t>
            </a:r>
            <a:endParaRPr sz="2200" dirty="0">
              <a:latin typeface="+mj-lt"/>
            </a:endParaRPr>
          </a:p>
          <a:p>
            <a:pPr lvl="1">
              <a:buClr>
                <a:srgbClr val="005BA1"/>
              </a:buClr>
              <a:buFont typeface="Arial" pitchFamily="34" charset="0"/>
              <a:buChar char="•"/>
            </a:pPr>
            <a:r>
              <a:rPr lang="fr-FR" sz="2200" dirty="0" smtClean="0">
                <a:solidFill>
                  <a:srgbClr val="FFFFFF"/>
                </a:solidFill>
                <a:latin typeface="+mj-lt"/>
              </a:rPr>
              <a:t> Concept</a:t>
            </a:r>
          </a:p>
          <a:p>
            <a:pPr lvl="1">
              <a:buClr>
                <a:srgbClr val="005BA1"/>
              </a:buClr>
              <a:buFont typeface="Arial" pitchFamily="34" charset="0"/>
              <a:buChar char="•"/>
            </a:pPr>
            <a:r>
              <a:rPr lang="fr-FR" sz="2200" dirty="0" smtClean="0">
                <a:solidFill>
                  <a:srgbClr val="FFFFFF"/>
                </a:solidFill>
                <a:latin typeface="+mj-lt"/>
              </a:rPr>
              <a:t> Dimensions</a:t>
            </a:r>
            <a:endParaRPr sz="2200" dirty="0">
              <a:latin typeface="+mj-lt"/>
            </a:endParaRPr>
          </a:p>
          <a:p>
            <a:pPr lvl="1">
              <a:buClr>
                <a:srgbClr val="005BA1"/>
              </a:buClr>
              <a:buFont typeface="Arial" pitchFamily="34" charset="0"/>
              <a:buChar char="•"/>
            </a:pPr>
            <a:r>
              <a:rPr lang="fr-FR" sz="2200" dirty="0" smtClean="0">
                <a:solidFill>
                  <a:srgbClr val="FFFFFF"/>
                </a:solidFill>
                <a:latin typeface="+mj-lt"/>
              </a:rPr>
              <a:t> Utilisation </a:t>
            </a:r>
            <a:r>
              <a:rPr lang="fr-FR" sz="2200" dirty="0">
                <a:solidFill>
                  <a:srgbClr val="FFFFFF"/>
                </a:solidFill>
                <a:latin typeface="+mj-lt"/>
              </a:rPr>
              <a:t>sur des fonds de couleurs</a:t>
            </a:r>
            <a:endParaRPr sz="2200" dirty="0">
              <a:latin typeface="+mj-lt"/>
            </a:endParaRPr>
          </a:p>
          <a:p>
            <a:pPr lvl="1">
              <a:buClr>
                <a:srgbClr val="005BA1"/>
              </a:buClr>
              <a:buFont typeface="Arial" pitchFamily="34" charset="0"/>
              <a:buChar char="•"/>
            </a:pPr>
            <a:r>
              <a:rPr lang="fr-FR" sz="2200" dirty="0" smtClean="0">
                <a:solidFill>
                  <a:srgbClr val="FFFFFF"/>
                </a:solidFill>
                <a:latin typeface="+mj-lt"/>
              </a:rPr>
              <a:t> Interdits</a:t>
            </a:r>
            <a:endParaRPr sz="2200" dirty="0">
              <a:latin typeface="+mj-lt"/>
            </a:endParaRPr>
          </a:p>
          <a:p>
            <a:pPr lvl="1">
              <a:buClr>
                <a:srgbClr val="005BA1"/>
              </a:buClr>
              <a:buFont typeface="Arial" pitchFamily="34" charset="0"/>
              <a:buChar char="•"/>
            </a:pPr>
            <a:r>
              <a:rPr lang="fr-FR" sz="2200" dirty="0" smtClean="0">
                <a:solidFill>
                  <a:srgbClr val="FFFFFF"/>
                </a:solidFill>
                <a:latin typeface="+mj-lt"/>
              </a:rPr>
              <a:t> Exemples </a:t>
            </a:r>
            <a:r>
              <a:rPr lang="fr-FR" sz="2200" dirty="0">
                <a:solidFill>
                  <a:srgbClr val="FFFFFF"/>
                </a:solidFill>
                <a:latin typeface="+mj-lt"/>
              </a:rPr>
              <a:t>d’utilisation</a:t>
            </a:r>
            <a:endParaRPr sz="2200" dirty="0">
              <a:latin typeface="+mj-lt"/>
            </a:endParaRPr>
          </a:p>
          <a:p>
            <a:pPr>
              <a:buClr>
                <a:srgbClr val="005BA1"/>
              </a:buClr>
              <a:buSzPct val="125000"/>
              <a:buFont typeface="Wingdings" pitchFamily="2" charset="2"/>
              <a:buChar char="ü"/>
            </a:pPr>
            <a:r>
              <a:rPr lang="fr-FR" sz="2200" dirty="0">
                <a:solidFill>
                  <a:srgbClr val="FFFFFF"/>
                </a:solidFill>
                <a:latin typeface="+mj-lt"/>
              </a:rPr>
              <a:t>Code </a:t>
            </a:r>
            <a:r>
              <a:rPr lang="fr-FR" sz="2200" dirty="0" smtClean="0">
                <a:solidFill>
                  <a:srgbClr val="FFFFFF"/>
                </a:solidFill>
                <a:latin typeface="+mj-lt"/>
              </a:rPr>
              <a:t>couleur</a:t>
            </a:r>
          </a:p>
          <a:p>
            <a:pPr>
              <a:buClr>
                <a:srgbClr val="005BA1"/>
              </a:buClr>
              <a:buSzPct val="125000"/>
              <a:buFont typeface="Wingdings" pitchFamily="2" charset="2"/>
              <a:buChar char="ü"/>
            </a:pPr>
            <a:r>
              <a:rPr lang="fr-FR" sz="2200" dirty="0" smtClean="0">
                <a:solidFill>
                  <a:srgbClr val="FFFFFF"/>
                </a:solidFill>
                <a:latin typeface="+mj-lt"/>
              </a:rPr>
              <a:t>Typographie</a:t>
            </a:r>
          </a:p>
          <a:p>
            <a:pPr>
              <a:buClr>
                <a:srgbClr val="005BA1"/>
              </a:buClr>
              <a:buSzPct val="125000"/>
              <a:buFont typeface="Wingdings" pitchFamily="2" charset="2"/>
              <a:buChar char="ü"/>
            </a:pPr>
            <a:r>
              <a:rPr lang="fr-FR" sz="2200" dirty="0" smtClean="0">
                <a:solidFill>
                  <a:srgbClr val="FFFFFF"/>
                </a:solidFill>
                <a:latin typeface="+mj-lt"/>
              </a:rPr>
              <a:t>Illustration</a:t>
            </a:r>
          </a:p>
          <a:p>
            <a:pPr lvl="1">
              <a:lnSpc>
                <a:spcPct val="100000"/>
              </a:lnSpc>
              <a:buClr>
                <a:srgbClr val="005BA1"/>
              </a:buClr>
              <a:buFont typeface="Arial" pitchFamily="34" charset="0"/>
              <a:buChar char="•"/>
            </a:pPr>
            <a:r>
              <a:rPr lang="fr-FR" sz="2200" dirty="0" smtClean="0">
                <a:solidFill>
                  <a:srgbClr val="FFFFFF"/>
                </a:solidFill>
                <a:latin typeface="+mj-lt"/>
              </a:rPr>
              <a:t> Icônes </a:t>
            </a:r>
            <a:r>
              <a:rPr lang="fr-FR" sz="2200" dirty="0">
                <a:solidFill>
                  <a:srgbClr val="FFFFFF"/>
                </a:solidFill>
                <a:latin typeface="+mj-lt"/>
              </a:rPr>
              <a:t>et </a:t>
            </a:r>
            <a:r>
              <a:rPr lang="fr-FR" sz="2200" dirty="0" smtClean="0">
                <a:solidFill>
                  <a:srgbClr val="FFFFFF"/>
                </a:solidFill>
                <a:latin typeface="+mj-lt"/>
              </a:rPr>
              <a:t>boutons </a:t>
            </a:r>
          </a:p>
          <a:p>
            <a:pPr lvl="1">
              <a:lnSpc>
                <a:spcPct val="100000"/>
              </a:lnSpc>
              <a:buClr>
                <a:srgbClr val="005BA1"/>
              </a:buClr>
              <a:buFont typeface="Arial" pitchFamily="34" charset="0"/>
              <a:buChar char="•"/>
            </a:pPr>
            <a:r>
              <a:rPr lang="fr-FR" sz="2200" dirty="0" smtClean="0">
                <a:solidFill>
                  <a:srgbClr val="FFFFFF"/>
                </a:solidFill>
                <a:latin typeface="+mj-lt"/>
              </a:rPr>
              <a:t> Maquette Web</a:t>
            </a:r>
          </a:p>
          <a:p>
            <a:pPr lvl="1">
              <a:lnSpc>
                <a:spcPct val="100000"/>
              </a:lnSpc>
              <a:buClr>
                <a:srgbClr val="005BA1"/>
              </a:buClr>
              <a:buFont typeface="Arial" pitchFamily="34" charset="0"/>
              <a:buChar char="•"/>
            </a:pPr>
            <a:r>
              <a:rPr lang="fr-FR" sz="2200" dirty="0" smtClean="0">
                <a:solidFill>
                  <a:srgbClr val="FFFFFF"/>
                </a:solidFill>
                <a:latin typeface="+mj-lt"/>
              </a:rPr>
              <a:t> Maquette tablette</a:t>
            </a:r>
          </a:p>
          <a:p>
            <a:pPr lvl="1">
              <a:lnSpc>
                <a:spcPct val="100000"/>
              </a:lnSpc>
              <a:buClr>
                <a:srgbClr val="005BA1"/>
              </a:buClr>
              <a:buFont typeface="Arial" pitchFamily="34" charset="0"/>
              <a:buChar char="•"/>
            </a:pPr>
            <a:r>
              <a:rPr lang="fr-FR" sz="2200" dirty="0" smtClean="0">
                <a:solidFill>
                  <a:srgbClr val="FFFFFF"/>
                </a:solidFill>
                <a:latin typeface="+mj-lt"/>
              </a:rPr>
              <a:t> Maquette mobile</a:t>
            </a: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1706760" y="2689920"/>
            <a:ext cx="6046920" cy="1499760"/>
          </a:xfrm>
          <a:prstGeom prst="rect">
            <a:avLst/>
          </a:prstGeom>
          <a:noFill/>
          <a:ln>
            <a:noFill/>
          </a:ln>
        </p:spPr>
        <p:txBody>
          <a:bodyPr lIns="90000" tIns="45000" rIns="90000" bIns="45000" anchor="b"/>
          <a:lstStyle/>
          <a:p>
            <a:pPr marL="484632" algn="ctr">
              <a:spcBef>
                <a:spcPct val="0"/>
              </a:spcBef>
            </a:pPr>
            <a:r>
              <a:rPr lang="fr-FR" sz="7500" b="1"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Logotype</a:t>
            </a:r>
            <a:endParaRPr lang="fr-FR" sz="7500" b="1"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0" y="188640"/>
            <a:ext cx="9144000" cy="1398240"/>
          </a:xfrm>
          <a:prstGeom prst="rect">
            <a:avLst/>
          </a:prstGeom>
          <a:noFill/>
          <a:ln>
            <a:noFill/>
          </a:ln>
        </p:spPr>
        <p:txBody>
          <a:bodyPr lIns="90000" tIns="45000" rIns="90000" bIns="45000" anchor="ctr"/>
          <a:lstStyle/>
          <a:p>
            <a:pPr marL="484632" algn="ctr">
              <a:spcBef>
                <a:spcPct val="0"/>
              </a:spcBef>
            </a:pPr>
            <a:r>
              <a:rPr lang="fr-FR" sz="5000" b="1"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Concept</a:t>
            </a:r>
            <a:endParaRPr lang="fr-FR" sz="5000" b="1"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p:txBody>
      </p:sp>
      <p:sp>
        <p:nvSpPr>
          <p:cNvPr id="171" name="CustomShape 2"/>
          <p:cNvSpPr/>
          <p:nvPr/>
        </p:nvSpPr>
        <p:spPr>
          <a:xfrm>
            <a:off x="251520" y="1556792"/>
            <a:ext cx="8568952" cy="897480"/>
          </a:xfrm>
          <a:prstGeom prst="rect">
            <a:avLst/>
          </a:prstGeom>
          <a:noFill/>
          <a:ln>
            <a:noFill/>
          </a:ln>
        </p:spPr>
        <p:txBody>
          <a:bodyPr lIns="90000" tIns="45000" rIns="90000" bIns="45000"/>
          <a:lstStyle/>
          <a:p>
            <a:pPr algn="just">
              <a:lnSpc>
                <a:spcPct val="100000"/>
              </a:lnSpc>
            </a:pPr>
            <a:r>
              <a:rPr lang="fr-FR" sz="2200" dirty="0">
                <a:solidFill>
                  <a:srgbClr val="FFFFFF"/>
                </a:solidFill>
                <a:latin typeface="Century Gothic"/>
              </a:rPr>
              <a:t>Ce logo a été construit à partir des acronymes « PUF » et « HCM » qui constituent aussi l’url du site (« </a:t>
            </a:r>
            <a:r>
              <a:rPr lang="fr-FR" sz="2200" dirty="0" err="1">
                <a:solidFill>
                  <a:srgbClr val="FFFFFF"/>
                </a:solidFill>
                <a:latin typeface="Century Gothic"/>
              </a:rPr>
              <a:t>pufhcm</a:t>
            </a:r>
            <a:r>
              <a:rPr lang="fr-FR" sz="2200" dirty="0">
                <a:solidFill>
                  <a:srgbClr val="FFFFFF"/>
                </a:solidFill>
                <a:latin typeface="Century Gothic"/>
              </a:rPr>
              <a:t>-</a:t>
            </a:r>
            <a:r>
              <a:rPr lang="fr-FR" sz="2200" dirty="0" err="1">
                <a:solidFill>
                  <a:srgbClr val="FFFFFF"/>
                </a:solidFill>
                <a:latin typeface="Century Gothic"/>
              </a:rPr>
              <a:t>it</a:t>
            </a:r>
            <a:r>
              <a:rPr lang="fr-FR" sz="2200" dirty="0">
                <a:solidFill>
                  <a:srgbClr val="FFFFFF"/>
                </a:solidFill>
                <a:latin typeface="Century Gothic"/>
              </a:rPr>
              <a:t> »). Sa composition simple et épurée met en avant l’entente entre la France et le Vietnam, </a:t>
            </a:r>
            <a:r>
              <a:rPr lang="fr-FR" sz="2200" dirty="0" smtClean="0">
                <a:solidFill>
                  <a:srgbClr val="FFFFFF"/>
                </a:solidFill>
                <a:latin typeface="Century Gothic"/>
              </a:rPr>
              <a:t>un des facteurs clés </a:t>
            </a:r>
            <a:r>
              <a:rPr lang="fr-FR" sz="2200" dirty="0">
                <a:solidFill>
                  <a:srgbClr val="FFFFFF"/>
                </a:solidFill>
                <a:latin typeface="Century Gothic"/>
              </a:rPr>
              <a:t>du succès des étudiants</a:t>
            </a:r>
            <a:r>
              <a:rPr lang="fr-FR" sz="1500" dirty="0">
                <a:solidFill>
                  <a:srgbClr val="FFFFFF"/>
                </a:solidFill>
                <a:latin typeface="Century Gothic"/>
              </a:rPr>
              <a:t>.</a:t>
            </a:r>
            <a:endParaRPr dirty="0"/>
          </a:p>
        </p:txBody>
      </p:sp>
      <p:pic>
        <p:nvPicPr>
          <p:cNvPr id="172" name="Image 4"/>
          <p:cNvPicPr/>
          <p:nvPr/>
        </p:nvPicPr>
        <p:blipFill>
          <a:blip r:embed="rId2" cstate="print"/>
          <a:stretch>
            <a:fillRect/>
          </a:stretch>
        </p:blipFill>
        <p:spPr>
          <a:xfrm>
            <a:off x="2123728" y="3140968"/>
            <a:ext cx="5101920" cy="2185920"/>
          </a:xfrm>
          <a:prstGeom prst="rect">
            <a:avLst/>
          </a:prstGeom>
          <a:ln>
            <a:noFill/>
          </a:ln>
        </p:spPr>
      </p:pic>
      <p:sp>
        <p:nvSpPr>
          <p:cNvPr id="173" name="CustomShape 3"/>
          <p:cNvSpPr/>
          <p:nvPr/>
        </p:nvSpPr>
        <p:spPr>
          <a:xfrm>
            <a:off x="251520" y="4941168"/>
            <a:ext cx="8640960" cy="1079280"/>
          </a:xfrm>
          <a:prstGeom prst="rect">
            <a:avLst/>
          </a:prstGeom>
          <a:noFill/>
          <a:ln>
            <a:noFill/>
          </a:ln>
        </p:spPr>
        <p:txBody>
          <a:bodyPr lIns="90000" tIns="45000" rIns="90000" bIns="45000"/>
          <a:lstStyle/>
          <a:p>
            <a:pPr algn="just">
              <a:lnSpc>
                <a:spcPct val="100000"/>
              </a:lnSpc>
            </a:pPr>
            <a:r>
              <a:rPr lang="fr-FR" sz="2200" dirty="0">
                <a:solidFill>
                  <a:srgbClr val="FFFFFF"/>
                </a:solidFill>
                <a:latin typeface="Century Gothic"/>
              </a:rPr>
              <a:t>Il évoque l’union du pôle universitaire </a:t>
            </a:r>
            <a:r>
              <a:rPr lang="fr-FR" sz="2200" dirty="0" smtClean="0">
                <a:solidFill>
                  <a:srgbClr val="FFFFFF"/>
                </a:solidFill>
                <a:latin typeface="Century Gothic"/>
              </a:rPr>
              <a:t>français et de la ville de Hô Chi Minh qui sont ancrés respectivement </a:t>
            </a:r>
            <a:r>
              <a:rPr lang="fr-FR" sz="2200" dirty="0">
                <a:solidFill>
                  <a:srgbClr val="FFFFFF"/>
                </a:solidFill>
                <a:latin typeface="Century Gothic"/>
              </a:rPr>
              <a:t>dans la </a:t>
            </a:r>
            <a:r>
              <a:rPr lang="fr-FR" sz="2200" dirty="0" smtClean="0">
                <a:solidFill>
                  <a:srgbClr val="FFFFFF"/>
                </a:solidFill>
                <a:latin typeface="Century Gothic"/>
              </a:rPr>
              <a:t>France et le Vietnam</a:t>
            </a:r>
            <a:r>
              <a:rPr lang="fr-FR" sz="2200" dirty="0">
                <a:solidFill>
                  <a:srgbClr val="FFFFFF"/>
                </a:solidFill>
                <a:latin typeface="Century Gothic"/>
              </a:rPr>
              <a:t>.  L’effet de trame donne au logo un effet de mouvement et d’évolution en corrélation avec le domaine des nouvelles technologies.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0" y="267480"/>
            <a:ext cx="9144000" cy="1398240"/>
          </a:xfrm>
          <a:prstGeom prst="rect">
            <a:avLst/>
          </a:prstGeom>
          <a:noFill/>
          <a:ln>
            <a:noFill/>
          </a:ln>
        </p:spPr>
        <p:txBody>
          <a:bodyPr lIns="90000" tIns="45000" rIns="90000" bIns="45000" anchor="ctr"/>
          <a:lstStyle/>
          <a:p>
            <a:pPr marL="484632" algn="ctr">
              <a:lnSpc>
                <a:spcPct val="100000"/>
              </a:lnSpc>
              <a:spcBef>
                <a:spcPct val="0"/>
              </a:spcBef>
            </a:pPr>
            <a:r>
              <a:rPr lang="fr-FR" sz="5000" b="1"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Dimensions</a:t>
            </a:r>
            <a:endParaRPr lang="fr-FR" sz="5000" b="1"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p:txBody>
      </p:sp>
      <p:sp>
        <p:nvSpPr>
          <p:cNvPr id="175" name="CustomShape 2"/>
          <p:cNvSpPr/>
          <p:nvPr/>
        </p:nvSpPr>
        <p:spPr>
          <a:xfrm>
            <a:off x="395920" y="2205368"/>
            <a:ext cx="8424552" cy="791640"/>
          </a:xfrm>
          <a:prstGeom prst="rect">
            <a:avLst/>
          </a:prstGeom>
          <a:noFill/>
          <a:ln>
            <a:noFill/>
          </a:ln>
        </p:spPr>
        <p:txBody>
          <a:bodyPr lIns="90000" tIns="45000" rIns="90000" bIns="45000"/>
          <a:lstStyle/>
          <a:p>
            <a:pPr>
              <a:lnSpc>
                <a:spcPct val="100000"/>
              </a:lnSpc>
            </a:pPr>
            <a:r>
              <a:rPr lang="fr-FR" sz="2200" dirty="0">
                <a:solidFill>
                  <a:srgbClr val="FFFFFF"/>
                </a:solidFill>
                <a:latin typeface="Century Gothic"/>
              </a:rPr>
              <a:t>Une taille minimale a été définie afin de garantir au logo une lisibilité </a:t>
            </a:r>
            <a:r>
              <a:rPr lang="fr-FR" sz="2200" dirty="0" smtClean="0">
                <a:solidFill>
                  <a:srgbClr val="FFFFFF"/>
                </a:solidFill>
                <a:latin typeface="Century Gothic"/>
              </a:rPr>
              <a:t>optimale. Cette </a:t>
            </a:r>
            <a:r>
              <a:rPr lang="fr-FR" sz="2200" dirty="0">
                <a:solidFill>
                  <a:srgbClr val="FFFFFF"/>
                </a:solidFill>
                <a:latin typeface="Century Gothic"/>
              </a:rPr>
              <a:t>dernière est de 40mm de largeur et 17mm de hauteur (comme illustré ci-dessous)</a:t>
            </a:r>
            <a:endParaRPr dirty="0"/>
          </a:p>
        </p:txBody>
      </p:sp>
      <p:pic>
        <p:nvPicPr>
          <p:cNvPr id="176" name="Image 3"/>
          <p:cNvPicPr/>
          <p:nvPr/>
        </p:nvPicPr>
        <p:blipFill>
          <a:blip r:embed="rId2" cstate="print"/>
          <a:stretch>
            <a:fillRect/>
          </a:stretch>
        </p:blipFill>
        <p:spPr>
          <a:xfrm>
            <a:off x="3131840" y="4437112"/>
            <a:ext cx="2221560" cy="951840"/>
          </a:xfrm>
          <a:prstGeom prst="rect">
            <a:avLst/>
          </a:prstGeom>
          <a:ln>
            <a:noFill/>
          </a:ln>
        </p:spPr>
      </p:pic>
      <p:sp>
        <p:nvSpPr>
          <p:cNvPr id="177" name="Line 3"/>
          <p:cNvSpPr/>
          <p:nvPr/>
        </p:nvSpPr>
        <p:spPr>
          <a:xfrm>
            <a:off x="3275840" y="4292752"/>
            <a:ext cx="1656000" cy="0"/>
          </a:xfrm>
          <a:prstGeom prst="line">
            <a:avLst/>
          </a:prstGeom>
          <a:ln w="25560">
            <a:solidFill>
              <a:srgbClr val="000000"/>
            </a:solidFill>
            <a:round/>
          </a:ln>
        </p:spPr>
      </p:sp>
      <p:sp>
        <p:nvSpPr>
          <p:cNvPr id="178" name="CustomShape 4"/>
          <p:cNvSpPr/>
          <p:nvPr/>
        </p:nvSpPr>
        <p:spPr>
          <a:xfrm>
            <a:off x="3635840" y="4005112"/>
            <a:ext cx="935280" cy="393480"/>
          </a:xfrm>
          <a:prstGeom prst="rect">
            <a:avLst/>
          </a:prstGeom>
          <a:noFill/>
          <a:ln>
            <a:noFill/>
          </a:ln>
        </p:spPr>
        <p:txBody>
          <a:bodyPr lIns="90000" tIns="45000" rIns="90000" bIns="45000"/>
          <a:lstStyle/>
          <a:p>
            <a:pPr>
              <a:lnSpc>
                <a:spcPct val="100000"/>
              </a:lnSpc>
            </a:pPr>
            <a:r>
              <a:rPr lang="fr-FR" sz="1500">
                <a:solidFill>
                  <a:srgbClr val="FFFFFF"/>
                </a:solidFill>
                <a:latin typeface="Century Gothic"/>
              </a:rPr>
              <a:t>40mm</a:t>
            </a:r>
            <a:endParaRPr/>
          </a:p>
        </p:txBody>
      </p:sp>
      <p:sp>
        <p:nvSpPr>
          <p:cNvPr id="179" name="Line 5"/>
          <p:cNvSpPr/>
          <p:nvPr/>
        </p:nvSpPr>
        <p:spPr>
          <a:xfrm>
            <a:off x="5219840" y="4437112"/>
            <a:ext cx="0" cy="720000"/>
          </a:xfrm>
          <a:prstGeom prst="line">
            <a:avLst/>
          </a:prstGeom>
          <a:ln w="25560">
            <a:solidFill>
              <a:srgbClr val="000000"/>
            </a:solidFill>
            <a:round/>
          </a:ln>
        </p:spPr>
      </p:sp>
      <p:sp>
        <p:nvSpPr>
          <p:cNvPr id="180" name="CustomShape 6"/>
          <p:cNvSpPr/>
          <p:nvPr/>
        </p:nvSpPr>
        <p:spPr>
          <a:xfrm>
            <a:off x="5292200" y="4581112"/>
            <a:ext cx="935280" cy="393480"/>
          </a:xfrm>
          <a:prstGeom prst="rect">
            <a:avLst/>
          </a:prstGeom>
          <a:noFill/>
          <a:ln>
            <a:noFill/>
          </a:ln>
        </p:spPr>
        <p:txBody>
          <a:bodyPr lIns="90000" tIns="45000" rIns="90000" bIns="45000"/>
          <a:lstStyle/>
          <a:p>
            <a:pPr>
              <a:lnSpc>
                <a:spcPct val="100000"/>
              </a:lnSpc>
            </a:pPr>
            <a:r>
              <a:rPr lang="fr-FR" sz="1500">
                <a:solidFill>
                  <a:srgbClr val="FFFFFF"/>
                </a:solidFill>
                <a:latin typeface="Century Gothic"/>
              </a:rPr>
              <a:t>17mm</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stomShape 5"/>
          <p:cNvSpPr/>
          <p:nvPr/>
        </p:nvSpPr>
        <p:spPr>
          <a:xfrm>
            <a:off x="4499832" y="3644848"/>
            <a:ext cx="3358080" cy="1439280"/>
          </a:xfrm>
          <a:prstGeom prst="rect">
            <a:avLst/>
          </a:prstGeom>
          <a:solidFill>
            <a:schemeClr val="bg1"/>
          </a:solidFill>
          <a:ln w="25560">
            <a:noFill/>
          </a:ln>
        </p:spPr>
      </p:sp>
      <p:sp>
        <p:nvSpPr>
          <p:cNvPr id="181" name="CustomShape 1"/>
          <p:cNvSpPr/>
          <p:nvPr/>
        </p:nvSpPr>
        <p:spPr>
          <a:xfrm>
            <a:off x="0" y="267480"/>
            <a:ext cx="9144000" cy="1398240"/>
          </a:xfrm>
          <a:prstGeom prst="rect">
            <a:avLst/>
          </a:prstGeom>
          <a:noFill/>
          <a:ln>
            <a:noFill/>
          </a:ln>
        </p:spPr>
        <p:txBody>
          <a:bodyPr lIns="90000" tIns="45000" rIns="90000" bIns="45000" anchor="ctr"/>
          <a:lstStyle/>
          <a:p>
            <a:pPr marL="484632" algn="ctr">
              <a:spcBef>
                <a:spcPct val="0"/>
              </a:spcBef>
            </a:pPr>
            <a:r>
              <a:rPr lang="fr-FR" sz="5000" b="1"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Utilisation sur des fonds de </a:t>
            </a:r>
            <a:r>
              <a:rPr lang="fr-FR" sz="5000" b="1"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couleurs</a:t>
            </a:r>
            <a:endParaRPr lang="fr-FR" sz="5000" b="1"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p:txBody>
      </p:sp>
      <p:pic>
        <p:nvPicPr>
          <p:cNvPr id="182" name="Espace réservé du contenu 5"/>
          <p:cNvPicPr/>
          <p:nvPr/>
        </p:nvPicPr>
        <p:blipFill>
          <a:blip r:embed="rId2" cstate="print"/>
          <a:stretch>
            <a:fillRect/>
          </a:stretch>
        </p:blipFill>
        <p:spPr>
          <a:xfrm>
            <a:off x="4499832" y="2276696"/>
            <a:ext cx="3359160" cy="1439280"/>
          </a:xfrm>
          <a:prstGeom prst="rect">
            <a:avLst/>
          </a:prstGeom>
          <a:ln>
            <a:noFill/>
          </a:ln>
        </p:spPr>
      </p:pic>
      <p:pic>
        <p:nvPicPr>
          <p:cNvPr id="183" name="Espace réservé du contenu 7"/>
          <p:cNvPicPr/>
          <p:nvPr/>
        </p:nvPicPr>
        <p:blipFill>
          <a:blip r:embed="rId3" cstate="print"/>
          <a:stretch>
            <a:fillRect/>
          </a:stretch>
        </p:blipFill>
        <p:spPr>
          <a:xfrm>
            <a:off x="4571840" y="3788864"/>
            <a:ext cx="3359160" cy="1439280"/>
          </a:xfrm>
          <a:prstGeom prst="rect">
            <a:avLst/>
          </a:prstGeom>
          <a:ln>
            <a:noFill/>
          </a:ln>
        </p:spPr>
      </p:pic>
      <p:sp>
        <p:nvSpPr>
          <p:cNvPr id="184" name="CustomShape 2"/>
          <p:cNvSpPr/>
          <p:nvPr/>
        </p:nvSpPr>
        <p:spPr>
          <a:xfrm>
            <a:off x="539552" y="2492896"/>
            <a:ext cx="3168352" cy="393480"/>
          </a:xfrm>
          <a:prstGeom prst="rect">
            <a:avLst/>
          </a:prstGeom>
          <a:noFill/>
          <a:ln>
            <a:noFill/>
          </a:ln>
        </p:spPr>
        <p:txBody>
          <a:bodyPr lIns="90000" tIns="45000" rIns="90000" bIns="45000"/>
          <a:lstStyle/>
          <a:p>
            <a:pPr>
              <a:lnSpc>
                <a:spcPct val="100000"/>
              </a:lnSpc>
            </a:pPr>
            <a:r>
              <a:rPr lang="fr-FR" sz="2200" dirty="0">
                <a:solidFill>
                  <a:srgbClr val="FFFFFF"/>
                </a:solidFill>
                <a:latin typeface="Century Gothic"/>
              </a:rPr>
              <a:t>Utilisation courante :</a:t>
            </a:r>
            <a:endParaRPr dirty="0"/>
          </a:p>
        </p:txBody>
      </p:sp>
      <p:sp>
        <p:nvSpPr>
          <p:cNvPr id="185" name="CustomShape 3"/>
          <p:cNvSpPr/>
          <p:nvPr/>
        </p:nvSpPr>
        <p:spPr>
          <a:xfrm>
            <a:off x="251520" y="4077072"/>
            <a:ext cx="3312368" cy="393480"/>
          </a:xfrm>
          <a:prstGeom prst="rect">
            <a:avLst/>
          </a:prstGeom>
          <a:noFill/>
          <a:ln>
            <a:noFill/>
          </a:ln>
        </p:spPr>
        <p:txBody>
          <a:bodyPr lIns="90000" tIns="45000" rIns="90000" bIns="45000"/>
          <a:lstStyle/>
          <a:p>
            <a:pPr>
              <a:lnSpc>
                <a:spcPct val="100000"/>
              </a:lnSpc>
            </a:pPr>
            <a:r>
              <a:rPr lang="fr-FR" sz="2200" dirty="0">
                <a:solidFill>
                  <a:srgbClr val="FFFFFF"/>
                </a:solidFill>
                <a:latin typeface="Century Gothic"/>
              </a:rPr>
              <a:t>Utilisation sur fond noir :</a:t>
            </a:r>
            <a:endParaRPr dirty="0"/>
          </a:p>
        </p:txBody>
      </p:sp>
      <p:sp>
        <p:nvSpPr>
          <p:cNvPr id="186" name="CustomShape 4"/>
          <p:cNvSpPr/>
          <p:nvPr/>
        </p:nvSpPr>
        <p:spPr>
          <a:xfrm>
            <a:off x="179512" y="5661248"/>
            <a:ext cx="3600400" cy="393480"/>
          </a:xfrm>
          <a:prstGeom prst="rect">
            <a:avLst/>
          </a:prstGeom>
          <a:noFill/>
          <a:ln>
            <a:noFill/>
          </a:ln>
        </p:spPr>
        <p:txBody>
          <a:bodyPr lIns="90000" tIns="45000" rIns="90000" bIns="45000"/>
          <a:lstStyle/>
          <a:p>
            <a:pPr>
              <a:lnSpc>
                <a:spcPct val="100000"/>
              </a:lnSpc>
            </a:pPr>
            <a:r>
              <a:rPr lang="fr-FR" sz="2200" dirty="0">
                <a:solidFill>
                  <a:srgbClr val="FFFFFF"/>
                </a:solidFill>
                <a:latin typeface="Century Gothic"/>
              </a:rPr>
              <a:t>Utilisation sur fond bleu :</a:t>
            </a:r>
            <a:endParaRPr dirty="0"/>
          </a:p>
        </p:txBody>
      </p:sp>
      <p:sp>
        <p:nvSpPr>
          <p:cNvPr id="187" name="CustomShape 5"/>
          <p:cNvSpPr/>
          <p:nvPr/>
        </p:nvSpPr>
        <p:spPr>
          <a:xfrm>
            <a:off x="4500000" y="5229184"/>
            <a:ext cx="3358080" cy="1439280"/>
          </a:xfrm>
          <a:prstGeom prst="rect">
            <a:avLst/>
          </a:prstGeom>
          <a:solidFill>
            <a:srgbClr val="0061A1"/>
          </a:solidFill>
          <a:ln w="25560">
            <a:noFill/>
          </a:ln>
        </p:spPr>
      </p:sp>
      <p:pic>
        <p:nvPicPr>
          <p:cNvPr id="188" name="Image 14"/>
          <p:cNvPicPr/>
          <p:nvPr/>
        </p:nvPicPr>
        <p:blipFill>
          <a:blip r:embed="rId4" cstate="print"/>
          <a:stretch>
            <a:fillRect/>
          </a:stretch>
        </p:blipFill>
        <p:spPr>
          <a:xfrm>
            <a:off x="4572000" y="5085184"/>
            <a:ext cx="3358080" cy="2098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0" y="267480"/>
            <a:ext cx="9144000" cy="1398240"/>
          </a:xfrm>
          <a:prstGeom prst="rect">
            <a:avLst/>
          </a:prstGeom>
          <a:noFill/>
          <a:ln>
            <a:noFill/>
          </a:ln>
        </p:spPr>
        <p:txBody>
          <a:bodyPr lIns="90000" tIns="45000" rIns="90000" bIns="45000" anchor="ctr"/>
          <a:lstStyle/>
          <a:p>
            <a:pPr marL="484632" algn="ctr">
              <a:lnSpc>
                <a:spcPct val="100000"/>
              </a:lnSpc>
              <a:spcBef>
                <a:spcPct val="0"/>
              </a:spcBef>
            </a:pPr>
            <a:r>
              <a:rPr lang="fr-FR" sz="5000" b="1"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Interdits</a:t>
            </a:r>
            <a:endParaRPr lang="fr-FR" sz="5000" b="1"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p:txBody>
      </p:sp>
      <p:sp>
        <p:nvSpPr>
          <p:cNvPr id="190" name="CustomShape 2"/>
          <p:cNvSpPr/>
          <p:nvPr/>
        </p:nvSpPr>
        <p:spPr>
          <a:xfrm>
            <a:off x="467544" y="2492896"/>
            <a:ext cx="1439640" cy="424440"/>
          </a:xfrm>
          <a:prstGeom prst="rect">
            <a:avLst/>
          </a:prstGeom>
          <a:noFill/>
          <a:ln>
            <a:noFill/>
          </a:ln>
        </p:spPr>
        <p:txBody>
          <a:bodyPr wrap="none" lIns="90000" tIns="45000" rIns="90000" bIns="45000"/>
          <a:lstStyle/>
          <a:p>
            <a:pPr>
              <a:lnSpc>
                <a:spcPct val="100000"/>
              </a:lnSpc>
            </a:pPr>
            <a:r>
              <a:rPr lang="fr-FR" sz="2200" dirty="0">
                <a:solidFill>
                  <a:srgbClr val="FFFFFF"/>
                </a:solidFill>
                <a:latin typeface="Century Gothic"/>
              </a:rPr>
              <a:t>Ne pas étirer :</a:t>
            </a:r>
            <a:endParaRPr dirty="0"/>
          </a:p>
        </p:txBody>
      </p:sp>
      <p:pic>
        <p:nvPicPr>
          <p:cNvPr id="191" name="Espace réservé du contenu 5"/>
          <p:cNvPicPr/>
          <p:nvPr/>
        </p:nvPicPr>
        <p:blipFill>
          <a:blip r:embed="rId2" cstate="print"/>
          <a:stretch>
            <a:fillRect/>
          </a:stretch>
        </p:blipFill>
        <p:spPr>
          <a:xfrm>
            <a:off x="2555504" y="3069072"/>
            <a:ext cx="5256000" cy="935280"/>
          </a:xfrm>
          <a:prstGeom prst="rect">
            <a:avLst/>
          </a:prstGeom>
          <a:ln>
            <a:noFill/>
          </a:ln>
        </p:spPr>
      </p:pic>
      <p:pic>
        <p:nvPicPr>
          <p:cNvPr id="192" name="Espace réservé du contenu 5"/>
          <p:cNvPicPr/>
          <p:nvPr/>
        </p:nvPicPr>
        <p:blipFill>
          <a:blip r:embed="rId2" cstate="print"/>
          <a:stretch>
            <a:fillRect/>
          </a:stretch>
        </p:blipFill>
        <p:spPr>
          <a:xfrm>
            <a:off x="3347864" y="4077072"/>
            <a:ext cx="2375640" cy="2447640"/>
          </a:xfrm>
          <a:prstGeom prst="rect">
            <a:avLst/>
          </a:prstGeom>
          <a:ln>
            <a:noFill/>
          </a:ln>
        </p:spPr>
      </p:pic>
      <p:sp>
        <p:nvSpPr>
          <p:cNvPr id="193" name="CustomShape 3"/>
          <p:cNvSpPr/>
          <p:nvPr/>
        </p:nvSpPr>
        <p:spPr>
          <a:xfrm>
            <a:off x="3203504" y="2781072"/>
            <a:ext cx="3383640" cy="360"/>
          </a:xfrm>
          <a:prstGeom prst="straightConnector1">
            <a:avLst/>
          </a:prstGeom>
          <a:noFill/>
          <a:ln w="25560">
            <a:solidFill>
              <a:srgbClr val="000000"/>
            </a:solidFill>
            <a:round/>
            <a:headEnd type="arrow" w="med" len="med"/>
            <a:tailEnd type="arrow" w="med" len="med"/>
          </a:ln>
        </p:spPr>
      </p:sp>
      <p:sp>
        <p:nvSpPr>
          <p:cNvPr id="194" name="CustomShape 4"/>
          <p:cNvSpPr/>
          <p:nvPr/>
        </p:nvSpPr>
        <p:spPr>
          <a:xfrm>
            <a:off x="5651864" y="4365072"/>
            <a:ext cx="360" cy="1367280"/>
          </a:xfrm>
          <a:prstGeom prst="straightConnector1">
            <a:avLst/>
          </a:prstGeom>
          <a:noFill/>
          <a:ln w="25560">
            <a:solidFill>
              <a:srgbClr val="000000"/>
            </a:solidFill>
            <a:round/>
            <a:headEnd type="arrow" w="med" len="med"/>
            <a:tailEnd type="arrow" w="med" len="me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0" y="267480"/>
            <a:ext cx="9144000" cy="1398240"/>
          </a:xfrm>
          <a:prstGeom prst="rect">
            <a:avLst/>
          </a:prstGeom>
          <a:noFill/>
          <a:ln>
            <a:noFill/>
          </a:ln>
        </p:spPr>
        <p:txBody>
          <a:bodyPr lIns="90000" tIns="45000" rIns="90000" bIns="45000" anchor="ctr"/>
          <a:lstStyle/>
          <a:p>
            <a:pPr marL="484632" algn="ctr">
              <a:spcBef>
                <a:spcPct val="0"/>
              </a:spcBef>
            </a:pPr>
            <a:r>
              <a:rPr lang="fr-FR" sz="5000" b="1"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Exemples </a:t>
            </a:r>
            <a:r>
              <a:rPr lang="fr-FR" sz="5000" b="1" dirty="0" smtClean="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rPr>
              <a:t>d’utilisation</a:t>
            </a:r>
            <a:endParaRPr lang="fr-FR" sz="5000" b="1" dirty="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endParaRPr>
          </a:p>
        </p:txBody>
      </p:sp>
      <p:pic>
        <p:nvPicPr>
          <p:cNvPr id="196" name="Picture 2"/>
          <p:cNvPicPr/>
          <p:nvPr/>
        </p:nvPicPr>
        <p:blipFill>
          <a:blip r:embed="rId2" cstate="print"/>
          <a:stretch>
            <a:fillRect/>
          </a:stretch>
        </p:blipFill>
        <p:spPr>
          <a:xfrm>
            <a:off x="-684720" y="908640"/>
            <a:ext cx="6325200" cy="6480000"/>
          </a:xfrm>
          <a:prstGeom prst="rect">
            <a:avLst/>
          </a:prstGeom>
          <a:ln>
            <a:noFill/>
          </a:ln>
        </p:spPr>
      </p:pic>
      <p:pic>
        <p:nvPicPr>
          <p:cNvPr id="197" name="Picture 3"/>
          <p:cNvPicPr/>
          <p:nvPr/>
        </p:nvPicPr>
        <p:blipFill>
          <a:blip r:embed="rId3" cstate="print"/>
          <a:stretch>
            <a:fillRect/>
          </a:stretch>
        </p:blipFill>
        <p:spPr>
          <a:xfrm>
            <a:off x="4680000" y="3600000"/>
            <a:ext cx="3347640" cy="2114640"/>
          </a:xfrm>
          <a:prstGeom prst="rect">
            <a:avLst/>
          </a:prstGeom>
          <a:ln>
            <a:noFill/>
          </a:ln>
        </p:spPr>
      </p:pic>
      <p:sp>
        <p:nvSpPr>
          <p:cNvPr id="198" name="CustomShape 2"/>
          <p:cNvSpPr/>
          <p:nvPr/>
        </p:nvSpPr>
        <p:spPr>
          <a:xfrm>
            <a:off x="2088000" y="2088000"/>
            <a:ext cx="801000" cy="424440"/>
          </a:xfrm>
          <a:prstGeom prst="rect">
            <a:avLst/>
          </a:prstGeom>
          <a:noFill/>
          <a:ln>
            <a:noFill/>
          </a:ln>
        </p:spPr>
        <p:txBody>
          <a:bodyPr wrap="none" lIns="90000" tIns="45000" rIns="90000" bIns="45000"/>
          <a:lstStyle/>
          <a:p>
            <a:pPr>
              <a:lnSpc>
                <a:spcPct val="100000"/>
              </a:lnSpc>
            </a:pPr>
            <a:r>
              <a:rPr lang="fr-FR" sz="2200" dirty="0">
                <a:solidFill>
                  <a:srgbClr val="FFFFFF"/>
                </a:solidFill>
                <a:latin typeface="Century Gothic"/>
              </a:rPr>
              <a:t>T-shirt</a:t>
            </a:r>
            <a:endParaRPr dirty="0"/>
          </a:p>
        </p:txBody>
      </p:sp>
      <p:sp>
        <p:nvSpPr>
          <p:cNvPr id="199" name="CustomShape 3"/>
          <p:cNvSpPr/>
          <p:nvPr/>
        </p:nvSpPr>
        <p:spPr>
          <a:xfrm>
            <a:off x="6120000" y="3240000"/>
            <a:ext cx="719640" cy="424440"/>
          </a:xfrm>
          <a:prstGeom prst="rect">
            <a:avLst/>
          </a:prstGeom>
          <a:noFill/>
          <a:ln>
            <a:noFill/>
          </a:ln>
        </p:spPr>
        <p:txBody>
          <a:bodyPr wrap="none" lIns="90000" tIns="45000" rIns="90000" bIns="45000"/>
          <a:lstStyle/>
          <a:p>
            <a:pPr>
              <a:lnSpc>
                <a:spcPct val="100000"/>
              </a:lnSpc>
            </a:pPr>
            <a:r>
              <a:rPr lang="fr-FR" sz="2200">
                <a:solidFill>
                  <a:srgbClr val="FFFFFF"/>
                </a:solidFill>
                <a:latin typeface="Century Gothic"/>
              </a:rPr>
              <a:t>Stylo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Personnalisé 6">
      <a:dk1>
        <a:sysClr val="windowText" lastClr="000000"/>
      </a:dk1>
      <a:lt1>
        <a:sysClr val="window" lastClr="FFFFFF"/>
      </a:lt1>
      <a:dk2>
        <a:srgbClr val="6A6A6A"/>
      </a:dk2>
      <a:lt2>
        <a:srgbClr val="D5D5D5"/>
      </a:lt2>
      <a:accent1>
        <a:srgbClr val="0061A1"/>
      </a:accent1>
      <a:accent2>
        <a:srgbClr val="0061A1"/>
      </a:accent2>
      <a:accent3>
        <a:srgbClr val="9C007F"/>
      </a:accent3>
      <a:accent4>
        <a:srgbClr val="68007F"/>
      </a:accent4>
      <a:accent5>
        <a:srgbClr val="0061A1"/>
      </a:accent5>
      <a:accent6>
        <a:srgbClr val="0061A1"/>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TotalTime>
  <Words>420</Words>
  <Application>Microsoft Office PowerPoint</Application>
  <PresentationFormat>Affichage à l'écran (4:3)</PresentationFormat>
  <Paragraphs>81</Paragraphs>
  <Slides>29</Slides>
  <Notes>0</Notes>
  <HiddenSlides>0</HiddenSlides>
  <MMClips>0</MMClips>
  <ScaleCrop>false</ScaleCrop>
  <HeadingPairs>
    <vt:vector size="4" baseType="variant">
      <vt:variant>
        <vt:lpstr>Thème</vt:lpstr>
      </vt:variant>
      <vt:variant>
        <vt:i4>1</vt:i4>
      </vt:variant>
      <vt:variant>
        <vt:lpstr>Titres des diapositives</vt:lpstr>
      </vt:variant>
      <vt:variant>
        <vt:i4>29</vt:i4>
      </vt:variant>
    </vt:vector>
  </HeadingPairs>
  <TitlesOfParts>
    <vt:vector size="30" baseType="lpstr">
      <vt:lpstr>Verve</vt:lpstr>
      <vt:lpstr>Diapositive 1</vt:lpstr>
      <vt:lpstr>Introduction</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lpstr>Diapositive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cp:lastModifiedBy>nonoff33@hotmail.fr</cp:lastModifiedBy>
  <cp:revision>30</cp:revision>
  <dcterms:modified xsi:type="dcterms:W3CDTF">2014-10-13T17:32:53Z</dcterms:modified>
</cp:coreProperties>
</file>