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6"/>
  </p:notesMasterIdLst>
  <p:sldIdLst>
    <p:sldId id="278" r:id="rId2"/>
    <p:sldId id="270" r:id="rId3"/>
    <p:sldId id="271" r:id="rId4"/>
    <p:sldId id="272" r:id="rId5"/>
    <p:sldId id="273" r:id="rId6"/>
    <p:sldId id="274" r:id="rId7"/>
    <p:sldId id="275" r:id="rId8"/>
    <p:sldId id="283" r:id="rId9"/>
    <p:sldId id="279" r:id="rId10"/>
    <p:sldId id="276" r:id="rId11"/>
    <p:sldId id="277" r:id="rId12"/>
    <p:sldId id="282" r:id="rId13"/>
    <p:sldId id="280" r:id="rId14"/>
    <p:sldId id="281" r:id="rId15"/>
  </p:sldIdLst>
  <p:sldSz cx="9906000" cy="6858000" type="A4"/>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EF1893CA-7989-4FBA-A5E4-53E9177DCB7E}">
          <p14:sldIdLst>
            <p14:sldId id="278"/>
            <p14:sldId id="270"/>
            <p14:sldId id="271"/>
            <p14:sldId id="272"/>
            <p14:sldId id="273"/>
            <p14:sldId id="274"/>
            <p14:sldId id="275"/>
            <p14:sldId id="283"/>
            <p14:sldId id="279"/>
            <p14:sldId id="276"/>
            <p14:sldId id="277"/>
            <p14:sldId id="282"/>
            <p14:sldId id="280"/>
            <p14:sldId id="281"/>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438" autoAdjust="0"/>
  </p:normalViewPr>
  <p:slideViewPr>
    <p:cSldViewPr snapToGrid="0">
      <p:cViewPr varScale="1">
        <p:scale>
          <a:sx n="80" d="100"/>
          <a:sy n="80" d="100"/>
        </p:scale>
        <p:origin x="1086" y="4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45E7E7-B6C1-457C-8DA9-A3ED51E9E836}" type="doc">
      <dgm:prSet loTypeId="urn:microsoft.com/office/officeart/2018/2/layout/IconCircleList" loCatId="icon" qsTypeId="urn:microsoft.com/office/officeart/2005/8/quickstyle/simple1" qsCatId="simple" csTypeId="urn:microsoft.com/office/officeart/2018/5/colors/Iconchunking_neutralbg_accent2_2" csCatId="accent2" phldr="1"/>
      <dgm:spPr/>
      <dgm:t>
        <a:bodyPr/>
        <a:lstStyle/>
        <a:p>
          <a:endParaRPr lang="en-US"/>
        </a:p>
      </dgm:t>
    </dgm:pt>
    <dgm:pt modelId="{47C5D7FB-7079-4BEA-A9B3-F8E718F64557}">
      <dgm:prSet/>
      <dgm:spPr/>
      <dgm:t>
        <a:bodyPr/>
        <a:lstStyle/>
        <a:p>
          <a:pPr>
            <a:lnSpc>
              <a:spcPct val="100000"/>
            </a:lnSpc>
          </a:pPr>
          <a:r>
            <a:rPr lang="en-IE" b="1" dirty="0"/>
            <a:t>Evaluation</a:t>
          </a:r>
          <a:endParaRPr lang="en-US" dirty="0"/>
        </a:p>
      </dgm:t>
    </dgm:pt>
    <dgm:pt modelId="{2A563D5D-BCCA-4BD3-A1C3-9064A3983F99}" type="parTrans" cxnId="{F0CC0FA3-4C5B-4ECE-826A-D2DD85DCC179}">
      <dgm:prSet/>
      <dgm:spPr/>
      <dgm:t>
        <a:bodyPr/>
        <a:lstStyle/>
        <a:p>
          <a:endParaRPr lang="en-US"/>
        </a:p>
      </dgm:t>
    </dgm:pt>
    <dgm:pt modelId="{2638D913-B4F8-44AB-9951-82156C0232C1}" type="sibTrans" cxnId="{F0CC0FA3-4C5B-4ECE-826A-D2DD85DCC179}">
      <dgm:prSet/>
      <dgm:spPr/>
      <dgm:t>
        <a:bodyPr/>
        <a:lstStyle/>
        <a:p>
          <a:pPr>
            <a:lnSpc>
              <a:spcPct val="100000"/>
            </a:lnSpc>
          </a:pPr>
          <a:endParaRPr lang="en-US"/>
        </a:p>
      </dgm:t>
    </dgm:pt>
    <dgm:pt modelId="{A25CD85C-30F3-4F11-A5BB-3321E4516E90}">
      <dgm:prSet/>
      <dgm:spPr/>
      <dgm:t>
        <a:bodyPr/>
        <a:lstStyle/>
        <a:p>
          <a:pPr>
            <a:lnSpc>
              <a:spcPct val="100000"/>
            </a:lnSpc>
          </a:pPr>
          <a:r>
            <a:rPr lang="en-IE" dirty="0"/>
            <a:t>How was the system evaluated?</a:t>
          </a:r>
          <a:endParaRPr lang="en-US" dirty="0"/>
        </a:p>
      </dgm:t>
    </dgm:pt>
    <dgm:pt modelId="{0B4380ED-BB85-4715-90EB-AB32DCBC0B53}" type="parTrans" cxnId="{C0FD3495-2BC2-4DBA-B4E1-4477E34C7DBE}">
      <dgm:prSet/>
      <dgm:spPr/>
      <dgm:t>
        <a:bodyPr/>
        <a:lstStyle/>
        <a:p>
          <a:endParaRPr lang="en-US"/>
        </a:p>
      </dgm:t>
    </dgm:pt>
    <dgm:pt modelId="{8D448260-4F2D-4DC0-A040-2BC3912A79B1}" type="sibTrans" cxnId="{C0FD3495-2BC2-4DBA-B4E1-4477E34C7DBE}">
      <dgm:prSet/>
      <dgm:spPr/>
      <dgm:t>
        <a:bodyPr/>
        <a:lstStyle/>
        <a:p>
          <a:pPr>
            <a:lnSpc>
              <a:spcPct val="100000"/>
            </a:lnSpc>
          </a:pPr>
          <a:endParaRPr lang="en-US"/>
        </a:p>
      </dgm:t>
    </dgm:pt>
    <dgm:pt modelId="{F34A8911-5443-4991-8E62-241A662289EA}">
      <dgm:prSet/>
      <dgm:spPr/>
      <dgm:t>
        <a:bodyPr/>
        <a:lstStyle/>
        <a:p>
          <a:pPr>
            <a:lnSpc>
              <a:spcPct val="100000"/>
            </a:lnSpc>
          </a:pPr>
          <a:r>
            <a:rPr lang="en-IE" dirty="0"/>
            <a:t>What are the results of the evaluation?</a:t>
          </a:r>
          <a:endParaRPr lang="en-US" dirty="0"/>
        </a:p>
      </dgm:t>
    </dgm:pt>
    <dgm:pt modelId="{632B789C-5331-420B-935A-73EF84F42220}" type="parTrans" cxnId="{10DE965E-6094-405C-AEDE-CB8F1FF26C70}">
      <dgm:prSet/>
      <dgm:spPr/>
      <dgm:t>
        <a:bodyPr/>
        <a:lstStyle/>
        <a:p>
          <a:endParaRPr lang="en-US"/>
        </a:p>
      </dgm:t>
    </dgm:pt>
    <dgm:pt modelId="{2DD8F428-4B7D-411B-ABCD-006D83275BEC}" type="sibTrans" cxnId="{10DE965E-6094-405C-AEDE-CB8F1FF26C70}">
      <dgm:prSet/>
      <dgm:spPr/>
      <dgm:t>
        <a:bodyPr/>
        <a:lstStyle/>
        <a:p>
          <a:endParaRPr lang="en-US"/>
        </a:p>
      </dgm:t>
    </dgm:pt>
    <dgm:pt modelId="{D666F265-0E29-4B5E-92AD-B64FB9BE2660}" type="pres">
      <dgm:prSet presAssocID="{F245E7E7-B6C1-457C-8DA9-A3ED51E9E836}" presName="root" presStyleCnt="0">
        <dgm:presLayoutVars>
          <dgm:dir/>
          <dgm:resizeHandles val="exact"/>
        </dgm:presLayoutVars>
      </dgm:prSet>
      <dgm:spPr/>
    </dgm:pt>
    <dgm:pt modelId="{5627C31A-5E60-4AC2-8E7F-7064B788A91F}" type="pres">
      <dgm:prSet presAssocID="{F245E7E7-B6C1-457C-8DA9-A3ED51E9E836}" presName="container" presStyleCnt="0">
        <dgm:presLayoutVars>
          <dgm:dir/>
          <dgm:resizeHandles val="exact"/>
        </dgm:presLayoutVars>
      </dgm:prSet>
      <dgm:spPr/>
    </dgm:pt>
    <dgm:pt modelId="{67CEFE65-ADBC-4081-A8A0-E1BE64192B17}" type="pres">
      <dgm:prSet presAssocID="{47C5D7FB-7079-4BEA-A9B3-F8E718F64557}" presName="compNode" presStyleCnt="0"/>
      <dgm:spPr/>
    </dgm:pt>
    <dgm:pt modelId="{73B406F8-E5DD-482F-B7C9-E4DEEC438BEA}" type="pres">
      <dgm:prSet presAssocID="{47C5D7FB-7079-4BEA-A9B3-F8E718F64557}" presName="iconBgRect" presStyleLbl="bgShp" presStyleIdx="0" presStyleCnt="3"/>
      <dgm:spPr/>
    </dgm:pt>
    <dgm:pt modelId="{FD06C80B-E741-4D6A-AB59-D0BFB8BF82AF}" type="pres">
      <dgm:prSet presAssocID="{47C5D7FB-7079-4BEA-A9B3-F8E718F645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2EC32EC9-D382-4388-947B-D65E4EB364DE}" type="pres">
      <dgm:prSet presAssocID="{47C5D7FB-7079-4BEA-A9B3-F8E718F64557}" presName="spaceRect" presStyleCnt="0"/>
      <dgm:spPr/>
    </dgm:pt>
    <dgm:pt modelId="{BE81C684-4A6A-4C85-B91F-9F651031808C}" type="pres">
      <dgm:prSet presAssocID="{47C5D7FB-7079-4BEA-A9B3-F8E718F64557}" presName="textRect" presStyleLbl="revTx" presStyleIdx="0" presStyleCnt="3">
        <dgm:presLayoutVars>
          <dgm:chMax val="1"/>
          <dgm:chPref val="1"/>
        </dgm:presLayoutVars>
      </dgm:prSet>
      <dgm:spPr/>
    </dgm:pt>
    <dgm:pt modelId="{F16C3038-0C23-447E-B8B8-A9F18810478A}" type="pres">
      <dgm:prSet presAssocID="{2638D913-B4F8-44AB-9951-82156C0232C1}" presName="sibTrans" presStyleLbl="sibTrans2D1" presStyleIdx="0" presStyleCnt="0"/>
      <dgm:spPr/>
    </dgm:pt>
    <dgm:pt modelId="{C61566FA-E27D-4759-99D2-04450B9BDA3D}" type="pres">
      <dgm:prSet presAssocID="{A25CD85C-30F3-4F11-A5BB-3321E4516E90}" presName="compNode" presStyleCnt="0"/>
      <dgm:spPr/>
    </dgm:pt>
    <dgm:pt modelId="{C80C42D2-0640-41FF-95CD-4C2482A086DB}" type="pres">
      <dgm:prSet presAssocID="{A25CD85C-30F3-4F11-A5BB-3321E4516E90}" presName="iconBgRect" presStyleLbl="bgShp" presStyleIdx="1" presStyleCnt="3"/>
      <dgm:spPr/>
    </dgm:pt>
    <dgm:pt modelId="{A20D4A52-2283-49F7-9F33-715CA01DF00D}" type="pres">
      <dgm:prSet presAssocID="{A25CD85C-30F3-4F11-A5BB-3321E4516E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utral Face with No Fill"/>
        </a:ext>
      </dgm:extLst>
    </dgm:pt>
    <dgm:pt modelId="{F748F4ED-42B3-455E-A3C6-EDB65B221564}" type="pres">
      <dgm:prSet presAssocID="{A25CD85C-30F3-4F11-A5BB-3321E4516E90}" presName="spaceRect" presStyleCnt="0"/>
      <dgm:spPr/>
    </dgm:pt>
    <dgm:pt modelId="{6161B6A9-272C-4CD6-8815-AEA35231D7C0}" type="pres">
      <dgm:prSet presAssocID="{A25CD85C-30F3-4F11-A5BB-3321E4516E90}" presName="textRect" presStyleLbl="revTx" presStyleIdx="1" presStyleCnt="3">
        <dgm:presLayoutVars>
          <dgm:chMax val="1"/>
          <dgm:chPref val="1"/>
        </dgm:presLayoutVars>
      </dgm:prSet>
      <dgm:spPr/>
    </dgm:pt>
    <dgm:pt modelId="{FE123805-D5C1-42F5-B7C9-191726666A60}" type="pres">
      <dgm:prSet presAssocID="{8D448260-4F2D-4DC0-A040-2BC3912A79B1}" presName="sibTrans" presStyleLbl="sibTrans2D1" presStyleIdx="0" presStyleCnt="0"/>
      <dgm:spPr/>
    </dgm:pt>
    <dgm:pt modelId="{0839FFB7-E285-4161-8A0D-6D3E94154583}" type="pres">
      <dgm:prSet presAssocID="{F34A8911-5443-4991-8E62-241A662289EA}" presName="compNode" presStyleCnt="0"/>
      <dgm:spPr/>
    </dgm:pt>
    <dgm:pt modelId="{059ED1C3-AB54-48AF-8C39-A08AD81C1666}" type="pres">
      <dgm:prSet presAssocID="{F34A8911-5443-4991-8E62-241A662289EA}" presName="iconBgRect" presStyleLbl="bgShp" presStyleIdx="2" presStyleCnt="3"/>
      <dgm:spPr/>
    </dgm:pt>
    <dgm:pt modelId="{DCAFBB5C-2EFB-4AC4-A04B-F9D64A0647F0}" type="pres">
      <dgm:prSet presAssocID="{F34A8911-5443-4991-8E62-241A662289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sta de comprobación"/>
        </a:ext>
      </dgm:extLst>
    </dgm:pt>
    <dgm:pt modelId="{A579DCD2-7AC0-4C10-8F75-F1442D8ECE29}" type="pres">
      <dgm:prSet presAssocID="{F34A8911-5443-4991-8E62-241A662289EA}" presName="spaceRect" presStyleCnt="0"/>
      <dgm:spPr/>
    </dgm:pt>
    <dgm:pt modelId="{79E70F1F-0AF9-4018-BDC6-88363FD21B5E}" type="pres">
      <dgm:prSet presAssocID="{F34A8911-5443-4991-8E62-241A662289EA}" presName="textRect" presStyleLbl="revTx" presStyleIdx="2" presStyleCnt="3">
        <dgm:presLayoutVars>
          <dgm:chMax val="1"/>
          <dgm:chPref val="1"/>
        </dgm:presLayoutVars>
      </dgm:prSet>
      <dgm:spPr/>
    </dgm:pt>
  </dgm:ptLst>
  <dgm:cxnLst>
    <dgm:cxn modelId="{10DE965E-6094-405C-AEDE-CB8F1FF26C70}" srcId="{F245E7E7-B6C1-457C-8DA9-A3ED51E9E836}" destId="{F34A8911-5443-4991-8E62-241A662289EA}" srcOrd="2" destOrd="0" parTransId="{632B789C-5331-420B-935A-73EF84F42220}" sibTransId="{2DD8F428-4B7D-411B-ABCD-006D83275BEC}"/>
    <dgm:cxn modelId="{C489B67B-320A-4096-AF5F-4AB6AE2E8C12}" type="presOf" srcId="{8D448260-4F2D-4DC0-A040-2BC3912A79B1}" destId="{FE123805-D5C1-42F5-B7C9-191726666A60}" srcOrd="0" destOrd="0" presId="urn:microsoft.com/office/officeart/2018/2/layout/IconCircleList"/>
    <dgm:cxn modelId="{F6BDC17D-6CA1-478A-8923-25E0AF2B1ED3}" type="presOf" srcId="{47C5D7FB-7079-4BEA-A9B3-F8E718F64557}" destId="{BE81C684-4A6A-4C85-B91F-9F651031808C}" srcOrd="0" destOrd="0" presId="urn:microsoft.com/office/officeart/2018/2/layout/IconCircleList"/>
    <dgm:cxn modelId="{C0FD3495-2BC2-4DBA-B4E1-4477E34C7DBE}" srcId="{F245E7E7-B6C1-457C-8DA9-A3ED51E9E836}" destId="{A25CD85C-30F3-4F11-A5BB-3321E4516E90}" srcOrd="1" destOrd="0" parTransId="{0B4380ED-BB85-4715-90EB-AB32DCBC0B53}" sibTransId="{8D448260-4F2D-4DC0-A040-2BC3912A79B1}"/>
    <dgm:cxn modelId="{F0CC0FA3-4C5B-4ECE-826A-D2DD85DCC179}" srcId="{F245E7E7-B6C1-457C-8DA9-A3ED51E9E836}" destId="{47C5D7FB-7079-4BEA-A9B3-F8E718F64557}" srcOrd="0" destOrd="0" parTransId="{2A563D5D-BCCA-4BD3-A1C3-9064A3983F99}" sibTransId="{2638D913-B4F8-44AB-9951-82156C0232C1}"/>
    <dgm:cxn modelId="{04389DAD-5643-4EAD-8627-7392443A235B}" type="presOf" srcId="{A25CD85C-30F3-4F11-A5BB-3321E4516E90}" destId="{6161B6A9-272C-4CD6-8815-AEA35231D7C0}" srcOrd="0" destOrd="0" presId="urn:microsoft.com/office/officeart/2018/2/layout/IconCircleList"/>
    <dgm:cxn modelId="{3138DCC9-6D71-471F-87DA-6305FCC59BC1}" type="presOf" srcId="{2638D913-B4F8-44AB-9951-82156C0232C1}" destId="{F16C3038-0C23-447E-B8B8-A9F18810478A}" srcOrd="0" destOrd="0" presId="urn:microsoft.com/office/officeart/2018/2/layout/IconCircleList"/>
    <dgm:cxn modelId="{097A4FE5-30F9-4B77-9454-ED2F47BA0728}" type="presOf" srcId="{F245E7E7-B6C1-457C-8DA9-A3ED51E9E836}" destId="{D666F265-0E29-4B5E-92AD-B64FB9BE2660}" srcOrd="0" destOrd="0" presId="urn:microsoft.com/office/officeart/2018/2/layout/IconCircleList"/>
    <dgm:cxn modelId="{F796DFF1-42E6-478B-86C4-A507800466BC}" type="presOf" srcId="{F34A8911-5443-4991-8E62-241A662289EA}" destId="{79E70F1F-0AF9-4018-BDC6-88363FD21B5E}" srcOrd="0" destOrd="0" presId="urn:microsoft.com/office/officeart/2018/2/layout/IconCircleList"/>
    <dgm:cxn modelId="{EC3A7076-368D-4043-8C9A-76681F3A6A24}" type="presParOf" srcId="{D666F265-0E29-4B5E-92AD-B64FB9BE2660}" destId="{5627C31A-5E60-4AC2-8E7F-7064B788A91F}" srcOrd="0" destOrd="0" presId="urn:microsoft.com/office/officeart/2018/2/layout/IconCircleList"/>
    <dgm:cxn modelId="{18DBA03A-814F-4A1C-A3D8-180B694B58AC}" type="presParOf" srcId="{5627C31A-5E60-4AC2-8E7F-7064B788A91F}" destId="{67CEFE65-ADBC-4081-A8A0-E1BE64192B17}" srcOrd="0" destOrd="0" presId="urn:microsoft.com/office/officeart/2018/2/layout/IconCircleList"/>
    <dgm:cxn modelId="{B2DEBDBA-B4BF-424E-BE8B-983AC1CFE254}" type="presParOf" srcId="{67CEFE65-ADBC-4081-A8A0-E1BE64192B17}" destId="{73B406F8-E5DD-482F-B7C9-E4DEEC438BEA}" srcOrd="0" destOrd="0" presId="urn:microsoft.com/office/officeart/2018/2/layout/IconCircleList"/>
    <dgm:cxn modelId="{6DBD8E4A-3995-46D1-BB0B-79D071E71929}" type="presParOf" srcId="{67CEFE65-ADBC-4081-A8A0-E1BE64192B17}" destId="{FD06C80B-E741-4D6A-AB59-D0BFB8BF82AF}" srcOrd="1" destOrd="0" presId="urn:microsoft.com/office/officeart/2018/2/layout/IconCircleList"/>
    <dgm:cxn modelId="{BCD30304-512C-498A-BE2C-A9A820B3C066}" type="presParOf" srcId="{67CEFE65-ADBC-4081-A8A0-E1BE64192B17}" destId="{2EC32EC9-D382-4388-947B-D65E4EB364DE}" srcOrd="2" destOrd="0" presId="urn:microsoft.com/office/officeart/2018/2/layout/IconCircleList"/>
    <dgm:cxn modelId="{533BBEBC-B9CE-4A5C-808C-276E797893E5}" type="presParOf" srcId="{67CEFE65-ADBC-4081-A8A0-E1BE64192B17}" destId="{BE81C684-4A6A-4C85-B91F-9F651031808C}" srcOrd="3" destOrd="0" presId="urn:microsoft.com/office/officeart/2018/2/layout/IconCircleList"/>
    <dgm:cxn modelId="{9ED170EF-E271-4D7D-8D63-02A50EB1650B}" type="presParOf" srcId="{5627C31A-5E60-4AC2-8E7F-7064B788A91F}" destId="{F16C3038-0C23-447E-B8B8-A9F18810478A}" srcOrd="1" destOrd="0" presId="urn:microsoft.com/office/officeart/2018/2/layout/IconCircleList"/>
    <dgm:cxn modelId="{E318C438-06E4-4921-ADB2-B5A5B5356D27}" type="presParOf" srcId="{5627C31A-5E60-4AC2-8E7F-7064B788A91F}" destId="{C61566FA-E27D-4759-99D2-04450B9BDA3D}" srcOrd="2" destOrd="0" presId="urn:microsoft.com/office/officeart/2018/2/layout/IconCircleList"/>
    <dgm:cxn modelId="{0373AC30-0567-493D-82CF-E403182BD6FD}" type="presParOf" srcId="{C61566FA-E27D-4759-99D2-04450B9BDA3D}" destId="{C80C42D2-0640-41FF-95CD-4C2482A086DB}" srcOrd="0" destOrd="0" presId="urn:microsoft.com/office/officeart/2018/2/layout/IconCircleList"/>
    <dgm:cxn modelId="{11436DF8-8E16-4C4D-9971-FBFC0911DA01}" type="presParOf" srcId="{C61566FA-E27D-4759-99D2-04450B9BDA3D}" destId="{A20D4A52-2283-49F7-9F33-715CA01DF00D}" srcOrd="1" destOrd="0" presId="urn:microsoft.com/office/officeart/2018/2/layout/IconCircleList"/>
    <dgm:cxn modelId="{6EBA5091-8DBC-4D0B-B936-30F26B887D31}" type="presParOf" srcId="{C61566FA-E27D-4759-99D2-04450B9BDA3D}" destId="{F748F4ED-42B3-455E-A3C6-EDB65B221564}" srcOrd="2" destOrd="0" presId="urn:microsoft.com/office/officeart/2018/2/layout/IconCircleList"/>
    <dgm:cxn modelId="{3E0AB846-3C3B-40EA-B12C-69653971F756}" type="presParOf" srcId="{C61566FA-E27D-4759-99D2-04450B9BDA3D}" destId="{6161B6A9-272C-4CD6-8815-AEA35231D7C0}" srcOrd="3" destOrd="0" presId="urn:microsoft.com/office/officeart/2018/2/layout/IconCircleList"/>
    <dgm:cxn modelId="{76688BC2-1504-409E-8EAD-6569CC1D7070}" type="presParOf" srcId="{5627C31A-5E60-4AC2-8E7F-7064B788A91F}" destId="{FE123805-D5C1-42F5-B7C9-191726666A60}" srcOrd="3" destOrd="0" presId="urn:microsoft.com/office/officeart/2018/2/layout/IconCircleList"/>
    <dgm:cxn modelId="{9D841312-8C8D-404C-8661-3B65026705F9}" type="presParOf" srcId="{5627C31A-5E60-4AC2-8E7F-7064B788A91F}" destId="{0839FFB7-E285-4161-8A0D-6D3E94154583}" srcOrd="4" destOrd="0" presId="urn:microsoft.com/office/officeart/2018/2/layout/IconCircleList"/>
    <dgm:cxn modelId="{BC1E6870-882B-4A9E-9166-9182809AAC68}" type="presParOf" srcId="{0839FFB7-E285-4161-8A0D-6D3E94154583}" destId="{059ED1C3-AB54-48AF-8C39-A08AD81C1666}" srcOrd="0" destOrd="0" presId="urn:microsoft.com/office/officeart/2018/2/layout/IconCircleList"/>
    <dgm:cxn modelId="{7AFC501E-D6ED-462A-9540-F66FD7D580CD}" type="presParOf" srcId="{0839FFB7-E285-4161-8A0D-6D3E94154583}" destId="{DCAFBB5C-2EFB-4AC4-A04B-F9D64A0647F0}" srcOrd="1" destOrd="0" presId="urn:microsoft.com/office/officeart/2018/2/layout/IconCircleList"/>
    <dgm:cxn modelId="{9B133A8F-6392-441C-978B-6714A5299303}" type="presParOf" srcId="{0839FFB7-E285-4161-8A0D-6D3E94154583}" destId="{A579DCD2-7AC0-4C10-8F75-F1442D8ECE29}" srcOrd="2" destOrd="0" presId="urn:microsoft.com/office/officeart/2018/2/layout/IconCircleList"/>
    <dgm:cxn modelId="{DCA794DF-B2C8-4CD8-8871-877E5A8B3FB0}" type="presParOf" srcId="{0839FFB7-E285-4161-8A0D-6D3E94154583}" destId="{79E70F1F-0AF9-4018-BDC6-88363FD21B5E}" srcOrd="3" destOrd="0" presId="urn:microsoft.com/office/officeart/2018/2/layout/IconCircle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79E685-C029-4343-9355-92DE9404444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97076AD-9F8E-466D-A971-C4E85729BEED}">
      <dgm:prSet/>
      <dgm:spPr/>
      <dgm:t>
        <a:bodyPr/>
        <a:lstStyle/>
        <a:p>
          <a:r>
            <a:rPr lang="en-US"/>
            <a:t>The system allows users to create accounts, log in, and navigate securely.</a:t>
          </a:r>
        </a:p>
      </dgm:t>
    </dgm:pt>
    <dgm:pt modelId="{0943821A-23E4-40A7-93F0-2456FCE311C2}" type="parTrans" cxnId="{9C9F8E3A-7A69-4688-BDDA-1B1660014D80}">
      <dgm:prSet/>
      <dgm:spPr/>
      <dgm:t>
        <a:bodyPr/>
        <a:lstStyle/>
        <a:p>
          <a:endParaRPr lang="en-US"/>
        </a:p>
      </dgm:t>
    </dgm:pt>
    <dgm:pt modelId="{3025F8CC-41F2-4A8F-97CB-6C14FA337104}" type="sibTrans" cxnId="{9C9F8E3A-7A69-4688-BDDA-1B1660014D80}">
      <dgm:prSet/>
      <dgm:spPr/>
      <dgm:t>
        <a:bodyPr/>
        <a:lstStyle/>
        <a:p>
          <a:endParaRPr lang="en-US"/>
        </a:p>
      </dgm:t>
    </dgm:pt>
    <dgm:pt modelId="{4DBF67F3-1493-4FF4-8519-13D98937ABFA}">
      <dgm:prSet/>
      <dgm:spPr/>
      <dgm:t>
        <a:bodyPr/>
        <a:lstStyle/>
        <a:p>
          <a:r>
            <a:rPr lang="en-US"/>
            <a:t>The functions for recording, consulting, and deleting income, expenses, and events work correctly.</a:t>
          </a:r>
        </a:p>
      </dgm:t>
    </dgm:pt>
    <dgm:pt modelId="{D5608CB3-3E94-4F63-AD0E-B7C201DDAD1A}" type="parTrans" cxnId="{5F816171-886D-403C-A7D0-81EFC9EA52B1}">
      <dgm:prSet/>
      <dgm:spPr/>
      <dgm:t>
        <a:bodyPr/>
        <a:lstStyle/>
        <a:p>
          <a:endParaRPr lang="en-US"/>
        </a:p>
      </dgm:t>
    </dgm:pt>
    <dgm:pt modelId="{F3E952C3-35E1-4E55-96C0-5343ED1C26DF}" type="sibTrans" cxnId="{5F816171-886D-403C-A7D0-81EFC9EA52B1}">
      <dgm:prSet/>
      <dgm:spPr/>
      <dgm:t>
        <a:bodyPr/>
        <a:lstStyle/>
        <a:p>
          <a:endParaRPr lang="en-US"/>
        </a:p>
      </dgm:t>
    </dgm:pt>
    <dgm:pt modelId="{4783322E-2E07-40EE-BFFC-DFE93AE3A639}">
      <dgm:prSet/>
      <dgm:spPr/>
      <dgm:t>
        <a:bodyPr/>
        <a:lstStyle/>
        <a:p>
          <a:r>
            <a:rPr lang="en-US"/>
            <a:t>The EUR-CLP exchange rate query was successfully implemented, handling possible external errors.</a:t>
          </a:r>
        </a:p>
      </dgm:t>
    </dgm:pt>
    <dgm:pt modelId="{2DF8B3FF-48B7-465B-B706-7DB28A2B6EB7}" type="parTrans" cxnId="{BA43490E-3B16-44DE-B95F-65A710C6A131}">
      <dgm:prSet/>
      <dgm:spPr/>
      <dgm:t>
        <a:bodyPr/>
        <a:lstStyle/>
        <a:p>
          <a:endParaRPr lang="en-US"/>
        </a:p>
      </dgm:t>
    </dgm:pt>
    <dgm:pt modelId="{F08E0EC2-922B-4905-9E0C-CB94468E1C68}" type="sibTrans" cxnId="{BA43490E-3B16-44DE-B95F-65A710C6A131}">
      <dgm:prSet/>
      <dgm:spPr/>
      <dgm:t>
        <a:bodyPr/>
        <a:lstStyle/>
        <a:p>
          <a:endParaRPr lang="en-US"/>
        </a:p>
      </dgm:t>
    </dgm:pt>
    <dgm:pt modelId="{F4EA732F-EE1D-4D95-A5AF-A0295D0C64D5}">
      <dgm:prSet/>
      <dgm:spPr/>
      <dgm:t>
        <a:bodyPr/>
        <a:lstStyle/>
        <a:p>
          <a:r>
            <a:rPr lang="en-US"/>
            <a:t>Error handling in endpoints protected with JWT was validated in different scenarios.</a:t>
          </a:r>
        </a:p>
      </dgm:t>
    </dgm:pt>
    <dgm:pt modelId="{AE107C1B-7A5C-468D-AE9F-B303829C39ED}" type="parTrans" cxnId="{205A7527-FA66-40AF-BC7C-6F04C005F455}">
      <dgm:prSet/>
      <dgm:spPr/>
      <dgm:t>
        <a:bodyPr/>
        <a:lstStyle/>
        <a:p>
          <a:endParaRPr lang="en-US"/>
        </a:p>
      </dgm:t>
    </dgm:pt>
    <dgm:pt modelId="{D0E6C4E0-4E5D-45A0-9AAE-A5FF2574E2FA}" type="sibTrans" cxnId="{205A7527-FA66-40AF-BC7C-6F04C005F455}">
      <dgm:prSet/>
      <dgm:spPr/>
      <dgm:t>
        <a:bodyPr/>
        <a:lstStyle/>
        <a:p>
          <a:endParaRPr lang="en-US"/>
        </a:p>
      </dgm:t>
    </dgm:pt>
    <dgm:pt modelId="{A9E98237-B2DA-4B4D-8128-D054DA64A6CE}">
      <dgm:prSet/>
      <dgm:spPr/>
      <dgm:t>
        <a:bodyPr/>
        <a:lstStyle/>
        <a:p>
          <a:r>
            <a:rPr lang="en-US"/>
            <a:t>The system is robust, modular, and allows for future extensions.</a:t>
          </a:r>
        </a:p>
      </dgm:t>
    </dgm:pt>
    <dgm:pt modelId="{A44D1E9C-33A1-4CD6-AE3B-753CECF63EC0}" type="parTrans" cxnId="{3639FE27-EF25-4D0D-B161-417941E792A6}">
      <dgm:prSet/>
      <dgm:spPr/>
      <dgm:t>
        <a:bodyPr/>
        <a:lstStyle/>
        <a:p>
          <a:endParaRPr lang="en-US"/>
        </a:p>
      </dgm:t>
    </dgm:pt>
    <dgm:pt modelId="{51479A16-3E39-4DA0-8E6A-AAEF1A8BAB05}" type="sibTrans" cxnId="{3639FE27-EF25-4D0D-B161-417941E792A6}">
      <dgm:prSet/>
      <dgm:spPr/>
      <dgm:t>
        <a:bodyPr/>
        <a:lstStyle/>
        <a:p>
          <a:endParaRPr lang="en-US"/>
        </a:p>
      </dgm:t>
    </dgm:pt>
    <dgm:pt modelId="{A17D869D-EBFE-44B8-944D-8F4CF0977223}" type="pres">
      <dgm:prSet presAssocID="{8579E685-C029-4343-9355-92DE9404444B}" presName="linear" presStyleCnt="0">
        <dgm:presLayoutVars>
          <dgm:animLvl val="lvl"/>
          <dgm:resizeHandles val="exact"/>
        </dgm:presLayoutVars>
      </dgm:prSet>
      <dgm:spPr/>
    </dgm:pt>
    <dgm:pt modelId="{1D15B25B-D43E-4E1D-98DE-821FA9431D18}" type="pres">
      <dgm:prSet presAssocID="{A97076AD-9F8E-466D-A971-C4E85729BEED}" presName="parentText" presStyleLbl="node1" presStyleIdx="0" presStyleCnt="5" custLinFactNeighborX="18194" custLinFactNeighborY="73831">
        <dgm:presLayoutVars>
          <dgm:chMax val="0"/>
          <dgm:bulletEnabled val="1"/>
        </dgm:presLayoutVars>
      </dgm:prSet>
      <dgm:spPr/>
    </dgm:pt>
    <dgm:pt modelId="{1E4E64FF-E363-4B2E-841B-A94C73C26794}" type="pres">
      <dgm:prSet presAssocID="{3025F8CC-41F2-4A8F-97CB-6C14FA337104}" presName="spacer" presStyleCnt="0"/>
      <dgm:spPr/>
    </dgm:pt>
    <dgm:pt modelId="{1EB85C78-878C-44FE-847A-41583CA50065}" type="pres">
      <dgm:prSet presAssocID="{4DBF67F3-1493-4FF4-8519-13D98937ABFA}" presName="parentText" presStyleLbl="node1" presStyleIdx="1" presStyleCnt="5">
        <dgm:presLayoutVars>
          <dgm:chMax val="0"/>
          <dgm:bulletEnabled val="1"/>
        </dgm:presLayoutVars>
      </dgm:prSet>
      <dgm:spPr/>
    </dgm:pt>
    <dgm:pt modelId="{603AC3BB-0C08-427F-8BE2-B57646A7773E}" type="pres">
      <dgm:prSet presAssocID="{F3E952C3-35E1-4E55-96C0-5343ED1C26DF}" presName="spacer" presStyleCnt="0"/>
      <dgm:spPr/>
    </dgm:pt>
    <dgm:pt modelId="{D61629CC-B106-492F-BBE2-C7831FBB1C22}" type="pres">
      <dgm:prSet presAssocID="{4783322E-2E07-40EE-BFFC-DFE93AE3A639}" presName="parentText" presStyleLbl="node1" presStyleIdx="2" presStyleCnt="5">
        <dgm:presLayoutVars>
          <dgm:chMax val="0"/>
          <dgm:bulletEnabled val="1"/>
        </dgm:presLayoutVars>
      </dgm:prSet>
      <dgm:spPr/>
    </dgm:pt>
    <dgm:pt modelId="{4F6AD48B-3674-4DA2-92B5-C9A8EE3DEBC3}" type="pres">
      <dgm:prSet presAssocID="{F08E0EC2-922B-4905-9E0C-CB94468E1C68}" presName="spacer" presStyleCnt="0"/>
      <dgm:spPr/>
    </dgm:pt>
    <dgm:pt modelId="{50B4756D-7A6B-4859-B82C-803979BDAB50}" type="pres">
      <dgm:prSet presAssocID="{F4EA732F-EE1D-4D95-A5AF-A0295D0C64D5}" presName="parentText" presStyleLbl="node1" presStyleIdx="3" presStyleCnt="5">
        <dgm:presLayoutVars>
          <dgm:chMax val="0"/>
          <dgm:bulletEnabled val="1"/>
        </dgm:presLayoutVars>
      </dgm:prSet>
      <dgm:spPr/>
    </dgm:pt>
    <dgm:pt modelId="{2FC92794-C5B4-4DC5-B948-1DB70B00519B}" type="pres">
      <dgm:prSet presAssocID="{D0E6C4E0-4E5D-45A0-9AAE-A5FF2574E2FA}" presName="spacer" presStyleCnt="0"/>
      <dgm:spPr/>
    </dgm:pt>
    <dgm:pt modelId="{33571E17-D6EF-4F67-B813-144B0BD5867C}" type="pres">
      <dgm:prSet presAssocID="{A9E98237-B2DA-4B4D-8128-D054DA64A6CE}" presName="parentText" presStyleLbl="node1" presStyleIdx="4" presStyleCnt="5">
        <dgm:presLayoutVars>
          <dgm:chMax val="0"/>
          <dgm:bulletEnabled val="1"/>
        </dgm:presLayoutVars>
      </dgm:prSet>
      <dgm:spPr/>
    </dgm:pt>
  </dgm:ptLst>
  <dgm:cxnLst>
    <dgm:cxn modelId="{BA43490E-3B16-44DE-B95F-65A710C6A131}" srcId="{8579E685-C029-4343-9355-92DE9404444B}" destId="{4783322E-2E07-40EE-BFFC-DFE93AE3A639}" srcOrd="2" destOrd="0" parTransId="{2DF8B3FF-48B7-465B-B706-7DB28A2B6EB7}" sibTransId="{F08E0EC2-922B-4905-9E0C-CB94468E1C68}"/>
    <dgm:cxn modelId="{205A7527-FA66-40AF-BC7C-6F04C005F455}" srcId="{8579E685-C029-4343-9355-92DE9404444B}" destId="{F4EA732F-EE1D-4D95-A5AF-A0295D0C64D5}" srcOrd="3" destOrd="0" parTransId="{AE107C1B-7A5C-468D-AE9F-B303829C39ED}" sibTransId="{D0E6C4E0-4E5D-45A0-9AAE-A5FF2574E2FA}"/>
    <dgm:cxn modelId="{3639FE27-EF25-4D0D-B161-417941E792A6}" srcId="{8579E685-C029-4343-9355-92DE9404444B}" destId="{A9E98237-B2DA-4B4D-8128-D054DA64A6CE}" srcOrd="4" destOrd="0" parTransId="{A44D1E9C-33A1-4CD6-AE3B-753CECF63EC0}" sibTransId="{51479A16-3E39-4DA0-8E6A-AAEF1A8BAB05}"/>
    <dgm:cxn modelId="{1B62D92E-B395-4A7B-95E6-8C730DEC6D43}" type="presOf" srcId="{A9E98237-B2DA-4B4D-8128-D054DA64A6CE}" destId="{33571E17-D6EF-4F67-B813-144B0BD5867C}" srcOrd="0" destOrd="0" presId="urn:microsoft.com/office/officeart/2005/8/layout/vList2"/>
    <dgm:cxn modelId="{9C9F8E3A-7A69-4688-BDDA-1B1660014D80}" srcId="{8579E685-C029-4343-9355-92DE9404444B}" destId="{A97076AD-9F8E-466D-A971-C4E85729BEED}" srcOrd="0" destOrd="0" parTransId="{0943821A-23E4-40A7-93F0-2456FCE311C2}" sibTransId="{3025F8CC-41F2-4A8F-97CB-6C14FA337104}"/>
    <dgm:cxn modelId="{FA8F284C-1B67-4263-8AB2-190B82798CB8}" type="presOf" srcId="{A97076AD-9F8E-466D-A971-C4E85729BEED}" destId="{1D15B25B-D43E-4E1D-98DE-821FA9431D18}" srcOrd="0" destOrd="0" presId="urn:microsoft.com/office/officeart/2005/8/layout/vList2"/>
    <dgm:cxn modelId="{5F816171-886D-403C-A7D0-81EFC9EA52B1}" srcId="{8579E685-C029-4343-9355-92DE9404444B}" destId="{4DBF67F3-1493-4FF4-8519-13D98937ABFA}" srcOrd="1" destOrd="0" parTransId="{D5608CB3-3E94-4F63-AD0E-B7C201DDAD1A}" sibTransId="{F3E952C3-35E1-4E55-96C0-5343ED1C26DF}"/>
    <dgm:cxn modelId="{3ACF85CA-19C1-44F2-8347-676E75B8F71A}" type="presOf" srcId="{F4EA732F-EE1D-4D95-A5AF-A0295D0C64D5}" destId="{50B4756D-7A6B-4859-B82C-803979BDAB50}" srcOrd="0" destOrd="0" presId="urn:microsoft.com/office/officeart/2005/8/layout/vList2"/>
    <dgm:cxn modelId="{9E598DD0-30AF-488C-8123-8E841D6FD569}" type="presOf" srcId="{8579E685-C029-4343-9355-92DE9404444B}" destId="{A17D869D-EBFE-44B8-944D-8F4CF0977223}" srcOrd="0" destOrd="0" presId="urn:microsoft.com/office/officeart/2005/8/layout/vList2"/>
    <dgm:cxn modelId="{740041DA-D6B2-4979-8749-CAACC33CA197}" type="presOf" srcId="{4783322E-2E07-40EE-BFFC-DFE93AE3A639}" destId="{D61629CC-B106-492F-BBE2-C7831FBB1C22}" srcOrd="0" destOrd="0" presId="urn:microsoft.com/office/officeart/2005/8/layout/vList2"/>
    <dgm:cxn modelId="{B3B665DA-A8D2-4FCF-8E6A-C647A20EF871}" type="presOf" srcId="{4DBF67F3-1493-4FF4-8519-13D98937ABFA}" destId="{1EB85C78-878C-44FE-847A-41583CA50065}" srcOrd="0" destOrd="0" presId="urn:microsoft.com/office/officeart/2005/8/layout/vList2"/>
    <dgm:cxn modelId="{174D183E-6FB1-4678-980F-EFC695D89FB8}" type="presParOf" srcId="{A17D869D-EBFE-44B8-944D-8F4CF0977223}" destId="{1D15B25B-D43E-4E1D-98DE-821FA9431D18}" srcOrd="0" destOrd="0" presId="urn:microsoft.com/office/officeart/2005/8/layout/vList2"/>
    <dgm:cxn modelId="{DB99C8FE-CCC4-4305-A3D8-F3827C12835D}" type="presParOf" srcId="{A17D869D-EBFE-44B8-944D-8F4CF0977223}" destId="{1E4E64FF-E363-4B2E-841B-A94C73C26794}" srcOrd="1" destOrd="0" presId="urn:microsoft.com/office/officeart/2005/8/layout/vList2"/>
    <dgm:cxn modelId="{48B3BE21-171D-49DE-B96B-EEB0E6572A44}" type="presParOf" srcId="{A17D869D-EBFE-44B8-944D-8F4CF0977223}" destId="{1EB85C78-878C-44FE-847A-41583CA50065}" srcOrd="2" destOrd="0" presId="urn:microsoft.com/office/officeart/2005/8/layout/vList2"/>
    <dgm:cxn modelId="{1A475EE7-24B2-4D28-A7BC-88465BFB363C}" type="presParOf" srcId="{A17D869D-EBFE-44B8-944D-8F4CF0977223}" destId="{603AC3BB-0C08-427F-8BE2-B57646A7773E}" srcOrd="3" destOrd="0" presId="urn:microsoft.com/office/officeart/2005/8/layout/vList2"/>
    <dgm:cxn modelId="{DE3B64FC-D479-469A-97CC-AD6968995B5B}" type="presParOf" srcId="{A17D869D-EBFE-44B8-944D-8F4CF0977223}" destId="{D61629CC-B106-492F-BBE2-C7831FBB1C22}" srcOrd="4" destOrd="0" presId="urn:microsoft.com/office/officeart/2005/8/layout/vList2"/>
    <dgm:cxn modelId="{F95C583F-A19A-4170-8BA1-B131D8E9E460}" type="presParOf" srcId="{A17D869D-EBFE-44B8-944D-8F4CF0977223}" destId="{4F6AD48B-3674-4DA2-92B5-C9A8EE3DEBC3}" srcOrd="5" destOrd="0" presId="urn:microsoft.com/office/officeart/2005/8/layout/vList2"/>
    <dgm:cxn modelId="{328A58E2-A53D-46B1-BA10-1465F1490461}" type="presParOf" srcId="{A17D869D-EBFE-44B8-944D-8F4CF0977223}" destId="{50B4756D-7A6B-4859-B82C-803979BDAB50}" srcOrd="6" destOrd="0" presId="urn:microsoft.com/office/officeart/2005/8/layout/vList2"/>
    <dgm:cxn modelId="{95CEA504-9023-4E3C-9474-CA48888740CF}" type="presParOf" srcId="{A17D869D-EBFE-44B8-944D-8F4CF0977223}" destId="{2FC92794-C5B4-4DC5-B948-1DB70B00519B}" srcOrd="7" destOrd="0" presId="urn:microsoft.com/office/officeart/2005/8/layout/vList2"/>
    <dgm:cxn modelId="{A636FA75-80DA-4FA5-93C4-F3BE895B34F3}" type="presParOf" srcId="{A17D869D-EBFE-44B8-944D-8F4CF0977223}" destId="{33571E17-D6EF-4F67-B813-144B0BD5867C}" srcOrd="8"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406F8-E5DD-482F-B7C9-E4DEEC438BEA}">
      <dsp:nvSpPr>
        <dsp:cNvPr id="0" name=""/>
        <dsp:cNvSpPr/>
      </dsp:nvSpPr>
      <dsp:spPr>
        <a:xfrm>
          <a:off x="2307" y="772901"/>
          <a:ext cx="546918" cy="54691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06C80B-E741-4D6A-AB59-D0BFB8BF82AF}">
      <dsp:nvSpPr>
        <dsp:cNvPr id="0" name=""/>
        <dsp:cNvSpPr/>
      </dsp:nvSpPr>
      <dsp:spPr>
        <a:xfrm>
          <a:off x="117160" y="887754"/>
          <a:ext cx="317212" cy="3172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81C684-4A6A-4C85-B91F-9F651031808C}">
      <dsp:nvSpPr>
        <dsp:cNvPr id="0" name=""/>
        <dsp:cNvSpPr/>
      </dsp:nvSpPr>
      <dsp:spPr>
        <a:xfrm>
          <a:off x="666422" y="772901"/>
          <a:ext cx="1289165" cy="546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E" sz="1100" b="1" kern="1200" dirty="0"/>
            <a:t>Evaluation</a:t>
          </a:r>
          <a:endParaRPr lang="en-US" sz="1100" kern="1200" dirty="0"/>
        </a:p>
      </dsp:txBody>
      <dsp:txXfrm>
        <a:off x="666422" y="772901"/>
        <a:ext cx="1289165" cy="546918"/>
      </dsp:txXfrm>
    </dsp:sp>
    <dsp:sp modelId="{C80C42D2-0640-41FF-95CD-4C2482A086DB}">
      <dsp:nvSpPr>
        <dsp:cNvPr id="0" name=""/>
        <dsp:cNvSpPr/>
      </dsp:nvSpPr>
      <dsp:spPr>
        <a:xfrm>
          <a:off x="2180215" y="772901"/>
          <a:ext cx="546918" cy="54691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D4A52-2283-49F7-9F33-715CA01DF00D}">
      <dsp:nvSpPr>
        <dsp:cNvPr id="0" name=""/>
        <dsp:cNvSpPr/>
      </dsp:nvSpPr>
      <dsp:spPr>
        <a:xfrm>
          <a:off x="2295068" y="887754"/>
          <a:ext cx="317212" cy="3172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61B6A9-272C-4CD6-8815-AEA35231D7C0}">
      <dsp:nvSpPr>
        <dsp:cNvPr id="0" name=""/>
        <dsp:cNvSpPr/>
      </dsp:nvSpPr>
      <dsp:spPr>
        <a:xfrm>
          <a:off x="2844331" y="772901"/>
          <a:ext cx="1289165" cy="546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E" sz="1100" kern="1200" dirty="0"/>
            <a:t>How was the system evaluated?</a:t>
          </a:r>
          <a:endParaRPr lang="en-US" sz="1100" kern="1200" dirty="0"/>
        </a:p>
      </dsp:txBody>
      <dsp:txXfrm>
        <a:off x="2844331" y="772901"/>
        <a:ext cx="1289165" cy="546918"/>
      </dsp:txXfrm>
    </dsp:sp>
    <dsp:sp modelId="{059ED1C3-AB54-48AF-8C39-A08AD81C1666}">
      <dsp:nvSpPr>
        <dsp:cNvPr id="0" name=""/>
        <dsp:cNvSpPr/>
      </dsp:nvSpPr>
      <dsp:spPr>
        <a:xfrm>
          <a:off x="4358124" y="772901"/>
          <a:ext cx="546918" cy="54691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FBB5C-2EFB-4AC4-A04B-F9D64A0647F0}">
      <dsp:nvSpPr>
        <dsp:cNvPr id="0" name=""/>
        <dsp:cNvSpPr/>
      </dsp:nvSpPr>
      <dsp:spPr>
        <a:xfrm>
          <a:off x="4472977" y="887754"/>
          <a:ext cx="317212" cy="3172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E70F1F-0AF9-4018-BDC6-88363FD21B5E}">
      <dsp:nvSpPr>
        <dsp:cNvPr id="0" name=""/>
        <dsp:cNvSpPr/>
      </dsp:nvSpPr>
      <dsp:spPr>
        <a:xfrm>
          <a:off x="5022240" y="772901"/>
          <a:ext cx="1289165" cy="546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E" sz="1100" kern="1200" dirty="0"/>
            <a:t>What are the results of the evaluation?</a:t>
          </a:r>
          <a:endParaRPr lang="en-US" sz="1100" kern="1200" dirty="0"/>
        </a:p>
      </dsp:txBody>
      <dsp:txXfrm>
        <a:off x="5022240" y="772901"/>
        <a:ext cx="1289165" cy="5469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5B25B-D43E-4E1D-98DE-821FA9431D18}">
      <dsp:nvSpPr>
        <dsp:cNvPr id="0" name=""/>
        <dsp:cNvSpPr/>
      </dsp:nvSpPr>
      <dsp:spPr>
        <a:xfrm>
          <a:off x="0" y="215009"/>
          <a:ext cx="4560464" cy="596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system allows users to create accounts, log in, and navigate securely.</a:t>
          </a:r>
        </a:p>
      </dsp:txBody>
      <dsp:txXfrm>
        <a:off x="29128" y="244137"/>
        <a:ext cx="4502208" cy="538444"/>
      </dsp:txXfrm>
    </dsp:sp>
    <dsp:sp modelId="{1EB85C78-878C-44FE-847A-41583CA50065}">
      <dsp:nvSpPr>
        <dsp:cNvPr id="0" name=""/>
        <dsp:cNvSpPr/>
      </dsp:nvSpPr>
      <dsp:spPr>
        <a:xfrm>
          <a:off x="0" y="823014"/>
          <a:ext cx="4560464" cy="596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functions for recording, consulting, and deleting income, expenses, and events work correctly.</a:t>
          </a:r>
        </a:p>
      </dsp:txBody>
      <dsp:txXfrm>
        <a:off x="29128" y="852142"/>
        <a:ext cx="4502208" cy="538444"/>
      </dsp:txXfrm>
    </dsp:sp>
    <dsp:sp modelId="{D61629CC-B106-492F-BBE2-C7831FBB1C22}">
      <dsp:nvSpPr>
        <dsp:cNvPr id="0" name=""/>
        <dsp:cNvSpPr/>
      </dsp:nvSpPr>
      <dsp:spPr>
        <a:xfrm>
          <a:off x="0" y="1462914"/>
          <a:ext cx="4560464" cy="596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EUR-CLP exchange rate query was successfully implemented, handling possible external errors.</a:t>
          </a:r>
        </a:p>
      </dsp:txBody>
      <dsp:txXfrm>
        <a:off x="29128" y="1492042"/>
        <a:ext cx="4502208" cy="538444"/>
      </dsp:txXfrm>
    </dsp:sp>
    <dsp:sp modelId="{50B4756D-7A6B-4859-B82C-803979BDAB50}">
      <dsp:nvSpPr>
        <dsp:cNvPr id="0" name=""/>
        <dsp:cNvSpPr/>
      </dsp:nvSpPr>
      <dsp:spPr>
        <a:xfrm>
          <a:off x="0" y="2102815"/>
          <a:ext cx="4560464" cy="596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Error handling in endpoints protected with JWT was validated in different scenarios.</a:t>
          </a:r>
        </a:p>
      </dsp:txBody>
      <dsp:txXfrm>
        <a:off x="29128" y="2131943"/>
        <a:ext cx="4502208" cy="538444"/>
      </dsp:txXfrm>
    </dsp:sp>
    <dsp:sp modelId="{33571E17-D6EF-4F67-B813-144B0BD5867C}">
      <dsp:nvSpPr>
        <dsp:cNvPr id="0" name=""/>
        <dsp:cNvSpPr/>
      </dsp:nvSpPr>
      <dsp:spPr>
        <a:xfrm>
          <a:off x="0" y="2742715"/>
          <a:ext cx="4560464" cy="5967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system is robust, modular, and allows for future extensions.</a:t>
          </a:r>
        </a:p>
      </dsp:txBody>
      <dsp:txXfrm>
        <a:off x="29128" y="2771843"/>
        <a:ext cx="4502208" cy="53844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IE"/>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226704FB-F907-47D9-BDC6-1D901CE3416E}" type="datetimeFigureOut">
              <a:rPr lang="en-IE" smtClean="0"/>
              <a:pPr/>
              <a:t>05/08/2025</a:t>
            </a:fld>
            <a:endParaRPr lang="en-IE"/>
          </a:p>
        </p:txBody>
      </p:sp>
      <p:sp>
        <p:nvSpPr>
          <p:cNvPr id="4" name="Slide Image Placeholder 3"/>
          <p:cNvSpPr>
            <a:spLocks noGrp="1" noRot="1" noChangeAspect="1"/>
          </p:cNvSpPr>
          <p:nvPr>
            <p:ph type="sldImg" idx="2"/>
          </p:nvPr>
        </p:nvSpPr>
        <p:spPr>
          <a:xfrm>
            <a:off x="1054100" y="1279525"/>
            <a:ext cx="4991100" cy="3454400"/>
          </a:xfrm>
          <a:prstGeom prst="rect">
            <a:avLst/>
          </a:prstGeom>
          <a:noFill/>
          <a:ln w="12700">
            <a:solidFill>
              <a:prstClr val="black"/>
            </a:solidFill>
          </a:ln>
        </p:spPr>
        <p:txBody>
          <a:bodyPr vert="horz" lIns="99048" tIns="49524" rIns="99048" bIns="49524" rtlCol="0" anchor="ctr"/>
          <a:lstStyle/>
          <a:p>
            <a:endParaRPr lang="en-IE"/>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IE"/>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F6B167CC-31CC-4D0D-8391-3DBF4B4D8119}" type="slidenum">
              <a:rPr lang="en-IE" smtClean="0"/>
              <a:pPr/>
              <a:t>‹Nº›</a:t>
            </a:fld>
            <a:endParaRPr lang="en-IE"/>
          </a:p>
        </p:txBody>
      </p:sp>
    </p:spTree>
    <p:extLst>
      <p:ext uri="{BB962C8B-B14F-4D97-AF65-F5344CB8AC3E}">
        <p14:creationId xmlns:p14="http://schemas.microsoft.com/office/powerpoint/2010/main" val="39564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"Hello everyone, thank you for joining my </a:t>
            </a:r>
            <a:r>
              <a:rPr lang="en-US" dirty="0" err="1"/>
              <a:t>presentation.Today</a:t>
            </a:r>
            <a:r>
              <a:rPr lang="en-US" dirty="0"/>
              <a:t>, I’ll introduce </a:t>
            </a:r>
            <a:r>
              <a:rPr lang="en-US" dirty="0" err="1"/>
              <a:t>UniLifeTracker</a:t>
            </a:r>
            <a:r>
              <a:rPr lang="en-US" dirty="0"/>
              <a:t>, a web application designed to help part-time students manage their finances, time, and well-being in a simple and motivating way."</a:t>
            </a:r>
            <a:endParaRPr lang="es-CL" dirty="0"/>
          </a:p>
        </p:txBody>
      </p:sp>
      <p:sp>
        <p:nvSpPr>
          <p:cNvPr id="4" name="Marcador de número de diapositiva 3"/>
          <p:cNvSpPr>
            <a:spLocks noGrp="1"/>
          </p:cNvSpPr>
          <p:nvPr>
            <p:ph type="sldNum" sz="quarter" idx="5"/>
          </p:nvPr>
        </p:nvSpPr>
        <p:spPr/>
        <p:txBody>
          <a:bodyPr/>
          <a:lstStyle/>
          <a:p>
            <a:fld id="{F6B167CC-31CC-4D0D-8391-3DBF4B4D8119}" type="slidenum">
              <a:rPr lang="en-IE" smtClean="0"/>
              <a:pPr/>
              <a:t>1</a:t>
            </a:fld>
            <a:endParaRPr lang="en-IE"/>
          </a:p>
        </p:txBody>
      </p:sp>
    </p:spTree>
    <p:extLst>
      <p:ext uri="{BB962C8B-B14F-4D97-AF65-F5344CB8AC3E}">
        <p14:creationId xmlns:p14="http://schemas.microsoft.com/office/powerpoint/2010/main" val="2998717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"Some key advantages of </a:t>
            </a:r>
            <a:r>
              <a:rPr lang="en-US" dirty="0" err="1"/>
              <a:t>UniLifeTracker</a:t>
            </a:r>
            <a:r>
              <a:rPr lang="en-US" dirty="0"/>
              <a:t> are its modularity and clear separation of responsibilities, strong security with JWT, and its flexibility to be expanded or adapted to other countries and currencies. On the other hand, the app currently depends on the availability of free APIs for some features, and the user interface is basic—mostly focusing on functionality for now."</a:t>
            </a:r>
            <a:endParaRPr lang="es-CL" dirty="0"/>
          </a:p>
        </p:txBody>
      </p:sp>
      <p:sp>
        <p:nvSpPr>
          <p:cNvPr id="4" name="Marcador de número de diapositiva 3"/>
          <p:cNvSpPr>
            <a:spLocks noGrp="1"/>
          </p:cNvSpPr>
          <p:nvPr>
            <p:ph type="sldNum" sz="quarter" idx="5"/>
          </p:nvPr>
        </p:nvSpPr>
        <p:spPr/>
        <p:txBody>
          <a:bodyPr/>
          <a:lstStyle/>
          <a:p>
            <a:fld id="{F6B167CC-31CC-4D0D-8391-3DBF4B4D8119}" type="slidenum">
              <a:rPr lang="en-IE" smtClean="0"/>
              <a:pPr/>
              <a:t>11</a:t>
            </a:fld>
            <a:endParaRPr lang="en-IE"/>
          </a:p>
        </p:txBody>
      </p:sp>
    </p:spTree>
    <p:extLst>
      <p:ext uri="{BB962C8B-B14F-4D97-AF65-F5344CB8AC3E}">
        <p14:creationId xmlns:p14="http://schemas.microsoft.com/office/powerpoint/2010/main" val="2465178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"Looking forward, I plan to develop a mobile version of </a:t>
            </a:r>
            <a:r>
              <a:rPr lang="en-US" dirty="0" err="1"/>
              <a:t>UniLifeTracker</a:t>
            </a:r>
            <a:r>
              <a:rPr lang="en-US" dirty="0"/>
              <a:t>, add more personalized recommendations, support additional currencies, and introduce notifications. Other ideas include adding filters for searches, a section for investment advice, a forum for users, and even AI-based assistance to help students optimize their schedules."</a:t>
            </a:r>
            <a:endParaRPr lang="es-CL" dirty="0"/>
          </a:p>
        </p:txBody>
      </p:sp>
      <p:sp>
        <p:nvSpPr>
          <p:cNvPr id="4" name="Marcador de número de diapositiva 3"/>
          <p:cNvSpPr>
            <a:spLocks noGrp="1"/>
          </p:cNvSpPr>
          <p:nvPr>
            <p:ph type="sldNum" sz="quarter" idx="5"/>
          </p:nvPr>
        </p:nvSpPr>
        <p:spPr/>
        <p:txBody>
          <a:bodyPr/>
          <a:lstStyle/>
          <a:p>
            <a:fld id="{F6B167CC-31CC-4D0D-8391-3DBF4B4D8119}" type="slidenum">
              <a:rPr lang="en-IE" smtClean="0"/>
              <a:pPr/>
              <a:t>13</a:t>
            </a:fld>
            <a:endParaRPr lang="en-IE"/>
          </a:p>
        </p:txBody>
      </p:sp>
    </p:spTree>
    <p:extLst>
      <p:ext uri="{BB962C8B-B14F-4D97-AF65-F5344CB8AC3E}">
        <p14:creationId xmlns:p14="http://schemas.microsoft.com/office/powerpoint/2010/main" val="1266776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"As a student myself, I realized it can be difficult to keep track of income, expenses, and daily routines while balancing university and work </a:t>
            </a:r>
            <a:r>
              <a:rPr lang="en-US" dirty="0" err="1"/>
              <a:t>life.My</a:t>
            </a:r>
            <a:r>
              <a:rPr lang="en-US" dirty="0"/>
              <a:t> goal was to create a friendly platform that not only helps manage money and time but also encourages self-improvement and organization."</a:t>
            </a:r>
            <a:endParaRPr lang="es-CL" dirty="0"/>
          </a:p>
        </p:txBody>
      </p:sp>
      <p:sp>
        <p:nvSpPr>
          <p:cNvPr id="4" name="Marcador de número de diapositiva 3"/>
          <p:cNvSpPr>
            <a:spLocks noGrp="1"/>
          </p:cNvSpPr>
          <p:nvPr>
            <p:ph type="sldNum" sz="quarter" idx="5"/>
          </p:nvPr>
        </p:nvSpPr>
        <p:spPr/>
        <p:txBody>
          <a:bodyPr/>
          <a:lstStyle/>
          <a:p>
            <a:fld id="{F6B167CC-31CC-4D0D-8391-3DBF4B4D8119}" type="slidenum">
              <a:rPr lang="en-IE" smtClean="0"/>
              <a:pPr/>
              <a:t>2</a:t>
            </a:fld>
            <a:endParaRPr lang="en-IE"/>
          </a:p>
        </p:txBody>
      </p:sp>
    </p:spTree>
    <p:extLst>
      <p:ext uri="{BB962C8B-B14F-4D97-AF65-F5344CB8AC3E}">
        <p14:creationId xmlns:p14="http://schemas.microsoft.com/office/powerpoint/2010/main" val="3250691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main problem is that working students often lack simple tools to manage their accounts and schedules, making it hard to stay organized and avoid stress. </a:t>
            </a:r>
            <a:r>
              <a:rPr lang="en-US" dirty="0" err="1"/>
              <a:t>UniLifeTracker</a:t>
            </a:r>
            <a:r>
              <a:rPr lang="en-US" dirty="0"/>
              <a:t> addresses this by offering an easy-to-use web application where users can manage their income, expenses, and events, and even receive motivational quotes—all in a secure and straightforward environment. The main target is university students, especially those working part-time who need a practical tool for everyday life."</a:t>
            </a:r>
            <a:endParaRPr lang="es-CL" dirty="0"/>
          </a:p>
        </p:txBody>
      </p:sp>
      <p:sp>
        <p:nvSpPr>
          <p:cNvPr id="4" name="Marcador de número de diapositiva 3"/>
          <p:cNvSpPr>
            <a:spLocks noGrp="1"/>
          </p:cNvSpPr>
          <p:nvPr>
            <p:ph type="sldNum" sz="quarter" idx="5"/>
          </p:nvPr>
        </p:nvSpPr>
        <p:spPr/>
        <p:txBody>
          <a:bodyPr/>
          <a:lstStyle/>
          <a:p>
            <a:fld id="{F6B167CC-31CC-4D0D-8391-3DBF4B4D8119}" type="slidenum">
              <a:rPr lang="en-IE" smtClean="0"/>
              <a:pPr/>
              <a:t>3</a:t>
            </a:fld>
            <a:endParaRPr lang="en-IE"/>
          </a:p>
        </p:txBody>
      </p:sp>
    </p:spTree>
    <p:extLst>
      <p:ext uri="{BB962C8B-B14F-4D97-AF65-F5344CB8AC3E}">
        <p14:creationId xmlns:p14="http://schemas.microsoft.com/office/powerpoint/2010/main" val="316491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IE" sz="1200" dirty="0">
                <a:solidFill>
                  <a:schemeClr val="tx1">
                    <a:alpha val="80000"/>
                  </a:schemeClr>
                </a:solidFill>
              </a:rPr>
              <a:t>Theoretical Background – brief description of technologies used in project</a:t>
            </a:r>
          </a:p>
          <a:p>
            <a:r>
              <a:rPr lang="en-IE" sz="1200" dirty="0">
                <a:solidFill>
                  <a:schemeClr val="tx1">
                    <a:alpha val="80000"/>
                  </a:schemeClr>
                </a:solidFill>
              </a:rPr>
              <a:t>Relevant literature</a:t>
            </a:r>
          </a:p>
          <a:p>
            <a:r>
              <a:rPr lang="en-US" dirty="0"/>
              <a:t>"</a:t>
            </a:r>
            <a:r>
              <a:rPr lang="en-US" dirty="0" err="1"/>
              <a:t>UniLifeTracker's</a:t>
            </a:r>
            <a:r>
              <a:rPr lang="en-US" dirty="0"/>
              <a:t> backend is built with Java and Spring Boot. For data storage, it uses PostgreSQL. I integrated an external API for currency conversion. Security is handled with JWT authentication and authorization. I also used Hibernate and Spring Data JPA for ORM, and the project is well tested using unit tests and Postman. Throughout, I applied best practices for layered architecture and secure development."</a:t>
            </a:r>
            <a:endParaRPr lang="es-CL" dirty="0"/>
          </a:p>
        </p:txBody>
      </p:sp>
      <p:sp>
        <p:nvSpPr>
          <p:cNvPr id="4" name="Marcador de número de diapositiva 3"/>
          <p:cNvSpPr>
            <a:spLocks noGrp="1"/>
          </p:cNvSpPr>
          <p:nvPr>
            <p:ph type="sldNum" sz="quarter" idx="5"/>
          </p:nvPr>
        </p:nvSpPr>
        <p:spPr/>
        <p:txBody>
          <a:bodyPr/>
          <a:lstStyle/>
          <a:p>
            <a:fld id="{F6B167CC-31CC-4D0D-8391-3DBF4B4D8119}" type="slidenum">
              <a:rPr lang="en-IE" smtClean="0"/>
              <a:pPr/>
              <a:t>4</a:t>
            </a:fld>
            <a:endParaRPr lang="en-IE"/>
          </a:p>
        </p:txBody>
      </p:sp>
    </p:spTree>
    <p:extLst>
      <p:ext uri="{BB962C8B-B14F-4D97-AF65-F5344CB8AC3E}">
        <p14:creationId xmlns:p14="http://schemas.microsoft.com/office/powerpoint/2010/main" val="369027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app allows users to register and log in, both with strong validations. They can add and view incomes and expenses, see their current balance, and manage their personal calendar. There’s also a section for motivational quotes, and the app can convert currencies using an external API. All of this is done with a focus on a simple and secure user experience."</a:t>
            </a:r>
            <a:endParaRPr lang="es-CL" dirty="0"/>
          </a:p>
        </p:txBody>
      </p:sp>
      <p:sp>
        <p:nvSpPr>
          <p:cNvPr id="4" name="Marcador de número de diapositiva 3"/>
          <p:cNvSpPr>
            <a:spLocks noGrp="1"/>
          </p:cNvSpPr>
          <p:nvPr>
            <p:ph type="sldNum" sz="quarter" idx="5"/>
          </p:nvPr>
        </p:nvSpPr>
        <p:spPr/>
        <p:txBody>
          <a:bodyPr/>
          <a:lstStyle/>
          <a:p>
            <a:fld id="{F6B167CC-31CC-4D0D-8391-3DBF4B4D8119}" type="slidenum">
              <a:rPr lang="en-IE" smtClean="0"/>
              <a:pPr/>
              <a:t>5</a:t>
            </a:fld>
            <a:endParaRPr lang="en-IE"/>
          </a:p>
        </p:txBody>
      </p:sp>
    </p:spTree>
    <p:extLst>
      <p:ext uri="{BB962C8B-B14F-4D97-AF65-F5344CB8AC3E}">
        <p14:creationId xmlns:p14="http://schemas.microsoft.com/office/powerpoint/2010/main" val="2080010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interface was designed with ease of use in mind. Here are some examples of the main pages: dashboard, income list, expenses, and calendar. Soft </a:t>
            </a:r>
            <a:r>
              <a:rPr lang="en-US" dirty="0" err="1"/>
              <a:t>colours</a:t>
            </a:r>
            <a:r>
              <a:rPr lang="en-US" dirty="0"/>
              <a:t> and a minimalist design were used to make it pleasant and non-distracting.”</a:t>
            </a:r>
          </a:p>
          <a:p>
            <a:r>
              <a:rPr lang="en-US" dirty="0"/>
              <a:t>“Some notable features include graph </a:t>
            </a:r>
            <a:r>
              <a:rPr lang="en-US" dirty="0" err="1"/>
              <a:t>visualisation</a:t>
            </a:r>
            <a:r>
              <a:rPr lang="en-US" dirty="0"/>
              <a:t>, data export to Excel, real-time balance updates, and small motivational messages to keep morale high during the semester.”</a:t>
            </a:r>
          </a:p>
          <a:p>
            <a:endParaRPr lang="es-CL" dirty="0"/>
          </a:p>
        </p:txBody>
      </p:sp>
      <p:sp>
        <p:nvSpPr>
          <p:cNvPr id="4" name="Marcador de número de diapositiva 3"/>
          <p:cNvSpPr>
            <a:spLocks noGrp="1"/>
          </p:cNvSpPr>
          <p:nvPr>
            <p:ph type="sldNum" sz="quarter" idx="5"/>
          </p:nvPr>
        </p:nvSpPr>
        <p:spPr/>
        <p:txBody>
          <a:bodyPr/>
          <a:lstStyle/>
          <a:p>
            <a:fld id="{F6B167CC-31CC-4D0D-8391-3DBF4B4D8119}" type="slidenum">
              <a:rPr lang="en-IE" smtClean="0"/>
              <a:pPr/>
              <a:t>6</a:t>
            </a:fld>
            <a:endParaRPr lang="en-IE"/>
          </a:p>
        </p:txBody>
      </p:sp>
    </p:spTree>
    <p:extLst>
      <p:ext uri="{BB962C8B-B14F-4D97-AF65-F5344CB8AC3E}">
        <p14:creationId xmlns:p14="http://schemas.microsoft.com/office/powerpoint/2010/main" val="2254037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45720" indent="0">
              <a:buNone/>
            </a:pPr>
            <a:r>
              <a:rPr lang="en-IE" sz="1200" b="1" dirty="0">
                <a:solidFill>
                  <a:schemeClr val="bg1"/>
                </a:solidFill>
              </a:rPr>
              <a:t>Code &amp; Testing</a:t>
            </a:r>
            <a:endParaRPr lang="en-IE" sz="1200" dirty="0">
              <a:solidFill>
                <a:schemeClr val="bg1"/>
              </a:solidFill>
            </a:endParaRPr>
          </a:p>
          <a:p>
            <a:r>
              <a:rPr lang="en-US" dirty="0"/>
              <a:t>"The application uses a classic three-layer architecture: REST controllers for the endpoints, service classes for business logic, and repositories for data access. JWT-based security is centralized through a filter. Each main function—such as users, incomes, and events—has its own controller. The app is designed for efficient API consumption, and I've also included a data flow and security diagram to illustrate how everything fits together.“</a:t>
            </a:r>
          </a:p>
          <a:p>
            <a:endParaRPr lang="en-US" dirty="0"/>
          </a:p>
          <a:p>
            <a:endParaRPr lang="es-CL" dirty="0"/>
          </a:p>
        </p:txBody>
      </p:sp>
      <p:sp>
        <p:nvSpPr>
          <p:cNvPr id="4" name="Marcador de número de diapositiva 3"/>
          <p:cNvSpPr>
            <a:spLocks noGrp="1"/>
          </p:cNvSpPr>
          <p:nvPr>
            <p:ph type="sldNum" sz="quarter" idx="5"/>
          </p:nvPr>
        </p:nvSpPr>
        <p:spPr/>
        <p:txBody>
          <a:bodyPr/>
          <a:lstStyle/>
          <a:p>
            <a:fld id="{F6B167CC-31CC-4D0D-8391-3DBF4B4D8119}" type="slidenum">
              <a:rPr lang="en-IE" smtClean="0"/>
              <a:pPr/>
              <a:t>7</a:t>
            </a:fld>
            <a:endParaRPr lang="en-IE"/>
          </a:p>
        </p:txBody>
      </p:sp>
    </p:spTree>
    <p:extLst>
      <p:ext uri="{BB962C8B-B14F-4D97-AF65-F5344CB8AC3E}">
        <p14:creationId xmlns:p14="http://schemas.microsoft.com/office/powerpoint/2010/main" val="1930696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"The code is organized into controllers, services, and repositories. Each main feature—users, incomes, expenses, events, motivational phrases, and currency exchange—has its own component. </a:t>
            </a:r>
          </a:p>
          <a:p>
            <a:endParaRPr lang="en-US" dirty="0"/>
          </a:p>
          <a:p>
            <a:r>
              <a:rPr lang="en-US" dirty="0"/>
              <a:t>The user interacts with the web application.</a:t>
            </a:r>
          </a:p>
          <a:p>
            <a:endParaRPr lang="en-US" dirty="0"/>
          </a:p>
          <a:p>
            <a:r>
              <a:rPr lang="en-US" dirty="0"/>
              <a:t>The frontend (</a:t>
            </a:r>
            <a:r>
              <a:rPr lang="en-US" dirty="0" err="1"/>
              <a:t>HTML+Thymeleaf+Tailwind</a:t>
            </a:r>
            <a:r>
              <a:rPr lang="en-US" dirty="0"/>
              <a:t>) processes the views and sends requests to the backend.</a:t>
            </a:r>
          </a:p>
          <a:p>
            <a:endParaRPr lang="en-US" dirty="0"/>
          </a:p>
          <a:p>
            <a:r>
              <a:rPr lang="en-US" dirty="0"/>
              <a:t>The backend (Spring Boot) manages business logic, authentication, calculations, and data access.</a:t>
            </a:r>
          </a:p>
          <a:p>
            <a:endParaRPr lang="en-US" dirty="0"/>
          </a:p>
          <a:p>
            <a:r>
              <a:rPr lang="en-US" dirty="0"/>
              <a:t>The backend communicates with the PostgreSQL database to store or query information about users, income, expenses, events, etc.</a:t>
            </a:r>
          </a:p>
          <a:p>
            <a:endParaRPr lang="en-US" dirty="0"/>
          </a:p>
          <a:p>
            <a:r>
              <a:rPr lang="en-US" dirty="0"/>
              <a:t>Responses flow in the opposite direction to display results to the user.</a:t>
            </a:r>
            <a:endParaRPr lang="es-CL" dirty="0"/>
          </a:p>
        </p:txBody>
      </p:sp>
      <p:sp>
        <p:nvSpPr>
          <p:cNvPr id="4" name="Marcador de número de diapositiva 3"/>
          <p:cNvSpPr>
            <a:spLocks noGrp="1"/>
          </p:cNvSpPr>
          <p:nvPr>
            <p:ph type="sldNum" sz="quarter" idx="5"/>
          </p:nvPr>
        </p:nvSpPr>
        <p:spPr/>
        <p:txBody>
          <a:bodyPr/>
          <a:lstStyle/>
          <a:p>
            <a:fld id="{F6B167CC-31CC-4D0D-8391-3DBF4B4D8119}" type="slidenum">
              <a:rPr lang="en-IE" smtClean="0"/>
              <a:pPr/>
              <a:t>8</a:t>
            </a:fld>
            <a:endParaRPr lang="en-IE"/>
          </a:p>
        </p:txBody>
      </p:sp>
    </p:spTree>
    <p:extLst>
      <p:ext uri="{BB962C8B-B14F-4D97-AF65-F5344CB8AC3E}">
        <p14:creationId xmlns:p14="http://schemas.microsoft.com/office/powerpoint/2010/main" val="3153738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Security endpoints are protected by a </a:t>
            </a:r>
            <a:r>
              <a:rPr lang="en-US" dirty="0" err="1"/>
              <a:t>JwtAuthenticationFilter</a:t>
            </a:r>
            <a:r>
              <a:rPr lang="en-US" dirty="0"/>
              <a:t>. For testing, I wrote unit tests for the services and performed both manual and Postman tests for the main user flows, including registration, login, financial operations, and external API calls. Error handling is robust, covering invalid data and API outages."</a:t>
            </a:r>
            <a:endParaRPr lang="es-CL" dirty="0"/>
          </a:p>
        </p:txBody>
      </p:sp>
      <p:sp>
        <p:nvSpPr>
          <p:cNvPr id="4" name="Marcador de número de diapositiva 3"/>
          <p:cNvSpPr>
            <a:spLocks noGrp="1"/>
          </p:cNvSpPr>
          <p:nvPr>
            <p:ph type="sldNum" sz="quarter" idx="5"/>
          </p:nvPr>
        </p:nvSpPr>
        <p:spPr/>
        <p:txBody>
          <a:bodyPr/>
          <a:lstStyle/>
          <a:p>
            <a:fld id="{F6B167CC-31CC-4D0D-8391-3DBF4B4D8119}" type="slidenum">
              <a:rPr lang="en-IE" smtClean="0"/>
              <a:pPr/>
              <a:t>10</a:t>
            </a:fld>
            <a:endParaRPr lang="en-IE"/>
          </a:p>
        </p:txBody>
      </p:sp>
    </p:spTree>
    <p:extLst>
      <p:ext uri="{BB962C8B-B14F-4D97-AF65-F5344CB8AC3E}">
        <p14:creationId xmlns:p14="http://schemas.microsoft.com/office/powerpoint/2010/main" val="34763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7744-9E81-3C13-A7B4-1CB8E4170850}"/>
              </a:ext>
            </a:extLst>
          </p:cNvPr>
          <p:cNvSpPr>
            <a:spLocks noGrp="1"/>
          </p:cNvSpPr>
          <p:nvPr>
            <p:ph type="ctrTitle"/>
          </p:nvPr>
        </p:nvSpPr>
        <p:spPr>
          <a:xfrm>
            <a:off x="1238250" y="1122363"/>
            <a:ext cx="7429500" cy="2387600"/>
          </a:xfrm>
        </p:spPr>
        <p:txBody>
          <a:bodyPr anchor="b"/>
          <a:lstStyle>
            <a:lvl1pPr algn="ctr">
              <a:defRPr sz="4875"/>
            </a:lvl1pPr>
          </a:lstStyle>
          <a:p>
            <a:r>
              <a:rPr lang="en-GB"/>
              <a:t>Click to edit Master title style</a:t>
            </a:r>
          </a:p>
        </p:txBody>
      </p:sp>
      <p:sp>
        <p:nvSpPr>
          <p:cNvPr id="3" name="Subtitle 2">
            <a:extLst>
              <a:ext uri="{FF2B5EF4-FFF2-40B4-BE49-F238E27FC236}">
                <a16:creationId xmlns:a16="http://schemas.microsoft.com/office/drawing/2014/main" id="{AE6BFE48-B98B-A7F6-8DDA-CA2BAD2A8F59}"/>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GB"/>
              <a:t>Click to edit Master subtitle style</a:t>
            </a:r>
          </a:p>
        </p:txBody>
      </p:sp>
      <p:sp>
        <p:nvSpPr>
          <p:cNvPr id="4" name="Date Placeholder 3">
            <a:extLst>
              <a:ext uri="{FF2B5EF4-FFF2-40B4-BE49-F238E27FC236}">
                <a16:creationId xmlns:a16="http://schemas.microsoft.com/office/drawing/2014/main" id="{E1D8874C-A796-0AFF-D53B-AFB9DDE03D25}"/>
              </a:ext>
            </a:extLst>
          </p:cNvPr>
          <p:cNvSpPr>
            <a:spLocks noGrp="1"/>
          </p:cNvSpPr>
          <p:nvPr>
            <p:ph type="dt" sz="half" idx="10"/>
          </p:nvPr>
        </p:nvSpPr>
        <p:spPr/>
        <p:txBody>
          <a:bodyPr/>
          <a:lstStyle/>
          <a:p>
            <a:fld id="{86FDDFD2-4B6E-44B3-AA07-89D7ED20D744}" type="datetime1">
              <a:rPr lang="en-IE" smtClean="0"/>
              <a:pPr/>
              <a:t>05/08/2025</a:t>
            </a:fld>
            <a:endParaRPr lang="en-IE"/>
          </a:p>
        </p:txBody>
      </p:sp>
      <p:sp>
        <p:nvSpPr>
          <p:cNvPr id="5" name="Footer Placeholder 4">
            <a:extLst>
              <a:ext uri="{FF2B5EF4-FFF2-40B4-BE49-F238E27FC236}">
                <a16:creationId xmlns:a16="http://schemas.microsoft.com/office/drawing/2014/main" id="{8F11E9DE-15BA-87D6-017E-702A61836D56}"/>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5BC197E9-D6BA-8275-D493-0AD026290250}"/>
              </a:ext>
            </a:extLst>
          </p:cNvPr>
          <p:cNvSpPr>
            <a:spLocks noGrp="1"/>
          </p:cNvSpPr>
          <p:nvPr>
            <p:ph type="sldNum" sz="quarter" idx="12"/>
          </p:nvPr>
        </p:nvSpPr>
        <p:spPr/>
        <p:txBody>
          <a:bodyPr/>
          <a:lstStyle/>
          <a:p>
            <a:fld id="{CADB3D4F-5DF0-4441-A90F-A537D569E53A}" type="slidenum">
              <a:rPr lang="en-IE" smtClean="0"/>
              <a:pPr/>
              <a:t>‹Nº›</a:t>
            </a:fld>
            <a:endParaRPr lang="en-IE"/>
          </a:p>
        </p:txBody>
      </p:sp>
    </p:spTree>
    <p:extLst>
      <p:ext uri="{BB962C8B-B14F-4D97-AF65-F5344CB8AC3E}">
        <p14:creationId xmlns:p14="http://schemas.microsoft.com/office/powerpoint/2010/main" val="2565970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8879-8FC8-3025-7856-E3CE3660524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1BDA3EC-0CDA-2C70-73C0-18A0AF54270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21B5CE3-CFC3-840F-2ACE-B22649487372}"/>
              </a:ext>
            </a:extLst>
          </p:cNvPr>
          <p:cNvSpPr>
            <a:spLocks noGrp="1"/>
          </p:cNvSpPr>
          <p:nvPr>
            <p:ph type="dt" sz="half" idx="10"/>
          </p:nvPr>
        </p:nvSpPr>
        <p:spPr/>
        <p:txBody>
          <a:bodyPr/>
          <a:lstStyle/>
          <a:p>
            <a:fld id="{62EF884A-2015-4231-A206-21838009FC6A}" type="datetime1">
              <a:rPr lang="en-IE" smtClean="0"/>
              <a:pPr/>
              <a:t>05/08/2025</a:t>
            </a:fld>
            <a:endParaRPr lang="en-IE"/>
          </a:p>
        </p:txBody>
      </p:sp>
      <p:sp>
        <p:nvSpPr>
          <p:cNvPr id="5" name="Footer Placeholder 4">
            <a:extLst>
              <a:ext uri="{FF2B5EF4-FFF2-40B4-BE49-F238E27FC236}">
                <a16:creationId xmlns:a16="http://schemas.microsoft.com/office/drawing/2014/main" id="{F0705E4D-159D-1D26-5F1C-9800F3BFB52B}"/>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61023F7B-9983-37D8-9B94-4A32023D4DA3}"/>
              </a:ext>
            </a:extLst>
          </p:cNvPr>
          <p:cNvSpPr>
            <a:spLocks noGrp="1"/>
          </p:cNvSpPr>
          <p:nvPr>
            <p:ph type="sldNum" sz="quarter" idx="12"/>
          </p:nvPr>
        </p:nvSpPr>
        <p:spPr/>
        <p:txBody>
          <a:bodyPr/>
          <a:lstStyle/>
          <a:p>
            <a:fld id="{CADB3D4F-5DF0-4441-A90F-A537D569E53A}" type="slidenum">
              <a:rPr lang="en-IE" smtClean="0"/>
              <a:pPr/>
              <a:t>‹Nº›</a:t>
            </a:fld>
            <a:endParaRPr lang="en-IE"/>
          </a:p>
        </p:txBody>
      </p:sp>
    </p:spTree>
    <p:extLst>
      <p:ext uri="{BB962C8B-B14F-4D97-AF65-F5344CB8AC3E}">
        <p14:creationId xmlns:p14="http://schemas.microsoft.com/office/powerpoint/2010/main" val="6472054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95A3FD-88EE-EC4B-F21D-369C1B769820}"/>
              </a:ext>
            </a:extLst>
          </p:cNvPr>
          <p:cNvSpPr>
            <a:spLocks noGrp="1"/>
          </p:cNvSpPr>
          <p:nvPr>
            <p:ph type="title" orient="vert"/>
          </p:nvPr>
        </p:nvSpPr>
        <p:spPr>
          <a:xfrm>
            <a:off x="7088981" y="365125"/>
            <a:ext cx="2135981"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1C691791-A42A-FF2E-148C-41824B496523}"/>
              </a:ext>
            </a:extLst>
          </p:cNvPr>
          <p:cNvSpPr>
            <a:spLocks noGrp="1"/>
          </p:cNvSpPr>
          <p:nvPr>
            <p:ph type="body" orient="vert" idx="1"/>
          </p:nvPr>
        </p:nvSpPr>
        <p:spPr>
          <a:xfrm>
            <a:off x="681037" y="365125"/>
            <a:ext cx="6284119"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FD8AE8C-0ADF-FC41-6902-A47AED6FA17A}"/>
              </a:ext>
            </a:extLst>
          </p:cNvPr>
          <p:cNvSpPr>
            <a:spLocks noGrp="1"/>
          </p:cNvSpPr>
          <p:nvPr>
            <p:ph type="dt" sz="half" idx="10"/>
          </p:nvPr>
        </p:nvSpPr>
        <p:spPr/>
        <p:txBody>
          <a:bodyPr/>
          <a:lstStyle/>
          <a:p>
            <a:fld id="{62EF884A-2015-4231-A206-21838009FC6A}" type="datetime1">
              <a:rPr lang="en-IE" smtClean="0"/>
              <a:pPr/>
              <a:t>05/08/2025</a:t>
            </a:fld>
            <a:endParaRPr lang="en-IE"/>
          </a:p>
        </p:txBody>
      </p:sp>
      <p:sp>
        <p:nvSpPr>
          <p:cNvPr id="5" name="Footer Placeholder 4">
            <a:extLst>
              <a:ext uri="{FF2B5EF4-FFF2-40B4-BE49-F238E27FC236}">
                <a16:creationId xmlns:a16="http://schemas.microsoft.com/office/drawing/2014/main" id="{6E04625A-9856-2727-74A3-B1312078935E}"/>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10219B40-8AD1-87BE-D648-3352B9CC90F6}"/>
              </a:ext>
            </a:extLst>
          </p:cNvPr>
          <p:cNvSpPr>
            <a:spLocks noGrp="1"/>
          </p:cNvSpPr>
          <p:nvPr>
            <p:ph type="sldNum" sz="quarter" idx="12"/>
          </p:nvPr>
        </p:nvSpPr>
        <p:spPr/>
        <p:txBody>
          <a:bodyPr/>
          <a:lstStyle/>
          <a:p>
            <a:fld id="{CADB3D4F-5DF0-4441-A90F-A537D569E53A}" type="slidenum">
              <a:rPr lang="en-IE" smtClean="0"/>
              <a:pPr/>
              <a:t>‹Nº›</a:t>
            </a:fld>
            <a:endParaRPr lang="en-IE"/>
          </a:p>
        </p:txBody>
      </p:sp>
    </p:spTree>
    <p:extLst>
      <p:ext uri="{BB962C8B-B14F-4D97-AF65-F5344CB8AC3E}">
        <p14:creationId xmlns:p14="http://schemas.microsoft.com/office/powerpoint/2010/main" val="65322878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536D-2FA9-E28F-0248-378E6B5938B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5C4F99C-B7CF-BFCF-B868-4C4442EEC0C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E61741E-0364-59FA-FDA1-0AEB0978AF5D}"/>
              </a:ext>
            </a:extLst>
          </p:cNvPr>
          <p:cNvSpPr>
            <a:spLocks noGrp="1"/>
          </p:cNvSpPr>
          <p:nvPr>
            <p:ph type="dt" sz="half" idx="10"/>
          </p:nvPr>
        </p:nvSpPr>
        <p:spPr/>
        <p:txBody>
          <a:bodyPr/>
          <a:lstStyle/>
          <a:p>
            <a:fld id="{3FCFD532-0D35-46F9-BA0B-3884D0F1B262}" type="datetimeFigureOut">
              <a:rPr lang="en-GB" smtClean="0"/>
              <a:t>05/08/2025</a:t>
            </a:fld>
            <a:endParaRPr lang="en-GB"/>
          </a:p>
        </p:txBody>
      </p:sp>
      <p:sp>
        <p:nvSpPr>
          <p:cNvPr id="5" name="Footer Placeholder 4">
            <a:extLst>
              <a:ext uri="{FF2B5EF4-FFF2-40B4-BE49-F238E27FC236}">
                <a16:creationId xmlns:a16="http://schemas.microsoft.com/office/drawing/2014/main" id="{0D96BF83-D732-25E1-7E90-16DE56E324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9B8EFD-279E-2499-0545-9E2DE92AB4AF}"/>
              </a:ext>
            </a:extLst>
          </p:cNvPr>
          <p:cNvSpPr>
            <a:spLocks noGrp="1"/>
          </p:cNvSpPr>
          <p:nvPr>
            <p:ph type="sldNum" sz="quarter" idx="12"/>
          </p:nvPr>
        </p:nvSpPr>
        <p:spPr/>
        <p:txBody>
          <a:bodyPr/>
          <a:lstStyle/>
          <a:p>
            <a:fld id="{CADB3D4F-5DF0-4441-A90F-A537D569E53A}" type="slidenum">
              <a:rPr lang="en-IE" smtClean="0"/>
              <a:pPr/>
              <a:t>‹Nº›</a:t>
            </a:fld>
            <a:endParaRPr lang="en-IE"/>
          </a:p>
        </p:txBody>
      </p:sp>
    </p:spTree>
    <p:extLst>
      <p:ext uri="{BB962C8B-B14F-4D97-AF65-F5344CB8AC3E}">
        <p14:creationId xmlns:p14="http://schemas.microsoft.com/office/powerpoint/2010/main" val="814032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D231-D8BE-6B53-FD62-F886FE4630BC}"/>
              </a:ext>
            </a:extLst>
          </p:cNvPr>
          <p:cNvSpPr>
            <a:spLocks noGrp="1"/>
          </p:cNvSpPr>
          <p:nvPr>
            <p:ph type="title"/>
          </p:nvPr>
        </p:nvSpPr>
        <p:spPr>
          <a:xfrm>
            <a:off x="675878" y="1709739"/>
            <a:ext cx="8543925" cy="2852737"/>
          </a:xfrm>
        </p:spPr>
        <p:txBody>
          <a:bodyPr anchor="b"/>
          <a:lstStyle>
            <a:lvl1pPr>
              <a:defRPr sz="4875"/>
            </a:lvl1pPr>
          </a:lstStyle>
          <a:p>
            <a:r>
              <a:rPr lang="en-GB"/>
              <a:t>Click to edit Master title style</a:t>
            </a:r>
          </a:p>
        </p:txBody>
      </p:sp>
      <p:sp>
        <p:nvSpPr>
          <p:cNvPr id="3" name="Text Placeholder 2">
            <a:extLst>
              <a:ext uri="{FF2B5EF4-FFF2-40B4-BE49-F238E27FC236}">
                <a16:creationId xmlns:a16="http://schemas.microsoft.com/office/drawing/2014/main" id="{ADF7CC1C-5503-0178-D4BF-48C4608ACCFE}"/>
              </a:ext>
            </a:extLst>
          </p:cNvPr>
          <p:cNvSpPr>
            <a:spLocks noGrp="1"/>
          </p:cNvSpPr>
          <p:nvPr>
            <p:ph type="body" idx="1"/>
          </p:nvPr>
        </p:nvSpPr>
        <p:spPr>
          <a:xfrm>
            <a:off x="675878" y="4589464"/>
            <a:ext cx="8543925" cy="1500187"/>
          </a:xfrm>
        </p:spPr>
        <p:txBody>
          <a:bodyPr/>
          <a:lstStyle>
            <a:lvl1pPr marL="0" indent="0">
              <a:buNone/>
              <a:defRPr sz="1950">
                <a:solidFill>
                  <a:schemeClr val="tx1">
                    <a:tint val="82000"/>
                  </a:schemeClr>
                </a:solidFill>
              </a:defRPr>
            </a:lvl1pPr>
            <a:lvl2pPr marL="371475" indent="0">
              <a:buNone/>
              <a:defRPr sz="1625">
                <a:solidFill>
                  <a:schemeClr val="tx1">
                    <a:tint val="82000"/>
                  </a:schemeClr>
                </a:solidFill>
              </a:defRPr>
            </a:lvl2pPr>
            <a:lvl3pPr marL="742950" indent="0">
              <a:buNone/>
              <a:defRPr sz="1463">
                <a:solidFill>
                  <a:schemeClr val="tx1">
                    <a:tint val="82000"/>
                  </a:schemeClr>
                </a:solidFill>
              </a:defRPr>
            </a:lvl3pPr>
            <a:lvl4pPr marL="1114425" indent="0">
              <a:buNone/>
              <a:defRPr sz="1300">
                <a:solidFill>
                  <a:schemeClr val="tx1">
                    <a:tint val="82000"/>
                  </a:schemeClr>
                </a:solidFill>
              </a:defRPr>
            </a:lvl4pPr>
            <a:lvl5pPr marL="1485900" indent="0">
              <a:buNone/>
              <a:defRPr sz="1300">
                <a:solidFill>
                  <a:schemeClr val="tx1">
                    <a:tint val="82000"/>
                  </a:schemeClr>
                </a:solidFill>
              </a:defRPr>
            </a:lvl5pPr>
            <a:lvl6pPr marL="1857375" indent="0">
              <a:buNone/>
              <a:defRPr sz="1300">
                <a:solidFill>
                  <a:schemeClr val="tx1">
                    <a:tint val="82000"/>
                  </a:schemeClr>
                </a:solidFill>
              </a:defRPr>
            </a:lvl6pPr>
            <a:lvl7pPr marL="2228850" indent="0">
              <a:buNone/>
              <a:defRPr sz="1300">
                <a:solidFill>
                  <a:schemeClr val="tx1">
                    <a:tint val="82000"/>
                  </a:schemeClr>
                </a:solidFill>
              </a:defRPr>
            </a:lvl7pPr>
            <a:lvl8pPr marL="2600325" indent="0">
              <a:buNone/>
              <a:defRPr sz="1300">
                <a:solidFill>
                  <a:schemeClr val="tx1">
                    <a:tint val="82000"/>
                  </a:schemeClr>
                </a:solidFill>
              </a:defRPr>
            </a:lvl8pPr>
            <a:lvl9pPr marL="2971800" indent="0">
              <a:buNone/>
              <a:defRPr sz="13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FB760C8-47D5-0C8A-CC66-817DA2AA9120}"/>
              </a:ext>
            </a:extLst>
          </p:cNvPr>
          <p:cNvSpPr>
            <a:spLocks noGrp="1"/>
          </p:cNvSpPr>
          <p:nvPr>
            <p:ph type="dt" sz="half" idx="10"/>
          </p:nvPr>
        </p:nvSpPr>
        <p:spPr/>
        <p:txBody>
          <a:bodyPr/>
          <a:lstStyle/>
          <a:p>
            <a:fld id="{62EF884A-2015-4231-A206-21838009FC6A}" type="datetime1">
              <a:rPr lang="en-IE" smtClean="0"/>
              <a:pPr/>
              <a:t>05/08/2025</a:t>
            </a:fld>
            <a:endParaRPr lang="en-IE"/>
          </a:p>
        </p:txBody>
      </p:sp>
      <p:sp>
        <p:nvSpPr>
          <p:cNvPr id="5" name="Footer Placeholder 4">
            <a:extLst>
              <a:ext uri="{FF2B5EF4-FFF2-40B4-BE49-F238E27FC236}">
                <a16:creationId xmlns:a16="http://schemas.microsoft.com/office/drawing/2014/main" id="{839D619F-E49C-DF07-0DFB-293DD8E9E429}"/>
              </a:ext>
            </a:extLst>
          </p:cNvPr>
          <p:cNvSpPr>
            <a:spLocks noGrp="1"/>
          </p:cNvSpPr>
          <p:nvPr>
            <p:ph type="ftr" sz="quarter" idx="11"/>
          </p:nvPr>
        </p:nvSpPr>
        <p:spPr/>
        <p:txBody>
          <a:bodyPr/>
          <a:lstStyle/>
          <a:p>
            <a:endParaRPr lang="en-IE" dirty="0"/>
          </a:p>
        </p:txBody>
      </p:sp>
      <p:sp>
        <p:nvSpPr>
          <p:cNvPr id="6" name="Slide Number Placeholder 5">
            <a:extLst>
              <a:ext uri="{FF2B5EF4-FFF2-40B4-BE49-F238E27FC236}">
                <a16:creationId xmlns:a16="http://schemas.microsoft.com/office/drawing/2014/main" id="{3609CBAA-3DBC-4E19-C65E-CA873325422B}"/>
              </a:ext>
            </a:extLst>
          </p:cNvPr>
          <p:cNvSpPr>
            <a:spLocks noGrp="1"/>
          </p:cNvSpPr>
          <p:nvPr>
            <p:ph type="sldNum" sz="quarter" idx="12"/>
          </p:nvPr>
        </p:nvSpPr>
        <p:spPr/>
        <p:txBody>
          <a:bodyPr/>
          <a:lstStyle/>
          <a:p>
            <a:fld id="{CADB3D4F-5DF0-4441-A90F-A537D569E53A}" type="slidenum">
              <a:rPr lang="en-IE" smtClean="0"/>
              <a:pPr/>
              <a:t>‹Nº›</a:t>
            </a:fld>
            <a:endParaRPr lang="en-IE"/>
          </a:p>
        </p:txBody>
      </p:sp>
    </p:spTree>
    <p:extLst>
      <p:ext uri="{BB962C8B-B14F-4D97-AF65-F5344CB8AC3E}">
        <p14:creationId xmlns:p14="http://schemas.microsoft.com/office/powerpoint/2010/main" val="307850823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A57F-8B10-9E74-F306-29E85E96BF3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8725FD8-566A-46E9-E23F-DE5D3DB254F4}"/>
              </a:ext>
            </a:extLst>
          </p:cNvPr>
          <p:cNvSpPr>
            <a:spLocks noGrp="1"/>
          </p:cNvSpPr>
          <p:nvPr>
            <p:ph sz="half" idx="1"/>
          </p:nvPr>
        </p:nvSpPr>
        <p:spPr>
          <a:xfrm>
            <a:off x="681038" y="1825625"/>
            <a:ext cx="42100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44D9184-EAF1-BAA0-4C91-A2FD1CF4FFC4}"/>
              </a:ext>
            </a:extLst>
          </p:cNvPr>
          <p:cNvSpPr>
            <a:spLocks noGrp="1"/>
          </p:cNvSpPr>
          <p:nvPr>
            <p:ph sz="half" idx="2"/>
          </p:nvPr>
        </p:nvSpPr>
        <p:spPr>
          <a:xfrm>
            <a:off x="5014913" y="1825625"/>
            <a:ext cx="421005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96891A0-23BD-1966-A367-E787493BA380}"/>
              </a:ext>
            </a:extLst>
          </p:cNvPr>
          <p:cNvSpPr>
            <a:spLocks noGrp="1"/>
          </p:cNvSpPr>
          <p:nvPr>
            <p:ph type="dt" sz="half" idx="10"/>
          </p:nvPr>
        </p:nvSpPr>
        <p:spPr/>
        <p:txBody>
          <a:bodyPr/>
          <a:lstStyle/>
          <a:p>
            <a:fld id="{62EF884A-2015-4231-A206-21838009FC6A}" type="datetime1">
              <a:rPr lang="en-IE" smtClean="0"/>
              <a:pPr/>
              <a:t>05/08/2025</a:t>
            </a:fld>
            <a:endParaRPr lang="en-IE"/>
          </a:p>
        </p:txBody>
      </p:sp>
      <p:sp>
        <p:nvSpPr>
          <p:cNvPr id="6" name="Footer Placeholder 5">
            <a:extLst>
              <a:ext uri="{FF2B5EF4-FFF2-40B4-BE49-F238E27FC236}">
                <a16:creationId xmlns:a16="http://schemas.microsoft.com/office/drawing/2014/main" id="{DF9E2F02-3C34-329B-6189-A3C6B96053E9}"/>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BE46B20D-4C4E-FDD9-74DC-EB1EE4B099C1}"/>
              </a:ext>
            </a:extLst>
          </p:cNvPr>
          <p:cNvSpPr>
            <a:spLocks noGrp="1"/>
          </p:cNvSpPr>
          <p:nvPr>
            <p:ph type="sldNum" sz="quarter" idx="12"/>
          </p:nvPr>
        </p:nvSpPr>
        <p:spPr/>
        <p:txBody>
          <a:bodyPr/>
          <a:lstStyle/>
          <a:p>
            <a:fld id="{CADB3D4F-5DF0-4441-A90F-A537D569E53A}" type="slidenum">
              <a:rPr lang="en-IE" smtClean="0"/>
              <a:pPr/>
              <a:t>‹Nº›</a:t>
            </a:fld>
            <a:endParaRPr lang="en-IE"/>
          </a:p>
        </p:txBody>
      </p:sp>
    </p:spTree>
    <p:extLst>
      <p:ext uri="{BB962C8B-B14F-4D97-AF65-F5344CB8AC3E}">
        <p14:creationId xmlns:p14="http://schemas.microsoft.com/office/powerpoint/2010/main" val="146893830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3E2E-9D27-6D3F-4880-F9E574D3B5BF}"/>
              </a:ext>
            </a:extLst>
          </p:cNvPr>
          <p:cNvSpPr>
            <a:spLocks noGrp="1"/>
          </p:cNvSpPr>
          <p:nvPr>
            <p:ph type="title"/>
          </p:nvPr>
        </p:nvSpPr>
        <p:spPr>
          <a:xfrm>
            <a:off x="682328" y="365126"/>
            <a:ext cx="8543925"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47B43607-F834-8107-FBD3-5538A6355332}"/>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GB"/>
              <a:t>Click to edit Master text styles</a:t>
            </a:r>
          </a:p>
        </p:txBody>
      </p:sp>
      <p:sp>
        <p:nvSpPr>
          <p:cNvPr id="4" name="Content Placeholder 3">
            <a:extLst>
              <a:ext uri="{FF2B5EF4-FFF2-40B4-BE49-F238E27FC236}">
                <a16:creationId xmlns:a16="http://schemas.microsoft.com/office/drawing/2014/main" id="{C62DDA8C-211B-9D39-6D90-23873E211B2C}"/>
              </a:ext>
            </a:extLst>
          </p:cNvPr>
          <p:cNvSpPr>
            <a:spLocks noGrp="1"/>
          </p:cNvSpPr>
          <p:nvPr>
            <p:ph sz="half" idx="2"/>
          </p:nvPr>
        </p:nvSpPr>
        <p:spPr>
          <a:xfrm>
            <a:off x="682328" y="2505075"/>
            <a:ext cx="4190702"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B6384AC-D5B1-3A98-F14C-FA1272B640E5}"/>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GB"/>
              <a:t>Click to edit Master text styles</a:t>
            </a:r>
          </a:p>
        </p:txBody>
      </p:sp>
      <p:sp>
        <p:nvSpPr>
          <p:cNvPr id="6" name="Content Placeholder 5">
            <a:extLst>
              <a:ext uri="{FF2B5EF4-FFF2-40B4-BE49-F238E27FC236}">
                <a16:creationId xmlns:a16="http://schemas.microsoft.com/office/drawing/2014/main" id="{B4736ABC-4396-C5AF-2AD5-F8AB0B42A833}"/>
              </a:ext>
            </a:extLst>
          </p:cNvPr>
          <p:cNvSpPr>
            <a:spLocks noGrp="1"/>
          </p:cNvSpPr>
          <p:nvPr>
            <p:ph sz="quarter" idx="4"/>
          </p:nvPr>
        </p:nvSpPr>
        <p:spPr>
          <a:xfrm>
            <a:off x="5014913" y="2505075"/>
            <a:ext cx="4211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A7B1B07-E791-A0CB-C9DB-BC41240299D6}"/>
              </a:ext>
            </a:extLst>
          </p:cNvPr>
          <p:cNvSpPr>
            <a:spLocks noGrp="1"/>
          </p:cNvSpPr>
          <p:nvPr>
            <p:ph type="dt" sz="half" idx="10"/>
          </p:nvPr>
        </p:nvSpPr>
        <p:spPr/>
        <p:txBody>
          <a:bodyPr/>
          <a:lstStyle/>
          <a:p>
            <a:fld id="{62EF884A-2015-4231-A206-21838009FC6A}" type="datetime1">
              <a:rPr lang="en-IE" smtClean="0"/>
              <a:pPr/>
              <a:t>05/08/2025</a:t>
            </a:fld>
            <a:endParaRPr lang="en-IE"/>
          </a:p>
        </p:txBody>
      </p:sp>
      <p:sp>
        <p:nvSpPr>
          <p:cNvPr id="8" name="Footer Placeholder 7">
            <a:extLst>
              <a:ext uri="{FF2B5EF4-FFF2-40B4-BE49-F238E27FC236}">
                <a16:creationId xmlns:a16="http://schemas.microsoft.com/office/drawing/2014/main" id="{50AC4383-1EBC-5F02-63F5-2703D66795CD}"/>
              </a:ext>
            </a:extLst>
          </p:cNvPr>
          <p:cNvSpPr>
            <a:spLocks noGrp="1"/>
          </p:cNvSpPr>
          <p:nvPr>
            <p:ph type="ftr" sz="quarter" idx="11"/>
          </p:nvPr>
        </p:nvSpPr>
        <p:spPr/>
        <p:txBody>
          <a:bodyPr/>
          <a:lstStyle/>
          <a:p>
            <a:endParaRPr lang="en-IE" dirty="0"/>
          </a:p>
        </p:txBody>
      </p:sp>
      <p:sp>
        <p:nvSpPr>
          <p:cNvPr id="9" name="Slide Number Placeholder 8">
            <a:extLst>
              <a:ext uri="{FF2B5EF4-FFF2-40B4-BE49-F238E27FC236}">
                <a16:creationId xmlns:a16="http://schemas.microsoft.com/office/drawing/2014/main" id="{187530AE-5913-C089-EDD5-EE20B992A4E9}"/>
              </a:ext>
            </a:extLst>
          </p:cNvPr>
          <p:cNvSpPr>
            <a:spLocks noGrp="1"/>
          </p:cNvSpPr>
          <p:nvPr>
            <p:ph type="sldNum" sz="quarter" idx="12"/>
          </p:nvPr>
        </p:nvSpPr>
        <p:spPr/>
        <p:txBody>
          <a:bodyPr/>
          <a:lstStyle/>
          <a:p>
            <a:fld id="{CADB3D4F-5DF0-4441-A90F-A537D569E53A}" type="slidenum">
              <a:rPr lang="en-IE" smtClean="0"/>
              <a:pPr/>
              <a:t>‹Nº›</a:t>
            </a:fld>
            <a:endParaRPr lang="en-IE"/>
          </a:p>
        </p:txBody>
      </p:sp>
    </p:spTree>
    <p:extLst>
      <p:ext uri="{BB962C8B-B14F-4D97-AF65-F5344CB8AC3E}">
        <p14:creationId xmlns:p14="http://schemas.microsoft.com/office/powerpoint/2010/main" val="21960583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E767-77DE-1B89-C709-1EAF05B1940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55123DE4-8687-327B-A390-71C62D012B6C}"/>
              </a:ext>
            </a:extLst>
          </p:cNvPr>
          <p:cNvSpPr>
            <a:spLocks noGrp="1"/>
          </p:cNvSpPr>
          <p:nvPr>
            <p:ph type="dt" sz="half" idx="10"/>
          </p:nvPr>
        </p:nvSpPr>
        <p:spPr/>
        <p:txBody>
          <a:bodyPr/>
          <a:lstStyle/>
          <a:p>
            <a:fld id="{62EF884A-2015-4231-A206-21838009FC6A}" type="datetime1">
              <a:rPr lang="en-IE" smtClean="0"/>
              <a:pPr/>
              <a:t>05/08/2025</a:t>
            </a:fld>
            <a:endParaRPr lang="en-IE"/>
          </a:p>
        </p:txBody>
      </p:sp>
      <p:sp>
        <p:nvSpPr>
          <p:cNvPr id="4" name="Footer Placeholder 3">
            <a:extLst>
              <a:ext uri="{FF2B5EF4-FFF2-40B4-BE49-F238E27FC236}">
                <a16:creationId xmlns:a16="http://schemas.microsoft.com/office/drawing/2014/main" id="{9D182B7C-54B1-26CA-BFAA-7753FFEAC971}"/>
              </a:ext>
            </a:extLst>
          </p:cNvPr>
          <p:cNvSpPr>
            <a:spLocks noGrp="1"/>
          </p:cNvSpPr>
          <p:nvPr>
            <p:ph type="ftr" sz="quarter" idx="11"/>
          </p:nvPr>
        </p:nvSpPr>
        <p:spPr/>
        <p:txBody>
          <a:bodyPr/>
          <a:lstStyle/>
          <a:p>
            <a:endParaRPr lang="en-IE" dirty="0"/>
          </a:p>
        </p:txBody>
      </p:sp>
      <p:sp>
        <p:nvSpPr>
          <p:cNvPr id="5" name="Slide Number Placeholder 4">
            <a:extLst>
              <a:ext uri="{FF2B5EF4-FFF2-40B4-BE49-F238E27FC236}">
                <a16:creationId xmlns:a16="http://schemas.microsoft.com/office/drawing/2014/main" id="{8F84484E-F141-D550-0A45-B4AA07A8FA43}"/>
              </a:ext>
            </a:extLst>
          </p:cNvPr>
          <p:cNvSpPr>
            <a:spLocks noGrp="1"/>
          </p:cNvSpPr>
          <p:nvPr>
            <p:ph type="sldNum" sz="quarter" idx="12"/>
          </p:nvPr>
        </p:nvSpPr>
        <p:spPr/>
        <p:txBody>
          <a:bodyPr/>
          <a:lstStyle/>
          <a:p>
            <a:fld id="{CADB3D4F-5DF0-4441-A90F-A537D569E53A}" type="slidenum">
              <a:rPr lang="en-IE" smtClean="0"/>
              <a:pPr/>
              <a:t>‹Nº›</a:t>
            </a:fld>
            <a:endParaRPr lang="en-IE"/>
          </a:p>
        </p:txBody>
      </p:sp>
    </p:spTree>
    <p:extLst>
      <p:ext uri="{BB962C8B-B14F-4D97-AF65-F5344CB8AC3E}">
        <p14:creationId xmlns:p14="http://schemas.microsoft.com/office/powerpoint/2010/main" val="5673392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CE93E-8345-9A68-1EA3-36B5062789A3}"/>
              </a:ext>
            </a:extLst>
          </p:cNvPr>
          <p:cNvSpPr>
            <a:spLocks noGrp="1"/>
          </p:cNvSpPr>
          <p:nvPr>
            <p:ph type="dt" sz="half" idx="10"/>
          </p:nvPr>
        </p:nvSpPr>
        <p:spPr/>
        <p:txBody>
          <a:bodyPr/>
          <a:lstStyle/>
          <a:p>
            <a:fld id="{62EF884A-2015-4231-A206-21838009FC6A}" type="datetime1">
              <a:rPr lang="en-IE" smtClean="0"/>
              <a:pPr/>
              <a:t>05/08/2025</a:t>
            </a:fld>
            <a:endParaRPr lang="en-IE"/>
          </a:p>
        </p:txBody>
      </p:sp>
      <p:sp>
        <p:nvSpPr>
          <p:cNvPr id="3" name="Footer Placeholder 2">
            <a:extLst>
              <a:ext uri="{FF2B5EF4-FFF2-40B4-BE49-F238E27FC236}">
                <a16:creationId xmlns:a16="http://schemas.microsoft.com/office/drawing/2014/main" id="{AA16F8C8-01F8-716E-FCF7-B1E20A323C6F}"/>
              </a:ext>
            </a:extLst>
          </p:cNvPr>
          <p:cNvSpPr>
            <a:spLocks noGrp="1"/>
          </p:cNvSpPr>
          <p:nvPr>
            <p:ph type="ftr" sz="quarter" idx="11"/>
          </p:nvPr>
        </p:nvSpPr>
        <p:spPr/>
        <p:txBody>
          <a:bodyPr/>
          <a:lstStyle/>
          <a:p>
            <a:endParaRPr lang="en-IE" dirty="0"/>
          </a:p>
        </p:txBody>
      </p:sp>
      <p:sp>
        <p:nvSpPr>
          <p:cNvPr id="4" name="Slide Number Placeholder 3">
            <a:extLst>
              <a:ext uri="{FF2B5EF4-FFF2-40B4-BE49-F238E27FC236}">
                <a16:creationId xmlns:a16="http://schemas.microsoft.com/office/drawing/2014/main" id="{BBF21D21-AFBF-CF2E-3458-3841C3F38B97}"/>
              </a:ext>
            </a:extLst>
          </p:cNvPr>
          <p:cNvSpPr>
            <a:spLocks noGrp="1"/>
          </p:cNvSpPr>
          <p:nvPr>
            <p:ph type="sldNum" sz="quarter" idx="12"/>
          </p:nvPr>
        </p:nvSpPr>
        <p:spPr/>
        <p:txBody>
          <a:bodyPr/>
          <a:lstStyle/>
          <a:p>
            <a:fld id="{CADB3D4F-5DF0-4441-A90F-A537D569E53A}" type="slidenum">
              <a:rPr lang="en-IE" smtClean="0"/>
              <a:pPr/>
              <a:t>‹Nº›</a:t>
            </a:fld>
            <a:endParaRPr lang="en-IE"/>
          </a:p>
        </p:txBody>
      </p:sp>
    </p:spTree>
    <p:extLst>
      <p:ext uri="{BB962C8B-B14F-4D97-AF65-F5344CB8AC3E}">
        <p14:creationId xmlns:p14="http://schemas.microsoft.com/office/powerpoint/2010/main" val="2066575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0F1F-18FE-AF71-C0FB-5B472A0AC33D}"/>
              </a:ext>
            </a:extLst>
          </p:cNvPr>
          <p:cNvSpPr>
            <a:spLocks noGrp="1"/>
          </p:cNvSpPr>
          <p:nvPr>
            <p:ph type="title"/>
          </p:nvPr>
        </p:nvSpPr>
        <p:spPr>
          <a:xfrm>
            <a:off x="682328" y="457200"/>
            <a:ext cx="3194943" cy="1600200"/>
          </a:xfrm>
        </p:spPr>
        <p:txBody>
          <a:bodyPr anchor="b"/>
          <a:lstStyle>
            <a:lvl1pPr>
              <a:defRPr sz="2600"/>
            </a:lvl1pPr>
          </a:lstStyle>
          <a:p>
            <a:r>
              <a:rPr lang="en-GB"/>
              <a:t>Click to edit Master title style</a:t>
            </a:r>
          </a:p>
        </p:txBody>
      </p:sp>
      <p:sp>
        <p:nvSpPr>
          <p:cNvPr id="3" name="Content Placeholder 2">
            <a:extLst>
              <a:ext uri="{FF2B5EF4-FFF2-40B4-BE49-F238E27FC236}">
                <a16:creationId xmlns:a16="http://schemas.microsoft.com/office/drawing/2014/main" id="{A7E76A36-71F6-2377-92AB-6B6E6894546A}"/>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7C6A296-15C5-A55D-6D01-A8B959B96974}"/>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GB"/>
              <a:t>Click to edit Master text styles</a:t>
            </a:r>
          </a:p>
        </p:txBody>
      </p:sp>
      <p:sp>
        <p:nvSpPr>
          <p:cNvPr id="5" name="Date Placeholder 4">
            <a:extLst>
              <a:ext uri="{FF2B5EF4-FFF2-40B4-BE49-F238E27FC236}">
                <a16:creationId xmlns:a16="http://schemas.microsoft.com/office/drawing/2014/main" id="{E11DC7FE-B0C4-7EC9-4172-0201E46A7EBA}"/>
              </a:ext>
            </a:extLst>
          </p:cNvPr>
          <p:cNvSpPr>
            <a:spLocks noGrp="1"/>
          </p:cNvSpPr>
          <p:nvPr>
            <p:ph type="dt" sz="half" idx="10"/>
          </p:nvPr>
        </p:nvSpPr>
        <p:spPr/>
        <p:txBody>
          <a:bodyPr/>
          <a:lstStyle/>
          <a:p>
            <a:fld id="{62EF884A-2015-4231-A206-21838009FC6A}" type="datetime1">
              <a:rPr lang="en-IE" smtClean="0"/>
              <a:pPr/>
              <a:t>05/08/2025</a:t>
            </a:fld>
            <a:endParaRPr lang="en-IE"/>
          </a:p>
        </p:txBody>
      </p:sp>
      <p:sp>
        <p:nvSpPr>
          <p:cNvPr id="6" name="Footer Placeholder 5">
            <a:extLst>
              <a:ext uri="{FF2B5EF4-FFF2-40B4-BE49-F238E27FC236}">
                <a16:creationId xmlns:a16="http://schemas.microsoft.com/office/drawing/2014/main" id="{0D6847EC-EA76-F369-2FF4-3E797CFB9B72}"/>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CCB4FC6A-2701-546A-F0BC-F17D92E80EEC}"/>
              </a:ext>
            </a:extLst>
          </p:cNvPr>
          <p:cNvSpPr>
            <a:spLocks noGrp="1"/>
          </p:cNvSpPr>
          <p:nvPr>
            <p:ph type="sldNum" sz="quarter" idx="12"/>
          </p:nvPr>
        </p:nvSpPr>
        <p:spPr/>
        <p:txBody>
          <a:bodyPr/>
          <a:lstStyle/>
          <a:p>
            <a:fld id="{CADB3D4F-5DF0-4441-A90F-A537D569E53A}" type="slidenum">
              <a:rPr lang="en-IE" smtClean="0"/>
              <a:pPr/>
              <a:t>‹Nº›</a:t>
            </a:fld>
            <a:endParaRPr lang="en-IE"/>
          </a:p>
        </p:txBody>
      </p:sp>
    </p:spTree>
    <p:extLst>
      <p:ext uri="{BB962C8B-B14F-4D97-AF65-F5344CB8AC3E}">
        <p14:creationId xmlns:p14="http://schemas.microsoft.com/office/powerpoint/2010/main" val="394273496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4332-177B-0DE2-8DA6-625FBF754227}"/>
              </a:ext>
            </a:extLst>
          </p:cNvPr>
          <p:cNvSpPr>
            <a:spLocks noGrp="1"/>
          </p:cNvSpPr>
          <p:nvPr>
            <p:ph type="title"/>
          </p:nvPr>
        </p:nvSpPr>
        <p:spPr>
          <a:xfrm>
            <a:off x="682328" y="457200"/>
            <a:ext cx="3194943" cy="1600200"/>
          </a:xfrm>
        </p:spPr>
        <p:txBody>
          <a:bodyPr anchor="b"/>
          <a:lstStyle>
            <a:lvl1pPr>
              <a:defRPr sz="2600"/>
            </a:lvl1pPr>
          </a:lstStyle>
          <a:p>
            <a:r>
              <a:rPr lang="en-GB"/>
              <a:t>Click to edit Master title style</a:t>
            </a:r>
          </a:p>
        </p:txBody>
      </p:sp>
      <p:sp>
        <p:nvSpPr>
          <p:cNvPr id="3" name="Picture Placeholder 2">
            <a:extLst>
              <a:ext uri="{FF2B5EF4-FFF2-40B4-BE49-F238E27FC236}">
                <a16:creationId xmlns:a16="http://schemas.microsoft.com/office/drawing/2014/main" id="{178F84CF-869F-6389-EFFD-56FF6C37AA8C}"/>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GB"/>
          </a:p>
        </p:txBody>
      </p:sp>
      <p:sp>
        <p:nvSpPr>
          <p:cNvPr id="4" name="Text Placeholder 3">
            <a:extLst>
              <a:ext uri="{FF2B5EF4-FFF2-40B4-BE49-F238E27FC236}">
                <a16:creationId xmlns:a16="http://schemas.microsoft.com/office/drawing/2014/main" id="{0EEC6FFA-581B-BC39-5A79-02539553505E}"/>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GB"/>
              <a:t>Click to edit Master text styles</a:t>
            </a:r>
          </a:p>
        </p:txBody>
      </p:sp>
      <p:sp>
        <p:nvSpPr>
          <p:cNvPr id="5" name="Date Placeholder 4">
            <a:extLst>
              <a:ext uri="{FF2B5EF4-FFF2-40B4-BE49-F238E27FC236}">
                <a16:creationId xmlns:a16="http://schemas.microsoft.com/office/drawing/2014/main" id="{88235FBD-C3C1-9DEE-3A1F-FBAD3A249139}"/>
              </a:ext>
            </a:extLst>
          </p:cNvPr>
          <p:cNvSpPr>
            <a:spLocks noGrp="1"/>
          </p:cNvSpPr>
          <p:nvPr>
            <p:ph type="dt" sz="half" idx="10"/>
          </p:nvPr>
        </p:nvSpPr>
        <p:spPr/>
        <p:txBody>
          <a:bodyPr/>
          <a:lstStyle/>
          <a:p>
            <a:fld id="{62EF884A-2015-4231-A206-21838009FC6A}" type="datetime1">
              <a:rPr lang="en-IE" smtClean="0"/>
              <a:pPr/>
              <a:t>05/08/2025</a:t>
            </a:fld>
            <a:endParaRPr lang="en-IE"/>
          </a:p>
        </p:txBody>
      </p:sp>
      <p:sp>
        <p:nvSpPr>
          <p:cNvPr id="6" name="Footer Placeholder 5">
            <a:extLst>
              <a:ext uri="{FF2B5EF4-FFF2-40B4-BE49-F238E27FC236}">
                <a16:creationId xmlns:a16="http://schemas.microsoft.com/office/drawing/2014/main" id="{F9268FA9-5C03-0043-7DBC-1634B71E97F5}"/>
              </a:ext>
            </a:extLst>
          </p:cNvPr>
          <p:cNvSpPr>
            <a:spLocks noGrp="1"/>
          </p:cNvSpPr>
          <p:nvPr>
            <p:ph type="ftr" sz="quarter" idx="11"/>
          </p:nvPr>
        </p:nvSpPr>
        <p:spPr/>
        <p:txBody>
          <a:bodyPr/>
          <a:lstStyle/>
          <a:p>
            <a:endParaRPr lang="en-IE" dirty="0"/>
          </a:p>
        </p:txBody>
      </p:sp>
      <p:sp>
        <p:nvSpPr>
          <p:cNvPr id="7" name="Slide Number Placeholder 6">
            <a:extLst>
              <a:ext uri="{FF2B5EF4-FFF2-40B4-BE49-F238E27FC236}">
                <a16:creationId xmlns:a16="http://schemas.microsoft.com/office/drawing/2014/main" id="{CD4B850F-633D-0D12-7210-49576AF8D147}"/>
              </a:ext>
            </a:extLst>
          </p:cNvPr>
          <p:cNvSpPr>
            <a:spLocks noGrp="1"/>
          </p:cNvSpPr>
          <p:nvPr>
            <p:ph type="sldNum" sz="quarter" idx="12"/>
          </p:nvPr>
        </p:nvSpPr>
        <p:spPr/>
        <p:txBody>
          <a:bodyPr/>
          <a:lstStyle/>
          <a:p>
            <a:fld id="{CADB3D4F-5DF0-4441-A90F-A537D569E53A}" type="slidenum">
              <a:rPr lang="en-IE" smtClean="0"/>
              <a:pPr/>
              <a:t>‹Nº›</a:t>
            </a:fld>
            <a:endParaRPr lang="en-IE"/>
          </a:p>
        </p:txBody>
      </p:sp>
    </p:spTree>
    <p:extLst>
      <p:ext uri="{BB962C8B-B14F-4D97-AF65-F5344CB8AC3E}">
        <p14:creationId xmlns:p14="http://schemas.microsoft.com/office/powerpoint/2010/main" val="317256819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7382E-F4B0-6782-0575-0D87D0DD6207}"/>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FF2DFC51-A78A-FC00-A84B-E4B6D4751A03}"/>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035CC1A-9D44-855B-8C12-E38C83B3D20A}"/>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82000"/>
                  </a:schemeClr>
                </a:solidFill>
              </a:defRPr>
            </a:lvl1pPr>
          </a:lstStyle>
          <a:p>
            <a:fld id="{62EF884A-2015-4231-A206-21838009FC6A}" type="datetime1">
              <a:rPr lang="en-IE" smtClean="0"/>
              <a:pPr/>
              <a:t>05/08/2025</a:t>
            </a:fld>
            <a:endParaRPr lang="en-IE"/>
          </a:p>
        </p:txBody>
      </p:sp>
      <p:sp>
        <p:nvSpPr>
          <p:cNvPr id="5" name="Footer Placeholder 4">
            <a:extLst>
              <a:ext uri="{FF2B5EF4-FFF2-40B4-BE49-F238E27FC236}">
                <a16:creationId xmlns:a16="http://schemas.microsoft.com/office/drawing/2014/main" id="{5074175B-68F1-A8A6-75D2-4DEA4C48AA13}"/>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82000"/>
                  </a:schemeClr>
                </a:solidFill>
              </a:defRPr>
            </a:lvl1pPr>
          </a:lstStyle>
          <a:p>
            <a:endParaRPr lang="en-IE" dirty="0"/>
          </a:p>
        </p:txBody>
      </p:sp>
      <p:sp>
        <p:nvSpPr>
          <p:cNvPr id="6" name="Slide Number Placeholder 5">
            <a:extLst>
              <a:ext uri="{FF2B5EF4-FFF2-40B4-BE49-F238E27FC236}">
                <a16:creationId xmlns:a16="http://schemas.microsoft.com/office/drawing/2014/main" id="{49AD9938-6123-CE92-6D0A-7B57FE835D1C}"/>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82000"/>
                  </a:schemeClr>
                </a:solidFill>
              </a:defRPr>
            </a:lvl1pPr>
          </a:lstStyle>
          <a:p>
            <a:fld id="{CADB3D4F-5DF0-4441-A90F-A537D569E53A}" type="slidenum">
              <a:rPr lang="en-IE" smtClean="0"/>
              <a:pPr/>
              <a:t>‹Nº›</a:t>
            </a:fld>
            <a:endParaRPr lang="en-IE"/>
          </a:p>
        </p:txBody>
      </p:sp>
    </p:spTree>
    <p:extLst>
      <p:ext uri="{BB962C8B-B14F-4D97-AF65-F5344CB8AC3E}">
        <p14:creationId xmlns:p14="http://schemas.microsoft.com/office/powerpoint/2010/main" val="80699823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diagramColors" Target="../diagrams/colors2.xml"/><Relationship Id="rId3" Type="http://schemas.openxmlformats.org/officeDocument/2006/relationships/notesSlide" Target="../notesSlides/notesSlide9.xml"/><Relationship Id="rId7" Type="http://schemas.openxmlformats.org/officeDocument/2006/relationships/diagramQuickStyle" Target="../diagrams/quickStyle1.xml"/><Relationship Id="rId12" Type="http://schemas.openxmlformats.org/officeDocument/2006/relationships/diagramQuickStyle" Target="../diagrams/quickStyle2.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Layout" Target="../diagrams/layout1.xml"/><Relationship Id="rId11" Type="http://schemas.openxmlformats.org/officeDocument/2006/relationships/diagramLayout" Target="../diagrams/layout2.xml"/><Relationship Id="rId5" Type="http://schemas.openxmlformats.org/officeDocument/2006/relationships/diagramData" Target="../diagrams/data1.xml"/><Relationship Id="rId10" Type="http://schemas.openxmlformats.org/officeDocument/2006/relationships/diagramData" Target="../diagrams/data2.xml"/><Relationship Id="rId4" Type="http://schemas.openxmlformats.org/officeDocument/2006/relationships/image" Target="../media/image1.png"/><Relationship Id="rId9" Type="http://schemas.microsoft.com/office/2007/relationships/diagramDrawing" Target="../diagrams/drawing1.xml"/><Relationship Id="rId14" Type="http://schemas.microsoft.com/office/2007/relationships/diagramDrawing" Target="../diagrams/drawin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084AA-9A1B-B089-A243-C2E3ACD7FD2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116" y="554152"/>
            <a:ext cx="466552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F509A6-17B3-D307-6624-40CD8AC0C1CC}"/>
              </a:ext>
            </a:extLst>
          </p:cNvPr>
          <p:cNvSpPr>
            <a:spLocks noGrp="1"/>
          </p:cNvSpPr>
          <p:nvPr>
            <p:ph type="title"/>
          </p:nvPr>
        </p:nvSpPr>
        <p:spPr>
          <a:xfrm>
            <a:off x="441804" y="1255730"/>
            <a:ext cx="4066736" cy="4270963"/>
          </a:xfrm>
        </p:spPr>
        <p:txBody>
          <a:bodyPr anchor="ctr">
            <a:normAutofit/>
          </a:bodyPr>
          <a:lstStyle/>
          <a:p>
            <a:pPr algn="ctr"/>
            <a:r>
              <a:rPr lang="en-IE" sz="5000" dirty="0" err="1">
                <a:solidFill>
                  <a:srgbClr val="FFFFFF"/>
                </a:solidFill>
              </a:rPr>
              <a:t>UniLifeTracker</a:t>
            </a:r>
            <a:endParaRPr lang="en-IE" sz="5000" dirty="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838" y="374394"/>
            <a:ext cx="139356"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963" y="1084507"/>
            <a:ext cx="12800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17194" y="5751820"/>
            <a:ext cx="9134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13756"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BB5ABBF9-4E6C-8A4F-4D0E-C9CA756D24EC}"/>
              </a:ext>
            </a:extLst>
          </p:cNvPr>
          <p:cNvSpPr txBox="1"/>
          <p:nvPr/>
        </p:nvSpPr>
        <p:spPr>
          <a:xfrm>
            <a:off x="510965" y="3873527"/>
            <a:ext cx="3771472" cy="646331"/>
          </a:xfrm>
          <a:prstGeom prst="rect">
            <a:avLst/>
          </a:prstGeom>
          <a:noFill/>
        </p:spPr>
        <p:txBody>
          <a:bodyPr wrap="square">
            <a:spAutoFit/>
          </a:bodyPr>
          <a:lstStyle/>
          <a:p>
            <a:pPr algn="ctr"/>
            <a:r>
              <a:rPr lang="en-US" dirty="0">
                <a:solidFill>
                  <a:schemeClr val="bg1"/>
                </a:solidFill>
              </a:rPr>
              <a:t>Time and finance manager for working students</a:t>
            </a:r>
          </a:p>
        </p:txBody>
      </p:sp>
      <p:pic>
        <p:nvPicPr>
          <p:cNvPr id="9" name="Imagen 8">
            <a:extLst>
              <a:ext uri="{FF2B5EF4-FFF2-40B4-BE49-F238E27FC236}">
                <a16:creationId xmlns:a16="http://schemas.microsoft.com/office/drawing/2014/main" id="{8979C053-B350-98BD-C403-7F1B368B488E}"/>
              </a:ext>
            </a:extLst>
          </p:cNvPr>
          <p:cNvPicPr>
            <a:picLocks noChangeAspect="1"/>
          </p:cNvPicPr>
          <p:nvPr/>
        </p:nvPicPr>
        <p:blipFill>
          <a:blip r:embed="rId4"/>
          <a:stretch>
            <a:fillRect/>
          </a:stretch>
        </p:blipFill>
        <p:spPr>
          <a:xfrm>
            <a:off x="7939312" y="112716"/>
            <a:ext cx="1804572" cy="1390008"/>
          </a:xfrm>
          <a:prstGeom prst="rect">
            <a:avLst/>
          </a:prstGeom>
        </p:spPr>
      </p:pic>
      <p:sp>
        <p:nvSpPr>
          <p:cNvPr id="13" name="CuadroTexto 12">
            <a:extLst>
              <a:ext uri="{FF2B5EF4-FFF2-40B4-BE49-F238E27FC236}">
                <a16:creationId xmlns:a16="http://schemas.microsoft.com/office/drawing/2014/main" id="{FD6C2F1C-2284-EF1E-6F7A-9AA774739154}"/>
              </a:ext>
            </a:extLst>
          </p:cNvPr>
          <p:cNvSpPr txBox="1"/>
          <p:nvPr/>
        </p:nvSpPr>
        <p:spPr>
          <a:xfrm>
            <a:off x="4417194" y="5930839"/>
            <a:ext cx="4955176" cy="707886"/>
          </a:xfrm>
          <a:prstGeom prst="rect">
            <a:avLst/>
          </a:prstGeom>
          <a:noFill/>
        </p:spPr>
        <p:txBody>
          <a:bodyPr wrap="square">
            <a:spAutoFit/>
          </a:bodyPr>
          <a:lstStyle/>
          <a:p>
            <a:pPr algn="r"/>
            <a:r>
              <a:rPr lang="es-CL" sz="2000" dirty="0"/>
              <a:t>Yanina Morales</a:t>
            </a:r>
          </a:p>
          <a:p>
            <a:pPr algn="r"/>
            <a:r>
              <a:rPr lang="es-CL" sz="2000" dirty="0"/>
              <a:t>X23437812</a:t>
            </a:r>
          </a:p>
        </p:txBody>
      </p:sp>
    </p:spTree>
    <p:custDataLst>
      <p:tags r:id="rId1"/>
    </p:custDataLst>
    <p:extLst>
      <p:ext uri="{BB962C8B-B14F-4D97-AF65-F5344CB8AC3E}">
        <p14:creationId xmlns:p14="http://schemas.microsoft.com/office/powerpoint/2010/main" val="3597459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1037" y="698643"/>
            <a:ext cx="4260258" cy="2225532"/>
          </a:xfrm>
        </p:spPr>
        <p:txBody>
          <a:bodyPr anchor="t">
            <a:normAutofit/>
          </a:bodyPr>
          <a:lstStyle/>
          <a:p>
            <a:r>
              <a:rPr lang="en-IE" sz="5000"/>
              <a:t>UniLifeTracker</a:t>
            </a:r>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692" y="381934"/>
            <a:ext cx="0" cy="6476066"/>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0FE0E4CA-04FD-4712-9979-0D4FACCA60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64693" y="740316"/>
            <a:ext cx="378184" cy="872153"/>
            <a:chOff x="6110408" y="740316"/>
            <a:chExt cx="465458" cy="872153"/>
          </a:xfrm>
        </p:grpSpPr>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pic>
        <p:nvPicPr>
          <p:cNvPr id="4" name="Imagen 3" descr="Icono&#10;&#10;El contenido generado por IA puede ser incorrecto.">
            <a:extLst>
              <a:ext uri="{FF2B5EF4-FFF2-40B4-BE49-F238E27FC236}">
                <a16:creationId xmlns:a16="http://schemas.microsoft.com/office/drawing/2014/main" id="{4B947E3D-A102-CB5C-0EC9-7CFE08AE69F2}"/>
              </a:ext>
            </a:extLst>
          </p:cNvPr>
          <p:cNvPicPr>
            <a:picLocks noChangeAspect="1"/>
          </p:cNvPicPr>
          <p:nvPr/>
        </p:nvPicPr>
        <p:blipFill>
          <a:blip r:embed="rId4"/>
          <a:srcRect t="4346" r="2" b="4388"/>
          <a:stretch>
            <a:fillRect/>
          </a:stretch>
        </p:blipFill>
        <p:spPr>
          <a:xfrm>
            <a:off x="681037" y="3003053"/>
            <a:ext cx="4260255" cy="2994972"/>
          </a:xfrm>
          <a:prstGeom prst="rect">
            <a:avLst/>
          </a:prstGeom>
        </p:spPr>
      </p:pic>
      <p:sp>
        <p:nvSpPr>
          <p:cNvPr id="29" name="Rectangle 28">
            <a:extLst>
              <a:ext uri="{FF2B5EF4-FFF2-40B4-BE49-F238E27FC236}">
                <a16:creationId xmlns:a16="http://schemas.microsoft.com/office/drawing/2014/main" id="{2CA8D992-BB3F-47CD-BA18-71D545392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037" y="3000055"/>
            <a:ext cx="4260254" cy="2997970"/>
          </a:xfrm>
          <a:prstGeom prst="rect">
            <a:avLst/>
          </a:prstGeom>
          <a:gradFill flip="none" rotWithShape="1">
            <a:gsLst>
              <a:gs pos="100000">
                <a:schemeClr val="accent2">
                  <a:alpha val="20000"/>
                </a:schemeClr>
              </a:gs>
              <a:gs pos="0">
                <a:schemeClr val="accent1">
                  <a:alpha val="2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9B85D11-449A-F51C-CCEB-83111C6F0FE0}"/>
              </a:ext>
            </a:extLst>
          </p:cNvPr>
          <p:cNvGraphicFramePr>
            <a:graphicFrameLocks noGrp="1"/>
          </p:cNvGraphicFramePr>
          <p:nvPr>
            <p:ph idx="1"/>
            <p:extLst>
              <p:ext uri="{D42A27DB-BD31-4B8C-83A1-F6EECF244321}">
                <p14:modId xmlns:p14="http://schemas.microsoft.com/office/powerpoint/2010/main" val="960153185"/>
              </p:ext>
            </p:extLst>
          </p:nvPr>
        </p:nvGraphicFramePr>
        <p:xfrm>
          <a:off x="2369102" y="1139694"/>
          <a:ext cx="6313713" cy="209272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31" name="CuadroTexto 6">
            <a:extLst>
              <a:ext uri="{FF2B5EF4-FFF2-40B4-BE49-F238E27FC236}">
                <a16:creationId xmlns:a16="http://schemas.microsoft.com/office/drawing/2014/main" id="{82829162-F926-296A-E751-A57B00B319A5}"/>
              </a:ext>
            </a:extLst>
          </p:cNvPr>
          <p:cNvGraphicFramePr/>
          <p:nvPr>
            <p:extLst>
              <p:ext uri="{D42A27DB-BD31-4B8C-83A1-F6EECF244321}">
                <p14:modId xmlns:p14="http://schemas.microsoft.com/office/powerpoint/2010/main" val="375147010"/>
              </p:ext>
            </p:extLst>
          </p:nvPr>
        </p:nvGraphicFramePr>
        <p:xfrm>
          <a:off x="5068460" y="2737775"/>
          <a:ext cx="4560464" cy="352253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custDataLst>
      <p:tags r:id="rId1"/>
    </p:custDataLst>
    <p:extLst>
      <p:ext uri="{BB962C8B-B14F-4D97-AF65-F5344CB8AC3E}">
        <p14:creationId xmlns:p14="http://schemas.microsoft.com/office/powerpoint/2010/main" val="298960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2" y="1471749"/>
            <a:ext cx="4717868" cy="4599137"/>
          </a:xfrm>
        </p:spPr>
        <p:txBody>
          <a:bodyPr anchor="t">
            <a:normAutofit fontScale="77500" lnSpcReduction="20000"/>
          </a:bodyPr>
          <a:lstStyle/>
          <a:p>
            <a:pPr>
              <a:spcBef>
                <a:spcPts val="600"/>
              </a:spcBef>
            </a:pPr>
            <a:r>
              <a:rPr lang="en-US" sz="2400" u="sng" dirty="0"/>
              <a:t>Advantages:</a:t>
            </a:r>
          </a:p>
          <a:p>
            <a:pPr>
              <a:spcBef>
                <a:spcPts val="600"/>
              </a:spcBef>
            </a:pPr>
            <a:endParaRPr lang="en-US" sz="2400" dirty="0"/>
          </a:p>
          <a:p>
            <a:pPr lvl="1">
              <a:spcBef>
                <a:spcPts val="600"/>
              </a:spcBef>
            </a:pPr>
            <a:r>
              <a:rPr lang="en-US" sz="2400" dirty="0"/>
              <a:t>Modularity and clear separation of responsibilities</a:t>
            </a:r>
          </a:p>
          <a:p>
            <a:pPr lvl="1">
              <a:spcBef>
                <a:spcPts val="600"/>
              </a:spcBef>
            </a:pPr>
            <a:endParaRPr lang="en-US" sz="2400" dirty="0"/>
          </a:p>
          <a:p>
            <a:pPr lvl="1">
              <a:spcBef>
                <a:spcPts val="600"/>
              </a:spcBef>
            </a:pPr>
            <a:r>
              <a:rPr lang="en-US" sz="2400" dirty="0"/>
              <a:t>Robust security with JWT</a:t>
            </a:r>
          </a:p>
          <a:p>
            <a:pPr lvl="1">
              <a:spcBef>
                <a:spcPts val="600"/>
              </a:spcBef>
            </a:pPr>
            <a:endParaRPr lang="en-US" sz="2400" dirty="0"/>
          </a:p>
          <a:p>
            <a:pPr lvl="1">
              <a:spcBef>
                <a:spcPts val="600"/>
              </a:spcBef>
            </a:pPr>
            <a:r>
              <a:rPr lang="en-US" sz="2400" dirty="0"/>
              <a:t>Ease of expansion and </a:t>
            </a:r>
            <a:r>
              <a:rPr lang="en-US" sz="2400" dirty="0" err="1"/>
              <a:t>customisation</a:t>
            </a:r>
            <a:r>
              <a:rPr lang="en-US" sz="2400" dirty="0"/>
              <a:t> for other countries or currencies</a:t>
            </a:r>
          </a:p>
          <a:p>
            <a:pPr>
              <a:spcBef>
                <a:spcPts val="600"/>
              </a:spcBef>
            </a:pPr>
            <a:endParaRPr lang="en-US" sz="2400" dirty="0"/>
          </a:p>
          <a:p>
            <a:pPr>
              <a:spcBef>
                <a:spcPts val="600"/>
              </a:spcBef>
            </a:pPr>
            <a:r>
              <a:rPr lang="en-US" sz="2400" u="sng" dirty="0"/>
              <a:t>Limitations:</a:t>
            </a:r>
          </a:p>
          <a:p>
            <a:pPr>
              <a:spcBef>
                <a:spcPts val="600"/>
              </a:spcBef>
            </a:pPr>
            <a:endParaRPr lang="en-US" sz="2400" dirty="0"/>
          </a:p>
          <a:p>
            <a:pPr lvl="1">
              <a:spcBef>
                <a:spcPts val="600"/>
              </a:spcBef>
            </a:pPr>
            <a:r>
              <a:rPr lang="en-US" sz="2400" dirty="0"/>
              <a:t>Depends on the availability of free APIs for certain functionalities</a:t>
            </a:r>
          </a:p>
          <a:p>
            <a:pPr lvl="1">
              <a:spcBef>
                <a:spcPts val="600"/>
              </a:spcBef>
            </a:pPr>
            <a:endParaRPr lang="en-US" sz="2400" dirty="0"/>
          </a:p>
          <a:p>
            <a:pPr lvl="1">
              <a:spcBef>
                <a:spcPts val="600"/>
              </a:spcBef>
            </a:pPr>
            <a:r>
              <a:rPr lang="en-US" sz="2400" dirty="0"/>
              <a:t>Basic graphical interface (or endpoints only)</a:t>
            </a:r>
            <a:endParaRPr lang="en-IE" sz="2400" dirty="0"/>
          </a:p>
          <a:p>
            <a:endParaRPr lang="en-IE" sz="1800" dirty="0"/>
          </a:p>
          <a:p>
            <a:endParaRPr lang="en-IE" sz="1800" dirty="0"/>
          </a:p>
        </p:txBody>
      </p:sp>
      <p:pic>
        <p:nvPicPr>
          <p:cNvPr id="5" name="Imagen 4" descr="Icono&#10;&#10;El contenido generado por IA puede ser incorrecto.">
            <a:extLst>
              <a:ext uri="{FF2B5EF4-FFF2-40B4-BE49-F238E27FC236}">
                <a16:creationId xmlns:a16="http://schemas.microsoft.com/office/drawing/2014/main" id="{0BF280DC-04BB-5C4E-5098-B8961CC03DC0}"/>
              </a:ext>
            </a:extLst>
          </p:cNvPr>
          <p:cNvPicPr>
            <a:picLocks noChangeAspect="1"/>
          </p:cNvPicPr>
          <p:nvPr/>
        </p:nvPicPr>
        <p:blipFill>
          <a:blip r:embed="rId4"/>
          <a:stretch>
            <a:fillRect/>
          </a:stretch>
        </p:blipFill>
        <p:spPr>
          <a:xfrm>
            <a:off x="5694015" y="2091738"/>
            <a:ext cx="3472189" cy="2674523"/>
          </a:xfrm>
          <a:prstGeom prst="rect">
            <a:avLst/>
          </a:prstGeom>
        </p:spPr>
      </p:pic>
      <p:grpSp>
        <p:nvGrpSpPr>
          <p:cNvPr id="22" name="Group 21">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805768" y="0"/>
            <a:ext cx="100232" cy="6858000"/>
            <a:chOff x="12068638" y="0"/>
            <a:chExt cx="123362" cy="6858000"/>
          </a:xfrm>
        </p:grpSpPr>
        <p:sp>
          <p:nvSpPr>
            <p:cNvPr id="23" name="Rectangle 22">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ítulo 6">
            <a:extLst>
              <a:ext uri="{FF2B5EF4-FFF2-40B4-BE49-F238E27FC236}">
                <a16:creationId xmlns:a16="http://schemas.microsoft.com/office/drawing/2014/main" id="{78EF5C5C-FB87-3BFA-0EB8-04007C580E17}"/>
              </a:ext>
            </a:extLst>
          </p:cNvPr>
          <p:cNvSpPr>
            <a:spLocks noGrp="1"/>
          </p:cNvSpPr>
          <p:nvPr>
            <p:ph type="title"/>
          </p:nvPr>
        </p:nvSpPr>
        <p:spPr/>
        <p:txBody>
          <a:bodyPr/>
          <a:lstStyle/>
          <a:p>
            <a:r>
              <a:rPr lang="en-IE" sz="2400" b="1" dirty="0"/>
              <a:t>Advantages &amp; Limitations</a:t>
            </a:r>
            <a:br>
              <a:rPr lang="en-IE" sz="3600" dirty="0"/>
            </a:br>
            <a:endParaRPr lang="es-CL" dirty="0"/>
          </a:p>
        </p:txBody>
      </p:sp>
    </p:spTree>
    <p:custDataLst>
      <p:tags r:id="rId1"/>
    </p:custDataLst>
    <p:extLst>
      <p:ext uri="{BB962C8B-B14F-4D97-AF65-F5344CB8AC3E}">
        <p14:creationId xmlns:p14="http://schemas.microsoft.com/office/powerpoint/2010/main" val="3441145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905752"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7" y="0"/>
            <a:ext cx="99057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3CE6C88-3EE1-1869-ADAE-144359087551}"/>
              </a:ext>
            </a:extLst>
          </p:cNvPr>
          <p:cNvSpPr>
            <a:spLocks noGrp="1"/>
          </p:cNvSpPr>
          <p:nvPr>
            <p:ph type="title"/>
          </p:nvPr>
        </p:nvSpPr>
        <p:spPr>
          <a:xfrm>
            <a:off x="5145906" y="131261"/>
            <a:ext cx="3904872" cy="1297115"/>
          </a:xfrm>
        </p:spPr>
        <p:txBody>
          <a:bodyPr vert="horz" lIns="91440" tIns="45720" rIns="91440" bIns="45720" rtlCol="0" anchor="t">
            <a:normAutofit/>
          </a:bodyPr>
          <a:lstStyle/>
          <a:p>
            <a:pPr defTabSz="914400"/>
            <a:r>
              <a:rPr lang="en-US" sz="3600" b="1" kern="1200" dirty="0">
                <a:solidFill>
                  <a:schemeClr val="tx2"/>
                </a:solidFill>
                <a:latin typeface="+mj-lt"/>
                <a:ea typeface="+mj-ea"/>
                <a:cs typeface="+mj-cs"/>
              </a:rPr>
              <a:t>Demo</a:t>
            </a:r>
          </a:p>
        </p:txBody>
      </p:sp>
      <p:pic>
        <p:nvPicPr>
          <p:cNvPr id="7" name="Graphic 6" descr="Reproducir">
            <a:extLst>
              <a:ext uri="{FF2B5EF4-FFF2-40B4-BE49-F238E27FC236}">
                <a16:creationId xmlns:a16="http://schemas.microsoft.com/office/drawing/2014/main" id="{989888BF-B5CB-4CC1-8306-D262D55168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6631" y="2203610"/>
            <a:ext cx="3365180" cy="336518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55" y="-5977"/>
            <a:ext cx="5068922"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0947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905752"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7" y="0"/>
            <a:ext cx="99057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B32F723-E0B1-0FD9-5D5E-C2CE1F84C21B}"/>
              </a:ext>
            </a:extLst>
          </p:cNvPr>
          <p:cNvSpPr>
            <a:spLocks noGrp="1"/>
          </p:cNvSpPr>
          <p:nvPr>
            <p:ph type="title"/>
          </p:nvPr>
        </p:nvSpPr>
        <p:spPr>
          <a:xfrm>
            <a:off x="5267827" y="331558"/>
            <a:ext cx="3904872" cy="687345"/>
          </a:xfrm>
        </p:spPr>
        <p:txBody>
          <a:bodyPr vert="horz" lIns="91440" tIns="45720" rIns="91440" bIns="45720" rtlCol="0" anchor="t">
            <a:normAutofit/>
          </a:bodyPr>
          <a:lstStyle/>
          <a:p>
            <a:pPr defTabSz="914400"/>
            <a:r>
              <a:rPr lang="en-US" sz="3600" kern="1200" dirty="0">
                <a:solidFill>
                  <a:schemeClr val="tx2"/>
                </a:solidFill>
                <a:latin typeface="+mj-lt"/>
                <a:ea typeface="+mj-ea"/>
                <a:cs typeface="+mj-cs"/>
              </a:rPr>
              <a:t>Future </a:t>
            </a:r>
            <a:r>
              <a:rPr lang="en-US" sz="3600" kern="1200" dirty="0" err="1">
                <a:solidFill>
                  <a:schemeClr val="tx2"/>
                </a:solidFill>
                <a:latin typeface="+mj-lt"/>
                <a:ea typeface="+mj-ea"/>
                <a:cs typeface="+mj-cs"/>
              </a:rPr>
              <a:t>upcomings</a:t>
            </a:r>
            <a:endParaRPr lang="en-US" sz="2000" kern="1200" dirty="0">
              <a:solidFill>
                <a:schemeClr val="tx2"/>
              </a:solidFill>
              <a:latin typeface="+mn-lt"/>
              <a:ea typeface="+mj-ea"/>
              <a:cs typeface="+mj-cs"/>
            </a:endParaRPr>
          </a:p>
        </p:txBody>
      </p:sp>
      <p:pic>
        <p:nvPicPr>
          <p:cNvPr id="4" name="Marcador de contenido 3" descr="Icono&#10;&#10;El contenido generado por IA puede ser incorrecto.">
            <a:extLst>
              <a:ext uri="{FF2B5EF4-FFF2-40B4-BE49-F238E27FC236}">
                <a16:creationId xmlns:a16="http://schemas.microsoft.com/office/drawing/2014/main" id="{80453E2D-4428-B8A0-6D7C-025706A3C3D6}"/>
              </a:ext>
            </a:extLst>
          </p:cNvPr>
          <p:cNvPicPr>
            <a:picLocks noGrp="1" noChangeAspect="1"/>
          </p:cNvPicPr>
          <p:nvPr>
            <p:ph idx="1"/>
          </p:nvPr>
        </p:nvPicPr>
        <p:blipFill>
          <a:blip r:embed="rId3"/>
          <a:stretch>
            <a:fillRect/>
          </a:stretch>
        </p:blipFill>
        <p:spPr>
          <a:xfrm>
            <a:off x="276631" y="2584466"/>
            <a:ext cx="3365180" cy="2603467"/>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4" name="Group 2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55" y="-5977"/>
            <a:ext cx="5068922" cy="6863979"/>
            <a:chOff x="305" y="-5977"/>
            <a:chExt cx="6238675" cy="6863979"/>
          </a:xfrm>
        </p:grpSpPr>
        <p:sp>
          <p:nvSpPr>
            <p:cNvPr id="25" name="Freeform: Shape 2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uadroTexto 5">
            <a:extLst>
              <a:ext uri="{FF2B5EF4-FFF2-40B4-BE49-F238E27FC236}">
                <a16:creationId xmlns:a16="http://schemas.microsoft.com/office/drawing/2014/main" id="{320754FE-23BA-74EE-3C6E-DAB560859B0C}"/>
              </a:ext>
            </a:extLst>
          </p:cNvPr>
          <p:cNvSpPr txBox="1"/>
          <p:nvPr/>
        </p:nvSpPr>
        <p:spPr>
          <a:xfrm>
            <a:off x="5338815" y="1118939"/>
            <a:ext cx="3762896" cy="5324535"/>
          </a:xfrm>
          <a:prstGeom prst="rect">
            <a:avLst/>
          </a:prstGeom>
          <a:noFill/>
        </p:spPr>
        <p:txBody>
          <a:bodyPr wrap="square">
            <a:spAutoFit/>
          </a:bodyPr>
          <a:lstStyle/>
          <a:p>
            <a:pPr marL="285750" indent="-285750">
              <a:buFont typeface="Arial" panose="020B0604020202020204" pitchFamily="34" charset="0"/>
              <a:buChar char="•"/>
            </a:pPr>
            <a:r>
              <a:rPr lang="en-US" sz="2000" dirty="0"/>
              <a:t>Mobile app implementation</a:t>
            </a:r>
          </a:p>
          <a:p>
            <a:r>
              <a:rPr lang="en-US" sz="2000" dirty="0"/>
              <a:t>  </a:t>
            </a:r>
          </a:p>
          <a:p>
            <a:pPr marL="285750" indent="-285750">
              <a:buFont typeface="Arial" panose="020B0604020202020204" pitchFamily="34" charset="0"/>
              <a:buChar char="•"/>
            </a:pPr>
            <a:r>
              <a:rPr lang="en-US" sz="2000" dirty="0"/>
              <a:t>Add </a:t>
            </a:r>
            <a:r>
              <a:rPr lang="en-US" sz="2000" dirty="0" err="1"/>
              <a:t>personalised</a:t>
            </a:r>
            <a:r>
              <a:rPr lang="en-US" sz="2000" dirty="0"/>
              <a:t> recommendations </a:t>
            </a:r>
          </a:p>
          <a:p>
            <a:endParaRPr lang="en-US" sz="2000" dirty="0"/>
          </a:p>
          <a:p>
            <a:pPr marL="285750" indent="-285750">
              <a:buFont typeface="Arial" panose="020B0604020202020204" pitchFamily="34" charset="0"/>
              <a:buChar char="•"/>
            </a:pPr>
            <a:r>
              <a:rPr lang="en-US" sz="2000" dirty="0"/>
              <a:t>other currencies  </a:t>
            </a:r>
          </a:p>
          <a:p>
            <a:endParaRPr lang="en-US" sz="2000" dirty="0"/>
          </a:p>
          <a:p>
            <a:pPr marL="285750" indent="-285750">
              <a:buFont typeface="Arial" panose="020B0604020202020204" pitchFamily="34" charset="0"/>
              <a:buChar char="•"/>
            </a:pPr>
            <a:r>
              <a:rPr lang="en-US" sz="2000" dirty="0"/>
              <a:t>Introduce notifications </a:t>
            </a:r>
          </a:p>
          <a:p>
            <a:endParaRPr lang="en-US" sz="2000" dirty="0"/>
          </a:p>
          <a:p>
            <a:pPr marL="285750" indent="-285750">
              <a:buFont typeface="Arial" panose="020B0604020202020204" pitchFamily="34" charset="0"/>
              <a:buChar char="•"/>
            </a:pPr>
            <a:r>
              <a:rPr lang="en-US" sz="2000" dirty="0"/>
              <a:t>Search by filters</a:t>
            </a:r>
          </a:p>
          <a:p>
            <a:endParaRPr lang="en-US" sz="2000" dirty="0"/>
          </a:p>
          <a:p>
            <a:pPr marL="285750" indent="-285750">
              <a:buFont typeface="Arial" panose="020B0604020202020204" pitchFamily="34" charset="0"/>
              <a:buChar char="•"/>
            </a:pPr>
            <a:r>
              <a:rPr lang="en-US" sz="2000" dirty="0"/>
              <a:t>Investment advices section</a:t>
            </a:r>
          </a:p>
          <a:p>
            <a:endParaRPr lang="en-US" sz="2000" dirty="0"/>
          </a:p>
          <a:p>
            <a:pPr marL="285750" indent="-285750">
              <a:buFont typeface="Arial" panose="020B0604020202020204" pitchFamily="34" charset="0"/>
              <a:buChar char="•"/>
            </a:pPr>
            <a:r>
              <a:rPr lang="en-US" sz="2000" dirty="0"/>
              <a:t>Forum with other users</a:t>
            </a:r>
          </a:p>
          <a:p>
            <a:endParaRPr lang="en-US" sz="2000" dirty="0"/>
          </a:p>
          <a:p>
            <a:pPr marL="285750" indent="-285750">
              <a:buFont typeface="Arial" panose="020B0604020202020204" pitchFamily="34" charset="0"/>
              <a:buChar char="•"/>
            </a:pPr>
            <a:r>
              <a:rPr lang="en-US" sz="2000" dirty="0"/>
              <a:t>AI assistance to personalized schedule</a:t>
            </a:r>
            <a:endParaRPr lang="es-CL" sz="2000" dirty="0"/>
          </a:p>
        </p:txBody>
      </p:sp>
    </p:spTree>
    <p:extLst>
      <p:ext uri="{BB962C8B-B14F-4D97-AF65-F5344CB8AC3E}">
        <p14:creationId xmlns:p14="http://schemas.microsoft.com/office/powerpoint/2010/main" val="360523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7" y="0"/>
            <a:ext cx="99057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9373CD-2185-701F-E47E-324450A17F4A}"/>
              </a:ext>
            </a:extLst>
          </p:cNvPr>
          <p:cNvSpPr>
            <a:spLocks noGrp="1"/>
          </p:cNvSpPr>
          <p:nvPr>
            <p:ph type="title"/>
          </p:nvPr>
        </p:nvSpPr>
        <p:spPr>
          <a:xfrm>
            <a:off x="653796" y="802955"/>
            <a:ext cx="3872643" cy="1454051"/>
          </a:xfrm>
        </p:spPr>
        <p:txBody>
          <a:bodyPr>
            <a:normAutofit/>
          </a:bodyPr>
          <a:lstStyle/>
          <a:p>
            <a:r>
              <a:rPr lang="es-CL" sz="3600" b="1" dirty="0">
                <a:solidFill>
                  <a:schemeClr val="tx2"/>
                </a:solidFill>
              </a:rPr>
              <a:t>Q&amp;A</a:t>
            </a:r>
          </a:p>
        </p:txBody>
      </p:sp>
      <p:sp>
        <p:nvSpPr>
          <p:cNvPr id="8" name="Content Placeholder 7">
            <a:extLst>
              <a:ext uri="{FF2B5EF4-FFF2-40B4-BE49-F238E27FC236}">
                <a16:creationId xmlns:a16="http://schemas.microsoft.com/office/drawing/2014/main" id="{68A7993A-791F-9553-3FA2-88DA195FB999}"/>
              </a:ext>
            </a:extLst>
          </p:cNvPr>
          <p:cNvSpPr>
            <a:spLocks noGrp="1"/>
          </p:cNvSpPr>
          <p:nvPr>
            <p:ph idx="1"/>
          </p:nvPr>
        </p:nvSpPr>
        <p:spPr>
          <a:xfrm>
            <a:off x="653796" y="2421683"/>
            <a:ext cx="3872333" cy="3353476"/>
          </a:xfrm>
        </p:spPr>
        <p:txBody>
          <a:bodyPr anchor="t">
            <a:normAutofit/>
          </a:bodyPr>
          <a:lstStyle/>
          <a:p>
            <a:pPr marL="0" indent="0">
              <a:buNone/>
            </a:pPr>
            <a:r>
              <a:rPr lang="en-US" sz="3200" dirty="0">
                <a:solidFill>
                  <a:schemeClr val="tx2"/>
                </a:solidFill>
                <a:latin typeface="+mj-lt"/>
              </a:rPr>
              <a:t>Thank you!</a:t>
            </a:r>
          </a:p>
          <a:p>
            <a:pPr marL="0" indent="0">
              <a:buNone/>
            </a:pPr>
            <a:r>
              <a:rPr lang="en-US" sz="3200" dirty="0">
                <a:solidFill>
                  <a:schemeClr val="tx2"/>
                </a:solidFill>
                <a:latin typeface="+mj-lt"/>
              </a:rPr>
              <a:t>Any questions?</a:t>
            </a:r>
          </a:p>
        </p:txBody>
      </p:sp>
      <p:grpSp>
        <p:nvGrpSpPr>
          <p:cNvPr id="15" name="Group 1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7320" y="-16714"/>
            <a:ext cx="5178680" cy="6874714"/>
            <a:chOff x="5818240" y="-1"/>
            <a:chExt cx="6373761" cy="6874714"/>
          </a:xfrm>
        </p:grpSpPr>
        <p:sp>
          <p:nvSpPr>
            <p:cNvPr id="16" name="Freeform: Shape 1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Marcador de contenido 3" descr="Icono&#10;&#10;El contenido generado por IA puede ser incorrecto.">
            <a:extLst>
              <a:ext uri="{FF2B5EF4-FFF2-40B4-BE49-F238E27FC236}">
                <a16:creationId xmlns:a16="http://schemas.microsoft.com/office/drawing/2014/main" id="{F13C7145-FEA3-26AB-E02E-76CC72E7F68E}"/>
              </a:ext>
            </a:extLst>
          </p:cNvPr>
          <p:cNvPicPr>
            <a:picLocks noChangeAspect="1"/>
          </p:cNvPicPr>
          <p:nvPr/>
        </p:nvPicPr>
        <p:blipFill>
          <a:blip r:embed="rId2"/>
          <a:stretch>
            <a:fillRect/>
          </a:stretch>
        </p:blipFill>
        <p:spPr>
          <a:xfrm>
            <a:off x="6263068" y="2588890"/>
            <a:ext cx="3365564" cy="2603764"/>
          </a:xfrm>
          <a:prstGeom prst="rect">
            <a:avLst/>
          </a:prstGeom>
        </p:spPr>
      </p:pic>
    </p:spTree>
    <p:extLst>
      <p:ext uri="{BB962C8B-B14F-4D97-AF65-F5344CB8AC3E}">
        <p14:creationId xmlns:p14="http://schemas.microsoft.com/office/powerpoint/2010/main" val="2703755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676385" y="963957"/>
            <a:ext cx="4382106" cy="1325563"/>
          </a:xfrm>
        </p:spPr>
        <p:txBody>
          <a:bodyPr>
            <a:normAutofit/>
          </a:bodyPr>
          <a:lstStyle/>
          <a:p>
            <a:r>
              <a:rPr lang="en-IE" sz="1800" dirty="0" err="1"/>
              <a:t>UniLifeTracker</a:t>
            </a:r>
            <a:br>
              <a:rPr lang="en-IE" dirty="0"/>
            </a:br>
            <a:r>
              <a:rPr lang="es-CL" sz="3200" b="1" dirty="0" err="1"/>
              <a:t>Background</a:t>
            </a:r>
            <a:r>
              <a:rPr lang="es-CL" sz="3200" b="1" dirty="0"/>
              <a:t> </a:t>
            </a:r>
            <a:r>
              <a:rPr lang="es-CL" sz="3200" b="1" dirty="0" err="1"/>
              <a:t>of</a:t>
            </a:r>
            <a:r>
              <a:rPr lang="es-CL" sz="3200" b="1" dirty="0"/>
              <a:t> Project</a:t>
            </a:r>
            <a:endParaRPr lang="en-IE" sz="3200" b="1" dirty="0"/>
          </a:p>
        </p:txBody>
      </p:sp>
      <p:sp>
        <p:nvSpPr>
          <p:cNvPr id="25" name="Freeform: Shape 2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86408" y="1"/>
            <a:ext cx="938553"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60170" y="2418408"/>
            <a:ext cx="4382106" cy="4351338"/>
          </a:xfrm>
        </p:spPr>
        <p:txBody>
          <a:bodyPr>
            <a:normAutofit/>
          </a:bodyPr>
          <a:lstStyle/>
          <a:p>
            <a:pPr marL="0" indent="0">
              <a:buNone/>
            </a:pPr>
            <a:r>
              <a:rPr lang="en-US" sz="2000" dirty="0"/>
              <a:t>Many university students face the challenge of balancing their academic life with work, which involves </a:t>
            </a:r>
            <a:r>
              <a:rPr lang="en-US" sz="2000" dirty="0" err="1"/>
              <a:t>organising</a:t>
            </a:r>
            <a:r>
              <a:rPr lang="en-US" sz="2000" dirty="0"/>
              <a:t> income, expenses and complex schedules. I identified the need for a </a:t>
            </a:r>
            <a:r>
              <a:rPr lang="en-US" sz="2000" dirty="0" err="1"/>
              <a:t>centralised</a:t>
            </a:r>
            <a:r>
              <a:rPr lang="en-US" sz="2000" dirty="0"/>
              <a:t> platform that helps keep a simple and visual record of finances and events, and as extra encourages personal motivation.</a:t>
            </a:r>
            <a:endParaRPr lang="en-IE" sz="2000" dirty="0"/>
          </a:p>
        </p:txBody>
      </p:sp>
      <p:sp>
        <p:nvSpPr>
          <p:cNvPr id="27" name="Oval 2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1650" y="3423959"/>
            <a:ext cx="439418"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cono&#10;&#10;El contenido generado por IA puede ser incorrecto.">
            <a:extLst>
              <a:ext uri="{FF2B5EF4-FFF2-40B4-BE49-F238E27FC236}">
                <a16:creationId xmlns:a16="http://schemas.microsoft.com/office/drawing/2014/main" id="{FE11ED1A-E05C-B844-7053-BF9D1F03CA7F}"/>
              </a:ext>
            </a:extLst>
          </p:cNvPr>
          <p:cNvPicPr>
            <a:picLocks noChangeAspect="1"/>
          </p:cNvPicPr>
          <p:nvPr/>
        </p:nvPicPr>
        <p:blipFill>
          <a:blip r:embed="rId4"/>
          <a:stretch>
            <a:fillRect/>
          </a:stretch>
        </p:blipFill>
        <p:spPr>
          <a:xfrm>
            <a:off x="6408337" y="1918647"/>
            <a:ext cx="3072103" cy="237672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9" name="Freeform: Shape 2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051" y="1"/>
            <a:ext cx="1679395"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862730"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6058471" y="5166682"/>
            <a:ext cx="1491526"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2740" y="6033795"/>
            <a:ext cx="1617740"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17003" y="5519196"/>
            <a:ext cx="1088997"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ustDataLst>
      <p:tags r:id="rId1"/>
    </p:custDataLst>
    <p:extLst>
      <p:ext uri="{BB962C8B-B14F-4D97-AF65-F5344CB8AC3E}">
        <p14:creationId xmlns:p14="http://schemas.microsoft.com/office/powerpoint/2010/main" val="116053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88330" y="554152"/>
            <a:ext cx="1787448" cy="423862"/>
          </a:xfrm>
        </p:spPr>
        <p:txBody>
          <a:bodyPr anchor="b">
            <a:normAutofit/>
          </a:bodyPr>
          <a:lstStyle/>
          <a:p>
            <a:r>
              <a:rPr lang="en-IE" sz="1800" dirty="0" err="1"/>
              <a:t>UniLifeTracker</a:t>
            </a:r>
            <a:r>
              <a:rPr lang="en-IE" sz="1800" dirty="0"/>
              <a:t> </a:t>
            </a:r>
          </a:p>
        </p:txBody>
      </p:sp>
      <p:sp>
        <p:nvSpPr>
          <p:cNvPr id="12" name="Oval 1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2409" y="554152"/>
            <a:ext cx="4665528"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descr="Imagen que contiene Icono&#10;&#10;El contenido generado por IA puede ser incorrecto.">
            <a:extLst>
              <a:ext uri="{FF2B5EF4-FFF2-40B4-BE49-F238E27FC236}">
                <a16:creationId xmlns:a16="http://schemas.microsoft.com/office/drawing/2014/main" id="{90D0ADBB-5042-7772-0C72-F4012B715A05}"/>
              </a:ext>
            </a:extLst>
          </p:cNvPr>
          <p:cNvPicPr>
            <a:picLocks noChangeAspect="1"/>
          </p:cNvPicPr>
          <p:nvPr/>
        </p:nvPicPr>
        <p:blipFill>
          <a:blip r:embed="rId4">
            <a:extLst>
              <a:ext uri="{28A0092B-C50C-407E-A947-70E740481C1C}">
                <a14:useLocalDpi xmlns:a14="http://schemas.microsoft.com/office/drawing/2010/main" val="0"/>
              </a:ext>
            </a:extLst>
          </a:blip>
          <a:srcRect l="9096" r="9652" b="-3"/>
          <a:stretch>
            <a:fillRect/>
          </a:stretch>
        </p:blipFill>
        <p:spPr>
          <a:xfrm>
            <a:off x="492243" y="561659"/>
            <a:ext cx="4665528"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14"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26" y="703679"/>
            <a:ext cx="139356"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6"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486" y="1562696"/>
            <a:ext cx="128006"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Content Placeholder 2"/>
          <p:cNvSpPr>
            <a:spLocks noGrp="1"/>
          </p:cNvSpPr>
          <p:nvPr>
            <p:ph idx="1"/>
          </p:nvPr>
        </p:nvSpPr>
        <p:spPr>
          <a:xfrm>
            <a:off x="4431496" y="2107474"/>
            <a:ext cx="5063852" cy="3667608"/>
          </a:xfrm>
        </p:spPr>
        <p:txBody>
          <a:bodyPr anchor="t">
            <a:normAutofit lnSpcReduction="10000"/>
          </a:bodyPr>
          <a:lstStyle/>
          <a:p>
            <a:r>
              <a:rPr lang="en-US" sz="1800" u="sng" dirty="0">
                <a:solidFill>
                  <a:schemeClr val="tx1">
                    <a:alpha val="80000"/>
                  </a:schemeClr>
                </a:solidFill>
              </a:rPr>
              <a:t>Problem</a:t>
            </a:r>
            <a:r>
              <a:rPr lang="en-US" sz="1800" dirty="0">
                <a:solidFill>
                  <a:schemeClr val="tx1">
                    <a:alpha val="80000"/>
                  </a:schemeClr>
                </a:solidFill>
              </a:rPr>
              <a:t>: Working students often lack simple tools to manage their accounts and schedules, which complicates their </a:t>
            </a:r>
            <a:r>
              <a:rPr lang="en-US" sz="1800" dirty="0" err="1">
                <a:solidFill>
                  <a:schemeClr val="tx1">
                    <a:alpha val="80000"/>
                  </a:schemeClr>
                </a:solidFill>
              </a:rPr>
              <a:t>organisation</a:t>
            </a:r>
            <a:r>
              <a:rPr lang="en-US" sz="1800" dirty="0">
                <a:solidFill>
                  <a:schemeClr val="tx1">
                    <a:alpha val="80000"/>
                  </a:schemeClr>
                </a:solidFill>
              </a:rPr>
              <a:t> and causes stress.</a:t>
            </a:r>
          </a:p>
          <a:p>
            <a:endParaRPr lang="en-US" sz="1800" dirty="0">
              <a:solidFill>
                <a:schemeClr val="tx1">
                  <a:alpha val="80000"/>
                </a:schemeClr>
              </a:solidFill>
            </a:endParaRPr>
          </a:p>
          <a:p>
            <a:r>
              <a:rPr lang="en-US" sz="1800" u="sng" dirty="0">
                <a:solidFill>
                  <a:schemeClr val="tx1">
                    <a:alpha val="80000"/>
                  </a:schemeClr>
                </a:solidFill>
              </a:rPr>
              <a:t>Solution</a:t>
            </a:r>
            <a:r>
              <a:rPr lang="en-US" sz="1800" dirty="0">
                <a:solidFill>
                  <a:schemeClr val="tx1">
                    <a:alpha val="80000"/>
                  </a:schemeClr>
                </a:solidFill>
              </a:rPr>
              <a:t>: </a:t>
            </a:r>
            <a:r>
              <a:rPr lang="en-US" sz="1800" dirty="0" err="1">
                <a:solidFill>
                  <a:schemeClr val="tx1">
                    <a:alpha val="80000"/>
                  </a:schemeClr>
                </a:solidFill>
              </a:rPr>
              <a:t>UniLifeTracker</a:t>
            </a:r>
            <a:r>
              <a:rPr lang="en-US" sz="1800" dirty="0">
                <a:solidFill>
                  <a:schemeClr val="tx1">
                    <a:alpha val="80000"/>
                  </a:schemeClr>
                </a:solidFill>
              </a:rPr>
              <a:t> is a web app that allows users to manage their income, expenses, and events, and receive motivational quotes, all with security and simplicity.</a:t>
            </a:r>
          </a:p>
          <a:p>
            <a:endParaRPr lang="en-US" sz="1800" dirty="0">
              <a:solidFill>
                <a:schemeClr val="tx1">
                  <a:alpha val="80000"/>
                </a:schemeClr>
              </a:solidFill>
            </a:endParaRPr>
          </a:p>
          <a:p>
            <a:r>
              <a:rPr lang="en-US" sz="1800" u="sng" dirty="0">
                <a:solidFill>
                  <a:schemeClr val="tx1">
                    <a:alpha val="80000"/>
                  </a:schemeClr>
                </a:solidFill>
              </a:rPr>
              <a:t>Target customer: </a:t>
            </a:r>
            <a:r>
              <a:rPr lang="en-US" sz="1800" dirty="0">
                <a:solidFill>
                  <a:schemeClr val="tx1">
                    <a:alpha val="80000"/>
                  </a:schemeClr>
                </a:solidFill>
              </a:rPr>
              <a:t>University students, especially those who work part-time and want a practical tool to manage their daily lives.</a:t>
            </a:r>
          </a:p>
          <a:p>
            <a:endParaRPr lang="en-US" sz="1500" dirty="0">
              <a:solidFill>
                <a:schemeClr val="tx1">
                  <a:alpha val="80000"/>
                </a:schemeClr>
              </a:solidFill>
            </a:endParaRPr>
          </a:p>
        </p:txBody>
      </p:sp>
      <p:sp>
        <p:nvSpPr>
          <p:cNvPr id="1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1496" y="5775082"/>
            <a:ext cx="9134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13756"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62F94A0F-2747-951B-1410-29D566E03C4F}"/>
              </a:ext>
            </a:extLst>
          </p:cNvPr>
          <p:cNvSpPr txBox="1"/>
          <p:nvPr/>
        </p:nvSpPr>
        <p:spPr>
          <a:xfrm>
            <a:off x="4485834" y="874039"/>
            <a:ext cx="4955176" cy="830997"/>
          </a:xfrm>
          <a:prstGeom prst="rect">
            <a:avLst/>
          </a:prstGeom>
          <a:noFill/>
        </p:spPr>
        <p:txBody>
          <a:bodyPr wrap="square">
            <a:spAutoFit/>
          </a:bodyPr>
          <a:lstStyle/>
          <a:p>
            <a:r>
              <a:rPr lang="es-CL" sz="2400" b="1" dirty="0" err="1"/>
              <a:t>Aims</a:t>
            </a:r>
            <a:r>
              <a:rPr lang="es-CL" sz="2400" b="1" dirty="0"/>
              <a:t> / </a:t>
            </a:r>
            <a:r>
              <a:rPr lang="es-CL" sz="2400" b="1" dirty="0" err="1"/>
              <a:t>Problem</a:t>
            </a:r>
            <a:r>
              <a:rPr lang="es-CL" sz="2400" b="1" dirty="0"/>
              <a:t> &amp; </a:t>
            </a:r>
            <a:r>
              <a:rPr lang="es-CL" sz="2400" b="1" dirty="0" err="1"/>
              <a:t>Solution</a:t>
            </a:r>
            <a:r>
              <a:rPr lang="es-CL" sz="2400" b="1" dirty="0"/>
              <a:t> / </a:t>
            </a:r>
            <a:r>
              <a:rPr lang="es-CL" sz="2400" b="1" dirty="0" err="1"/>
              <a:t>Customer</a:t>
            </a:r>
            <a:endParaRPr lang="es-CL" sz="2400" b="1" dirty="0"/>
          </a:p>
        </p:txBody>
      </p:sp>
    </p:spTree>
    <p:custDataLst>
      <p:tags r:id="rId1"/>
    </p:custDataLst>
    <p:extLst>
      <p:ext uri="{BB962C8B-B14F-4D97-AF65-F5344CB8AC3E}">
        <p14:creationId xmlns:p14="http://schemas.microsoft.com/office/powerpoint/2010/main" val="95615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6177"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965306" y="381935"/>
            <a:ext cx="3256973" cy="5974414"/>
          </a:xfrm>
        </p:spPr>
        <p:txBody>
          <a:bodyPr anchor="ctr">
            <a:normAutofit/>
          </a:bodyPr>
          <a:lstStyle/>
          <a:p>
            <a:r>
              <a:rPr lang="en-IE" sz="4000" dirty="0" err="1">
                <a:solidFill>
                  <a:srgbClr val="FFFFFF"/>
                </a:solidFill>
              </a:rPr>
              <a:t>UniLifeTracker</a:t>
            </a:r>
            <a:endParaRPr lang="en-IE" sz="4000" dirty="0">
              <a:solidFill>
                <a:srgbClr val="FFFFFF"/>
              </a:solidFill>
            </a:endParaRPr>
          </a:p>
        </p:txBody>
      </p:sp>
      <p:grpSp>
        <p:nvGrpSpPr>
          <p:cNvPr id="26" name="Group 25">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87" y="554152"/>
            <a:ext cx="466519" cy="1075866"/>
            <a:chOff x="613892" y="554152"/>
            <a:chExt cx="574177" cy="1075866"/>
          </a:xfrm>
          <a:solidFill>
            <a:srgbClr val="FFFFFF"/>
          </a:solidFill>
        </p:grpSpPr>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833398" y="1565083"/>
            <a:ext cx="4495812" cy="4726331"/>
          </a:xfrm>
        </p:spPr>
        <p:txBody>
          <a:bodyPr anchor="ctr">
            <a:normAutofit fontScale="92500" lnSpcReduction="20000"/>
          </a:bodyPr>
          <a:lstStyle/>
          <a:p>
            <a:r>
              <a:rPr lang="en-IE" sz="1800" dirty="0">
                <a:solidFill>
                  <a:schemeClr val="tx1">
                    <a:alpha val="80000"/>
                  </a:schemeClr>
                </a:solidFill>
              </a:rPr>
              <a:t>Backend: Java + Spring Boot</a:t>
            </a:r>
          </a:p>
          <a:p>
            <a:endParaRPr lang="en-IE" sz="1800" dirty="0">
              <a:solidFill>
                <a:schemeClr val="tx1">
                  <a:alpha val="80000"/>
                </a:schemeClr>
              </a:solidFill>
            </a:endParaRPr>
          </a:p>
          <a:p>
            <a:r>
              <a:rPr lang="en-IE" sz="1800" dirty="0">
                <a:solidFill>
                  <a:schemeClr val="tx1">
                    <a:alpha val="80000"/>
                  </a:schemeClr>
                </a:solidFill>
              </a:rPr>
              <a:t>Database: PostgreSQL</a:t>
            </a:r>
          </a:p>
          <a:p>
            <a:endParaRPr lang="en-IE" sz="1800" dirty="0">
              <a:solidFill>
                <a:schemeClr val="tx1">
                  <a:alpha val="80000"/>
                </a:schemeClr>
              </a:solidFill>
            </a:endParaRPr>
          </a:p>
          <a:p>
            <a:r>
              <a:rPr lang="en-IE" sz="1800" dirty="0">
                <a:solidFill>
                  <a:schemeClr val="tx1">
                    <a:alpha val="80000"/>
                  </a:schemeClr>
                </a:solidFill>
              </a:rPr>
              <a:t>External APIs: EUR-CLP currency conversion (open.er-api.com)</a:t>
            </a:r>
          </a:p>
          <a:p>
            <a:endParaRPr lang="en-IE" sz="1800" dirty="0">
              <a:solidFill>
                <a:schemeClr val="tx1">
                  <a:alpha val="80000"/>
                </a:schemeClr>
              </a:solidFill>
            </a:endParaRPr>
          </a:p>
          <a:p>
            <a:r>
              <a:rPr lang="en-IE" sz="1800" dirty="0">
                <a:solidFill>
                  <a:schemeClr val="tx1">
                    <a:alpha val="80000"/>
                  </a:schemeClr>
                </a:solidFill>
              </a:rPr>
              <a:t>Security: JWT for authentication and authorisation</a:t>
            </a:r>
          </a:p>
          <a:p>
            <a:endParaRPr lang="en-IE" sz="1800" dirty="0">
              <a:solidFill>
                <a:schemeClr val="tx1">
                  <a:alpha val="80000"/>
                </a:schemeClr>
              </a:solidFill>
            </a:endParaRPr>
          </a:p>
          <a:p>
            <a:r>
              <a:rPr lang="en-IE" sz="1800" dirty="0">
                <a:solidFill>
                  <a:schemeClr val="tx1">
                    <a:alpha val="80000"/>
                  </a:schemeClr>
                </a:solidFill>
              </a:rPr>
              <a:t>ORM: Hibernate, Spring Data JPA</a:t>
            </a:r>
          </a:p>
          <a:p>
            <a:endParaRPr lang="en-IE" sz="1800" dirty="0">
              <a:solidFill>
                <a:schemeClr val="tx1">
                  <a:alpha val="80000"/>
                </a:schemeClr>
              </a:solidFill>
            </a:endParaRPr>
          </a:p>
          <a:p>
            <a:r>
              <a:rPr lang="en-IE" sz="1800" dirty="0">
                <a:solidFill>
                  <a:schemeClr val="tx1">
                    <a:alpha val="80000"/>
                  </a:schemeClr>
                </a:solidFill>
              </a:rPr>
              <a:t>Testing: Unit tests and Postman</a:t>
            </a:r>
          </a:p>
          <a:p>
            <a:endParaRPr lang="en-IE" sz="1800" dirty="0">
              <a:solidFill>
                <a:schemeClr val="tx1">
                  <a:alpha val="80000"/>
                </a:schemeClr>
              </a:solidFill>
            </a:endParaRPr>
          </a:p>
          <a:p>
            <a:r>
              <a:rPr lang="en-IE" sz="1800" b="1" dirty="0">
                <a:solidFill>
                  <a:schemeClr val="tx1">
                    <a:alpha val="80000"/>
                  </a:schemeClr>
                </a:solidFill>
              </a:rPr>
              <a:t>Layered architecture, separation of responsibilities and secure development best practices were applied.</a:t>
            </a:r>
          </a:p>
        </p:txBody>
      </p:sp>
      <p:cxnSp>
        <p:nvCxnSpPr>
          <p:cNvPr id="31" name="Straight Connector 3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13756"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057C7855-F6F0-62E0-94F1-C6BFD422DE2F}"/>
              </a:ext>
            </a:extLst>
          </p:cNvPr>
          <p:cNvPicPr>
            <a:picLocks noChangeAspect="1"/>
          </p:cNvPicPr>
          <p:nvPr/>
        </p:nvPicPr>
        <p:blipFill>
          <a:blip r:embed="rId4"/>
          <a:stretch>
            <a:fillRect/>
          </a:stretch>
        </p:blipFill>
        <p:spPr>
          <a:xfrm>
            <a:off x="8346474" y="8879"/>
            <a:ext cx="1496506" cy="1157770"/>
          </a:xfrm>
          <a:prstGeom prst="rect">
            <a:avLst/>
          </a:prstGeom>
        </p:spPr>
      </p:pic>
      <p:sp>
        <p:nvSpPr>
          <p:cNvPr id="7" name="CuadroTexto 6">
            <a:extLst>
              <a:ext uri="{FF2B5EF4-FFF2-40B4-BE49-F238E27FC236}">
                <a16:creationId xmlns:a16="http://schemas.microsoft.com/office/drawing/2014/main" id="{60B192C6-4E2F-D164-0CA2-9EFB27601718}"/>
              </a:ext>
            </a:extLst>
          </p:cNvPr>
          <p:cNvSpPr txBox="1"/>
          <p:nvPr/>
        </p:nvSpPr>
        <p:spPr>
          <a:xfrm>
            <a:off x="4696177" y="224410"/>
            <a:ext cx="4955176" cy="830997"/>
          </a:xfrm>
          <a:prstGeom prst="rect">
            <a:avLst/>
          </a:prstGeom>
          <a:noFill/>
        </p:spPr>
        <p:txBody>
          <a:bodyPr wrap="square">
            <a:spAutoFit/>
          </a:bodyPr>
          <a:lstStyle/>
          <a:p>
            <a:r>
              <a:rPr lang="es-CL" sz="2400" b="1" dirty="0" err="1"/>
              <a:t>Theoretical</a:t>
            </a:r>
            <a:r>
              <a:rPr lang="es-CL" sz="2400" b="1" dirty="0"/>
              <a:t> </a:t>
            </a:r>
            <a:r>
              <a:rPr lang="es-CL" sz="2400" b="1" dirty="0" err="1"/>
              <a:t>Background</a:t>
            </a:r>
            <a:r>
              <a:rPr lang="es-CL" sz="2400" b="1" dirty="0"/>
              <a:t> / Technologies Used</a:t>
            </a:r>
          </a:p>
        </p:txBody>
      </p:sp>
    </p:spTree>
    <p:custDataLst>
      <p:tags r:id="rId1"/>
    </p:custDataLst>
    <p:extLst>
      <p:ext uri="{BB962C8B-B14F-4D97-AF65-F5344CB8AC3E}">
        <p14:creationId xmlns:p14="http://schemas.microsoft.com/office/powerpoint/2010/main" val="962835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6177"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965306" y="381935"/>
            <a:ext cx="3256973" cy="5974414"/>
          </a:xfrm>
        </p:spPr>
        <p:txBody>
          <a:bodyPr anchor="ctr">
            <a:normAutofit/>
          </a:bodyPr>
          <a:lstStyle/>
          <a:p>
            <a:r>
              <a:rPr lang="en-IE" sz="4000">
                <a:solidFill>
                  <a:srgbClr val="FFFFFF"/>
                </a:solidFill>
              </a:rPr>
              <a:t>UniLifeTracker</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87" y="554152"/>
            <a:ext cx="466519"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953000" y="1759132"/>
            <a:ext cx="3876931" cy="4480394"/>
          </a:xfrm>
        </p:spPr>
        <p:txBody>
          <a:bodyPr anchor="ctr">
            <a:normAutofit fontScale="92500" lnSpcReduction="20000"/>
          </a:bodyPr>
          <a:lstStyle/>
          <a:p>
            <a:r>
              <a:rPr lang="en-US" sz="1800" dirty="0">
                <a:solidFill>
                  <a:schemeClr val="tx1">
                    <a:alpha val="80000"/>
                  </a:schemeClr>
                </a:solidFill>
              </a:rPr>
              <a:t>User registration and login with validations</a:t>
            </a:r>
          </a:p>
          <a:p>
            <a:endParaRPr lang="en-US" sz="1800" dirty="0">
              <a:solidFill>
                <a:schemeClr val="tx1">
                  <a:alpha val="80000"/>
                </a:schemeClr>
              </a:solidFill>
            </a:endParaRPr>
          </a:p>
          <a:p>
            <a:r>
              <a:rPr lang="en-US" sz="1800" dirty="0">
                <a:solidFill>
                  <a:schemeClr val="tx1">
                    <a:alpha val="80000"/>
                  </a:schemeClr>
                </a:solidFill>
              </a:rPr>
              <a:t>Registration and consultation of income and expenses</a:t>
            </a:r>
          </a:p>
          <a:p>
            <a:endParaRPr lang="en-US" sz="1800" dirty="0">
              <a:solidFill>
                <a:schemeClr val="tx1">
                  <a:alpha val="80000"/>
                </a:schemeClr>
              </a:solidFill>
            </a:endParaRPr>
          </a:p>
          <a:p>
            <a:r>
              <a:rPr lang="en-US" sz="1800" dirty="0">
                <a:solidFill>
                  <a:schemeClr val="tx1">
                    <a:alpha val="80000"/>
                  </a:schemeClr>
                </a:solidFill>
              </a:rPr>
              <a:t>Display of current balance</a:t>
            </a:r>
          </a:p>
          <a:p>
            <a:endParaRPr lang="en-US" sz="1800" dirty="0">
              <a:solidFill>
                <a:schemeClr val="tx1">
                  <a:alpha val="80000"/>
                </a:schemeClr>
              </a:solidFill>
            </a:endParaRPr>
          </a:p>
          <a:p>
            <a:r>
              <a:rPr lang="en-US" sz="1800" dirty="0">
                <a:solidFill>
                  <a:schemeClr val="tx1">
                    <a:alpha val="80000"/>
                  </a:schemeClr>
                </a:solidFill>
              </a:rPr>
              <a:t>Personal events calendar</a:t>
            </a:r>
          </a:p>
          <a:p>
            <a:endParaRPr lang="en-US" sz="1800" dirty="0">
              <a:solidFill>
                <a:schemeClr val="tx1">
                  <a:alpha val="80000"/>
                </a:schemeClr>
              </a:solidFill>
            </a:endParaRPr>
          </a:p>
          <a:p>
            <a:r>
              <a:rPr lang="en-US" sz="1800" dirty="0">
                <a:solidFill>
                  <a:schemeClr val="tx1">
                    <a:alpha val="80000"/>
                  </a:schemeClr>
                </a:solidFill>
              </a:rPr>
              <a:t>Consultation of motivational phrases</a:t>
            </a:r>
          </a:p>
          <a:p>
            <a:endParaRPr lang="en-US" sz="1800" dirty="0">
              <a:solidFill>
                <a:schemeClr val="tx1">
                  <a:alpha val="80000"/>
                </a:schemeClr>
              </a:solidFill>
            </a:endParaRPr>
          </a:p>
          <a:p>
            <a:r>
              <a:rPr lang="en-US" sz="1800" dirty="0">
                <a:solidFill>
                  <a:schemeClr val="tx1">
                    <a:alpha val="80000"/>
                  </a:schemeClr>
                </a:solidFill>
              </a:rPr>
              <a:t>Integration with external API for exchange rate</a:t>
            </a:r>
          </a:p>
          <a:p>
            <a:endParaRPr lang="en-US" sz="1800" dirty="0">
              <a:solidFill>
                <a:schemeClr val="tx1">
                  <a:alpha val="80000"/>
                </a:schemeClr>
              </a:solidFill>
            </a:endParaRPr>
          </a:p>
          <a:p>
            <a:r>
              <a:rPr lang="en-US" sz="1800" dirty="0">
                <a:solidFill>
                  <a:schemeClr val="tx1">
                    <a:alpha val="80000"/>
                  </a:schemeClr>
                </a:solidFill>
              </a:rPr>
              <a:t>Simple and secure user experience</a:t>
            </a:r>
            <a:endParaRPr lang="en-IE" sz="1800" dirty="0">
              <a:solidFill>
                <a:schemeClr val="tx1">
                  <a:alpha val="80000"/>
                </a:schemeClr>
              </a:solidFill>
            </a:endParaRPr>
          </a:p>
          <a:p>
            <a:endParaRPr lang="en-IE" sz="1800" dirty="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13756"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33E9FB41-6200-0309-2898-D833252BCEF4}"/>
              </a:ext>
            </a:extLst>
          </p:cNvPr>
          <p:cNvPicPr>
            <a:picLocks noChangeAspect="1"/>
          </p:cNvPicPr>
          <p:nvPr/>
        </p:nvPicPr>
        <p:blipFill>
          <a:blip r:embed="rId4"/>
          <a:stretch>
            <a:fillRect/>
          </a:stretch>
        </p:blipFill>
        <p:spPr>
          <a:xfrm>
            <a:off x="8038408" y="0"/>
            <a:ext cx="1804572" cy="1396105"/>
          </a:xfrm>
          <a:prstGeom prst="rect">
            <a:avLst/>
          </a:prstGeom>
        </p:spPr>
      </p:pic>
      <p:sp>
        <p:nvSpPr>
          <p:cNvPr id="7" name="CuadroTexto 6">
            <a:extLst>
              <a:ext uri="{FF2B5EF4-FFF2-40B4-BE49-F238E27FC236}">
                <a16:creationId xmlns:a16="http://schemas.microsoft.com/office/drawing/2014/main" id="{47432697-733A-159D-EF7C-6863031E0BD9}"/>
              </a:ext>
            </a:extLst>
          </p:cNvPr>
          <p:cNvSpPr txBox="1"/>
          <p:nvPr/>
        </p:nvSpPr>
        <p:spPr>
          <a:xfrm>
            <a:off x="4953000" y="678993"/>
            <a:ext cx="2529819" cy="461665"/>
          </a:xfrm>
          <a:prstGeom prst="rect">
            <a:avLst/>
          </a:prstGeom>
          <a:noFill/>
        </p:spPr>
        <p:txBody>
          <a:bodyPr wrap="square">
            <a:spAutoFit/>
          </a:bodyPr>
          <a:lstStyle/>
          <a:p>
            <a:r>
              <a:rPr lang="es-CL" sz="2400" b="1" dirty="0" err="1"/>
              <a:t>Requirements</a:t>
            </a:r>
            <a:endParaRPr lang="es-CL" sz="2400" b="1" dirty="0"/>
          </a:p>
        </p:txBody>
      </p:sp>
    </p:spTree>
    <p:custDataLst>
      <p:tags r:id="rId1"/>
    </p:custDataLst>
    <p:extLst>
      <p:ext uri="{BB962C8B-B14F-4D97-AF65-F5344CB8AC3E}">
        <p14:creationId xmlns:p14="http://schemas.microsoft.com/office/powerpoint/2010/main" val="3757696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6177"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965306" y="381935"/>
            <a:ext cx="3256973" cy="5974414"/>
          </a:xfrm>
        </p:spPr>
        <p:txBody>
          <a:bodyPr anchor="ctr">
            <a:normAutofit/>
          </a:bodyPr>
          <a:lstStyle/>
          <a:p>
            <a:r>
              <a:rPr lang="en-IE" sz="4000">
                <a:solidFill>
                  <a:srgbClr val="FFFFFF"/>
                </a:solidFill>
              </a:rPr>
              <a:t>UniLifeTracker</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8787" y="554152"/>
            <a:ext cx="466519"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13756"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AF5104B8-872B-12FA-CF73-696C9DBF3127}"/>
              </a:ext>
            </a:extLst>
          </p:cNvPr>
          <p:cNvPicPr>
            <a:picLocks noChangeAspect="1"/>
          </p:cNvPicPr>
          <p:nvPr/>
        </p:nvPicPr>
        <p:blipFill>
          <a:blip r:embed="rId4"/>
          <a:stretch>
            <a:fillRect/>
          </a:stretch>
        </p:blipFill>
        <p:spPr>
          <a:xfrm>
            <a:off x="8021387" y="33498"/>
            <a:ext cx="1804572" cy="1396105"/>
          </a:xfrm>
          <a:prstGeom prst="rect">
            <a:avLst/>
          </a:prstGeom>
        </p:spPr>
      </p:pic>
      <p:sp>
        <p:nvSpPr>
          <p:cNvPr id="6" name="CuadroTexto 5">
            <a:extLst>
              <a:ext uri="{FF2B5EF4-FFF2-40B4-BE49-F238E27FC236}">
                <a16:creationId xmlns:a16="http://schemas.microsoft.com/office/drawing/2014/main" id="{5122A001-64B3-0FF6-BE3C-B0129241B245}"/>
              </a:ext>
            </a:extLst>
          </p:cNvPr>
          <p:cNvSpPr txBox="1"/>
          <p:nvPr/>
        </p:nvSpPr>
        <p:spPr>
          <a:xfrm>
            <a:off x="4953000" y="1783208"/>
            <a:ext cx="4099480" cy="3416320"/>
          </a:xfrm>
          <a:prstGeom prst="rect">
            <a:avLst/>
          </a:prstGeom>
          <a:noFill/>
        </p:spPr>
        <p:txBody>
          <a:bodyPr wrap="square">
            <a:spAutoFit/>
          </a:bodyPr>
          <a:lstStyle/>
          <a:p>
            <a:pPr marL="285750" indent="-285750">
              <a:buFont typeface="Arial" panose="020B0604020202020204" pitchFamily="34" charset="0"/>
              <a:buChar char="•"/>
            </a:pPr>
            <a:r>
              <a:rPr lang="en-US" dirty="0"/>
              <a:t>3-layer architecture: REST controller, service (logic), repository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Central security: JWT filter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Decoupled controllers for each main function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Efficient consumption of external APIs</a:t>
            </a:r>
          </a:p>
          <a:p>
            <a:pPr marL="285750" indent="-285750">
              <a:buFont typeface="Arial" panose="020B0604020202020204" pitchFamily="34" charset="0"/>
              <a:buChar char="•"/>
            </a:pPr>
            <a:endParaRPr lang="en-US" dirty="0"/>
          </a:p>
          <a:p>
            <a:endParaRPr lang="es-CL" dirty="0"/>
          </a:p>
        </p:txBody>
      </p:sp>
      <p:sp>
        <p:nvSpPr>
          <p:cNvPr id="16" name="CuadroTexto 15">
            <a:extLst>
              <a:ext uri="{FF2B5EF4-FFF2-40B4-BE49-F238E27FC236}">
                <a16:creationId xmlns:a16="http://schemas.microsoft.com/office/drawing/2014/main" id="{1923FC1D-4992-19F2-E97E-AEDBCCBF363E}"/>
              </a:ext>
            </a:extLst>
          </p:cNvPr>
          <p:cNvSpPr txBox="1"/>
          <p:nvPr/>
        </p:nvSpPr>
        <p:spPr>
          <a:xfrm>
            <a:off x="5034691" y="1010808"/>
            <a:ext cx="4955176" cy="461665"/>
          </a:xfrm>
          <a:prstGeom prst="rect">
            <a:avLst/>
          </a:prstGeom>
          <a:noFill/>
        </p:spPr>
        <p:txBody>
          <a:bodyPr wrap="square">
            <a:spAutoFit/>
          </a:bodyPr>
          <a:lstStyle/>
          <a:p>
            <a:r>
              <a:rPr lang="es-CL" sz="2400" b="1" dirty="0" err="1"/>
              <a:t>Design</a:t>
            </a:r>
            <a:endParaRPr lang="es-CL" sz="2400" b="1" dirty="0"/>
          </a:p>
        </p:txBody>
      </p:sp>
    </p:spTree>
    <p:custDataLst>
      <p:tags r:id="rId1"/>
    </p:custDataLst>
    <p:extLst>
      <p:ext uri="{BB962C8B-B14F-4D97-AF65-F5344CB8AC3E}">
        <p14:creationId xmlns:p14="http://schemas.microsoft.com/office/powerpoint/2010/main" val="2574139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8F5530-DA31-4B62-8DF9-56A1A3B6B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76" y="0"/>
            <a:ext cx="990352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EFAF95-013F-4375-AAF4-033AC93F5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3523"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8735E28-7236-42D8-A5E1-A0F302FE8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789593" cy="4093306"/>
            <a:chOff x="1" y="2075420"/>
            <a:chExt cx="12048729" cy="4093306"/>
          </a:xfrm>
        </p:grpSpPr>
        <p:sp>
          <p:nvSpPr>
            <p:cNvPr id="13" name="Oval 12">
              <a:extLst>
                <a:ext uri="{FF2B5EF4-FFF2-40B4-BE49-F238E27FC236}">
                  <a16:creationId xmlns:a16="http://schemas.microsoft.com/office/drawing/2014/main" id="{F3642881-D4B2-4CC2-A287-0FA0006F3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1C50C6-CC43-4D9E-B2AB-F373712E4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6E7187D-0938-461D-BFC5-89EEF3506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4C951A-9754-438B-9D57-E6B93B6E4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FCCC8FCE-0563-4147-B2A2-7C81702EB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E68FC26-41A9-4C82-BE7F-E9344CDC4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FBB336D1-2562-4680-B29B-E22C603C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218825" y="1109285"/>
            <a:ext cx="2796461" cy="57789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EED3885-4010-4FBE-A045-DC59CAE782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8375" y="317578"/>
            <a:ext cx="445770" cy="549007"/>
            <a:chOff x="7029447" y="3514725"/>
            <a:chExt cx="1285875" cy="549007"/>
          </a:xfrm>
        </p:grpSpPr>
        <p:cxnSp>
          <p:nvCxnSpPr>
            <p:cNvPr id="23" name="Straight Connector 22">
              <a:extLst>
                <a:ext uri="{FF2B5EF4-FFF2-40B4-BE49-F238E27FC236}">
                  <a16:creationId xmlns:a16="http://schemas.microsoft.com/office/drawing/2014/main" id="{C3D74F45-ED22-46E8-8A8C-85550ED981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675583-78ED-4BEC-8424-37068227E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BD9726-207D-4725-AA6E-5147080D5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1A43941-4783-4A0B-9385-1952F9F89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B4806F9C-3233-4FC3-B300-D5AA58A5C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952996"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0E3F9FC-BB7B-433D-8A4F-1BCFA582E0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330253" y="5940559"/>
            <a:ext cx="1285875" cy="549007"/>
            <a:chOff x="7029447" y="3514725"/>
            <a:chExt cx="1285875" cy="549007"/>
          </a:xfrm>
        </p:grpSpPr>
        <p:cxnSp>
          <p:nvCxnSpPr>
            <p:cNvPr id="31" name="Straight Connector 30">
              <a:extLst>
                <a:ext uri="{FF2B5EF4-FFF2-40B4-BE49-F238E27FC236}">
                  <a16:creationId xmlns:a16="http://schemas.microsoft.com/office/drawing/2014/main" id="{1406F394-9D6F-4986-A3AF-6EF16DEDE6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F98CF1-0C8F-435D-846B-D3C506378F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81ACDD-4A0F-4369-A468-3FEC355F8E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B34D61-E762-4862-9DA8-702D97A362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512635" y="630936"/>
            <a:ext cx="4440365" cy="5626947"/>
          </a:xfrm>
          <a:noFill/>
        </p:spPr>
        <p:txBody>
          <a:bodyPr anchor="ctr">
            <a:normAutofit/>
          </a:bodyPr>
          <a:lstStyle/>
          <a:p>
            <a:r>
              <a:rPr lang="en-IE" sz="4300" dirty="0" err="1">
                <a:solidFill>
                  <a:schemeClr val="bg1"/>
                </a:solidFill>
              </a:rPr>
              <a:t>UniLifeTracker</a:t>
            </a:r>
            <a:endParaRPr lang="en-IE" sz="4300" dirty="0">
              <a:solidFill>
                <a:schemeClr val="bg1"/>
              </a:solidFill>
            </a:endParaRPr>
          </a:p>
        </p:txBody>
      </p:sp>
      <p:sp>
        <p:nvSpPr>
          <p:cNvPr id="3" name="Content Placeholder 2"/>
          <p:cNvSpPr>
            <a:spLocks noGrp="1"/>
          </p:cNvSpPr>
          <p:nvPr>
            <p:ph idx="1"/>
          </p:nvPr>
        </p:nvSpPr>
        <p:spPr>
          <a:xfrm>
            <a:off x="3889353" y="758492"/>
            <a:ext cx="5271312" cy="5626957"/>
          </a:xfrm>
          <a:noFill/>
        </p:spPr>
        <p:txBody>
          <a:bodyPr anchor="ctr">
            <a:normAutofit lnSpcReduction="10000"/>
          </a:bodyPr>
          <a:lstStyle/>
          <a:p>
            <a:pPr marL="45720" indent="0">
              <a:buNone/>
            </a:pPr>
            <a:r>
              <a:rPr lang="en-IE" sz="2400" b="1" dirty="0">
                <a:solidFill>
                  <a:schemeClr val="bg1"/>
                </a:solidFill>
              </a:rPr>
              <a:t>Code &amp; Testing</a:t>
            </a:r>
          </a:p>
          <a:p>
            <a:pPr>
              <a:spcBef>
                <a:spcPts val="600"/>
              </a:spcBef>
            </a:pPr>
            <a:endParaRPr lang="en-IE" sz="1600" dirty="0">
              <a:solidFill>
                <a:schemeClr val="bg1"/>
              </a:solidFill>
            </a:endParaRPr>
          </a:p>
          <a:p>
            <a:r>
              <a:rPr lang="en-IE" sz="1600" dirty="0">
                <a:solidFill>
                  <a:schemeClr val="bg1"/>
                </a:solidFill>
              </a:rPr>
              <a:t>Main components:</a:t>
            </a:r>
          </a:p>
          <a:p>
            <a:endParaRPr lang="en-IE" sz="1600" dirty="0">
              <a:solidFill>
                <a:schemeClr val="bg1"/>
              </a:solidFill>
            </a:endParaRPr>
          </a:p>
          <a:p>
            <a:pPr lvl="1"/>
            <a:r>
              <a:rPr lang="en-IE" sz="1600" dirty="0">
                <a:solidFill>
                  <a:schemeClr val="bg1"/>
                </a:solidFill>
              </a:rPr>
              <a:t>Controllers: users, income, expenses, events, phrases, currencies</a:t>
            </a:r>
          </a:p>
          <a:p>
            <a:endParaRPr lang="en-IE" sz="1600" dirty="0">
              <a:solidFill>
                <a:schemeClr val="bg1"/>
              </a:solidFill>
            </a:endParaRPr>
          </a:p>
          <a:p>
            <a:pPr lvl="1"/>
            <a:r>
              <a:rPr lang="en-IE" sz="1600" dirty="0">
                <a:solidFill>
                  <a:schemeClr val="bg1"/>
                </a:solidFill>
              </a:rPr>
              <a:t>Services for business rules and validation</a:t>
            </a:r>
          </a:p>
          <a:p>
            <a:endParaRPr lang="en-IE" sz="1600" dirty="0">
              <a:solidFill>
                <a:schemeClr val="bg1"/>
              </a:solidFill>
            </a:endParaRPr>
          </a:p>
          <a:p>
            <a:pPr lvl="1"/>
            <a:r>
              <a:rPr lang="en-IE" sz="1600" dirty="0" err="1">
                <a:solidFill>
                  <a:schemeClr val="bg1"/>
                </a:solidFill>
              </a:rPr>
              <a:t>JwtAuthenticationFilter</a:t>
            </a:r>
            <a:r>
              <a:rPr lang="en-IE" sz="1600" dirty="0">
                <a:solidFill>
                  <a:schemeClr val="bg1"/>
                </a:solidFill>
              </a:rPr>
              <a:t> filter for protected endpoints</a:t>
            </a:r>
          </a:p>
          <a:p>
            <a:endParaRPr lang="en-IE" sz="1600" dirty="0">
              <a:solidFill>
                <a:schemeClr val="bg1"/>
              </a:solidFill>
            </a:endParaRPr>
          </a:p>
          <a:p>
            <a:r>
              <a:rPr lang="en-IE" sz="1600" dirty="0">
                <a:solidFill>
                  <a:schemeClr val="bg1"/>
                </a:solidFill>
              </a:rPr>
              <a:t>Tests performed:</a:t>
            </a:r>
          </a:p>
          <a:p>
            <a:endParaRPr lang="en-IE" sz="1600" dirty="0">
              <a:solidFill>
                <a:schemeClr val="bg1"/>
              </a:solidFill>
            </a:endParaRPr>
          </a:p>
          <a:p>
            <a:pPr lvl="1"/>
            <a:r>
              <a:rPr lang="en-IE" sz="1600" dirty="0">
                <a:solidFill>
                  <a:schemeClr val="bg1"/>
                </a:solidFill>
              </a:rPr>
              <a:t>Unit tests on services</a:t>
            </a:r>
          </a:p>
          <a:p>
            <a:endParaRPr lang="en-IE" sz="1600" dirty="0">
              <a:solidFill>
                <a:schemeClr val="bg1"/>
              </a:solidFill>
            </a:endParaRPr>
          </a:p>
          <a:p>
            <a:pPr lvl="1"/>
            <a:r>
              <a:rPr lang="en-IE" sz="1600" dirty="0">
                <a:solidFill>
                  <a:schemeClr val="bg1"/>
                </a:solidFill>
              </a:rPr>
              <a:t>Manual and Postman tests on registration flows, login, financial operations, and external API queries</a:t>
            </a:r>
          </a:p>
          <a:p>
            <a:endParaRPr lang="en-IE" sz="1600" dirty="0">
              <a:solidFill>
                <a:schemeClr val="bg1"/>
              </a:solidFill>
            </a:endParaRPr>
          </a:p>
          <a:p>
            <a:pPr lvl="1"/>
            <a:r>
              <a:rPr lang="en-IE" sz="1600" dirty="0">
                <a:solidFill>
                  <a:schemeClr val="bg1"/>
                </a:solidFill>
              </a:rPr>
              <a:t>Error handling verification (token, invalid data, API outages)</a:t>
            </a:r>
          </a:p>
        </p:txBody>
      </p:sp>
      <p:pic>
        <p:nvPicPr>
          <p:cNvPr id="5" name="Imagen 4">
            <a:extLst>
              <a:ext uri="{FF2B5EF4-FFF2-40B4-BE49-F238E27FC236}">
                <a16:creationId xmlns:a16="http://schemas.microsoft.com/office/drawing/2014/main" id="{834664EE-5315-AEE7-302E-A9BD5C0A9CD1}"/>
              </a:ext>
            </a:extLst>
          </p:cNvPr>
          <p:cNvPicPr>
            <a:picLocks noChangeAspect="1"/>
          </p:cNvPicPr>
          <p:nvPr/>
        </p:nvPicPr>
        <p:blipFill>
          <a:blip r:embed="rId4"/>
          <a:stretch>
            <a:fillRect/>
          </a:stretch>
        </p:blipFill>
        <p:spPr>
          <a:xfrm>
            <a:off x="7939312" y="112716"/>
            <a:ext cx="1804572" cy="1390008"/>
          </a:xfrm>
          <a:prstGeom prst="rect">
            <a:avLst/>
          </a:prstGeom>
        </p:spPr>
      </p:pic>
    </p:spTree>
    <p:custDataLst>
      <p:tags r:id="rId1"/>
    </p:custDataLst>
    <p:extLst>
      <p:ext uri="{BB962C8B-B14F-4D97-AF65-F5344CB8AC3E}">
        <p14:creationId xmlns:p14="http://schemas.microsoft.com/office/powerpoint/2010/main" val="265810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6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523689" y="-1523260"/>
            <a:ext cx="6858000" cy="9905377"/>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877" y="0"/>
            <a:ext cx="7370061"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06346" y="-542695"/>
            <a:ext cx="4894564" cy="990725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Marcador de contenido 10" descr="Diagrama&#10;&#10;El contenido generado por IA puede ser incorrecto.">
            <a:extLst>
              <a:ext uri="{FF2B5EF4-FFF2-40B4-BE49-F238E27FC236}">
                <a16:creationId xmlns:a16="http://schemas.microsoft.com/office/drawing/2014/main" id="{7FDE98F1-BB55-87CA-171F-6BF9C4296036}"/>
              </a:ext>
            </a:extLst>
          </p:cNvPr>
          <p:cNvPicPr>
            <a:picLocks noGrp="1" noChangeAspect="1"/>
          </p:cNvPicPr>
          <p:nvPr>
            <p:ph idx="1"/>
          </p:nvPr>
        </p:nvPicPr>
        <p:blipFill>
          <a:blip r:embed="rId3"/>
          <a:stretch>
            <a:fillRect/>
          </a:stretch>
        </p:blipFill>
        <p:spPr>
          <a:xfrm>
            <a:off x="2954464" y="457200"/>
            <a:ext cx="3997071" cy="5943600"/>
          </a:xfrm>
          <a:prstGeom prst="rect">
            <a:avLst/>
          </a:prstGeom>
        </p:spPr>
      </p:pic>
    </p:spTree>
    <p:extLst>
      <p:ext uri="{BB962C8B-B14F-4D97-AF65-F5344CB8AC3E}">
        <p14:creationId xmlns:p14="http://schemas.microsoft.com/office/powerpoint/2010/main" val="1378994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6ECEE03-918F-43ED-A7B3-F1BDE3FCE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90352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03A37C-25F6-4C2D-3DDF-1714737C7D03}"/>
              </a:ext>
            </a:extLst>
          </p:cNvPr>
          <p:cNvSpPr>
            <a:spLocks noGrp="1"/>
          </p:cNvSpPr>
          <p:nvPr>
            <p:ph type="title"/>
          </p:nvPr>
        </p:nvSpPr>
        <p:spPr>
          <a:xfrm>
            <a:off x="681037" y="400051"/>
            <a:ext cx="8543925" cy="1270232"/>
          </a:xfrm>
        </p:spPr>
        <p:txBody>
          <a:bodyPr vert="horz" lIns="91440" tIns="45720" rIns="91440" bIns="45720" rtlCol="0" anchor="b">
            <a:normAutofit/>
          </a:bodyPr>
          <a:lstStyle/>
          <a:p>
            <a:pPr algn="ctr" defTabSz="914400"/>
            <a:r>
              <a:rPr lang="en-US" sz="5900" kern="1200">
                <a:solidFill>
                  <a:schemeClr val="tx1"/>
                </a:solidFill>
                <a:latin typeface="+mj-lt"/>
                <a:ea typeface="+mj-ea"/>
                <a:cs typeface="+mj-cs"/>
              </a:rPr>
              <a:t>	</a:t>
            </a:r>
            <a:r>
              <a:rPr lang="en-US" sz="5900" b="1" kern="1200">
                <a:solidFill>
                  <a:schemeClr val="tx1"/>
                </a:solidFill>
                <a:latin typeface="+mj-lt"/>
                <a:ea typeface="+mj-ea"/>
                <a:cs typeface="+mj-cs"/>
              </a:rPr>
              <a:t>Postman and logs</a:t>
            </a:r>
          </a:p>
        </p:txBody>
      </p:sp>
      <p:sp>
        <p:nvSpPr>
          <p:cNvPr id="16" name="sketch line">
            <a:extLst>
              <a:ext uri="{FF2B5EF4-FFF2-40B4-BE49-F238E27FC236}">
                <a16:creationId xmlns:a16="http://schemas.microsoft.com/office/drawing/2014/main" id="{010B55F0-C448-403A-8231-AD42A7BA27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7804" y="1661139"/>
            <a:ext cx="3447916" cy="18288"/>
          </a:xfrm>
          <a:custGeom>
            <a:avLst/>
            <a:gdLst>
              <a:gd name="connsiteX0" fmla="*/ 0 w 3447916"/>
              <a:gd name="connsiteY0" fmla="*/ 0 h 18288"/>
              <a:gd name="connsiteX1" fmla="*/ 689583 w 3447916"/>
              <a:gd name="connsiteY1" fmla="*/ 0 h 18288"/>
              <a:gd name="connsiteX2" fmla="*/ 1379166 w 3447916"/>
              <a:gd name="connsiteY2" fmla="*/ 0 h 18288"/>
              <a:gd name="connsiteX3" fmla="*/ 2068750 w 3447916"/>
              <a:gd name="connsiteY3" fmla="*/ 0 h 18288"/>
              <a:gd name="connsiteX4" fmla="*/ 2689374 w 3447916"/>
              <a:gd name="connsiteY4" fmla="*/ 0 h 18288"/>
              <a:gd name="connsiteX5" fmla="*/ 3447916 w 3447916"/>
              <a:gd name="connsiteY5" fmla="*/ 0 h 18288"/>
              <a:gd name="connsiteX6" fmla="*/ 3447916 w 3447916"/>
              <a:gd name="connsiteY6" fmla="*/ 18288 h 18288"/>
              <a:gd name="connsiteX7" fmla="*/ 2827291 w 3447916"/>
              <a:gd name="connsiteY7" fmla="*/ 18288 h 18288"/>
              <a:gd name="connsiteX8" fmla="*/ 2241145 w 3447916"/>
              <a:gd name="connsiteY8" fmla="*/ 18288 h 18288"/>
              <a:gd name="connsiteX9" fmla="*/ 1551562 w 3447916"/>
              <a:gd name="connsiteY9" fmla="*/ 18288 h 18288"/>
              <a:gd name="connsiteX10" fmla="*/ 930937 w 3447916"/>
              <a:gd name="connsiteY10" fmla="*/ 18288 h 18288"/>
              <a:gd name="connsiteX11" fmla="*/ 0 w 3447916"/>
              <a:gd name="connsiteY11" fmla="*/ 18288 h 18288"/>
              <a:gd name="connsiteX12" fmla="*/ 0 w 3447916"/>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47916" h="18288" fill="none" extrusionOk="0">
                <a:moveTo>
                  <a:pt x="0" y="0"/>
                </a:moveTo>
                <a:cubicBezTo>
                  <a:pt x="184787" y="-30797"/>
                  <a:pt x="388640" y="-3566"/>
                  <a:pt x="689583" y="0"/>
                </a:cubicBezTo>
                <a:cubicBezTo>
                  <a:pt x="990526" y="3566"/>
                  <a:pt x="1045815" y="21488"/>
                  <a:pt x="1379166" y="0"/>
                </a:cubicBezTo>
                <a:cubicBezTo>
                  <a:pt x="1712517" y="-21488"/>
                  <a:pt x="1909810" y="27935"/>
                  <a:pt x="2068750" y="0"/>
                </a:cubicBezTo>
                <a:cubicBezTo>
                  <a:pt x="2227690" y="-27935"/>
                  <a:pt x="2383983" y="23029"/>
                  <a:pt x="2689374" y="0"/>
                </a:cubicBezTo>
                <a:cubicBezTo>
                  <a:pt x="2994765" y="-23029"/>
                  <a:pt x="3151108" y="-9949"/>
                  <a:pt x="3447916" y="0"/>
                </a:cubicBezTo>
                <a:cubicBezTo>
                  <a:pt x="3448358" y="4516"/>
                  <a:pt x="3447089" y="12266"/>
                  <a:pt x="3447916" y="18288"/>
                </a:cubicBezTo>
                <a:cubicBezTo>
                  <a:pt x="3260136" y="46485"/>
                  <a:pt x="2959725" y="47038"/>
                  <a:pt x="2827291" y="18288"/>
                </a:cubicBezTo>
                <a:cubicBezTo>
                  <a:pt x="2694857" y="-10462"/>
                  <a:pt x="2429605" y="37546"/>
                  <a:pt x="2241145" y="18288"/>
                </a:cubicBezTo>
                <a:cubicBezTo>
                  <a:pt x="2052685" y="-970"/>
                  <a:pt x="1827813" y="18087"/>
                  <a:pt x="1551562" y="18288"/>
                </a:cubicBezTo>
                <a:cubicBezTo>
                  <a:pt x="1275311" y="18489"/>
                  <a:pt x="1179959" y="32052"/>
                  <a:pt x="930937" y="18288"/>
                </a:cubicBezTo>
                <a:cubicBezTo>
                  <a:pt x="681915" y="4524"/>
                  <a:pt x="308539" y="58875"/>
                  <a:pt x="0" y="18288"/>
                </a:cubicBezTo>
                <a:cubicBezTo>
                  <a:pt x="-306" y="11477"/>
                  <a:pt x="485" y="4355"/>
                  <a:pt x="0" y="0"/>
                </a:cubicBezTo>
                <a:close/>
              </a:path>
              <a:path w="3447916" h="18288" stroke="0" extrusionOk="0">
                <a:moveTo>
                  <a:pt x="0" y="0"/>
                </a:moveTo>
                <a:cubicBezTo>
                  <a:pt x="198308" y="-18860"/>
                  <a:pt x="400432" y="17997"/>
                  <a:pt x="620625" y="0"/>
                </a:cubicBezTo>
                <a:cubicBezTo>
                  <a:pt x="840818" y="-17997"/>
                  <a:pt x="1033589" y="-6739"/>
                  <a:pt x="1206771" y="0"/>
                </a:cubicBezTo>
                <a:cubicBezTo>
                  <a:pt x="1379953" y="6739"/>
                  <a:pt x="1593141" y="18453"/>
                  <a:pt x="1827395" y="0"/>
                </a:cubicBezTo>
                <a:cubicBezTo>
                  <a:pt x="2061649" y="-18453"/>
                  <a:pt x="2209525" y="-24950"/>
                  <a:pt x="2516979" y="0"/>
                </a:cubicBezTo>
                <a:cubicBezTo>
                  <a:pt x="2824433" y="24950"/>
                  <a:pt x="3107759" y="26539"/>
                  <a:pt x="3447916" y="0"/>
                </a:cubicBezTo>
                <a:cubicBezTo>
                  <a:pt x="3448493" y="4624"/>
                  <a:pt x="3448735" y="11191"/>
                  <a:pt x="3447916" y="18288"/>
                </a:cubicBezTo>
                <a:cubicBezTo>
                  <a:pt x="3201067" y="51110"/>
                  <a:pt x="3093009" y="4606"/>
                  <a:pt x="2758333" y="18288"/>
                </a:cubicBezTo>
                <a:cubicBezTo>
                  <a:pt x="2423657" y="31970"/>
                  <a:pt x="2348728" y="-288"/>
                  <a:pt x="1999791" y="18288"/>
                </a:cubicBezTo>
                <a:cubicBezTo>
                  <a:pt x="1650854" y="36864"/>
                  <a:pt x="1701460" y="32459"/>
                  <a:pt x="1413646" y="18288"/>
                </a:cubicBezTo>
                <a:cubicBezTo>
                  <a:pt x="1125832" y="4117"/>
                  <a:pt x="881825" y="32958"/>
                  <a:pt x="655104" y="18288"/>
                </a:cubicBezTo>
                <a:cubicBezTo>
                  <a:pt x="428383" y="3618"/>
                  <a:pt x="273188" y="36854"/>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Captura de pantalla de un celular&#10;&#10;El contenido generado por IA puede ser incorrecto.">
            <a:extLst>
              <a:ext uri="{FF2B5EF4-FFF2-40B4-BE49-F238E27FC236}">
                <a16:creationId xmlns:a16="http://schemas.microsoft.com/office/drawing/2014/main" id="{B0EC63D1-82C9-57AD-ABCB-50F2C162809B}"/>
              </a:ext>
            </a:extLst>
          </p:cNvPr>
          <p:cNvPicPr>
            <a:picLocks noChangeAspect="1"/>
          </p:cNvPicPr>
          <p:nvPr/>
        </p:nvPicPr>
        <p:blipFill>
          <a:blip r:embed="rId2" cstate="print">
            <a:extLst>
              <a:ext uri="{28A0092B-C50C-407E-A947-70E740481C1C}">
                <a14:useLocalDpi xmlns:a14="http://schemas.microsoft.com/office/drawing/2010/main" val="0"/>
              </a:ext>
            </a:extLst>
          </a:blip>
          <a:srcRect l="9282" r="13572" b="3"/>
          <a:stretch>
            <a:fillRect/>
          </a:stretch>
        </p:blipFill>
        <p:spPr>
          <a:xfrm>
            <a:off x="414671" y="2604527"/>
            <a:ext cx="2863972" cy="3647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Imagen 8" descr="Interfaz de usuario gráfica, Aplicación, Correo electrónico&#10;&#10;El contenido generado por IA puede ser incorrecto.">
            <a:extLst>
              <a:ext uri="{FF2B5EF4-FFF2-40B4-BE49-F238E27FC236}">
                <a16:creationId xmlns:a16="http://schemas.microsoft.com/office/drawing/2014/main" id="{5982941C-E1E1-C330-634B-BDBE25329166}"/>
              </a:ext>
            </a:extLst>
          </p:cNvPr>
          <p:cNvPicPr>
            <a:picLocks noChangeAspect="1"/>
          </p:cNvPicPr>
          <p:nvPr/>
        </p:nvPicPr>
        <p:blipFill>
          <a:blip r:embed="rId3" cstate="print">
            <a:extLst>
              <a:ext uri="{28A0092B-C50C-407E-A947-70E740481C1C}">
                <a14:useLocalDpi xmlns:a14="http://schemas.microsoft.com/office/drawing/2010/main" val="0"/>
              </a:ext>
            </a:extLst>
          </a:blip>
          <a:srcRect r="18627" b="-4"/>
          <a:stretch>
            <a:fillRect/>
          </a:stretch>
        </p:blipFill>
        <p:spPr>
          <a:xfrm>
            <a:off x="3521014" y="2604527"/>
            <a:ext cx="2863971" cy="3647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Marcador de contenido 4" descr="Captura de pantalla de computadora&#10;&#10;El contenido generado por IA puede ser incorrecto.">
            <a:extLst>
              <a:ext uri="{FF2B5EF4-FFF2-40B4-BE49-F238E27FC236}">
                <a16:creationId xmlns:a16="http://schemas.microsoft.com/office/drawing/2014/main" id="{732C4D1E-98BA-5BD3-5005-51251FE71AB9}"/>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rcRect l="3417" r="12373" b="-4"/>
          <a:stretch>
            <a:fillRect/>
          </a:stretch>
        </p:blipFill>
        <p:spPr>
          <a:xfrm>
            <a:off x="6627356" y="2604528"/>
            <a:ext cx="2863972" cy="3647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135698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4350</TotalTime>
  <Words>1327</Words>
  <Application>Microsoft Office PowerPoint</Application>
  <PresentationFormat>A4 (210 x 297 mm)</PresentationFormat>
  <Paragraphs>150</Paragraphs>
  <Slides>14</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Aptos</vt:lpstr>
      <vt:lpstr>Aptos Display</vt:lpstr>
      <vt:lpstr>Arial</vt:lpstr>
      <vt:lpstr>Calibri</vt:lpstr>
      <vt:lpstr>Office Theme</vt:lpstr>
      <vt:lpstr>UniLifeTracker</vt:lpstr>
      <vt:lpstr>UniLifeTracker Background of Project</vt:lpstr>
      <vt:lpstr>UniLifeTracker </vt:lpstr>
      <vt:lpstr>UniLifeTracker</vt:lpstr>
      <vt:lpstr>UniLifeTracker</vt:lpstr>
      <vt:lpstr>UniLifeTracker</vt:lpstr>
      <vt:lpstr>UniLifeTracker</vt:lpstr>
      <vt:lpstr>Presentación de PowerPoint</vt:lpstr>
      <vt:lpstr> Postman and logs</vt:lpstr>
      <vt:lpstr>UniLifeTracker</vt:lpstr>
      <vt:lpstr>Advantages &amp; Limitations </vt:lpstr>
      <vt:lpstr>Demo</vt:lpstr>
      <vt:lpstr>Future upcomings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Liam McCabe</dc:creator>
  <cp:lastModifiedBy>Yanina Andrea Morales Cabrera</cp:lastModifiedBy>
  <cp:revision>125</cp:revision>
  <dcterms:created xsi:type="dcterms:W3CDTF">2018-05-20T19:26:47Z</dcterms:created>
  <dcterms:modified xsi:type="dcterms:W3CDTF">2025-08-07T01:42:14Z</dcterms:modified>
</cp:coreProperties>
</file>